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1" r:id="rId2"/>
    <p:sldId id="258" r:id="rId3"/>
    <p:sldId id="259" r:id="rId4"/>
    <p:sldId id="260" r:id="rId5"/>
    <p:sldId id="28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274" r:id="rId48"/>
    <p:sldId id="308" r:id="rId49"/>
    <p:sldId id="309" r:id="rId50"/>
    <p:sldId id="310" r:id="rId5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6" d="100"/>
          <a:sy n="76" d="100"/>
        </p:scale>
        <p:origin x="144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81361E1-DC4F-49F2-A4A9-BE2F84E798FF}" type="datetimeFigureOut">
              <a:rPr lang="ru-RU" smtClean="0"/>
              <a:t>15.09.2026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3154768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81361E1-DC4F-49F2-A4A9-BE2F84E798FF}" type="datetimeFigureOut">
              <a:rPr lang="ru-RU" smtClean="0"/>
              <a:t>15.09.2026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3042769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81361E1-DC4F-49F2-A4A9-BE2F84E798FF}" type="datetimeFigureOut">
              <a:rPr lang="ru-RU" smtClean="0"/>
              <a:t>15.09.2026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1752784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881361E1-DC4F-49F2-A4A9-BE2F84E798FF}" type="datetimeFigureOut">
              <a:rPr lang="ru-RU" smtClean="0"/>
              <a:t>15.09.2026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4266771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81361E1-DC4F-49F2-A4A9-BE2F84E798FF}" type="datetimeFigureOut">
              <a:rPr lang="ru-RU" smtClean="0"/>
              <a:t>15.09.2026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1706522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881361E1-DC4F-49F2-A4A9-BE2F84E798FF}" type="datetimeFigureOut">
              <a:rPr lang="ru-RU" smtClean="0"/>
              <a:t>15.09.2026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921326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361E1-DC4F-49F2-A4A9-BE2F84E798FF}" type="datetimeFigureOut">
              <a:rPr lang="ru-RU" smtClean="0"/>
              <a:t>15.09.2026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1919078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81361E1-DC4F-49F2-A4A9-BE2F84E798FF}" type="datetimeFigureOut">
              <a:rPr lang="ru-RU" smtClean="0"/>
              <a:t>15.09.2026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495028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81361E1-DC4F-49F2-A4A9-BE2F84E798FF}" type="datetimeFigureOut">
              <a:rPr lang="ru-RU" smtClean="0"/>
              <a:t>15.09.2026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599815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81361E1-DC4F-49F2-A4A9-BE2F84E798FF}" type="datetimeFigureOut">
              <a:rPr lang="ru-RU" smtClean="0"/>
              <a:t>15.09.2026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3574154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81361E1-DC4F-49F2-A4A9-BE2F84E798FF}" type="datetimeFigureOut">
              <a:rPr lang="ru-RU" smtClean="0"/>
              <a:t>15.09.2026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3154507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1361E1-DC4F-49F2-A4A9-BE2F84E798FF}" type="datetimeFigureOut">
              <a:rPr lang="ru-RU" smtClean="0"/>
              <a:t>15.09.2026</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71A219-C0DC-4387-AA8F-F5C35F77B269}" type="slidenum">
              <a:rPr lang="ru-RU" smtClean="0"/>
              <a:t>‹#›</a:t>
            </a:fld>
            <a:endParaRPr lang="ru-RU"/>
          </a:p>
        </p:txBody>
      </p:sp>
    </p:spTree>
    <p:extLst>
      <p:ext uri="{BB962C8B-B14F-4D97-AF65-F5344CB8AC3E}">
        <p14:creationId xmlns:p14="http://schemas.microsoft.com/office/powerpoint/2010/main" val="1132912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683568" y="1124744"/>
            <a:ext cx="7704856" cy="4308872"/>
          </a:xfrm>
          <a:prstGeom prst="rect">
            <a:avLst/>
          </a:prstGeom>
        </p:spPr>
        <p:txBody>
          <a:bodyPr wrap="square">
            <a:spAutoFit/>
          </a:bodyPr>
          <a:lstStyle/>
          <a:p>
            <a:pPr algn="ctr"/>
            <a:r>
              <a:rPr lang="ru-RU" b="1" dirty="0"/>
              <a:t/>
            </a:r>
            <a:br>
              <a:rPr lang="ru-RU" b="1" dirty="0"/>
            </a:br>
            <a:r>
              <a:rPr lang="ru-RU" sz="4000" b="1" dirty="0"/>
              <a:t>«Эксплуатационная разведка </a:t>
            </a:r>
            <a:r>
              <a:rPr lang="ru-RU" sz="4000" b="1" dirty="0" smtClean="0"/>
              <a:t>месторождений подземных </a:t>
            </a:r>
            <a:r>
              <a:rPr lang="ru-RU" sz="4000" b="1" dirty="0"/>
              <a:t>вод»</a:t>
            </a:r>
            <a:br>
              <a:rPr lang="ru-RU" sz="4000" b="1" dirty="0"/>
            </a:br>
            <a:r>
              <a:rPr lang="ru-RU" sz="2800" b="1" dirty="0"/>
              <a:t> </a:t>
            </a:r>
            <a:r>
              <a:rPr lang="ru-RU" sz="2800" dirty="0"/>
              <a:t/>
            </a:r>
            <a:br>
              <a:rPr lang="ru-RU" sz="2800" dirty="0"/>
            </a:br>
            <a:r>
              <a:rPr lang="ru-RU" sz="3200" b="1" dirty="0"/>
              <a:t>для слушателей магистратуры ОП</a:t>
            </a:r>
          </a:p>
          <a:p>
            <a:pPr algn="ctr"/>
            <a:r>
              <a:rPr lang="ru-RU" sz="3200" b="1" dirty="0"/>
              <a:t>«Гидрогеология и инженерная геология» </a:t>
            </a:r>
            <a:endParaRPr lang="en-US" sz="3200" b="1" dirty="0"/>
          </a:p>
          <a:p>
            <a:pPr algn="ctr"/>
            <a:r>
              <a:rPr lang="ru-RU" sz="2800" dirty="0"/>
              <a:t/>
            </a:r>
            <a:br>
              <a:rPr lang="ru-RU" sz="2800" dirty="0"/>
            </a:br>
            <a:r>
              <a:rPr lang="ru-RU" sz="2800" b="1" dirty="0"/>
              <a:t>Лекция 5</a:t>
            </a:r>
            <a:br>
              <a:rPr lang="ru-RU" sz="2800" b="1" dirty="0"/>
            </a:br>
            <a:r>
              <a:rPr lang="ru-RU" sz="2800" b="1" dirty="0"/>
              <a:t>Проф. </a:t>
            </a:r>
            <a:r>
              <a:rPr lang="ru-RU" sz="2800" b="1" dirty="0" err="1" smtClean="0"/>
              <a:t>М.Заппаров</a:t>
            </a:r>
            <a:endParaRPr lang="ru-RU" sz="2800" dirty="0"/>
          </a:p>
        </p:txBody>
      </p:sp>
      <p:pic>
        <p:nvPicPr>
          <p:cNvPr id="3" name="Рисунок 2" descr="Изображение выглядит как еда&#10;&#10;Автоматически созданное описание"/>
          <p:cNvPicPr/>
          <p:nvPr/>
        </p:nvPicPr>
        <p:blipFill>
          <a:blip r:embed="rId2">
            <a:extLst>
              <a:ext uri="{28A0092B-C50C-407E-A947-70E740481C1C}">
                <a14:useLocalDpi xmlns:a14="http://schemas.microsoft.com/office/drawing/2010/main" val="0"/>
              </a:ext>
            </a:extLst>
          </a:blip>
          <a:srcRect/>
          <a:stretch>
            <a:fillRect/>
          </a:stretch>
        </p:blipFill>
        <p:spPr bwMode="auto">
          <a:xfrm>
            <a:off x="2970086" y="404664"/>
            <a:ext cx="3131820" cy="651510"/>
          </a:xfrm>
          <a:prstGeom prst="rect">
            <a:avLst/>
          </a:prstGeom>
          <a:noFill/>
          <a:ln>
            <a:noFill/>
          </a:ln>
        </p:spPr>
      </p:pic>
    </p:spTree>
    <p:extLst>
      <p:ext uri="{BB962C8B-B14F-4D97-AF65-F5344CB8AC3E}">
        <p14:creationId xmlns:p14="http://schemas.microsoft.com/office/powerpoint/2010/main" val="628316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01965" y="695511"/>
            <a:ext cx="7647708" cy="5262979"/>
          </a:xfrm>
          <a:prstGeom prst="rect">
            <a:avLst/>
          </a:prstGeom>
        </p:spPr>
        <p:txBody>
          <a:bodyPr wrap="square">
            <a:spAutoFit/>
          </a:bodyPr>
          <a:lstStyle/>
          <a:p>
            <a:pPr algn="ctr"/>
            <a:r>
              <a:rPr lang="ru-RU" sz="2800" b="1" dirty="0">
                <a:latin typeface="Arial" panose="020B0604020202020204" pitchFamily="34" charset="0"/>
                <a:cs typeface="Arial" panose="020B0604020202020204" pitchFamily="34" charset="0"/>
              </a:rPr>
              <a:t>Лекция 5</a:t>
            </a:r>
          </a:p>
          <a:p>
            <a:pPr algn="ctr"/>
            <a:endParaRPr lang="ru-RU" sz="2800" b="1" dirty="0">
              <a:latin typeface="Arial" panose="020B0604020202020204" pitchFamily="34" charset="0"/>
              <a:cs typeface="Arial" panose="020B0604020202020204" pitchFamily="34" charset="0"/>
            </a:endParaRPr>
          </a:p>
          <a:p>
            <a:pPr algn="ctr"/>
            <a:r>
              <a:rPr lang="ru-RU" sz="2000" b="1" dirty="0">
                <a:latin typeface="Arial" panose="020B0604020202020204" pitchFamily="34" charset="0"/>
                <a:cs typeface="Arial" panose="020B0604020202020204" pitchFamily="34" charset="0"/>
              </a:rPr>
              <a:t>Полевые опытно-фильтрационные работы. Откачки, их виды, определяемые показатели, выбор вида откачки, выбор схемы опытного куста и его положение на местности, характер и степень возмущения пласта (на какое понижение, количество ступеней понижения и т.п.), продолжительность откачки, последовательность осуществления операций при откачке. </a:t>
            </a:r>
          </a:p>
          <a:p>
            <a:pPr algn="ctr"/>
            <a:endParaRPr lang="ru-RU" sz="2000" b="1" dirty="0">
              <a:latin typeface="Arial" panose="020B0604020202020204" pitchFamily="34" charset="0"/>
              <a:cs typeface="Arial" panose="020B0604020202020204" pitchFamily="34" charset="0"/>
            </a:endParaRPr>
          </a:p>
          <a:p>
            <a:pPr algn="ctr"/>
            <a:r>
              <a:rPr lang="ru-RU" sz="2000" b="1" dirty="0">
                <a:latin typeface="Arial" panose="020B0604020202020204" pitchFamily="34" charset="0"/>
                <a:cs typeface="Arial" panose="020B0604020202020204" pitchFamily="34" charset="0"/>
              </a:rPr>
              <a:t>Обоснование конструктивных особенностей скважин в кусте, обоснование способов контроля за дебитом, понижением, температурой и качеством подземных вод, обоснование способа отведения воды от опытной скважины.</a:t>
            </a:r>
          </a:p>
          <a:p>
            <a:pPr algn="ctr"/>
            <a:endParaRPr lang="ru-RU"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769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4240" y="1475383"/>
            <a:ext cx="7498080" cy="3693319"/>
          </a:xfrm>
          <a:prstGeom prst="rect">
            <a:avLst/>
          </a:prstGeom>
        </p:spPr>
        <p:txBody>
          <a:bodyPr wrap="square">
            <a:spAutoFit/>
          </a:bodyPr>
          <a:lstStyle/>
          <a:p>
            <a:r>
              <a:rPr lang="ru-RU" b="1" dirty="0">
                <a:latin typeface="Arial" pitchFamily="34" charset="0"/>
                <a:cs typeface="Arial" pitchFamily="34" charset="0"/>
              </a:rPr>
              <a:t>При проведении поисково-разведочных работ определение гидрогеологических параметров водоносных пород является одной из главных задач, без решения которой невозможны количественные оценки, расчеты и прогнозы в связи с хозяйственным освоением подземных вод.</a:t>
            </a:r>
          </a:p>
          <a:p>
            <a:endParaRPr lang="ru-RU" b="1" dirty="0">
              <a:latin typeface="Arial" pitchFamily="34" charset="0"/>
              <a:cs typeface="Arial" pitchFamily="34" charset="0"/>
            </a:endParaRPr>
          </a:p>
          <a:p>
            <a:r>
              <a:rPr lang="ru-RU" b="1" dirty="0">
                <a:solidFill>
                  <a:srgbClr val="FF0000"/>
                </a:solidFill>
                <a:latin typeface="Arial" pitchFamily="34" charset="0"/>
                <a:cs typeface="Arial" pitchFamily="34" charset="0"/>
              </a:rPr>
              <a:t>Для оценки фильтрационных свойств и </a:t>
            </a:r>
            <a:r>
              <a:rPr lang="ru-RU" b="1" dirty="0" err="1">
                <a:solidFill>
                  <a:srgbClr val="FF0000"/>
                </a:solidFill>
                <a:latin typeface="Arial" pitchFamily="34" charset="0"/>
                <a:cs typeface="Arial" pitchFamily="34" charset="0"/>
              </a:rPr>
              <a:t>водообильности</a:t>
            </a:r>
            <a:r>
              <a:rPr lang="ru-RU" b="1" dirty="0">
                <a:solidFill>
                  <a:srgbClr val="FF0000"/>
                </a:solidFill>
                <a:latin typeface="Arial" pitchFamily="34" charset="0"/>
                <a:cs typeface="Arial" pitchFamily="34" charset="0"/>
              </a:rPr>
              <a:t> горных пород применяются следующие методы:</a:t>
            </a:r>
          </a:p>
          <a:p>
            <a:r>
              <a:rPr lang="ru-RU" b="1" dirty="0">
                <a:latin typeface="Arial" pitchFamily="34" charset="0"/>
                <a:cs typeface="Arial" pitchFamily="34" charset="0"/>
              </a:rPr>
              <a:t>- полевые опытно-фильтрационные работы;</a:t>
            </a:r>
          </a:p>
          <a:p>
            <a:r>
              <a:rPr lang="ru-RU" b="1" dirty="0">
                <a:latin typeface="Arial" pitchFamily="34" charset="0"/>
                <a:cs typeface="Arial" pitchFamily="34" charset="0"/>
              </a:rPr>
              <a:t>- по данным режимных наблюдений за подземными водами;</a:t>
            </a:r>
          </a:p>
          <a:p>
            <a:r>
              <a:rPr lang="ru-RU" b="1" dirty="0">
                <a:latin typeface="Arial" pitchFamily="34" charset="0"/>
                <a:cs typeface="Arial" pitchFamily="34" charset="0"/>
              </a:rPr>
              <a:t>- лабораторные исследования;</a:t>
            </a:r>
          </a:p>
          <a:p>
            <a:r>
              <a:rPr lang="ru-RU" b="1" dirty="0">
                <a:latin typeface="Arial" pitchFamily="34" charset="0"/>
                <a:cs typeface="Arial" pitchFamily="34" charset="0"/>
              </a:rPr>
              <a:t>- геофизические методы;</a:t>
            </a:r>
          </a:p>
          <a:p>
            <a:r>
              <a:rPr lang="ru-RU" b="1" dirty="0">
                <a:latin typeface="Arial" pitchFamily="34" charset="0"/>
                <a:cs typeface="Arial" pitchFamily="34" charset="0"/>
              </a:rPr>
              <a:t>- методы моделирования.</a:t>
            </a:r>
          </a:p>
        </p:txBody>
      </p:sp>
    </p:spTree>
    <p:extLst>
      <p:ext uri="{BB962C8B-B14F-4D97-AF65-F5344CB8AC3E}">
        <p14:creationId xmlns:p14="http://schemas.microsoft.com/office/powerpoint/2010/main" val="527867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21360" y="1363623"/>
            <a:ext cx="7813040" cy="2585323"/>
          </a:xfrm>
          <a:prstGeom prst="rect">
            <a:avLst/>
          </a:prstGeom>
        </p:spPr>
        <p:txBody>
          <a:bodyPr wrap="square">
            <a:spAutoFit/>
          </a:bodyPr>
          <a:lstStyle/>
          <a:p>
            <a:r>
              <a:rPr lang="ru-RU" b="1" dirty="0">
                <a:latin typeface="Arial" pitchFamily="34" charset="0"/>
                <a:cs typeface="Arial" pitchFamily="34" charset="0"/>
              </a:rPr>
              <a:t>Каждый из этих методов характеризуется различной степенью надежности получаемых результатов и применяется зачастую комплексно, дополняя друг друга. Все эти методы имеют свою определенную специфику проведения и неоднозначны по своей значимости. </a:t>
            </a:r>
          </a:p>
          <a:p>
            <a:endParaRPr lang="ru-RU" b="1" dirty="0">
              <a:latin typeface="Arial" pitchFamily="34" charset="0"/>
              <a:cs typeface="Arial" pitchFamily="34" charset="0"/>
            </a:endParaRPr>
          </a:p>
          <a:p>
            <a:r>
              <a:rPr lang="ru-RU" b="1" dirty="0">
                <a:latin typeface="Arial" pitchFamily="34" charset="0"/>
                <a:cs typeface="Arial" pitchFamily="34" charset="0"/>
              </a:rPr>
              <a:t>Преобладающим в практике гидрогеологических исследований являются </a:t>
            </a:r>
            <a:r>
              <a:rPr lang="ru-RU" b="1" dirty="0">
                <a:solidFill>
                  <a:srgbClr val="FF0000"/>
                </a:solidFill>
                <a:latin typeface="Arial" pitchFamily="34" charset="0"/>
                <a:cs typeface="Arial" pitchFamily="34" charset="0"/>
              </a:rPr>
              <a:t>полевые опытно-фильтрационные работы</a:t>
            </a:r>
            <a:r>
              <a:rPr lang="ru-RU" b="1" dirty="0">
                <a:latin typeface="Arial" pitchFamily="34" charset="0"/>
                <a:cs typeface="Arial" pitchFamily="34" charset="0"/>
              </a:rPr>
              <a:t>. </a:t>
            </a:r>
          </a:p>
          <a:p>
            <a:endParaRPr lang="ru-RU" b="1" dirty="0">
              <a:latin typeface="Arial" pitchFamily="34" charset="0"/>
              <a:cs typeface="Arial" pitchFamily="34" charset="0"/>
            </a:endParaRPr>
          </a:p>
        </p:txBody>
      </p:sp>
    </p:spTree>
    <p:extLst>
      <p:ext uri="{BB962C8B-B14F-4D97-AF65-F5344CB8AC3E}">
        <p14:creationId xmlns:p14="http://schemas.microsoft.com/office/powerpoint/2010/main" val="2007396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3418" y="1415811"/>
            <a:ext cx="8137237" cy="3293209"/>
          </a:xfrm>
          <a:prstGeom prst="rect">
            <a:avLst/>
          </a:prstGeom>
        </p:spPr>
        <p:txBody>
          <a:bodyPr wrap="square">
            <a:spAutoFit/>
          </a:bodyPr>
          <a:lstStyle/>
          <a:p>
            <a:r>
              <a:rPr lang="ru-RU" sz="3200" b="1" dirty="0">
                <a:solidFill>
                  <a:srgbClr val="FF0000"/>
                </a:solidFill>
                <a:latin typeface="Arial" panose="020B0604020202020204" pitchFamily="34" charset="0"/>
                <a:cs typeface="Arial" panose="020B0604020202020204" pitchFamily="34" charset="0"/>
              </a:rPr>
              <a:t>К полевым опытно-фильтрационным работам относятся:</a:t>
            </a:r>
          </a:p>
          <a:p>
            <a:pPr marL="285750" indent="-285750">
              <a:buFontTx/>
              <a:buChar char="-"/>
            </a:pPr>
            <a:r>
              <a:rPr lang="ru-RU" sz="2400" b="1" dirty="0">
                <a:latin typeface="Arial" panose="020B0604020202020204" pitchFamily="34" charset="0"/>
                <a:cs typeface="Arial" panose="020B0604020202020204" pitchFamily="34" charset="0"/>
              </a:rPr>
              <a:t>откачки из скважин, шурфов, колодцев, горных выработок,</a:t>
            </a:r>
          </a:p>
          <a:p>
            <a:pPr marL="285750" indent="-285750">
              <a:buFontTx/>
              <a:buChar char="-"/>
            </a:pPr>
            <a:r>
              <a:rPr lang="ru-RU" sz="2400" b="1" dirty="0">
                <a:latin typeface="Arial" panose="020B0604020202020204" pitchFamily="34" charset="0"/>
                <a:cs typeface="Arial" panose="020B0604020202020204" pitchFamily="34" charset="0"/>
              </a:rPr>
              <a:t>наливы и нагнетания в скважины, </a:t>
            </a:r>
          </a:p>
          <a:p>
            <a:pPr marL="285750" indent="-285750">
              <a:buFontTx/>
              <a:buChar char="-"/>
            </a:pPr>
            <a:r>
              <a:rPr lang="ru-RU" sz="2400" b="1" dirty="0">
                <a:latin typeface="Arial" panose="020B0604020202020204" pitchFamily="34" charset="0"/>
                <a:cs typeface="Arial" panose="020B0604020202020204" pitchFamily="34" charset="0"/>
              </a:rPr>
              <a:t>наливы в шурфы, </a:t>
            </a:r>
          </a:p>
          <a:p>
            <a:pPr marL="285750" indent="-285750">
              <a:buFontTx/>
              <a:buChar char="-"/>
            </a:pPr>
            <a:r>
              <a:rPr lang="ru-RU" sz="2400" b="1" dirty="0">
                <a:latin typeface="Arial" panose="020B0604020202020204" pitchFamily="34" charset="0"/>
                <a:cs typeface="Arial" panose="020B0604020202020204" pitchFamily="34" charset="0"/>
              </a:rPr>
              <a:t>экспресс-методы (экспресс-откачка, экспресс-налив, опережающее опробование).</a:t>
            </a:r>
          </a:p>
        </p:txBody>
      </p:sp>
    </p:spTree>
    <p:extLst>
      <p:ext uri="{BB962C8B-B14F-4D97-AF65-F5344CB8AC3E}">
        <p14:creationId xmlns:p14="http://schemas.microsoft.com/office/powerpoint/2010/main" val="3534909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8827" y="246355"/>
            <a:ext cx="7891397" cy="6463308"/>
          </a:xfrm>
          <a:prstGeom prst="rect">
            <a:avLst/>
          </a:prstGeom>
        </p:spPr>
        <p:txBody>
          <a:bodyPr wrap="square">
            <a:spAutoFit/>
          </a:bodyPr>
          <a:lstStyle/>
          <a:p>
            <a:r>
              <a:rPr lang="ru-RU" b="1" dirty="0">
                <a:latin typeface="Arial" pitchFamily="34" charset="0"/>
                <a:cs typeface="Arial" pitchFamily="34" charset="0"/>
              </a:rPr>
              <a:t>Степень достоверности получаемой информации о гидрогеологических параметрах у каждого из этих методов различная и зависит от правильности выбора метода получения результатов и других показателей. </a:t>
            </a:r>
          </a:p>
          <a:p>
            <a:endParaRPr lang="ru-RU" b="1" dirty="0">
              <a:latin typeface="Arial" pitchFamily="34" charset="0"/>
              <a:cs typeface="Arial" pitchFamily="34" charset="0"/>
            </a:endParaRPr>
          </a:p>
          <a:p>
            <a:r>
              <a:rPr lang="ru-RU" b="1" dirty="0">
                <a:solidFill>
                  <a:srgbClr val="FF0000"/>
                </a:solidFill>
                <a:latin typeface="Arial" pitchFamily="34" charset="0"/>
                <a:cs typeface="Arial" pitchFamily="34" charset="0"/>
              </a:rPr>
              <a:t>Откачки</a:t>
            </a:r>
            <a:r>
              <a:rPr lang="ru-RU" b="1" dirty="0">
                <a:latin typeface="Arial" pitchFamily="34" charset="0"/>
                <a:cs typeface="Arial" pitchFamily="34" charset="0"/>
              </a:rPr>
              <a:t> из скважин, шурфов, колодцев, горных выработок являются преимущественными видами опытных работ при гидрогеологических исследованиях для организации водоснабжения, орошения, осушения и др. </a:t>
            </a:r>
          </a:p>
          <a:p>
            <a:endParaRPr lang="ru-RU" b="1" dirty="0">
              <a:latin typeface="Arial" pitchFamily="34" charset="0"/>
              <a:cs typeface="Arial" pitchFamily="34" charset="0"/>
            </a:endParaRPr>
          </a:p>
          <a:p>
            <a:r>
              <a:rPr lang="ru-RU" b="1" dirty="0">
                <a:latin typeface="Arial" pitchFamily="34" charset="0"/>
                <a:cs typeface="Arial" pitchFamily="34" charset="0"/>
              </a:rPr>
              <a:t>Откачками опробуются, как правило, наиболее перспективные основные водоносные горизонты и при этом </a:t>
            </a:r>
            <a:r>
              <a:rPr lang="ru-RU" b="1" dirty="0">
                <a:solidFill>
                  <a:srgbClr val="FF0000"/>
                </a:solidFill>
                <a:latin typeface="Arial" pitchFamily="34" charset="0"/>
                <a:cs typeface="Arial" pitchFamily="34" charset="0"/>
              </a:rPr>
              <a:t>определяются следующие показатели</a:t>
            </a:r>
            <a:r>
              <a:rPr lang="ru-RU" b="1" dirty="0">
                <a:latin typeface="Arial" pitchFamily="34" charset="0"/>
                <a:cs typeface="Arial" pitchFamily="34" charset="0"/>
              </a:rPr>
              <a:t>:</a:t>
            </a:r>
          </a:p>
          <a:p>
            <a:r>
              <a:rPr lang="ru-RU" b="1" dirty="0">
                <a:latin typeface="Arial" pitchFamily="34" charset="0"/>
                <a:cs typeface="Arial" pitchFamily="34" charset="0"/>
              </a:rPr>
              <a:t>- дебит и удельный дебит скважины;</a:t>
            </a:r>
          </a:p>
          <a:p>
            <a:r>
              <a:rPr lang="ru-RU" b="1" dirty="0">
                <a:latin typeface="Arial" pitchFamily="34" charset="0"/>
                <a:cs typeface="Arial" pitchFamily="34" charset="0"/>
              </a:rPr>
              <a:t>- величина понижения уровня подземных вод в скважинах;</a:t>
            </a:r>
          </a:p>
          <a:p>
            <a:r>
              <a:rPr lang="ru-RU" b="1" dirty="0">
                <a:latin typeface="Arial" pitchFamily="34" charset="0"/>
                <a:cs typeface="Arial" pitchFamily="34" charset="0"/>
              </a:rPr>
              <a:t>- рассчитывают коэффициент фильтрации;</a:t>
            </a:r>
          </a:p>
          <a:p>
            <a:r>
              <a:rPr lang="ru-RU" b="1" dirty="0">
                <a:latin typeface="Arial" pitchFamily="34" charset="0"/>
                <a:cs typeface="Arial" pitchFamily="34" charset="0"/>
              </a:rPr>
              <a:t>- оценивают показатели и динамику развития депрессионной воронки;</a:t>
            </a:r>
          </a:p>
          <a:p>
            <a:r>
              <a:rPr lang="ru-RU" b="1" dirty="0">
                <a:latin typeface="Arial" pitchFamily="34" charset="0"/>
                <a:cs typeface="Arial" pitchFamily="34" charset="0"/>
              </a:rPr>
              <a:t>- степень гидравлической взаимосвязи подземных и поверхностных вод;</a:t>
            </a:r>
          </a:p>
          <a:p>
            <a:r>
              <a:rPr lang="ru-RU" b="1" dirty="0">
                <a:latin typeface="Arial" pitchFamily="34" charset="0"/>
                <a:cs typeface="Arial" pitchFamily="34" charset="0"/>
              </a:rPr>
              <a:t>- степень взаимосвязи между водоносными горизонтами;</a:t>
            </a:r>
          </a:p>
          <a:p>
            <a:r>
              <a:rPr lang="ru-RU" b="1" dirty="0">
                <a:latin typeface="Arial" pitchFamily="34" charset="0"/>
                <a:cs typeface="Arial" pitchFamily="34" charset="0"/>
              </a:rPr>
              <a:t>- степень взаимодействия между собой возмущающих скважин и т.п. </a:t>
            </a:r>
          </a:p>
        </p:txBody>
      </p:sp>
    </p:spTree>
    <p:extLst>
      <p:ext uri="{BB962C8B-B14F-4D97-AF65-F5344CB8AC3E}">
        <p14:creationId xmlns:p14="http://schemas.microsoft.com/office/powerpoint/2010/main" val="3933038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43280" y="1289824"/>
            <a:ext cx="7833360" cy="4524315"/>
          </a:xfrm>
          <a:prstGeom prst="rect">
            <a:avLst/>
          </a:prstGeom>
        </p:spPr>
        <p:txBody>
          <a:bodyPr wrap="square">
            <a:spAutoFit/>
          </a:bodyPr>
          <a:lstStyle/>
          <a:p>
            <a:r>
              <a:rPr lang="ru-RU" b="1" dirty="0">
                <a:solidFill>
                  <a:srgbClr val="FF0000"/>
                </a:solidFill>
                <a:latin typeface="Arial" pitchFamily="34" charset="0"/>
                <a:cs typeface="Arial" pitchFamily="34" charset="0"/>
              </a:rPr>
              <a:t>Наливы и  нагнетания </a:t>
            </a:r>
            <a:r>
              <a:rPr lang="ru-RU" b="1" dirty="0">
                <a:latin typeface="Arial" pitchFamily="34" charset="0"/>
                <a:cs typeface="Arial" pitchFamily="34" charset="0"/>
              </a:rPr>
              <a:t>используются при незначительной водоотдаче или </a:t>
            </a:r>
            <a:r>
              <a:rPr lang="ru-RU" b="1" dirty="0" err="1">
                <a:latin typeface="Arial" pitchFamily="34" charset="0"/>
                <a:cs typeface="Arial" pitchFamily="34" charset="0"/>
              </a:rPr>
              <a:t>водообильности</a:t>
            </a:r>
            <a:r>
              <a:rPr lang="ru-RU" b="1" dirty="0">
                <a:latin typeface="Arial" pitchFamily="34" charset="0"/>
                <a:cs typeface="Arial" pitchFamily="34" charset="0"/>
              </a:rPr>
              <a:t> водоносных пород, при определении этих свойств в ненасыщенных водой породах.</a:t>
            </a:r>
          </a:p>
          <a:p>
            <a:endParaRPr lang="ru-RU" b="1" dirty="0">
              <a:latin typeface="Arial" pitchFamily="34" charset="0"/>
              <a:cs typeface="Arial" pitchFamily="34" charset="0"/>
            </a:endParaRPr>
          </a:p>
          <a:p>
            <a:r>
              <a:rPr lang="ru-RU" b="1" dirty="0">
                <a:solidFill>
                  <a:srgbClr val="FF0000"/>
                </a:solidFill>
                <a:latin typeface="Arial" pitchFamily="34" charset="0"/>
                <a:cs typeface="Arial" pitchFamily="34" charset="0"/>
              </a:rPr>
              <a:t>Опытные нагнетания </a:t>
            </a:r>
            <a:r>
              <a:rPr lang="ru-RU" b="1" dirty="0">
                <a:latin typeface="Arial" pitchFamily="34" charset="0"/>
                <a:cs typeface="Arial" pitchFamily="34" charset="0"/>
              </a:rPr>
              <a:t>проводятся обычно для определения фильтрационных свойств трещиноватых скальных и полускальных пород.</a:t>
            </a:r>
          </a:p>
          <a:p>
            <a:endParaRPr lang="ru-RU" b="1" dirty="0">
              <a:latin typeface="Arial" pitchFamily="34" charset="0"/>
              <a:cs typeface="Arial" pitchFamily="34" charset="0"/>
            </a:endParaRPr>
          </a:p>
          <a:p>
            <a:r>
              <a:rPr lang="ru-RU" b="1" dirty="0">
                <a:solidFill>
                  <a:srgbClr val="FF0000"/>
                </a:solidFill>
                <a:latin typeface="Arial" pitchFamily="34" charset="0"/>
                <a:cs typeface="Arial" pitchFamily="34" charset="0"/>
              </a:rPr>
              <a:t>Наливы в скважины </a:t>
            </a:r>
            <a:r>
              <a:rPr lang="ru-RU" b="1" dirty="0">
                <a:latin typeface="Arial" pitchFamily="34" charset="0"/>
                <a:cs typeface="Arial" pitchFamily="34" charset="0"/>
              </a:rPr>
              <a:t>проводятся при изучении рыхлых отложений, а </a:t>
            </a:r>
            <a:r>
              <a:rPr lang="ru-RU" b="1" dirty="0">
                <a:solidFill>
                  <a:srgbClr val="FF0000"/>
                </a:solidFill>
                <a:latin typeface="Arial" pitchFamily="34" charset="0"/>
                <a:cs typeface="Arial" pitchFamily="34" charset="0"/>
              </a:rPr>
              <a:t>наливы в шурфы </a:t>
            </a:r>
            <a:r>
              <a:rPr lang="ru-RU" b="1" dirty="0">
                <a:latin typeface="Arial" pitchFamily="34" charset="0"/>
                <a:cs typeface="Arial" pitchFamily="34" charset="0"/>
              </a:rPr>
              <a:t>– в рыхлых и связных грунтах зоны аэрации.</a:t>
            </a:r>
          </a:p>
          <a:p>
            <a:endParaRPr lang="ru-RU" b="1" dirty="0">
              <a:latin typeface="Arial" pitchFamily="34" charset="0"/>
              <a:cs typeface="Arial" pitchFamily="34" charset="0"/>
            </a:endParaRPr>
          </a:p>
          <a:p>
            <a:r>
              <a:rPr lang="ru-RU" b="1" dirty="0">
                <a:solidFill>
                  <a:srgbClr val="FF0000"/>
                </a:solidFill>
                <a:latin typeface="Arial" pitchFamily="34" charset="0"/>
                <a:cs typeface="Arial" pitchFamily="34" charset="0"/>
              </a:rPr>
              <a:t>Экспресс-методы</a:t>
            </a:r>
            <a:r>
              <a:rPr lang="ru-RU" b="1" dirty="0">
                <a:latin typeface="Arial" pitchFamily="34" charset="0"/>
                <a:cs typeface="Arial" pitchFamily="34" charset="0"/>
              </a:rPr>
              <a:t> необходимы для предварительной оценки фильтрационных свойств пород и предполагают использование для этого специального оборудования и оригинальной методики расчетов.</a:t>
            </a:r>
          </a:p>
        </p:txBody>
      </p:sp>
    </p:spTree>
    <p:extLst>
      <p:ext uri="{BB962C8B-B14F-4D97-AF65-F5344CB8AC3E}">
        <p14:creationId xmlns:p14="http://schemas.microsoft.com/office/powerpoint/2010/main" val="3184840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12800" y="779145"/>
            <a:ext cx="7782560" cy="4801314"/>
          </a:xfrm>
          <a:prstGeom prst="rect">
            <a:avLst/>
          </a:prstGeom>
        </p:spPr>
        <p:txBody>
          <a:bodyPr wrap="square">
            <a:spAutoFit/>
          </a:bodyPr>
          <a:lstStyle/>
          <a:p>
            <a:r>
              <a:rPr lang="ru-RU" b="1" dirty="0">
                <a:solidFill>
                  <a:srgbClr val="FF0000"/>
                </a:solidFill>
                <a:latin typeface="Arial" pitchFamily="34" charset="0"/>
                <a:cs typeface="Arial" pitchFamily="34" charset="0"/>
              </a:rPr>
              <a:t>Откачки</a:t>
            </a:r>
            <a:r>
              <a:rPr lang="ru-RU" b="1" dirty="0">
                <a:latin typeface="Arial" pitchFamily="34" charset="0"/>
                <a:cs typeface="Arial" pitchFamily="34" charset="0"/>
              </a:rPr>
              <a:t> являются одним из основных видов опытно-фильтрационных работ, </a:t>
            </a:r>
            <a:r>
              <a:rPr lang="ru-RU" b="1" dirty="0" err="1">
                <a:latin typeface="Arial" pitchFamily="34" charset="0"/>
                <a:cs typeface="Arial" pitchFamily="34" charset="0"/>
              </a:rPr>
              <a:t>проводящихся</a:t>
            </a:r>
            <a:r>
              <a:rPr lang="ru-RU" b="1" dirty="0">
                <a:latin typeface="Arial" pitchFamily="34" charset="0"/>
                <a:cs typeface="Arial" pitchFamily="34" charset="0"/>
              </a:rPr>
              <a:t> с целью изучения гидрогеологических условий водоносных горизонтов и комплексов.</a:t>
            </a:r>
          </a:p>
          <a:p>
            <a:r>
              <a:rPr lang="ru-RU" b="1" dirty="0">
                <a:solidFill>
                  <a:srgbClr val="FF0000"/>
                </a:solidFill>
                <a:latin typeface="Arial" pitchFamily="34" charset="0"/>
                <a:cs typeface="Arial" pitchFamily="34" charset="0"/>
              </a:rPr>
              <a:t>Откачка - это способ принудительного отбора подземных вод из скважин, колодцев, шурфов, шахт и т.д., вызывающий деформацию естественного фильтрационного поля</a:t>
            </a:r>
            <a:r>
              <a:rPr lang="ru-RU" b="1" dirty="0">
                <a:latin typeface="Arial" pitchFamily="34" charset="0"/>
                <a:cs typeface="Arial" pitchFamily="34" charset="0"/>
              </a:rPr>
              <a:t>.</a:t>
            </a:r>
          </a:p>
          <a:p>
            <a:r>
              <a:rPr lang="ru-RU" b="1" dirty="0">
                <a:latin typeface="Arial" pitchFamily="34" charset="0"/>
                <a:cs typeface="Arial" pitchFamily="34" charset="0"/>
              </a:rPr>
              <a:t>Причем, чем интенсивней деформация фильтрационного поля напоров (уровней, скоростей), тем информативней результат. </a:t>
            </a:r>
          </a:p>
          <a:p>
            <a:endParaRPr lang="ru-RU" b="1" dirty="0">
              <a:latin typeface="Arial" pitchFamily="34" charset="0"/>
              <a:cs typeface="Arial" pitchFamily="34" charset="0"/>
            </a:endParaRPr>
          </a:p>
          <a:p>
            <a:r>
              <a:rPr lang="ru-RU" b="1" dirty="0">
                <a:latin typeface="Arial" pitchFamily="34" charset="0"/>
                <a:cs typeface="Arial" pitchFamily="34" charset="0"/>
              </a:rPr>
              <a:t>Откачка, </a:t>
            </a:r>
            <a:r>
              <a:rPr lang="ru-RU" b="1" dirty="0" err="1">
                <a:latin typeface="Arial" pitchFamily="34" charset="0"/>
                <a:cs typeface="Arial" pitchFamily="34" charset="0"/>
              </a:rPr>
              <a:t>проводящаяся</a:t>
            </a:r>
            <a:r>
              <a:rPr lang="ru-RU" b="1" dirty="0">
                <a:latin typeface="Arial" pitchFamily="34" charset="0"/>
                <a:cs typeface="Arial" pitchFamily="34" charset="0"/>
              </a:rPr>
              <a:t> при </a:t>
            </a:r>
            <a:r>
              <a:rPr lang="ru-RU" b="1" dirty="0" err="1">
                <a:latin typeface="Arial" pitchFamily="34" charset="0"/>
                <a:cs typeface="Arial" pitchFamily="34" charset="0"/>
              </a:rPr>
              <a:t>самоизливе</a:t>
            </a:r>
            <a:r>
              <a:rPr lang="ru-RU" b="1" dirty="0">
                <a:latin typeface="Arial" pitchFamily="34" charset="0"/>
                <a:cs typeface="Arial" pitchFamily="34" charset="0"/>
              </a:rPr>
              <a:t> воды из скважины, называется </a:t>
            </a:r>
            <a:r>
              <a:rPr lang="ru-RU" b="1" dirty="0">
                <a:solidFill>
                  <a:srgbClr val="FF0000"/>
                </a:solidFill>
                <a:latin typeface="Arial" pitchFamily="34" charset="0"/>
                <a:cs typeface="Arial" pitchFamily="34" charset="0"/>
              </a:rPr>
              <a:t>выпуском. </a:t>
            </a:r>
          </a:p>
          <a:p>
            <a:endParaRPr lang="ru-RU" b="1" dirty="0">
              <a:solidFill>
                <a:srgbClr val="FF0000"/>
              </a:solidFill>
              <a:latin typeface="Arial" pitchFamily="34" charset="0"/>
              <a:cs typeface="Arial" pitchFamily="34" charset="0"/>
            </a:endParaRPr>
          </a:p>
          <a:p>
            <a:r>
              <a:rPr lang="ru-RU" b="1" dirty="0">
                <a:latin typeface="Arial" pitchFamily="34" charset="0"/>
                <a:cs typeface="Arial" pitchFamily="34" charset="0"/>
              </a:rPr>
              <a:t>Это наиболее надежный, но весьма дорогой метод получения информации (35 – 60 % от общих затрат на разведку). Эффективность откачки зависит от правильного ее обоснования, проведения и интерпретации результатов.</a:t>
            </a:r>
          </a:p>
        </p:txBody>
      </p:sp>
    </p:spTree>
    <p:extLst>
      <p:ext uri="{BB962C8B-B14F-4D97-AF65-F5344CB8AC3E}">
        <p14:creationId xmlns:p14="http://schemas.microsoft.com/office/powerpoint/2010/main" val="1892858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6560" y="894646"/>
            <a:ext cx="8046720" cy="4247317"/>
          </a:xfrm>
          <a:prstGeom prst="rect">
            <a:avLst/>
          </a:prstGeom>
        </p:spPr>
        <p:txBody>
          <a:bodyPr wrap="square">
            <a:spAutoFit/>
          </a:bodyPr>
          <a:lstStyle/>
          <a:p>
            <a:r>
              <a:rPr lang="ru-RU" b="1" dirty="0">
                <a:solidFill>
                  <a:srgbClr val="FF0000"/>
                </a:solidFill>
                <a:latin typeface="Arial" pitchFamily="34" charset="0"/>
                <a:cs typeface="Arial" pitchFamily="34" charset="0"/>
              </a:rPr>
              <a:t>Методы проведения откачек </a:t>
            </a:r>
            <a:r>
              <a:rPr lang="ru-RU" b="1" dirty="0">
                <a:latin typeface="Arial" pitchFamily="34" charset="0"/>
                <a:cs typeface="Arial" pitchFamily="34" charset="0"/>
              </a:rPr>
              <a:t>зависят от стадии гидрогеологических исследований, на которой они проводятся, назначения и природных условий объекта.</a:t>
            </a:r>
          </a:p>
          <a:p>
            <a:endParaRPr lang="ru-RU" b="1" dirty="0">
              <a:latin typeface="Arial" pitchFamily="34" charset="0"/>
              <a:cs typeface="Arial" pitchFamily="34" charset="0"/>
            </a:endParaRPr>
          </a:p>
          <a:p>
            <a:r>
              <a:rPr lang="ru-RU" b="1" dirty="0">
                <a:solidFill>
                  <a:srgbClr val="FF0000"/>
                </a:solidFill>
                <a:latin typeface="Arial" pitchFamily="34" charset="0"/>
                <a:cs typeface="Arial" pitchFamily="34" charset="0"/>
              </a:rPr>
              <a:t>Под понятием методика проведения откачек понимается</a:t>
            </a:r>
            <a:r>
              <a:rPr lang="ru-RU" b="1" dirty="0">
                <a:latin typeface="Arial" pitchFamily="34" charset="0"/>
                <a:cs typeface="Arial" pitchFamily="34" charset="0"/>
              </a:rPr>
              <a:t>:</a:t>
            </a:r>
          </a:p>
          <a:p>
            <a:r>
              <a:rPr lang="ru-RU" b="1" dirty="0">
                <a:latin typeface="Arial" pitchFamily="34" charset="0"/>
                <a:cs typeface="Arial" pitchFamily="34" charset="0"/>
              </a:rPr>
              <a:t>- выбор вида откачки;</a:t>
            </a:r>
          </a:p>
          <a:p>
            <a:r>
              <a:rPr lang="ru-RU" b="1" dirty="0">
                <a:latin typeface="Arial" pitchFamily="34" charset="0"/>
                <a:cs typeface="Arial" pitchFamily="34" charset="0"/>
              </a:rPr>
              <a:t>- выбор схемы опытного куста и его положение на местности;</a:t>
            </a:r>
          </a:p>
          <a:p>
            <a:r>
              <a:rPr lang="ru-RU" b="1" dirty="0">
                <a:latin typeface="Arial" pitchFamily="34" charset="0"/>
                <a:cs typeface="Arial" pitchFamily="34" charset="0"/>
              </a:rPr>
              <a:t>- характер и степень возмущения пласта (на какое понижение, </a:t>
            </a:r>
            <a:r>
              <a:rPr lang="ru-RU" b="1" dirty="0" err="1">
                <a:latin typeface="Arial" pitchFamily="34" charset="0"/>
                <a:cs typeface="Arial" pitchFamily="34" charset="0"/>
              </a:rPr>
              <a:t>коли¬чество</a:t>
            </a:r>
            <a:r>
              <a:rPr lang="ru-RU" b="1" dirty="0">
                <a:latin typeface="Arial" pitchFamily="34" charset="0"/>
                <a:cs typeface="Arial" pitchFamily="34" charset="0"/>
              </a:rPr>
              <a:t> ступеней понижения и т.п.);</a:t>
            </a:r>
          </a:p>
          <a:p>
            <a:r>
              <a:rPr lang="ru-RU" b="1" dirty="0">
                <a:latin typeface="Arial" pitchFamily="34" charset="0"/>
                <a:cs typeface="Arial" pitchFamily="34" charset="0"/>
              </a:rPr>
              <a:t>- продолжительность откачки;</a:t>
            </a:r>
          </a:p>
          <a:p>
            <a:r>
              <a:rPr lang="ru-RU" b="1" dirty="0">
                <a:latin typeface="Arial" pitchFamily="34" charset="0"/>
                <a:cs typeface="Arial" pitchFamily="34" charset="0"/>
              </a:rPr>
              <a:t>- последовательность осуществления операций при откачке;</a:t>
            </a:r>
          </a:p>
          <a:p>
            <a:r>
              <a:rPr lang="ru-RU" b="1" dirty="0">
                <a:latin typeface="Arial" pitchFamily="34" charset="0"/>
                <a:cs typeface="Arial" pitchFamily="34" charset="0"/>
              </a:rPr>
              <a:t>- обоснование конструктивных особенностей скважин в кусте;</a:t>
            </a:r>
          </a:p>
          <a:p>
            <a:r>
              <a:rPr lang="ru-RU" b="1" dirty="0">
                <a:latin typeface="Arial" pitchFamily="34" charset="0"/>
                <a:cs typeface="Arial" pitchFamily="34" charset="0"/>
              </a:rPr>
              <a:t>- обоснование способов контроля за дебитом, понижением, температурой и качеством подземных вод;</a:t>
            </a:r>
          </a:p>
          <a:p>
            <a:r>
              <a:rPr lang="ru-RU" b="1" dirty="0">
                <a:latin typeface="Arial" pitchFamily="34" charset="0"/>
                <a:cs typeface="Arial" pitchFamily="34" charset="0"/>
              </a:rPr>
              <a:t>- обоснование способа отведения воды от опытной скважины.</a:t>
            </a:r>
          </a:p>
        </p:txBody>
      </p:sp>
    </p:spTree>
    <p:extLst>
      <p:ext uri="{BB962C8B-B14F-4D97-AF65-F5344CB8AC3E}">
        <p14:creationId xmlns:p14="http://schemas.microsoft.com/office/powerpoint/2010/main" val="1352384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8800" y="1165225"/>
            <a:ext cx="8128000" cy="4801314"/>
          </a:xfrm>
          <a:prstGeom prst="rect">
            <a:avLst/>
          </a:prstGeom>
        </p:spPr>
        <p:txBody>
          <a:bodyPr wrap="square">
            <a:spAutoFit/>
          </a:bodyPr>
          <a:lstStyle/>
          <a:p>
            <a:r>
              <a:rPr lang="ru-RU" b="1" dirty="0">
                <a:solidFill>
                  <a:srgbClr val="FF0000"/>
                </a:solidFill>
                <a:latin typeface="Arial" pitchFamily="34" charset="0"/>
                <a:cs typeface="Arial" pitchFamily="34" charset="0"/>
              </a:rPr>
              <a:t>Пробные откачки </a:t>
            </a:r>
            <a:r>
              <a:rPr lang="ru-RU" b="1" dirty="0">
                <a:latin typeface="Arial" pitchFamily="34" charset="0"/>
                <a:cs typeface="Arial" pitchFamily="34" charset="0"/>
              </a:rPr>
              <a:t>выполняются на всех стадиях исследований для получения сравнительной характеристики фильтрационных свойств пласта и предварительного определения возможности производительности скважин.</a:t>
            </a:r>
          </a:p>
          <a:p>
            <a:endParaRPr lang="ru-RU" b="1" dirty="0">
              <a:latin typeface="Arial" pitchFamily="34" charset="0"/>
              <a:cs typeface="Arial" pitchFamily="34" charset="0"/>
            </a:endParaRPr>
          </a:p>
          <a:p>
            <a:r>
              <a:rPr lang="ru-RU" b="1" dirty="0">
                <a:solidFill>
                  <a:srgbClr val="FF0000"/>
                </a:solidFill>
                <a:latin typeface="Arial" pitchFamily="34" charset="0"/>
                <a:cs typeface="Arial" pitchFamily="34" charset="0"/>
              </a:rPr>
              <a:t>Опытные одиночные откачки </a:t>
            </a:r>
            <a:r>
              <a:rPr lang="ru-RU" b="1" dirty="0">
                <a:latin typeface="Arial" pitchFamily="34" charset="0"/>
                <a:cs typeface="Arial" pitchFamily="34" charset="0"/>
              </a:rPr>
              <a:t>проводятся для оценки фильтрационных свойств пласта и определения зависимости между дебитом и понижением.</a:t>
            </a:r>
          </a:p>
          <a:p>
            <a:endParaRPr lang="ru-RU" b="1" dirty="0">
              <a:latin typeface="Arial" pitchFamily="34" charset="0"/>
              <a:cs typeface="Arial" pitchFamily="34" charset="0"/>
            </a:endParaRPr>
          </a:p>
          <a:p>
            <a:r>
              <a:rPr lang="ru-RU" b="1" dirty="0">
                <a:solidFill>
                  <a:srgbClr val="FF0000"/>
                </a:solidFill>
                <a:latin typeface="Arial" pitchFamily="34" charset="0"/>
                <a:cs typeface="Arial" pitchFamily="34" charset="0"/>
              </a:rPr>
              <a:t>Опытные кустовые откачки </a:t>
            </a:r>
            <a:r>
              <a:rPr lang="ru-RU" b="1" dirty="0">
                <a:latin typeface="Arial" pitchFamily="34" charset="0"/>
                <a:cs typeface="Arial" pitchFamily="34" charset="0"/>
              </a:rPr>
              <a:t>необходимы для оценки фильтрационных свойств пласта, гидрогеологических параметров и оценки граничных условий.</a:t>
            </a:r>
          </a:p>
          <a:p>
            <a:endParaRPr lang="ru-RU" b="1" dirty="0">
              <a:latin typeface="Arial" pitchFamily="34" charset="0"/>
              <a:cs typeface="Arial" pitchFamily="34" charset="0"/>
            </a:endParaRPr>
          </a:p>
          <a:p>
            <a:r>
              <a:rPr lang="ru-RU" b="1" dirty="0">
                <a:solidFill>
                  <a:srgbClr val="FF0000"/>
                </a:solidFill>
                <a:latin typeface="Arial" pitchFamily="34" charset="0"/>
                <a:cs typeface="Arial" pitchFamily="34" charset="0"/>
              </a:rPr>
              <a:t>Опытно-эксплуатационная откачка </a:t>
            </a:r>
            <a:r>
              <a:rPr lang="ru-RU" b="1" dirty="0">
                <a:latin typeface="Arial" pitchFamily="34" charset="0"/>
                <a:cs typeface="Arial" pitchFamily="34" charset="0"/>
              </a:rPr>
              <a:t>проводится в сложных гидрогеологических условиях для определения опытным путем возможностей производительности водозабора и изменения качества подземных вод при эксплуатации.</a:t>
            </a:r>
          </a:p>
        </p:txBody>
      </p:sp>
    </p:spTree>
    <p:extLst>
      <p:ext uri="{BB962C8B-B14F-4D97-AF65-F5344CB8AC3E}">
        <p14:creationId xmlns:p14="http://schemas.microsoft.com/office/powerpoint/2010/main" val="3907897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4086" y="1109607"/>
            <a:ext cx="7766137" cy="4801314"/>
          </a:xfrm>
          <a:prstGeom prst="rect">
            <a:avLst/>
          </a:prstGeom>
        </p:spPr>
        <p:txBody>
          <a:bodyPr wrap="square">
            <a:spAutoFit/>
          </a:bodyPr>
          <a:lstStyle/>
          <a:p>
            <a:r>
              <a:rPr lang="ru-RU" b="1" dirty="0">
                <a:solidFill>
                  <a:srgbClr val="FF0000"/>
                </a:solidFill>
                <a:latin typeface="Arial" pitchFamily="34" charset="0"/>
                <a:cs typeface="Arial" pitchFamily="34" charset="0"/>
              </a:rPr>
              <a:t>При проведении всех видов откачек рекомендуется следующее:</a:t>
            </a:r>
          </a:p>
          <a:p>
            <a:r>
              <a:rPr lang="ru-RU" b="1" dirty="0">
                <a:latin typeface="Arial" pitchFamily="34" charset="0"/>
                <a:cs typeface="Arial" pitchFamily="34" charset="0"/>
              </a:rPr>
              <a:t>1) откачки надо проводить с максимальным для данного насосного оборудования постоянным дебитом;</a:t>
            </a:r>
          </a:p>
          <a:p>
            <a:r>
              <a:rPr lang="ru-RU" b="1" dirty="0">
                <a:latin typeface="Arial" pitchFamily="34" charset="0"/>
                <a:cs typeface="Arial" pitchFamily="34" charset="0"/>
              </a:rPr>
              <a:t>2) снижение уровня в пределах опробуемого пласта должно быть не менее   3 - 5 м в опытных скважинах и не менее 0,3 – 0,5 м в наблюдательных;</a:t>
            </a:r>
          </a:p>
          <a:p>
            <a:r>
              <a:rPr lang="ru-RU" b="1" dirty="0">
                <a:latin typeface="Arial" pitchFamily="34" charset="0"/>
                <a:cs typeface="Arial" pitchFamily="34" charset="0"/>
              </a:rPr>
              <a:t>3) для получения искомых параметров, основанных на закономерностях квазистационарной фильтрации, откачка должна быть продолжительностью не менее 2 – 3 суток;</a:t>
            </a:r>
          </a:p>
          <a:p>
            <a:r>
              <a:rPr lang="ru-RU" b="1" dirty="0">
                <a:latin typeface="Arial" pitchFamily="34" charset="0"/>
                <a:cs typeface="Arial" pitchFamily="34" charset="0"/>
              </a:rPr>
              <a:t>4) по степени и характеру вскрытия опытные скважины должны быть по  возможности совершенными;</a:t>
            </a:r>
          </a:p>
          <a:p>
            <a:r>
              <a:rPr lang="ru-RU" b="1" dirty="0">
                <a:latin typeface="Arial" pitchFamily="34" charset="0"/>
                <a:cs typeface="Arial" pitchFamily="34" charset="0"/>
              </a:rPr>
              <a:t>5) ближайшие наблюдательные скважины должны быть на расстоянии, превышающем мощность опробуемого пласта;</a:t>
            </a:r>
          </a:p>
          <a:p>
            <a:r>
              <a:rPr lang="ru-RU" b="1" dirty="0">
                <a:latin typeface="Arial" pitchFamily="34" charset="0"/>
                <a:cs typeface="Arial" pitchFamily="34" charset="0"/>
              </a:rPr>
              <a:t>6) для более точного определения параметров </a:t>
            </a:r>
            <a:r>
              <a:rPr lang="ru-RU" b="1" dirty="0" err="1">
                <a:latin typeface="Arial" pitchFamily="34" charset="0"/>
                <a:cs typeface="Arial" pitchFamily="34" charset="0"/>
              </a:rPr>
              <a:t>призабойной</a:t>
            </a:r>
            <a:r>
              <a:rPr lang="ru-RU" b="1" dirty="0">
                <a:latin typeface="Arial" pitchFamily="34" charset="0"/>
                <a:cs typeface="Arial" pitchFamily="34" charset="0"/>
              </a:rPr>
              <a:t> зоны желательно наличие </a:t>
            </a:r>
            <a:r>
              <a:rPr lang="ru-RU" b="1" dirty="0" err="1">
                <a:latin typeface="Arial" pitchFamily="34" charset="0"/>
                <a:cs typeface="Arial" pitchFamily="34" charset="0"/>
              </a:rPr>
              <a:t>затрубного</a:t>
            </a:r>
            <a:r>
              <a:rPr lang="ru-RU" b="1" dirty="0">
                <a:latin typeface="Arial" pitchFamily="34" charset="0"/>
                <a:cs typeface="Arial" pitchFamily="34" charset="0"/>
              </a:rPr>
              <a:t> пьезометра;</a:t>
            </a:r>
          </a:p>
          <a:p>
            <a:r>
              <a:rPr lang="ru-RU" b="1" dirty="0">
                <a:latin typeface="Arial" pitchFamily="34" charset="0"/>
                <a:cs typeface="Arial" pitchFamily="34" charset="0"/>
              </a:rPr>
              <a:t>7) необходимо наличие режимных скважин вне зоны влияния откачки.</a:t>
            </a:r>
          </a:p>
        </p:txBody>
      </p:sp>
    </p:spTree>
    <p:extLst>
      <p:ext uri="{BB962C8B-B14F-4D97-AF65-F5344CB8AC3E}">
        <p14:creationId xmlns:p14="http://schemas.microsoft.com/office/powerpoint/2010/main" val="3852173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5572" y="541900"/>
            <a:ext cx="8304756" cy="5632311"/>
          </a:xfrm>
          <a:prstGeom prst="rect">
            <a:avLst/>
          </a:prstGeom>
        </p:spPr>
        <p:txBody>
          <a:bodyPr wrap="square">
            <a:spAutoFit/>
          </a:bodyPr>
          <a:lstStyle/>
          <a:p>
            <a:r>
              <a:rPr lang="ru-RU" b="1" dirty="0">
                <a:latin typeface="Arial" pitchFamily="34" charset="0"/>
                <a:cs typeface="Arial" pitchFamily="34" charset="0"/>
              </a:rPr>
              <a:t>Откачки на несколько ступеней понижения  осуществляются,  начиная  с меньшего понижения уровня (кроме трещиноватых пород и мелкозернистых песков). </a:t>
            </a:r>
          </a:p>
          <a:p>
            <a:endParaRPr lang="ru-RU" b="1" dirty="0">
              <a:latin typeface="Arial" pitchFamily="34" charset="0"/>
              <a:cs typeface="Arial" pitchFamily="34" charset="0"/>
            </a:endParaRPr>
          </a:p>
          <a:p>
            <a:r>
              <a:rPr lang="ru-RU" b="1" dirty="0">
                <a:latin typeface="Arial" pitchFamily="34" charset="0"/>
                <a:cs typeface="Arial" pitchFamily="34" charset="0"/>
              </a:rPr>
              <a:t>Понижение должно быть не менее 1 – 2 м и в 2 – 3 раза меньше максимально возможного.</a:t>
            </a:r>
          </a:p>
          <a:p>
            <a:endParaRPr lang="ru-RU" b="1" dirty="0">
              <a:latin typeface="Arial" pitchFamily="34" charset="0"/>
              <a:cs typeface="Arial" pitchFamily="34" charset="0"/>
            </a:endParaRPr>
          </a:p>
          <a:p>
            <a:r>
              <a:rPr lang="ru-RU" b="1" dirty="0">
                <a:latin typeface="Arial" pitchFamily="34" charset="0"/>
                <a:cs typeface="Arial" pitchFamily="34" charset="0"/>
              </a:rPr>
              <a:t>Частота замеров уровня определяется в зависимости от темпов его снижения и должна обеспечить представительный материал для дальнейших расчетов.</a:t>
            </a:r>
          </a:p>
          <a:p>
            <a:endParaRPr lang="ru-RU" b="1" dirty="0">
              <a:latin typeface="Arial" pitchFamily="34" charset="0"/>
              <a:cs typeface="Arial" pitchFamily="34" charset="0"/>
            </a:endParaRPr>
          </a:p>
          <a:p>
            <a:r>
              <a:rPr lang="ru-RU" b="1" dirty="0">
                <a:latin typeface="Arial" pitchFamily="34" charset="0"/>
                <a:cs typeface="Arial" pitchFamily="34" charset="0"/>
              </a:rPr>
              <a:t>Обычно </a:t>
            </a:r>
            <a:r>
              <a:rPr lang="ru-RU" b="1" dirty="0">
                <a:solidFill>
                  <a:srgbClr val="FF0000"/>
                </a:solidFill>
                <a:latin typeface="Arial" pitchFamily="34" charset="0"/>
                <a:cs typeface="Arial" pitchFamily="34" charset="0"/>
              </a:rPr>
              <a:t>частота замеров </a:t>
            </a:r>
            <a:r>
              <a:rPr lang="ru-RU" b="1" dirty="0">
                <a:latin typeface="Arial" pitchFamily="34" charset="0"/>
                <a:cs typeface="Arial" pitchFamily="34" charset="0"/>
              </a:rPr>
              <a:t>в процессе откачки выглядит следующим образом:</a:t>
            </a:r>
          </a:p>
          <a:p>
            <a:r>
              <a:rPr lang="ru-RU" b="1" dirty="0">
                <a:latin typeface="Arial" pitchFamily="34" charset="0"/>
                <a:cs typeface="Arial" pitchFamily="34" charset="0"/>
              </a:rPr>
              <a:t>- в первые 2 ч. - через 5 – 10 мин;</a:t>
            </a:r>
          </a:p>
          <a:p>
            <a:r>
              <a:rPr lang="ru-RU" b="1" dirty="0">
                <a:latin typeface="Arial" pitchFamily="34" charset="0"/>
                <a:cs typeface="Arial" pitchFamily="34" charset="0"/>
              </a:rPr>
              <a:t>- в последующие 12 ч. - через 0,5 – 1,0 ч;</a:t>
            </a:r>
          </a:p>
          <a:p>
            <a:r>
              <a:rPr lang="ru-RU" b="1" dirty="0">
                <a:latin typeface="Arial" pitchFamily="34" charset="0"/>
                <a:cs typeface="Arial" pitchFamily="34" charset="0"/>
              </a:rPr>
              <a:t>- далее до конца откачки - через 2 – 3.</a:t>
            </a:r>
          </a:p>
          <a:p>
            <a:r>
              <a:rPr lang="ru-RU" b="1" dirty="0">
                <a:latin typeface="Arial" pitchFamily="34" charset="0"/>
                <a:cs typeface="Arial" pitchFamily="34" charset="0"/>
              </a:rPr>
              <a:t>В процессе восстановления уровня наблюдения ведутся:</a:t>
            </a:r>
          </a:p>
          <a:p>
            <a:r>
              <a:rPr lang="ru-RU" b="1" dirty="0">
                <a:latin typeface="Arial" pitchFamily="34" charset="0"/>
                <a:cs typeface="Arial" pitchFamily="34" charset="0"/>
              </a:rPr>
              <a:t>- первые 15 – 20 мин. - через 1 – 2 мин;</a:t>
            </a:r>
          </a:p>
          <a:p>
            <a:r>
              <a:rPr lang="ru-RU" b="1" dirty="0">
                <a:latin typeface="Arial" pitchFamily="34" charset="0"/>
                <a:cs typeface="Arial" pitchFamily="34" charset="0"/>
              </a:rPr>
              <a:t>- в течение 1 – 2 ч. - через 2 – 10 мин;</a:t>
            </a:r>
          </a:p>
          <a:p>
            <a:r>
              <a:rPr lang="ru-RU" b="1" dirty="0">
                <a:latin typeface="Arial" pitchFamily="34" charset="0"/>
                <a:cs typeface="Arial" pitchFamily="34" charset="0"/>
              </a:rPr>
              <a:t>- затем через 1 ч. на весь период наблюдений.</a:t>
            </a:r>
          </a:p>
        </p:txBody>
      </p:sp>
    </p:spTree>
    <p:extLst>
      <p:ext uri="{BB962C8B-B14F-4D97-AF65-F5344CB8AC3E}">
        <p14:creationId xmlns:p14="http://schemas.microsoft.com/office/powerpoint/2010/main" val="1962312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4240" y="1456125"/>
            <a:ext cx="7447280" cy="4247317"/>
          </a:xfrm>
          <a:prstGeom prst="rect">
            <a:avLst/>
          </a:prstGeom>
        </p:spPr>
        <p:txBody>
          <a:bodyPr wrap="square">
            <a:spAutoFit/>
          </a:bodyPr>
          <a:lstStyle/>
          <a:p>
            <a:r>
              <a:rPr lang="ru-RU" b="1" dirty="0">
                <a:solidFill>
                  <a:srgbClr val="FF0000"/>
                </a:solidFill>
                <a:latin typeface="Arial" pitchFamily="34" charset="0"/>
                <a:cs typeface="Arial" pitchFamily="34" charset="0"/>
              </a:rPr>
              <a:t>Продолжительность откачки </a:t>
            </a:r>
            <a:r>
              <a:rPr lang="ru-RU" b="1" dirty="0">
                <a:latin typeface="Arial" pitchFamily="34" charset="0"/>
                <a:cs typeface="Arial" pitchFamily="34" charset="0"/>
              </a:rPr>
              <a:t>должна обеспечивать стабилизацию уровней во всех наблюдательных скважинах для условий стационарного режима фильтрационного потока или получения представительных для интерпретации участков графиков прослеживания уровня при неустановившемся режиме фильтрации.</a:t>
            </a:r>
          </a:p>
          <a:p>
            <a:r>
              <a:rPr lang="ru-RU" b="1" dirty="0">
                <a:latin typeface="Arial" pitchFamily="34" charset="0"/>
                <a:cs typeface="Arial" pitchFamily="34" charset="0"/>
              </a:rPr>
              <a:t>Для напорных песчано-гравийно-галечных водоносных горизонтов рекомендуется длительность откачки от 5 до 10 </a:t>
            </a:r>
            <a:r>
              <a:rPr lang="ru-RU" b="1" dirty="0" err="1">
                <a:latin typeface="Arial" pitchFamily="34" charset="0"/>
                <a:cs typeface="Arial" pitchFamily="34" charset="0"/>
              </a:rPr>
              <a:t>сут</a:t>
            </a:r>
            <a:r>
              <a:rPr lang="ru-RU" b="1" dirty="0">
                <a:latin typeface="Arial" pitchFamily="34" charset="0"/>
                <a:cs typeface="Arial" pitchFamily="34" charset="0"/>
              </a:rPr>
              <a:t>., иногда - до 15 </a:t>
            </a:r>
            <a:r>
              <a:rPr lang="ru-RU" b="1" dirty="0" err="1">
                <a:latin typeface="Arial" pitchFamily="34" charset="0"/>
                <a:cs typeface="Arial" pitchFamily="34" charset="0"/>
              </a:rPr>
              <a:t>сут</a:t>
            </a:r>
            <a:r>
              <a:rPr lang="ru-RU" b="1" dirty="0">
                <a:latin typeface="Arial" pitchFamily="34" charset="0"/>
                <a:cs typeface="Arial" pitchFamily="34" charset="0"/>
              </a:rPr>
              <a:t>.</a:t>
            </a:r>
          </a:p>
          <a:p>
            <a:r>
              <a:rPr lang="ru-RU" b="1" dirty="0">
                <a:latin typeface="Arial" pitchFamily="34" charset="0"/>
                <a:cs typeface="Arial" pitchFamily="34" charset="0"/>
              </a:rPr>
              <a:t>В безнапорных зернистых и трещиноватых водоносных горизонтах продолжительность кустовой откачки принимается 10 – 15 </a:t>
            </a:r>
            <a:r>
              <a:rPr lang="ru-RU" b="1" dirty="0" err="1">
                <a:latin typeface="Arial" pitchFamily="34" charset="0"/>
                <a:cs typeface="Arial" pitchFamily="34" charset="0"/>
              </a:rPr>
              <a:t>сут</a:t>
            </a:r>
            <a:r>
              <a:rPr lang="ru-RU" b="1" dirty="0">
                <a:latin typeface="Arial" pitchFamily="34" charset="0"/>
                <a:cs typeface="Arial" pitchFamily="34" charset="0"/>
              </a:rPr>
              <a:t>.</a:t>
            </a:r>
          </a:p>
          <a:p>
            <a:r>
              <a:rPr lang="ru-RU" b="1" dirty="0">
                <a:latin typeface="Arial" pitchFamily="34" charset="0"/>
                <a:cs typeface="Arial" pitchFamily="34" charset="0"/>
              </a:rPr>
              <a:t>Откачки для определения взаимосвязи между подземными и поверхностными водами проводятся обычно не более 15 </a:t>
            </a:r>
            <a:r>
              <a:rPr lang="ru-RU" b="1" dirty="0" err="1">
                <a:latin typeface="Arial" pitchFamily="34" charset="0"/>
                <a:cs typeface="Arial" pitchFamily="34" charset="0"/>
              </a:rPr>
              <a:t>сут</a:t>
            </a:r>
            <a:r>
              <a:rPr lang="ru-RU" b="1" dirty="0">
                <a:latin typeface="Arial" pitchFamily="34" charset="0"/>
                <a:cs typeface="Arial" pitchFamily="34" charset="0"/>
              </a:rPr>
              <a:t>. и за это время, зачастую, наступает стабилизация уровня.</a:t>
            </a:r>
          </a:p>
        </p:txBody>
      </p:sp>
    </p:spTree>
    <p:extLst>
      <p:ext uri="{BB962C8B-B14F-4D97-AF65-F5344CB8AC3E}">
        <p14:creationId xmlns:p14="http://schemas.microsoft.com/office/powerpoint/2010/main" val="3798915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9035" y="666620"/>
            <a:ext cx="7741085" cy="5078313"/>
          </a:xfrm>
          <a:prstGeom prst="rect">
            <a:avLst/>
          </a:prstGeom>
        </p:spPr>
        <p:txBody>
          <a:bodyPr wrap="square">
            <a:spAutoFit/>
          </a:bodyPr>
          <a:lstStyle/>
          <a:p>
            <a:r>
              <a:rPr lang="ru-RU" b="1" dirty="0">
                <a:latin typeface="Arial" pitchFamily="34" charset="0"/>
                <a:cs typeface="Arial" pitchFamily="34" charset="0"/>
              </a:rPr>
              <a:t>Как известно, </a:t>
            </a:r>
            <a:r>
              <a:rPr lang="ru-RU" b="1" dirty="0">
                <a:solidFill>
                  <a:srgbClr val="FF0000"/>
                </a:solidFill>
                <a:latin typeface="Arial" pitchFamily="34" charset="0"/>
                <a:cs typeface="Arial" pitchFamily="34" charset="0"/>
              </a:rPr>
              <a:t>кустовые откачки проводятся</a:t>
            </a:r>
            <a:r>
              <a:rPr lang="ru-RU" b="1" dirty="0">
                <a:latin typeface="Arial" pitchFamily="34" charset="0"/>
                <a:cs typeface="Arial" pitchFamily="34" charset="0"/>
              </a:rPr>
              <a:t>:</a:t>
            </a:r>
          </a:p>
          <a:p>
            <a:r>
              <a:rPr lang="ru-RU" b="1" dirty="0">
                <a:latin typeface="Arial" pitchFamily="34" charset="0"/>
                <a:cs typeface="Arial" pitchFamily="34" charset="0"/>
              </a:rPr>
              <a:t>- для определения гидрогеологических параметров;</a:t>
            </a:r>
          </a:p>
          <a:p>
            <a:pPr marL="285750" indent="-285750">
              <a:buFontTx/>
              <a:buChar char="-"/>
            </a:pPr>
            <a:r>
              <a:rPr lang="ru-RU" b="1" dirty="0">
                <a:latin typeface="Arial" pitchFamily="34" charset="0"/>
                <a:cs typeface="Arial" pitchFamily="34" charset="0"/>
              </a:rPr>
              <a:t>для изучения и оценки граничных условий.</a:t>
            </a:r>
          </a:p>
          <a:p>
            <a:pPr marL="285750" indent="-285750">
              <a:buFontTx/>
              <a:buChar char="-"/>
            </a:pPr>
            <a:endParaRPr lang="ru-RU" b="1" dirty="0">
              <a:latin typeface="Arial" pitchFamily="34" charset="0"/>
              <a:cs typeface="Arial" pitchFamily="34" charset="0"/>
            </a:endParaRPr>
          </a:p>
          <a:p>
            <a:r>
              <a:rPr lang="ru-RU" b="1" dirty="0">
                <a:latin typeface="Arial" pitchFamily="34" charset="0"/>
                <a:cs typeface="Arial" pitchFamily="34" charset="0"/>
              </a:rPr>
              <a:t>Кусты </a:t>
            </a:r>
            <a:r>
              <a:rPr lang="ru-RU" b="1" dirty="0">
                <a:solidFill>
                  <a:srgbClr val="FF0000"/>
                </a:solidFill>
                <a:latin typeface="Arial" pitchFamily="34" charset="0"/>
                <a:cs typeface="Arial" pitchFamily="34" charset="0"/>
              </a:rPr>
              <a:t>для определения гидрогеологических параметров </a:t>
            </a:r>
            <a:r>
              <a:rPr lang="ru-RU" b="1" dirty="0">
                <a:latin typeface="Arial" pitchFamily="34" charset="0"/>
                <a:cs typeface="Arial" pitchFamily="34" charset="0"/>
              </a:rPr>
              <a:t>водоносного горизонта должны размещаться равномерно по изучаемой площади и подальше от возможных границ пласта. Число наблюдательных скважин, их размещение и дебит опытной скважины должны предопределять их нахождение в зоне квазистационарного режима фильтрационного потока.</a:t>
            </a:r>
          </a:p>
          <a:p>
            <a:r>
              <a:rPr lang="ru-RU" b="1" dirty="0">
                <a:latin typeface="Arial" pitchFamily="34" charset="0"/>
                <a:cs typeface="Arial" pitchFamily="34" charset="0"/>
              </a:rPr>
              <a:t>Лучи наблюдательных скважин должны быть ориентированы в направлении возможных изменений гидрогеологических условий: </a:t>
            </a:r>
          </a:p>
          <a:p>
            <a:r>
              <a:rPr lang="ru-RU" b="1" dirty="0">
                <a:latin typeface="Arial" pitchFamily="34" charset="0"/>
                <a:cs typeface="Arial" pitchFamily="34" charset="0"/>
              </a:rPr>
              <a:t>- изменения </a:t>
            </a:r>
            <a:r>
              <a:rPr lang="ru-RU" b="1" dirty="0" err="1">
                <a:latin typeface="Arial" pitchFamily="34" charset="0"/>
                <a:cs typeface="Arial" pitchFamily="34" charset="0"/>
              </a:rPr>
              <a:t>трещиноватости</a:t>
            </a:r>
            <a:r>
              <a:rPr lang="ru-RU" b="1" dirty="0">
                <a:latin typeface="Arial" pitchFamily="34" charset="0"/>
                <a:cs typeface="Arial" pitchFamily="34" charset="0"/>
              </a:rPr>
              <a:t>;</a:t>
            </a:r>
          </a:p>
          <a:p>
            <a:r>
              <a:rPr lang="ru-RU" b="1" dirty="0">
                <a:latin typeface="Arial" pitchFamily="34" charset="0"/>
                <a:cs typeface="Arial" pitchFamily="34" charset="0"/>
              </a:rPr>
              <a:t>- изменения фильтрационных свойств;</a:t>
            </a:r>
          </a:p>
          <a:p>
            <a:r>
              <a:rPr lang="ru-RU" b="1" dirty="0">
                <a:latin typeface="Arial" pitchFamily="34" charset="0"/>
                <a:cs typeface="Arial" pitchFamily="34" charset="0"/>
              </a:rPr>
              <a:t>- изменения емкостных свойств;</a:t>
            </a:r>
          </a:p>
          <a:p>
            <a:r>
              <a:rPr lang="ru-RU" b="1" dirty="0">
                <a:latin typeface="Arial" pitchFamily="34" charset="0"/>
                <a:cs typeface="Arial" pitchFamily="34" charset="0"/>
              </a:rPr>
              <a:t>- выявления границ пласта с постоянным напором или постоянным расходом.</a:t>
            </a:r>
          </a:p>
        </p:txBody>
      </p:sp>
    </p:spTree>
    <p:extLst>
      <p:ext uri="{BB962C8B-B14F-4D97-AF65-F5344CB8AC3E}">
        <p14:creationId xmlns:p14="http://schemas.microsoft.com/office/powerpoint/2010/main" val="3476722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73760" y="1439545"/>
            <a:ext cx="7731760" cy="4247317"/>
          </a:xfrm>
          <a:prstGeom prst="rect">
            <a:avLst/>
          </a:prstGeom>
        </p:spPr>
        <p:txBody>
          <a:bodyPr wrap="square">
            <a:spAutoFit/>
          </a:bodyPr>
          <a:lstStyle/>
          <a:p>
            <a:r>
              <a:rPr lang="ru-RU" b="1" dirty="0">
                <a:solidFill>
                  <a:srgbClr val="FF0000"/>
                </a:solidFill>
                <a:latin typeface="Arial" pitchFamily="34" charset="0"/>
                <a:cs typeface="Arial" pitchFamily="34" charset="0"/>
              </a:rPr>
              <a:t>Число наблюдательных скважин </a:t>
            </a:r>
            <a:r>
              <a:rPr lang="ru-RU" b="1" dirty="0">
                <a:latin typeface="Arial" pitchFamily="34" charset="0"/>
                <a:cs typeface="Arial" pitchFamily="34" charset="0"/>
              </a:rPr>
              <a:t>может быть от двух до десяти, что зависит от гидрогеологических условий и целей опыта.</a:t>
            </a:r>
          </a:p>
          <a:p>
            <a:r>
              <a:rPr lang="ru-RU" b="1" dirty="0">
                <a:latin typeface="Arial" pitchFamily="34" charset="0"/>
                <a:cs typeface="Arial" pitchFamily="34" charset="0"/>
              </a:rPr>
              <a:t>При простых гидрогеологических условиях, к которым относятся однородные напорные водоносные горизонты в зернистых или равномерно трещиноватых породах, рекомендуется использование 2 – 3 - х наблюдательных скважин, расположенных на одном луче. </a:t>
            </a:r>
          </a:p>
          <a:p>
            <a:r>
              <a:rPr lang="ru-RU" b="1" dirty="0">
                <a:latin typeface="Arial" pitchFamily="34" charset="0"/>
                <a:cs typeface="Arial" pitchFamily="34" charset="0"/>
              </a:rPr>
              <a:t>В сложных гидрогеологических условиях (неоднородные безнапорные водоносные горизонты в зернистых породах, напорные и безнапорные водоносные горизонты в трещиноватых и </a:t>
            </a:r>
            <a:r>
              <a:rPr lang="ru-RU" b="1" dirty="0" err="1">
                <a:latin typeface="Arial" pitchFamily="34" charset="0"/>
                <a:cs typeface="Arial" pitchFamily="34" charset="0"/>
              </a:rPr>
              <a:t>закарстованных</a:t>
            </a:r>
            <a:r>
              <a:rPr lang="ru-RU" b="1" dirty="0">
                <a:latin typeface="Arial" pitchFamily="34" charset="0"/>
                <a:cs typeface="Arial" pitchFamily="34" charset="0"/>
              </a:rPr>
              <a:t> породах и т.п.), рекомендуется организация двухлучевого куста с количеством скважин от трех до десяти. В каждом случае число наблюдательных скважин выбирается индивидуально в зависимости от сложности гидрогеологических условий.</a:t>
            </a:r>
          </a:p>
        </p:txBody>
      </p:sp>
    </p:spTree>
    <p:extLst>
      <p:ext uri="{BB962C8B-B14F-4D97-AF65-F5344CB8AC3E}">
        <p14:creationId xmlns:p14="http://schemas.microsoft.com/office/powerpoint/2010/main" val="2955070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63600" y="1519764"/>
            <a:ext cx="7670800" cy="3693319"/>
          </a:xfrm>
          <a:prstGeom prst="rect">
            <a:avLst/>
          </a:prstGeom>
        </p:spPr>
        <p:txBody>
          <a:bodyPr wrap="square">
            <a:spAutoFit/>
          </a:bodyPr>
          <a:lstStyle/>
          <a:p>
            <a:r>
              <a:rPr lang="ru-RU" b="1" dirty="0">
                <a:latin typeface="Arial" pitchFamily="34" charset="0"/>
                <a:cs typeface="Arial" pitchFamily="34" charset="0"/>
              </a:rPr>
              <a:t>При откачках, проводимых для </a:t>
            </a:r>
            <a:r>
              <a:rPr lang="ru-RU" b="1" dirty="0">
                <a:solidFill>
                  <a:srgbClr val="FF0000"/>
                </a:solidFill>
                <a:latin typeface="Arial" pitchFamily="34" charset="0"/>
                <a:cs typeface="Arial" pitchFamily="34" charset="0"/>
              </a:rPr>
              <a:t>изучения и оценки граничных условий </a:t>
            </a:r>
            <a:r>
              <a:rPr lang="ru-RU" b="1" dirty="0">
                <a:latin typeface="Arial" pitchFamily="34" charset="0"/>
                <a:cs typeface="Arial" pitchFamily="34" charset="0"/>
              </a:rPr>
              <a:t>пласта, задается по два луча: один параллельно границе, а другой перпендикулярно к ней. Число наблюдательных скважин может колебаться от четырех до шести.</a:t>
            </a:r>
          </a:p>
          <a:p>
            <a:r>
              <a:rPr lang="ru-RU" b="1" dirty="0">
                <a:latin typeface="Arial" pitchFamily="34" charset="0"/>
                <a:cs typeface="Arial" pitchFamily="34" charset="0"/>
              </a:rPr>
              <a:t>При исследовании глубоких водоносных горизонтов необходимо ограничиваться минимальным количеством наблюдательных скважин (учитывая высокую стоимость бурения).</a:t>
            </a:r>
          </a:p>
          <a:p>
            <a:r>
              <a:rPr lang="ru-RU" b="1" dirty="0">
                <a:latin typeface="Arial" pitchFamily="34" charset="0"/>
                <a:cs typeface="Arial" pitchFamily="34" charset="0"/>
              </a:rPr>
              <a:t>В каждом случае необходимо по возможности включение в наблюдательную сеть всех имеющихся скважин (поисковых, картировочных, разведочных), а при проектировании работ учитывать возможность такого использования парка скважин.</a:t>
            </a:r>
          </a:p>
        </p:txBody>
      </p:sp>
    </p:spTree>
    <p:extLst>
      <p:ext uri="{BB962C8B-B14F-4D97-AF65-F5344CB8AC3E}">
        <p14:creationId xmlns:p14="http://schemas.microsoft.com/office/powerpoint/2010/main" val="2657424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3120" y="1567885"/>
            <a:ext cx="7660640" cy="4524315"/>
          </a:xfrm>
          <a:prstGeom prst="rect">
            <a:avLst/>
          </a:prstGeom>
        </p:spPr>
        <p:txBody>
          <a:bodyPr wrap="square">
            <a:spAutoFit/>
          </a:bodyPr>
          <a:lstStyle/>
          <a:p>
            <a:r>
              <a:rPr lang="ru-RU" b="1" dirty="0">
                <a:solidFill>
                  <a:srgbClr val="FF0000"/>
                </a:solidFill>
                <a:latin typeface="Arial" pitchFamily="34" charset="0"/>
                <a:cs typeface="Arial" pitchFamily="34" charset="0"/>
              </a:rPr>
              <a:t>Расстояние от опытной скважины до ближайшей наблюдательной </a:t>
            </a:r>
            <a:r>
              <a:rPr lang="ru-RU" b="1" dirty="0">
                <a:latin typeface="Arial" pitchFamily="34" charset="0"/>
                <a:cs typeface="Arial" pitchFamily="34" charset="0"/>
              </a:rPr>
              <a:t>должно быть примерно равно мощности водоносного пласта. </a:t>
            </a:r>
          </a:p>
          <a:p>
            <a:r>
              <a:rPr lang="ru-RU" b="1" dirty="0">
                <a:latin typeface="Arial" pitchFamily="34" charset="0"/>
                <a:cs typeface="Arial" pitchFamily="34" charset="0"/>
              </a:rPr>
              <a:t>При мощности пласта более  100 м - 0,7 мощности. Остальные наблюдательные скважины в кусте должны располагаться так, чтобы на графике площадного прослеживания точки замеров уровней располагались равномерно. Этому условию отвечает зависимость</a:t>
            </a:r>
          </a:p>
          <a:p>
            <a:endParaRPr lang="ru-RU" b="1" dirty="0">
              <a:latin typeface="Arial" pitchFamily="34" charset="0"/>
              <a:cs typeface="Arial" pitchFamily="34" charset="0"/>
            </a:endParaRPr>
          </a:p>
          <a:p>
            <a:r>
              <a:rPr lang="ru-RU" b="1" dirty="0">
                <a:latin typeface="Arial" pitchFamily="34" charset="0"/>
                <a:cs typeface="Arial" pitchFamily="34" charset="0"/>
              </a:rPr>
              <a:t>                              </a:t>
            </a:r>
          </a:p>
          <a:p>
            <a:r>
              <a:rPr lang="ru-RU" b="1" dirty="0">
                <a:latin typeface="Arial" pitchFamily="34" charset="0"/>
                <a:cs typeface="Arial" pitchFamily="34" charset="0"/>
              </a:rPr>
              <a:t>где  rn+1 и </a:t>
            </a:r>
            <a:r>
              <a:rPr lang="ru-RU" b="1" dirty="0" err="1">
                <a:latin typeface="Arial" pitchFamily="34" charset="0"/>
                <a:cs typeface="Arial" pitchFamily="34" charset="0"/>
              </a:rPr>
              <a:t>rn</a:t>
            </a:r>
            <a:r>
              <a:rPr lang="ru-RU" b="1" dirty="0">
                <a:latin typeface="Arial" pitchFamily="34" charset="0"/>
                <a:cs typeface="Arial" pitchFamily="34" charset="0"/>
              </a:rPr>
              <a:t> - расстояния до наблюдательной скважины;</a:t>
            </a:r>
          </a:p>
          <a:p>
            <a:r>
              <a:rPr lang="ru-RU" b="1" dirty="0">
                <a:latin typeface="Arial" pitchFamily="34" charset="0"/>
                <a:cs typeface="Arial" pitchFamily="34" charset="0"/>
              </a:rPr>
              <a:t>- коэффициент для безнапорных вод, равный 1,5; для напорных – 2,5.</a:t>
            </a:r>
          </a:p>
          <a:p>
            <a:r>
              <a:rPr lang="ru-RU" b="1" dirty="0">
                <a:latin typeface="Arial" pitchFamily="34" charset="0"/>
                <a:cs typeface="Arial" pitchFamily="34" charset="0"/>
              </a:rPr>
              <a:t>Расстояние от самых удаленных наблюдательных скважин до опытной не должно быть более 150 м для безнапорных вод и 1500 м - для напорных. </a:t>
            </a:r>
          </a:p>
        </p:txBody>
      </p:sp>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 name="Объект 3"/>
          <p:cNvGraphicFramePr>
            <a:graphicFrameLocks noChangeAspect="1"/>
          </p:cNvGraphicFramePr>
          <p:nvPr>
            <p:extLst>
              <p:ext uri="{D42A27DB-BD31-4B8C-83A1-F6EECF244321}">
                <p14:modId xmlns:p14="http://schemas.microsoft.com/office/powerpoint/2010/main" val="1347782844"/>
              </p:ext>
            </p:extLst>
          </p:nvPr>
        </p:nvGraphicFramePr>
        <p:xfrm>
          <a:off x="3820160" y="3830042"/>
          <a:ext cx="1057275" cy="447675"/>
        </p:xfrm>
        <a:graphic>
          <a:graphicData uri="http://schemas.openxmlformats.org/presentationml/2006/ole">
            <mc:AlternateContent xmlns:mc="http://schemas.openxmlformats.org/markup-compatibility/2006">
              <mc:Choice xmlns:v="urn:schemas-microsoft-com:vml" Requires="v">
                <p:oleObj spid="_x0000_s1035" name="Формула" r:id="rId3" imgW="723900" imgH="304800" progId="Equation.3">
                  <p:embed/>
                </p:oleObj>
              </mc:Choice>
              <mc:Fallback>
                <p:oleObj name="Формула" r:id="rId3" imgW="723900" imgH="3048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0160" y="3830042"/>
                        <a:ext cx="1057275" cy="447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702461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56640" y="1517085"/>
            <a:ext cx="7487920" cy="3970318"/>
          </a:xfrm>
          <a:prstGeom prst="rect">
            <a:avLst/>
          </a:prstGeom>
        </p:spPr>
        <p:txBody>
          <a:bodyPr wrap="square">
            <a:spAutoFit/>
          </a:bodyPr>
          <a:lstStyle/>
          <a:p>
            <a:r>
              <a:rPr lang="ru-RU" b="1" dirty="0">
                <a:latin typeface="Arial" pitchFamily="34" charset="0"/>
                <a:cs typeface="Arial" pitchFamily="34" charset="0"/>
              </a:rPr>
              <a:t>В литературных источниках на основании богатого опыта работ приводятся </a:t>
            </a:r>
            <a:r>
              <a:rPr lang="ru-RU" b="1" dirty="0">
                <a:solidFill>
                  <a:srgbClr val="FF0000"/>
                </a:solidFill>
                <a:latin typeface="Arial" pitchFamily="34" charset="0"/>
                <a:cs typeface="Arial" pitchFamily="34" charset="0"/>
              </a:rPr>
              <a:t>рекомендации по размещению наблюдательных скважин </a:t>
            </a:r>
            <a:r>
              <a:rPr lang="ru-RU" b="1" dirty="0">
                <a:latin typeface="Arial" pitchFamily="34" charset="0"/>
                <a:cs typeface="Arial" pitchFamily="34" charset="0"/>
              </a:rPr>
              <a:t>при проведении кустовой откачки (табл.).</a:t>
            </a:r>
          </a:p>
          <a:p>
            <a:r>
              <a:rPr lang="ru-RU" b="1" dirty="0">
                <a:latin typeface="Arial" pitchFamily="34" charset="0"/>
                <a:cs typeface="Arial" pitchFamily="34" charset="0"/>
              </a:rPr>
              <a:t>Дебит опытной скважины должен обеспечивать при понижении уровня в центральной скважине на 3 – 4 м понижения на конец опытной откачки в самой удаленной наблюдательной скважине не менее 20 см. Выбор дебита скважин зависит от предполагаемой </a:t>
            </a:r>
            <a:r>
              <a:rPr lang="ru-RU" b="1" dirty="0" err="1">
                <a:latin typeface="Arial" pitchFamily="34" charset="0"/>
                <a:cs typeface="Arial" pitchFamily="34" charset="0"/>
              </a:rPr>
              <a:t>водопроводимости</a:t>
            </a:r>
            <a:r>
              <a:rPr lang="ru-RU" b="1" dirty="0">
                <a:latin typeface="Arial" pitchFamily="34" charset="0"/>
                <a:cs typeface="Arial" pitchFamily="34" charset="0"/>
              </a:rPr>
              <a:t> пласта (</a:t>
            </a:r>
            <a:r>
              <a:rPr lang="ru-RU" b="1" dirty="0" err="1">
                <a:latin typeface="Arial" pitchFamily="34" charset="0"/>
                <a:cs typeface="Arial" pitchFamily="34" charset="0"/>
              </a:rPr>
              <a:t>Km</a:t>
            </a:r>
            <a:r>
              <a:rPr lang="ru-RU" b="1" dirty="0">
                <a:latin typeface="Arial" pitchFamily="34" charset="0"/>
                <a:cs typeface="Arial" pitchFamily="34" charset="0"/>
              </a:rPr>
              <a:t>). Практика показывает, что при </a:t>
            </a:r>
            <a:r>
              <a:rPr lang="ru-RU" b="1" dirty="0" err="1">
                <a:latin typeface="Arial" pitchFamily="34" charset="0"/>
                <a:cs typeface="Arial" pitchFamily="34" charset="0"/>
              </a:rPr>
              <a:t>водопроводимости</a:t>
            </a:r>
            <a:r>
              <a:rPr lang="ru-RU" b="1" dirty="0">
                <a:latin typeface="Arial" pitchFamily="34" charset="0"/>
                <a:cs typeface="Arial" pitchFamily="34" charset="0"/>
              </a:rPr>
              <a:t> горизонта 50 – 500 м2/</a:t>
            </a:r>
            <a:r>
              <a:rPr lang="ru-RU" b="1" dirty="0" err="1">
                <a:latin typeface="Arial" pitchFamily="34" charset="0"/>
                <a:cs typeface="Arial" pitchFamily="34" charset="0"/>
              </a:rPr>
              <a:t>сут</a:t>
            </a:r>
            <a:r>
              <a:rPr lang="ru-RU" b="1" dirty="0">
                <a:latin typeface="Arial" pitchFamily="34" charset="0"/>
                <a:cs typeface="Arial" pitchFamily="34" charset="0"/>
              </a:rPr>
              <a:t> дебит опытной скважины должен быть равен 5 - 25 дм3/с, при во-</a:t>
            </a:r>
            <a:r>
              <a:rPr lang="ru-RU" b="1" dirty="0" err="1">
                <a:latin typeface="Arial" pitchFamily="34" charset="0"/>
                <a:cs typeface="Arial" pitchFamily="34" charset="0"/>
              </a:rPr>
              <a:t>допроводимости</a:t>
            </a:r>
            <a:r>
              <a:rPr lang="ru-RU" b="1" dirty="0">
                <a:latin typeface="Arial" pitchFamily="34" charset="0"/>
                <a:cs typeface="Arial" pitchFamily="34" charset="0"/>
              </a:rPr>
              <a:t>                   500 – 1000 м2/</a:t>
            </a:r>
            <a:r>
              <a:rPr lang="ru-RU" b="1" dirty="0" err="1">
                <a:latin typeface="Arial" pitchFamily="34" charset="0"/>
                <a:cs typeface="Arial" pitchFamily="34" charset="0"/>
              </a:rPr>
              <a:t>сут</a:t>
            </a:r>
            <a:r>
              <a:rPr lang="ru-RU" b="1" dirty="0">
                <a:latin typeface="Arial" pitchFamily="34" charset="0"/>
                <a:cs typeface="Arial" pitchFamily="34" charset="0"/>
              </a:rPr>
              <a:t>. - 25 – 50 дм3/с, при </a:t>
            </a:r>
            <a:r>
              <a:rPr lang="ru-RU" b="1" dirty="0" err="1">
                <a:latin typeface="Arial" pitchFamily="34" charset="0"/>
                <a:cs typeface="Arial" pitchFamily="34" charset="0"/>
              </a:rPr>
              <a:t>водопроводимости</a:t>
            </a:r>
            <a:r>
              <a:rPr lang="ru-RU" b="1" dirty="0">
                <a:latin typeface="Arial" pitchFamily="34" charset="0"/>
                <a:cs typeface="Arial" pitchFamily="34" charset="0"/>
              </a:rPr>
              <a:t> 1000 – 3000 м2/</a:t>
            </a:r>
            <a:r>
              <a:rPr lang="ru-RU" b="1" dirty="0" err="1">
                <a:latin typeface="Arial" pitchFamily="34" charset="0"/>
                <a:cs typeface="Arial" pitchFamily="34" charset="0"/>
              </a:rPr>
              <a:t>сут</a:t>
            </a:r>
            <a:r>
              <a:rPr lang="ru-RU" b="1" dirty="0">
                <a:latin typeface="Arial" pitchFamily="34" charset="0"/>
                <a:cs typeface="Arial" pitchFamily="34" charset="0"/>
              </a:rPr>
              <a:t>.– 50 – 150 дм3/с.</a:t>
            </a:r>
          </a:p>
        </p:txBody>
      </p:sp>
    </p:spTree>
    <p:extLst>
      <p:ext uri="{BB962C8B-B14F-4D97-AF65-F5344CB8AC3E}">
        <p14:creationId xmlns:p14="http://schemas.microsoft.com/office/powerpoint/2010/main" val="2031208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8160" y="697984"/>
            <a:ext cx="8138160" cy="923330"/>
          </a:xfrm>
          <a:prstGeom prst="rect">
            <a:avLst/>
          </a:prstGeom>
        </p:spPr>
        <p:txBody>
          <a:bodyPr wrap="square">
            <a:spAutoFit/>
          </a:bodyPr>
          <a:lstStyle/>
          <a:p>
            <a:pPr algn="ctr"/>
            <a:r>
              <a:rPr lang="ru-RU" b="1" dirty="0">
                <a:latin typeface="Arial" pitchFamily="34" charset="0"/>
                <a:cs typeface="Arial" pitchFamily="34" charset="0"/>
              </a:rPr>
              <a:t>Рекомендации по размещению первой и второй</a:t>
            </a:r>
          </a:p>
          <a:p>
            <a:pPr algn="ctr"/>
            <a:r>
              <a:rPr lang="ru-RU" b="1" dirty="0">
                <a:latin typeface="Arial" pitchFamily="34" charset="0"/>
                <a:cs typeface="Arial" pitchFamily="34" charset="0"/>
              </a:rPr>
              <a:t>наблюдательных скважин в кустах (при продолжительности</a:t>
            </a:r>
          </a:p>
          <a:p>
            <a:pPr algn="ctr"/>
            <a:r>
              <a:rPr lang="ru-RU" b="1" dirty="0">
                <a:latin typeface="Arial" pitchFamily="34" charset="0"/>
                <a:cs typeface="Arial" pitchFamily="34" charset="0"/>
              </a:rPr>
              <a:t>откачек 3 – 5 </a:t>
            </a:r>
            <a:r>
              <a:rPr lang="ru-RU" b="1" dirty="0" err="1">
                <a:latin typeface="Arial" pitchFamily="34" charset="0"/>
                <a:cs typeface="Arial" pitchFamily="34" charset="0"/>
              </a:rPr>
              <a:t>сут</a:t>
            </a:r>
            <a:r>
              <a:rPr lang="ru-RU" b="1" dirty="0">
                <a:latin typeface="Arial" pitchFamily="34" charset="0"/>
                <a:cs typeface="Arial" pitchFamily="34" charset="0"/>
              </a:rPr>
              <a:t>. для напорных и 5 – 10 </a:t>
            </a:r>
            <a:r>
              <a:rPr lang="ru-RU" b="1" dirty="0" err="1">
                <a:latin typeface="Arial" pitchFamily="34" charset="0"/>
                <a:cs typeface="Arial" pitchFamily="34" charset="0"/>
              </a:rPr>
              <a:t>сут</a:t>
            </a:r>
            <a:r>
              <a:rPr lang="ru-RU" b="1" dirty="0">
                <a:latin typeface="Arial" pitchFamily="34" charset="0"/>
                <a:cs typeface="Arial" pitchFamily="34" charset="0"/>
              </a:rPr>
              <a:t>. для безнапорных вод)</a:t>
            </a:r>
          </a:p>
        </p:txBody>
      </p:sp>
      <p:graphicFrame>
        <p:nvGraphicFramePr>
          <p:cNvPr id="3" name="Таблица 2"/>
          <p:cNvGraphicFramePr>
            <a:graphicFrameLocks noGrp="1"/>
          </p:cNvGraphicFramePr>
          <p:nvPr>
            <p:extLst>
              <p:ext uri="{D42A27DB-BD31-4B8C-83A1-F6EECF244321}">
                <p14:modId xmlns:p14="http://schemas.microsoft.com/office/powerpoint/2010/main" val="87618159"/>
              </p:ext>
            </p:extLst>
          </p:nvPr>
        </p:nvGraphicFramePr>
        <p:xfrm>
          <a:off x="1133744" y="2058638"/>
          <a:ext cx="6906991" cy="3734230"/>
        </p:xfrm>
        <a:graphic>
          <a:graphicData uri="http://schemas.openxmlformats.org/drawingml/2006/table">
            <a:tbl>
              <a:tblPr>
                <a:tableStyleId>{5C22544A-7EE6-4342-B048-85BDC9FD1C3A}</a:tableStyleId>
              </a:tblPr>
              <a:tblGrid>
                <a:gridCol w="2607299">
                  <a:extLst>
                    <a:ext uri="{9D8B030D-6E8A-4147-A177-3AD203B41FA5}">
                      <a16:colId xmlns:a16="http://schemas.microsoft.com/office/drawing/2014/main" val="173199948"/>
                    </a:ext>
                  </a:extLst>
                </a:gridCol>
                <a:gridCol w="1905248">
                  <a:extLst>
                    <a:ext uri="{9D8B030D-6E8A-4147-A177-3AD203B41FA5}">
                      <a16:colId xmlns:a16="http://schemas.microsoft.com/office/drawing/2014/main" val="467033490"/>
                    </a:ext>
                  </a:extLst>
                </a:gridCol>
                <a:gridCol w="1376469">
                  <a:extLst>
                    <a:ext uri="{9D8B030D-6E8A-4147-A177-3AD203B41FA5}">
                      <a16:colId xmlns:a16="http://schemas.microsoft.com/office/drawing/2014/main" val="3777632166"/>
                    </a:ext>
                  </a:extLst>
                </a:gridCol>
                <a:gridCol w="1017975">
                  <a:extLst>
                    <a:ext uri="{9D8B030D-6E8A-4147-A177-3AD203B41FA5}">
                      <a16:colId xmlns:a16="http://schemas.microsoft.com/office/drawing/2014/main" val="288561236"/>
                    </a:ext>
                  </a:extLst>
                </a:gridCol>
              </a:tblGrid>
              <a:tr h="282237">
                <a:tc rowSpan="2">
                  <a:txBody>
                    <a:bodyPr/>
                    <a:lstStyle/>
                    <a:p>
                      <a:pPr algn="ctr">
                        <a:lnSpc>
                          <a:spcPct val="107000"/>
                        </a:lnSpc>
                        <a:spcAft>
                          <a:spcPts val="0"/>
                        </a:spcAft>
                      </a:pPr>
                      <a:r>
                        <a:rPr lang="ru-RU" sz="1400" b="1" dirty="0">
                          <a:effectLst/>
                        </a:rPr>
                        <a:t> </a:t>
                      </a:r>
                    </a:p>
                    <a:p>
                      <a:pPr algn="ctr">
                        <a:lnSpc>
                          <a:spcPct val="107000"/>
                        </a:lnSpc>
                        <a:spcAft>
                          <a:spcPts val="0"/>
                        </a:spcAft>
                      </a:pPr>
                      <a:r>
                        <a:rPr lang="ru-RU" sz="1400" b="1" dirty="0">
                          <a:effectLst/>
                        </a:rPr>
                        <a:t> </a:t>
                      </a:r>
                    </a:p>
                    <a:p>
                      <a:pPr algn="ctr">
                        <a:lnSpc>
                          <a:spcPct val="107000"/>
                        </a:lnSpc>
                        <a:spcAft>
                          <a:spcPts val="0"/>
                        </a:spcAft>
                      </a:pPr>
                      <a:r>
                        <a:rPr lang="ru-RU" sz="1400" b="1" dirty="0">
                          <a:effectLst/>
                        </a:rPr>
                        <a:t>Водоносные горизонты</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rowSpan="2">
                  <a:txBody>
                    <a:bodyPr/>
                    <a:lstStyle/>
                    <a:p>
                      <a:pPr algn="ctr">
                        <a:lnSpc>
                          <a:spcPct val="107000"/>
                        </a:lnSpc>
                        <a:spcAft>
                          <a:spcPts val="0"/>
                        </a:spcAft>
                      </a:pPr>
                      <a:r>
                        <a:rPr lang="ru-RU" sz="1400" b="1" dirty="0">
                          <a:effectLst/>
                        </a:rPr>
                        <a:t> </a:t>
                      </a:r>
                    </a:p>
                    <a:p>
                      <a:pPr algn="ctr">
                        <a:lnSpc>
                          <a:spcPct val="107000"/>
                        </a:lnSpc>
                        <a:spcAft>
                          <a:spcPts val="0"/>
                        </a:spcAft>
                      </a:pPr>
                      <a:r>
                        <a:rPr lang="ru-RU" sz="1400" b="1" dirty="0">
                          <a:effectLst/>
                        </a:rPr>
                        <a:t>Гидравлический</a:t>
                      </a:r>
                    </a:p>
                    <a:p>
                      <a:pPr algn="ctr">
                        <a:lnSpc>
                          <a:spcPct val="107000"/>
                        </a:lnSpc>
                        <a:spcAft>
                          <a:spcPts val="0"/>
                        </a:spcAft>
                      </a:pPr>
                      <a:r>
                        <a:rPr lang="ru-RU" sz="1400" b="1" dirty="0">
                          <a:effectLst/>
                        </a:rPr>
                        <a:t>характер гори­зонта</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gridSpan="2">
                  <a:txBody>
                    <a:bodyPr/>
                    <a:lstStyle/>
                    <a:p>
                      <a:pPr algn="ctr">
                        <a:lnSpc>
                          <a:spcPct val="107000"/>
                        </a:lnSpc>
                        <a:spcAft>
                          <a:spcPts val="0"/>
                        </a:spcAft>
                      </a:pPr>
                      <a:r>
                        <a:rPr lang="ru-RU" sz="1400" b="1" dirty="0">
                          <a:effectLst/>
                        </a:rPr>
                        <a:t>Максимальное расстояние, м</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hMerge="1">
                  <a:txBody>
                    <a:bodyPr/>
                    <a:lstStyle/>
                    <a:p>
                      <a:endParaRPr lang="ru-RU"/>
                    </a:p>
                  </a:txBody>
                  <a:tcPr/>
                </a:tc>
                <a:extLst>
                  <a:ext uri="{0D108BD9-81ED-4DB2-BD59-A6C34878D82A}">
                    <a16:rowId xmlns:a16="http://schemas.microsoft.com/office/drawing/2014/main" val="1284372717"/>
                  </a:ext>
                </a:extLst>
              </a:tr>
              <a:tr h="1168037">
                <a:tc vMerge="1">
                  <a:txBody>
                    <a:bodyPr/>
                    <a:lstStyle/>
                    <a:p>
                      <a:endParaRPr lang="ru-RU"/>
                    </a:p>
                  </a:txBody>
                  <a:tcPr/>
                </a:tc>
                <a:tc vMerge="1">
                  <a:txBody>
                    <a:bodyPr/>
                    <a:lstStyle/>
                    <a:p>
                      <a:endParaRPr lang="ru-RU"/>
                    </a:p>
                  </a:txBody>
                  <a:tcPr/>
                </a:tc>
                <a:tc>
                  <a:txBody>
                    <a:bodyPr/>
                    <a:lstStyle/>
                    <a:p>
                      <a:pPr algn="ctr">
                        <a:lnSpc>
                          <a:spcPct val="107000"/>
                        </a:lnSpc>
                        <a:spcAft>
                          <a:spcPts val="0"/>
                        </a:spcAft>
                      </a:pPr>
                      <a:r>
                        <a:rPr lang="ru-RU" sz="1400" b="1" dirty="0">
                          <a:effectLst/>
                        </a:rPr>
                        <a:t>до первой наблюдательной скважины</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ru-RU" sz="1400" b="1" dirty="0">
                          <a:effectLst/>
                        </a:rPr>
                        <a:t>до второй наблюдательной скважины</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710738436"/>
                  </a:ext>
                </a:extLst>
              </a:tr>
              <a:tr h="282237">
                <a:tc rowSpan="2">
                  <a:txBody>
                    <a:bodyPr/>
                    <a:lstStyle/>
                    <a:p>
                      <a:pPr algn="just">
                        <a:lnSpc>
                          <a:spcPct val="107000"/>
                        </a:lnSpc>
                        <a:spcAft>
                          <a:spcPts val="0"/>
                        </a:spcAft>
                      </a:pPr>
                      <a:r>
                        <a:rPr lang="ru-RU" sz="1400" b="1">
                          <a:effectLst/>
                        </a:rPr>
                        <a:t>Пески мелко- и средне-</a:t>
                      </a:r>
                    </a:p>
                    <a:p>
                      <a:pPr algn="just">
                        <a:lnSpc>
                          <a:spcPct val="107000"/>
                        </a:lnSpc>
                        <a:spcAft>
                          <a:spcPts val="0"/>
                        </a:spcAft>
                      </a:pPr>
                      <a:r>
                        <a:rPr lang="ru-RU" sz="1400" b="1">
                          <a:effectLst/>
                        </a:rPr>
                        <a:t>зернистые</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just">
                        <a:lnSpc>
                          <a:spcPct val="107000"/>
                        </a:lnSpc>
                        <a:spcAft>
                          <a:spcPts val="0"/>
                        </a:spcAft>
                      </a:pPr>
                      <a:r>
                        <a:rPr lang="ru-RU" sz="1400" b="1">
                          <a:effectLst/>
                        </a:rPr>
                        <a:t>Напорные воды</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ru-RU" sz="1400" b="1">
                          <a:effectLst/>
                        </a:rPr>
                        <a:t>80</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ru-RU" sz="1400" b="1" dirty="0">
                          <a:effectLst/>
                        </a:rPr>
                        <a:t>150</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734622313"/>
                  </a:ext>
                </a:extLst>
              </a:tr>
              <a:tr h="295267">
                <a:tc vMerge="1">
                  <a:txBody>
                    <a:bodyPr/>
                    <a:lstStyle/>
                    <a:p>
                      <a:endParaRPr lang="ru-RU"/>
                    </a:p>
                  </a:txBody>
                  <a:tcPr/>
                </a:tc>
                <a:tc>
                  <a:txBody>
                    <a:bodyPr/>
                    <a:lstStyle/>
                    <a:p>
                      <a:pPr algn="just">
                        <a:lnSpc>
                          <a:spcPct val="107000"/>
                        </a:lnSpc>
                        <a:spcAft>
                          <a:spcPts val="0"/>
                        </a:spcAft>
                      </a:pPr>
                      <a:r>
                        <a:rPr lang="ru-RU" sz="1400" b="1">
                          <a:effectLst/>
                        </a:rPr>
                        <a:t>Грунтовые воды</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ru-RU" sz="1400" b="1">
                          <a:effectLst/>
                        </a:rPr>
                        <a:t>10</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ru-RU" sz="1400" b="1" dirty="0">
                          <a:effectLst/>
                        </a:rPr>
                        <a:t>15</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4189990083"/>
                  </a:ext>
                </a:extLst>
              </a:tr>
              <a:tr h="282237">
                <a:tc rowSpan="2">
                  <a:txBody>
                    <a:bodyPr/>
                    <a:lstStyle/>
                    <a:p>
                      <a:pPr algn="just">
                        <a:lnSpc>
                          <a:spcPct val="107000"/>
                        </a:lnSpc>
                        <a:spcAft>
                          <a:spcPts val="0"/>
                        </a:spcAft>
                      </a:pPr>
                      <a:r>
                        <a:rPr lang="ru-RU" sz="1400" b="1">
                          <a:effectLst/>
                        </a:rPr>
                        <a:t>Пески крупнозернистые</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just">
                        <a:lnSpc>
                          <a:spcPct val="107000"/>
                        </a:lnSpc>
                        <a:spcAft>
                          <a:spcPts val="0"/>
                        </a:spcAft>
                      </a:pPr>
                      <a:r>
                        <a:rPr lang="ru-RU" sz="1400" b="1">
                          <a:effectLst/>
                        </a:rPr>
                        <a:t>Напорные воды</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ru-RU" sz="1400" b="1">
                          <a:effectLst/>
                        </a:rPr>
                        <a:t>200</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ru-RU" sz="1400" b="1" dirty="0">
                          <a:effectLst/>
                        </a:rPr>
                        <a:t>450</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306098017"/>
                  </a:ext>
                </a:extLst>
              </a:tr>
              <a:tr h="282237">
                <a:tc vMerge="1">
                  <a:txBody>
                    <a:bodyPr/>
                    <a:lstStyle/>
                    <a:p>
                      <a:endParaRPr lang="ru-RU"/>
                    </a:p>
                  </a:txBody>
                  <a:tcPr/>
                </a:tc>
                <a:tc>
                  <a:txBody>
                    <a:bodyPr/>
                    <a:lstStyle/>
                    <a:p>
                      <a:pPr algn="just">
                        <a:lnSpc>
                          <a:spcPct val="107000"/>
                        </a:lnSpc>
                        <a:spcAft>
                          <a:spcPts val="0"/>
                        </a:spcAft>
                      </a:pPr>
                      <a:r>
                        <a:rPr lang="ru-RU" sz="1400" b="1">
                          <a:effectLst/>
                        </a:rPr>
                        <a:t>Грунтовые воды</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ru-RU" sz="1400" b="1">
                          <a:effectLst/>
                        </a:rPr>
                        <a:t>15</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ru-RU" sz="1400" b="1" dirty="0">
                          <a:effectLst/>
                        </a:rPr>
                        <a:t>30</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718892353"/>
                  </a:ext>
                </a:extLst>
              </a:tr>
              <a:tr h="282237">
                <a:tc rowSpan="2">
                  <a:txBody>
                    <a:bodyPr/>
                    <a:lstStyle/>
                    <a:p>
                      <a:pPr algn="just">
                        <a:lnSpc>
                          <a:spcPct val="107000"/>
                        </a:lnSpc>
                        <a:spcAft>
                          <a:spcPts val="0"/>
                        </a:spcAft>
                      </a:pPr>
                      <a:r>
                        <a:rPr lang="ru-RU" sz="1400" b="1">
                          <a:effectLst/>
                        </a:rPr>
                        <a:t>Гравийно-галечниковые</a:t>
                      </a:r>
                    </a:p>
                    <a:p>
                      <a:pPr algn="just">
                        <a:lnSpc>
                          <a:spcPct val="107000"/>
                        </a:lnSpc>
                        <a:spcAft>
                          <a:spcPts val="0"/>
                        </a:spcAft>
                      </a:pPr>
                      <a:r>
                        <a:rPr lang="ru-RU" sz="1400" b="1">
                          <a:effectLst/>
                        </a:rPr>
                        <a:t>отложения</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just">
                        <a:lnSpc>
                          <a:spcPct val="107000"/>
                        </a:lnSpc>
                        <a:spcAft>
                          <a:spcPts val="0"/>
                        </a:spcAft>
                      </a:pPr>
                      <a:r>
                        <a:rPr lang="ru-RU" sz="1400" b="1">
                          <a:effectLst/>
                        </a:rPr>
                        <a:t>Напорные воды</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ru-RU" sz="1400" b="1">
                          <a:effectLst/>
                        </a:rPr>
                        <a:t>200</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ru-RU" sz="1400" b="1" dirty="0">
                          <a:effectLst/>
                        </a:rPr>
                        <a:t>450</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752216876"/>
                  </a:ext>
                </a:extLst>
              </a:tr>
              <a:tr h="295267">
                <a:tc vMerge="1">
                  <a:txBody>
                    <a:bodyPr/>
                    <a:lstStyle/>
                    <a:p>
                      <a:endParaRPr lang="ru-RU"/>
                    </a:p>
                  </a:txBody>
                  <a:tcPr/>
                </a:tc>
                <a:tc>
                  <a:txBody>
                    <a:bodyPr/>
                    <a:lstStyle/>
                    <a:p>
                      <a:pPr algn="just">
                        <a:lnSpc>
                          <a:spcPct val="107000"/>
                        </a:lnSpc>
                        <a:spcAft>
                          <a:spcPts val="0"/>
                        </a:spcAft>
                      </a:pPr>
                      <a:r>
                        <a:rPr lang="ru-RU" sz="1400" b="1">
                          <a:effectLst/>
                        </a:rPr>
                        <a:t>Грунтовые воды</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ru-RU" sz="1400" b="1">
                          <a:effectLst/>
                        </a:rPr>
                        <a:t>25</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ru-RU" sz="1400" b="1" dirty="0">
                          <a:effectLst/>
                        </a:rPr>
                        <a:t>40</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721660478"/>
                  </a:ext>
                </a:extLst>
              </a:tr>
              <a:tr h="282237">
                <a:tc rowSpan="2">
                  <a:txBody>
                    <a:bodyPr/>
                    <a:lstStyle/>
                    <a:p>
                      <a:pPr algn="just">
                        <a:lnSpc>
                          <a:spcPct val="107000"/>
                        </a:lnSpc>
                        <a:spcAft>
                          <a:spcPts val="0"/>
                        </a:spcAft>
                      </a:pPr>
                      <a:r>
                        <a:rPr lang="ru-RU" sz="1400" b="1">
                          <a:effectLst/>
                        </a:rPr>
                        <a:t>Трещиноватые породы</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just">
                        <a:lnSpc>
                          <a:spcPct val="107000"/>
                        </a:lnSpc>
                        <a:spcAft>
                          <a:spcPts val="0"/>
                        </a:spcAft>
                      </a:pPr>
                      <a:r>
                        <a:rPr lang="ru-RU" sz="1400" b="1">
                          <a:effectLst/>
                        </a:rPr>
                        <a:t>Напорные воды</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ru-RU" sz="1400" b="1">
                          <a:effectLst/>
                        </a:rPr>
                        <a:t>80</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ru-RU" sz="1400" b="1" dirty="0">
                          <a:effectLst/>
                        </a:rPr>
                        <a:t>150</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3328409184"/>
                  </a:ext>
                </a:extLst>
              </a:tr>
              <a:tr h="282237">
                <a:tc vMerge="1">
                  <a:txBody>
                    <a:bodyPr/>
                    <a:lstStyle/>
                    <a:p>
                      <a:endParaRPr lang="ru-RU"/>
                    </a:p>
                  </a:txBody>
                  <a:tcPr/>
                </a:tc>
                <a:tc>
                  <a:txBody>
                    <a:bodyPr/>
                    <a:lstStyle/>
                    <a:p>
                      <a:pPr algn="just">
                        <a:lnSpc>
                          <a:spcPct val="107000"/>
                        </a:lnSpc>
                        <a:spcAft>
                          <a:spcPts val="0"/>
                        </a:spcAft>
                      </a:pPr>
                      <a:r>
                        <a:rPr lang="ru-RU" sz="1400" b="1">
                          <a:effectLst/>
                        </a:rPr>
                        <a:t>Грунтовые воды</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ru-RU" sz="1400" b="1">
                          <a:effectLst/>
                        </a:rPr>
                        <a:t>30</a:t>
                      </a:r>
                      <a:endParaRPr lang="ru-RU" sz="14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0"/>
                        </a:spcAft>
                      </a:pPr>
                      <a:r>
                        <a:rPr lang="ru-RU" sz="1400" b="1" dirty="0">
                          <a:effectLst/>
                        </a:rPr>
                        <a:t>50</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864063617"/>
                  </a:ext>
                </a:extLst>
              </a:tr>
            </a:tbl>
          </a:graphicData>
        </a:graphic>
      </p:graphicFrame>
    </p:spTree>
    <p:extLst>
      <p:ext uri="{BB962C8B-B14F-4D97-AF65-F5344CB8AC3E}">
        <p14:creationId xmlns:p14="http://schemas.microsoft.com/office/powerpoint/2010/main" val="4029886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55040" y="1859340"/>
            <a:ext cx="7538720" cy="1754326"/>
          </a:xfrm>
          <a:prstGeom prst="rect">
            <a:avLst/>
          </a:prstGeom>
        </p:spPr>
        <p:txBody>
          <a:bodyPr wrap="square">
            <a:spAutoFit/>
          </a:bodyPr>
          <a:lstStyle/>
          <a:p>
            <a:r>
              <a:rPr lang="ru-RU" b="1" dirty="0"/>
              <a:t>В состав документации опытно-фильтрационных работ входят:</a:t>
            </a:r>
          </a:p>
          <a:p>
            <a:r>
              <a:rPr lang="ru-RU" b="1" dirty="0"/>
              <a:t>- разработка расписания для регистрации уровней и дебитов (схема маршрутного обхода скважин, частота замеров);</a:t>
            </a:r>
          </a:p>
          <a:p>
            <a:r>
              <a:rPr lang="ru-RU" b="1" dirty="0"/>
              <a:t>- регистрация уровней и дебитов в полевом журнале;</a:t>
            </a:r>
          </a:p>
          <a:p>
            <a:r>
              <a:rPr lang="ru-RU" b="1" dirty="0"/>
              <a:t>- построение индикаторных графиков                      ,   (рис.), </a:t>
            </a:r>
          </a:p>
          <a:p>
            <a:r>
              <a:rPr lang="ru-RU" b="1" dirty="0"/>
              <a:t>а также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9650" y="3069590"/>
            <a:ext cx="49530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1785" y="3069590"/>
            <a:ext cx="51435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0560" y="3378081"/>
            <a:ext cx="6096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2880" y="3381454"/>
            <a:ext cx="6096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14725" y="3290966"/>
            <a:ext cx="70485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1773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72160" y="1188721"/>
            <a:ext cx="7413867" cy="3816470"/>
          </a:xfrm>
          <a:prstGeom prst="rect">
            <a:avLst/>
          </a:prstGeom>
        </p:spPr>
      </p:pic>
      <p:sp>
        <p:nvSpPr>
          <p:cNvPr id="3" name="Прямоугольник 2"/>
          <p:cNvSpPr/>
          <p:nvPr/>
        </p:nvSpPr>
        <p:spPr>
          <a:xfrm>
            <a:off x="772160" y="5284651"/>
            <a:ext cx="7650479" cy="646331"/>
          </a:xfrm>
          <a:prstGeom prst="rect">
            <a:avLst/>
          </a:prstGeom>
        </p:spPr>
        <p:txBody>
          <a:bodyPr wrap="square">
            <a:spAutoFit/>
          </a:bodyPr>
          <a:lstStyle/>
          <a:p>
            <a:r>
              <a:rPr lang="ru-RU" dirty="0"/>
              <a:t>Примерный график колебания динамического уровня и дебита </a:t>
            </a:r>
          </a:p>
          <a:p>
            <a:pPr algn="ctr"/>
            <a:r>
              <a:rPr lang="ru-RU" dirty="0"/>
              <a:t>при откачке из одиночной скважины</a:t>
            </a:r>
          </a:p>
        </p:txBody>
      </p:sp>
    </p:spTree>
    <p:extLst>
      <p:ext uri="{BB962C8B-B14F-4D97-AF65-F5344CB8AC3E}">
        <p14:creationId xmlns:p14="http://schemas.microsoft.com/office/powerpoint/2010/main" val="2889732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2000" y="1506925"/>
            <a:ext cx="8016240" cy="3970318"/>
          </a:xfrm>
          <a:prstGeom prst="rect">
            <a:avLst/>
          </a:prstGeom>
        </p:spPr>
        <p:txBody>
          <a:bodyPr wrap="square">
            <a:spAutoFit/>
          </a:bodyPr>
          <a:lstStyle/>
          <a:p>
            <a:r>
              <a:rPr lang="ru-RU" b="1" dirty="0">
                <a:latin typeface="Arial" pitchFamily="34" charset="0"/>
                <a:cs typeface="Arial" pitchFamily="34" charset="0"/>
              </a:rPr>
              <a:t>Под натурным исполнением проекта опытно-фильтрационных работ понимается:</a:t>
            </a:r>
          </a:p>
          <a:p>
            <a:r>
              <a:rPr lang="ru-RU" b="1" dirty="0">
                <a:latin typeface="Arial" pitchFamily="34" charset="0"/>
                <a:cs typeface="Arial" pitchFamily="34" charset="0"/>
              </a:rPr>
              <a:t>- перенесение на натуру всех запроектированных скважин;</a:t>
            </a:r>
          </a:p>
          <a:p>
            <a:r>
              <a:rPr lang="ru-RU" b="1" dirty="0">
                <a:latin typeface="Arial" pitchFamily="34" charset="0"/>
                <a:cs typeface="Arial" pitchFamily="34" charset="0"/>
              </a:rPr>
              <a:t>- бурение опытной и наблюдательных скважин;</a:t>
            </a:r>
          </a:p>
          <a:p>
            <a:r>
              <a:rPr lang="ru-RU" b="1" dirty="0">
                <a:latin typeface="Arial" pitchFamily="34" charset="0"/>
                <a:cs typeface="Arial" pitchFamily="34" charset="0"/>
              </a:rPr>
              <a:t>- оборудование устья скважин для наблюдений за уровнями и расходом воды;</a:t>
            </a:r>
          </a:p>
          <a:p>
            <a:r>
              <a:rPr lang="ru-RU" b="1" dirty="0">
                <a:latin typeface="Arial" pitchFamily="34" charset="0"/>
                <a:cs typeface="Arial" pitchFamily="34" charset="0"/>
              </a:rPr>
              <a:t>- строительство водовода для сброса воды.</a:t>
            </a:r>
          </a:p>
          <a:p>
            <a:pPr marL="285750" indent="-285750">
              <a:buFontTx/>
              <a:buChar char="-"/>
            </a:pPr>
            <a:endParaRPr lang="ru-RU" b="1" dirty="0">
              <a:latin typeface="Arial" pitchFamily="34" charset="0"/>
              <a:cs typeface="Arial" pitchFamily="34" charset="0"/>
            </a:endParaRPr>
          </a:p>
          <a:p>
            <a:r>
              <a:rPr lang="ru-RU" b="1" dirty="0">
                <a:solidFill>
                  <a:srgbClr val="FF0000"/>
                </a:solidFill>
                <a:latin typeface="Arial" pitchFamily="34" charset="0"/>
                <a:cs typeface="Arial" pitchFamily="34" charset="0"/>
              </a:rPr>
              <a:t>Обработка результатов откачек </a:t>
            </a:r>
            <a:r>
              <a:rPr lang="ru-RU" b="1" dirty="0">
                <a:latin typeface="Arial" pitchFamily="34" charset="0"/>
                <a:cs typeface="Arial" pitchFamily="34" charset="0"/>
              </a:rPr>
              <a:t>сводится к составлению сводного листа откачек и расчету параметров исследуемого водоносного горизонта. При этом необходимо учитывать возможные колебания естественного уровня подземных вод, что устанавливается по наблюдательным скважинам, расположенным вне зоны влияния откачек.</a:t>
            </a:r>
          </a:p>
        </p:txBody>
      </p:sp>
    </p:spTree>
    <p:extLst>
      <p:ext uri="{BB962C8B-B14F-4D97-AF65-F5344CB8AC3E}">
        <p14:creationId xmlns:p14="http://schemas.microsoft.com/office/powerpoint/2010/main" val="4127712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2943" y="585342"/>
            <a:ext cx="8680537" cy="5909310"/>
          </a:xfrm>
          <a:prstGeom prst="rect">
            <a:avLst/>
          </a:prstGeom>
        </p:spPr>
        <p:txBody>
          <a:bodyPr wrap="square">
            <a:spAutoFit/>
          </a:bodyPr>
          <a:lstStyle/>
          <a:p>
            <a:r>
              <a:rPr lang="ru-RU" b="1" dirty="0">
                <a:solidFill>
                  <a:srgbClr val="FF0000"/>
                </a:solidFill>
              </a:rPr>
              <a:t>На листе откачек приводятся следующие материалы:</a:t>
            </a:r>
          </a:p>
          <a:p>
            <a:r>
              <a:rPr lang="ru-RU" b="1" dirty="0"/>
              <a:t>- схема  расположения  скважин  опытного куста в масштабе 1:500 – 1:2 000, ситуация местности, направление подземного потока;</a:t>
            </a:r>
          </a:p>
          <a:p>
            <a:r>
              <a:rPr lang="ru-RU" b="1" dirty="0"/>
              <a:t>- геолого-технический разрез по скважинам опытного куста по каждому лучу (в масштабе 1:500 – 1:2 000 и по  возможности  без  искажения  масштаба). На разрезе показываются отметки поверхности земли, статического и динамического уровней подземных вод, кривых депрессии, интервал установки фильтра;</a:t>
            </a:r>
          </a:p>
          <a:p>
            <a:r>
              <a:rPr lang="ru-RU" b="1" dirty="0"/>
              <a:t>- сведения о технической характеристике фильтра, откаченного средства, оборудования для наблюдений за уровнями и дебитами;</a:t>
            </a:r>
          </a:p>
          <a:p>
            <a:r>
              <a:rPr lang="ru-RU" b="1" dirty="0"/>
              <a:t>- графики колебания уровня и дебита в процессе откачки (совмещенные). Наносятся все замеры уровней, включая наблюдения за естественным уровнем воды и за восстановлением уровня после откачки;</a:t>
            </a:r>
          </a:p>
          <a:p>
            <a:r>
              <a:rPr lang="ru-RU" b="1" dirty="0"/>
              <a:t>- графики временного, площадного и комбинированного прослеживания с указанием основных расчетных параметров (А, С) для определения фильтрационных свойств водоносных горизонтов и оценки влияния граничных условий на режим откачки;</a:t>
            </a:r>
          </a:p>
          <a:p>
            <a:r>
              <a:rPr lang="ru-RU" b="1" dirty="0"/>
              <a:t>- таблица основных данных откачки, где приводятся сведения о дате, времени и продолжительности откачки, величины понижения, дебита, результатах расчета коэффициента фильтрации и других параметров;</a:t>
            </a:r>
          </a:p>
          <a:p>
            <a:r>
              <a:rPr lang="ru-RU" b="1" dirty="0"/>
              <a:t>- таблица результатов определения химического состава и минерализации подземных вод с указание типа воды и формулой Курлова.  </a:t>
            </a:r>
          </a:p>
        </p:txBody>
      </p:sp>
    </p:spTree>
    <p:extLst>
      <p:ext uri="{BB962C8B-B14F-4D97-AF65-F5344CB8AC3E}">
        <p14:creationId xmlns:p14="http://schemas.microsoft.com/office/powerpoint/2010/main" val="1577896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0720" y="1445965"/>
            <a:ext cx="8077200" cy="3970318"/>
          </a:xfrm>
          <a:prstGeom prst="rect">
            <a:avLst/>
          </a:prstGeom>
        </p:spPr>
        <p:txBody>
          <a:bodyPr wrap="square">
            <a:spAutoFit/>
          </a:bodyPr>
          <a:lstStyle/>
          <a:p>
            <a:r>
              <a:rPr lang="ru-RU" b="1" dirty="0">
                <a:solidFill>
                  <a:srgbClr val="FF0000"/>
                </a:solidFill>
                <a:latin typeface="Arial" pitchFamily="34" charset="0"/>
                <a:cs typeface="Arial" pitchFamily="34" charset="0"/>
              </a:rPr>
              <a:t>Пробные откачки </a:t>
            </a:r>
            <a:r>
              <a:rPr lang="ru-RU" b="1" dirty="0">
                <a:latin typeface="Arial" pitchFamily="34" charset="0"/>
                <a:cs typeface="Arial" pitchFamily="34" charset="0"/>
              </a:rPr>
              <a:t>являются наиболее массовым видом опытных работ, которыми опробуются практически все гидрогеологические скважины. Эти откачки проводятся из поисковых, картировочных, наблюдательных и разведочных скважин для предварительной оценки фильтрационных свойств водовмещающих пород и качества подземных вод для получения сравнительной характеристики различных участков водоносных горизонтов. </a:t>
            </a:r>
          </a:p>
          <a:p>
            <a:endParaRPr lang="ru-RU" b="1" dirty="0">
              <a:latin typeface="Arial" pitchFamily="34" charset="0"/>
              <a:cs typeface="Arial" pitchFamily="34" charset="0"/>
            </a:endParaRPr>
          </a:p>
          <a:p>
            <a:r>
              <a:rPr lang="ru-RU" b="1" dirty="0">
                <a:solidFill>
                  <a:srgbClr val="FF0000"/>
                </a:solidFill>
                <a:latin typeface="Arial" pitchFamily="34" charset="0"/>
                <a:cs typeface="Arial" pitchFamily="34" charset="0"/>
              </a:rPr>
              <a:t>Пробные откачки </a:t>
            </a:r>
            <a:r>
              <a:rPr lang="ru-RU" b="1" dirty="0">
                <a:latin typeface="Arial" pitchFamily="34" charset="0"/>
                <a:cs typeface="Arial" pitchFamily="34" charset="0"/>
              </a:rPr>
              <a:t>производятся на стадии поиска для предварительной оценки фильтрационных свойств и качества воды отдельных водоносных горизонтов для получения сравнительной характеристики различных участков распространения основных водоносных горизонтов с целью выбора площади разведочных работ.</a:t>
            </a:r>
          </a:p>
        </p:txBody>
      </p:sp>
    </p:spTree>
    <p:extLst>
      <p:ext uri="{BB962C8B-B14F-4D97-AF65-F5344CB8AC3E}">
        <p14:creationId xmlns:p14="http://schemas.microsoft.com/office/powerpoint/2010/main" val="6835808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2000" y="1408004"/>
            <a:ext cx="7843520" cy="3970318"/>
          </a:xfrm>
          <a:prstGeom prst="rect">
            <a:avLst/>
          </a:prstGeom>
        </p:spPr>
        <p:txBody>
          <a:bodyPr wrap="square">
            <a:spAutoFit/>
          </a:bodyPr>
          <a:lstStyle/>
          <a:p>
            <a:r>
              <a:rPr lang="ru-RU" b="1" dirty="0">
                <a:latin typeface="Arial" pitchFamily="34" charset="0"/>
                <a:cs typeface="Arial" pitchFamily="34" charset="0"/>
              </a:rPr>
              <a:t>При проведении разведки пробные откачки производятся для определения возможной производительности разведочно-эксплуатационных скважин – для уточнения фильтрационных свойств водоносных пластов по площади и в разрезе.</a:t>
            </a:r>
          </a:p>
          <a:p>
            <a:endParaRPr lang="ru-RU" b="1" dirty="0">
              <a:latin typeface="Arial" pitchFamily="34" charset="0"/>
              <a:cs typeface="Arial" pitchFamily="34" charset="0"/>
            </a:endParaRPr>
          </a:p>
          <a:p>
            <a:r>
              <a:rPr lang="ru-RU" b="1" dirty="0">
                <a:latin typeface="Arial" pitchFamily="34" charset="0"/>
                <a:cs typeface="Arial" pitchFamily="34" charset="0"/>
              </a:rPr>
              <a:t>Если пробными откачками оцениваются различные интервалы разреза водоносного горизонта (комплекса), то они называются </a:t>
            </a:r>
            <a:r>
              <a:rPr lang="ru-RU" b="1" dirty="0">
                <a:solidFill>
                  <a:srgbClr val="FF0000"/>
                </a:solidFill>
                <a:latin typeface="Arial" pitchFamily="34" charset="0"/>
                <a:cs typeface="Arial" pitchFamily="34" charset="0"/>
              </a:rPr>
              <a:t>интервальными</a:t>
            </a:r>
            <a:r>
              <a:rPr lang="ru-RU" b="1" dirty="0">
                <a:latin typeface="Arial" pitchFamily="34" charset="0"/>
                <a:cs typeface="Arial" pitchFamily="34" charset="0"/>
              </a:rPr>
              <a:t>. </a:t>
            </a:r>
          </a:p>
          <a:p>
            <a:endParaRPr lang="ru-RU" b="1" dirty="0">
              <a:latin typeface="Arial" pitchFamily="34" charset="0"/>
              <a:cs typeface="Arial" pitchFamily="34" charset="0"/>
            </a:endParaRPr>
          </a:p>
          <a:p>
            <a:r>
              <a:rPr lang="ru-RU" b="1" dirty="0">
                <a:solidFill>
                  <a:srgbClr val="FF0000"/>
                </a:solidFill>
                <a:latin typeface="Arial" pitchFamily="34" charset="0"/>
                <a:cs typeface="Arial" pitchFamily="34" charset="0"/>
              </a:rPr>
              <a:t>Пробная откачка </a:t>
            </a:r>
            <a:r>
              <a:rPr lang="ru-RU" b="1" dirty="0">
                <a:latin typeface="Arial" pitchFamily="34" charset="0"/>
                <a:cs typeface="Arial" pitchFamily="34" charset="0"/>
              </a:rPr>
              <a:t>производится из одиночной скважины с одним максимально возможным понижением уровня продолжительностью 1 – 2 </a:t>
            </a:r>
            <a:r>
              <a:rPr lang="ru-RU" b="1" dirty="0" err="1">
                <a:latin typeface="Arial" pitchFamily="34" charset="0"/>
                <a:cs typeface="Arial" pitchFamily="34" charset="0"/>
              </a:rPr>
              <a:t>сут</a:t>
            </a:r>
            <a:r>
              <a:rPr lang="ru-RU" b="1" dirty="0">
                <a:latin typeface="Arial" pitchFamily="34" charset="0"/>
                <a:cs typeface="Arial" pitchFamily="34" charset="0"/>
              </a:rPr>
              <a:t>. (помимо времени, затраченного на прокачку скважины). Продолжительность пробной откачки для каждой скважины определяется проектом работ.</a:t>
            </a:r>
          </a:p>
        </p:txBody>
      </p:sp>
    </p:spTree>
    <p:extLst>
      <p:ext uri="{BB962C8B-B14F-4D97-AF65-F5344CB8AC3E}">
        <p14:creationId xmlns:p14="http://schemas.microsoft.com/office/powerpoint/2010/main" val="2978325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01040" y="1152386"/>
            <a:ext cx="8138160" cy="4247317"/>
          </a:xfrm>
          <a:prstGeom prst="rect">
            <a:avLst/>
          </a:prstGeom>
        </p:spPr>
        <p:txBody>
          <a:bodyPr wrap="square">
            <a:spAutoFit/>
          </a:bodyPr>
          <a:lstStyle/>
          <a:p>
            <a:r>
              <a:rPr lang="ru-RU" b="1" dirty="0">
                <a:solidFill>
                  <a:srgbClr val="FF0000"/>
                </a:solidFill>
                <a:latin typeface="Arial" pitchFamily="34" charset="0"/>
                <a:cs typeface="Arial" pitchFamily="34" charset="0"/>
              </a:rPr>
              <a:t>Опытные откачки </a:t>
            </a:r>
            <a:r>
              <a:rPr lang="ru-RU" b="1" dirty="0">
                <a:latin typeface="Arial" pitchFamily="34" charset="0"/>
                <a:cs typeface="Arial" pitchFamily="34" charset="0"/>
              </a:rPr>
              <a:t>проводятся главным образом на этапе </a:t>
            </a:r>
            <a:r>
              <a:rPr lang="ru-RU" b="1" dirty="0" err="1">
                <a:latin typeface="Arial" pitchFamily="34" charset="0"/>
                <a:cs typeface="Arial" pitchFamily="34" charset="0"/>
              </a:rPr>
              <a:t>поисково</a:t>
            </a:r>
            <a:r>
              <a:rPr lang="ru-RU" b="1" dirty="0">
                <a:latin typeface="Arial" pitchFamily="34" charset="0"/>
                <a:cs typeface="Arial" pitchFamily="34" charset="0"/>
              </a:rPr>
              <a:t> - оценочных работ и разведки и являются основным видом гидрогеологических работ.</a:t>
            </a:r>
          </a:p>
          <a:p>
            <a:r>
              <a:rPr lang="ru-RU" b="1" dirty="0">
                <a:latin typeface="Arial" pitchFamily="34" charset="0"/>
                <a:cs typeface="Arial" pitchFamily="34" charset="0"/>
              </a:rPr>
              <a:t>Цели проведения опытных откачек заключаются в определении основных гидрогеологических параметров водоносных горизонтов (коэффициентов фильтрации, </a:t>
            </a:r>
            <a:r>
              <a:rPr lang="ru-RU" b="1" dirty="0" err="1">
                <a:latin typeface="Arial" pitchFamily="34" charset="0"/>
                <a:cs typeface="Arial" pitchFamily="34" charset="0"/>
              </a:rPr>
              <a:t>водопроводимости</a:t>
            </a:r>
            <a:r>
              <a:rPr lang="ru-RU" b="1" dirty="0">
                <a:latin typeface="Arial" pitchFamily="34" charset="0"/>
                <a:cs typeface="Arial" pitchFamily="34" charset="0"/>
              </a:rPr>
              <a:t>, </a:t>
            </a:r>
            <a:r>
              <a:rPr lang="ru-RU" b="1" dirty="0" err="1">
                <a:latin typeface="Arial" pitchFamily="34" charset="0"/>
                <a:cs typeface="Arial" pitchFamily="34" charset="0"/>
              </a:rPr>
              <a:t>пьезо</a:t>
            </a:r>
            <a:r>
              <a:rPr lang="ru-RU" b="1" dirty="0">
                <a:latin typeface="Arial" pitchFamily="34" charset="0"/>
                <a:cs typeface="Arial" pitchFamily="34" charset="0"/>
              </a:rPr>
              <a:t>- и </a:t>
            </a:r>
            <a:r>
              <a:rPr lang="ru-RU" b="1" dirty="0" err="1">
                <a:latin typeface="Arial" pitchFamily="34" charset="0"/>
                <a:cs typeface="Arial" pitchFamily="34" charset="0"/>
              </a:rPr>
              <a:t>уровнепроводности</a:t>
            </a:r>
            <a:r>
              <a:rPr lang="ru-RU" b="1" dirty="0">
                <a:latin typeface="Arial" pitchFamily="34" charset="0"/>
                <a:cs typeface="Arial" pitchFamily="34" charset="0"/>
              </a:rPr>
              <a:t>, водоотдачи, приведенного радиуса влияния, суммарного сопротивления русловых отложений), изучении граничных условий водоносных горизонтов в плане и разрезе, оценки взаимосвязи подземных и поверхностных вод, взаимодействия смежных водоносных горизонтов, установлении зависимости между дебитом и понижением уровня, определении оптимальной производительности эксплуатационных скважин, определении величин срезок уровня при совместной работе эксплуатационных скважин.</a:t>
            </a:r>
          </a:p>
        </p:txBody>
      </p:sp>
    </p:spTree>
    <p:extLst>
      <p:ext uri="{BB962C8B-B14F-4D97-AF65-F5344CB8AC3E}">
        <p14:creationId xmlns:p14="http://schemas.microsoft.com/office/powerpoint/2010/main" val="1975706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8515" y="1259502"/>
            <a:ext cx="8267178" cy="5078313"/>
          </a:xfrm>
          <a:prstGeom prst="rect">
            <a:avLst/>
          </a:prstGeom>
        </p:spPr>
        <p:txBody>
          <a:bodyPr wrap="square">
            <a:spAutoFit/>
          </a:bodyPr>
          <a:lstStyle/>
          <a:p>
            <a:r>
              <a:rPr lang="ru-RU" b="1" dirty="0">
                <a:solidFill>
                  <a:srgbClr val="FF0000"/>
                </a:solidFill>
                <a:latin typeface="Arial" pitchFamily="34" charset="0"/>
                <a:cs typeface="Arial" pitchFamily="34" charset="0"/>
              </a:rPr>
              <a:t>Опытные откачки в зависимости от наличия или отсутствия наблюдательных скважин подразделяются на одиночные и кустовые.</a:t>
            </a:r>
          </a:p>
          <a:p>
            <a:r>
              <a:rPr lang="ru-RU" b="1" dirty="0">
                <a:latin typeface="Arial" pitchFamily="34" charset="0"/>
                <a:cs typeface="Arial" pitchFamily="34" charset="0"/>
              </a:rPr>
              <a:t>Опытные  одиночные откачки из скважины с одним понижением уровня проводятся только на стадии разведки из разведочных и разведочно-эксплуатационных скважин с целью установления максимально возможного, близкого по величине к проектному дебиту скважины, а также для изучения качества подземных вод и ориентировочной оценки коэффициента </a:t>
            </a:r>
            <a:r>
              <a:rPr lang="ru-RU" b="1" dirty="0" err="1">
                <a:latin typeface="Arial" pitchFamily="34" charset="0"/>
                <a:cs typeface="Arial" pitchFamily="34" charset="0"/>
              </a:rPr>
              <a:t>водопроводимости</a:t>
            </a:r>
            <a:r>
              <a:rPr lang="ru-RU" b="1" dirty="0">
                <a:latin typeface="Arial" pitchFamily="34" charset="0"/>
                <a:cs typeface="Arial" pitchFamily="34" charset="0"/>
              </a:rPr>
              <a:t> (фильтрации) водоносного горизонта.</a:t>
            </a:r>
          </a:p>
          <a:p>
            <a:endParaRPr lang="ru-RU" b="1" dirty="0">
              <a:latin typeface="Arial" pitchFamily="34" charset="0"/>
              <a:cs typeface="Arial" pitchFamily="34" charset="0"/>
            </a:endParaRPr>
          </a:p>
          <a:p>
            <a:r>
              <a:rPr lang="ru-RU" b="1" dirty="0">
                <a:solidFill>
                  <a:srgbClr val="FF0000"/>
                </a:solidFill>
                <a:latin typeface="Arial" pitchFamily="34" charset="0"/>
                <a:cs typeface="Arial" pitchFamily="34" charset="0"/>
              </a:rPr>
              <a:t>Опытные одиночные откачки </a:t>
            </a:r>
            <a:r>
              <a:rPr lang="ru-RU" b="1" dirty="0">
                <a:latin typeface="Arial" pitchFamily="34" charset="0"/>
                <a:cs typeface="Arial" pitchFamily="34" charset="0"/>
              </a:rPr>
              <a:t>из скважин с несколькими понижениями уровня необходимо проводить, когда дебит разведочно-эксплуатационных скважин при откачке существенно меньше проектного и необходимо установить зависимость между дебитом скважины и понижением уровня воды. Для получения кривой дебита в большинстве случаев достаточно двух понижений уровня и лишь в безнапорных трещинно-карстовых горизонтах необходимо три понижения уровня.</a:t>
            </a:r>
          </a:p>
        </p:txBody>
      </p:sp>
    </p:spTree>
    <p:extLst>
      <p:ext uri="{BB962C8B-B14F-4D97-AF65-F5344CB8AC3E}">
        <p14:creationId xmlns:p14="http://schemas.microsoft.com/office/powerpoint/2010/main" val="26259610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63600" y="1556663"/>
            <a:ext cx="7741920" cy="3693319"/>
          </a:xfrm>
          <a:prstGeom prst="rect">
            <a:avLst/>
          </a:prstGeom>
        </p:spPr>
        <p:txBody>
          <a:bodyPr wrap="square">
            <a:spAutoFit/>
          </a:bodyPr>
          <a:lstStyle/>
          <a:p>
            <a:r>
              <a:rPr lang="ru-RU" b="1" dirty="0">
                <a:latin typeface="Arial" pitchFamily="34" charset="0"/>
                <a:cs typeface="Arial" pitchFamily="34" charset="0"/>
              </a:rPr>
              <a:t>Опытную одиночную откачку следует проводить </a:t>
            </a:r>
            <a:r>
              <a:rPr lang="ru-RU" b="1" dirty="0">
                <a:solidFill>
                  <a:srgbClr val="FF0000"/>
                </a:solidFill>
                <a:latin typeface="Arial" pitchFamily="34" charset="0"/>
                <a:cs typeface="Arial" pitchFamily="34" charset="0"/>
              </a:rPr>
              <a:t>с постоянным расходом или с постоянным понижением уровня. </a:t>
            </a:r>
            <a:r>
              <a:rPr lang="ru-RU" b="1" dirty="0">
                <a:latin typeface="Arial" pitchFamily="34" charset="0"/>
                <a:cs typeface="Arial" pitchFamily="34" charset="0"/>
              </a:rPr>
              <a:t>Во время откачки допускается отклонение дебита или понижение уровня от среднего не более чем на 10%.</a:t>
            </a:r>
          </a:p>
          <a:p>
            <a:endParaRPr lang="ru-RU" b="1" dirty="0">
              <a:latin typeface="Arial" pitchFamily="34" charset="0"/>
              <a:cs typeface="Arial" pitchFamily="34" charset="0"/>
            </a:endParaRPr>
          </a:p>
          <a:p>
            <a:r>
              <a:rPr lang="ru-RU" b="1" dirty="0">
                <a:solidFill>
                  <a:srgbClr val="FF0000"/>
                </a:solidFill>
                <a:latin typeface="Arial" pitchFamily="34" charset="0"/>
                <a:cs typeface="Arial" pitchFamily="34" charset="0"/>
              </a:rPr>
              <a:t>Продолжительность опытной одиночной откачки </a:t>
            </a:r>
            <a:r>
              <a:rPr lang="ru-RU" b="1" dirty="0">
                <a:latin typeface="Arial" pitchFamily="34" charset="0"/>
                <a:cs typeface="Arial" pitchFamily="34" charset="0"/>
              </a:rPr>
              <a:t>из скважины, количество ступеней расхода, их последовательность в каждом конкретном случае определяются проектом работ, но продолжительность откачки на каждой ступени не должна превышать 2 – 7 </a:t>
            </a:r>
            <a:r>
              <a:rPr lang="ru-RU" b="1" dirty="0" err="1">
                <a:latin typeface="Arial" pitchFamily="34" charset="0"/>
                <a:cs typeface="Arial" pitchFamily="34" charset="0"/>
              </a:rPr>
              <a:t>сут</a:t>
            </a:r>
            <a:r>
              <a:rPr lang="ru-RU" b="1" dirty="0">
                <a:latin typeface="Arial" pitchFamily="34" charset="0"/>
                <a:cs typeface="Arial" pitchFamily="34" charset="0"/>
              </a:rPr>
              <a:t>. в зависимости от типа месторождения.</a:t>
            </a:r>
          </a:p>
          <a:p>
            <a:r>
              <a:rPr lang="ru-RU" b="1" dirty="0">
                <a:latin typeface="Arial" pitchFamily="34" charset="0"/>
                <a:cs typeface="Arial" pitchFamily="34" charset="0"/>
              </a:rPr>
              <a:t>Величина максимального понижения уровня должна составлять не менее 50 – 60 % от расчетного понижения уровня в скважине при эксплуатации.</a:t>
            </a:r>
          </a:p>
        </p:txBody>
      </p:sp>
    </p:spTree>
    <p:extLst>
      <p:ext uri="{BB962C8B-B14F-4D97-AF65-F5344CB8AC3E}">
        <p14:creationId xmlns:p14="http://schemas.microsoft.com/office/powerpoint/2010/main" val="28091750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72160" y="1273245"/>
            <a:ext cx="7741920" cy="3970318"/>
          </a:xfrm>
          <a:prstGeom prst="rect">
            <a:avLst/>
          </a:prstGeom>
        </p:spPr>
        <p:txBody>
          <a:bodyPr wrap="square">
            <a:spAutoFit/>
          </a:bodyPr>
          <a:lstStyle/>
          <a:p>
            <a:r>
              <a:rPr lang="ru-RU" b="1" dirty="0">
                <a:latin typeface="Arial" pitchFamily="34" charset="0"/>
                <a:cs typeface="Arial" pitchFamily="34" charset="0"/>
              </a:rPr>
              <a:t>Откачку целесообразно начинать с большего понижения уровня, а переход на меньшее понижение уровня осуществляется после полного восстановления уровня, пониженного при первом понижении уровня. Продолжительность опытной одиночной откачки на наименьшем понижении уровня по сравнению с максимальным может быть несколько сокращен. Если водоносный горизонт представлен песками, то откачку следует начинать с наименьшего уровня.</a:t>
            </a:r>
          </a:p>
          <a:p>
            <a:r>
              <a:rPr lang="ru-RU" b="1" dirty="0">
                <a:latin typeface="Arial" pitchFamily="34" charset="0"/>
                <a:cs typeface="Arial" pitchFamily="34" charset="0"/>
              </a:rPr>
              <a:t>Второе понижение уровня должно быть в 2 – 3 раза меньше максимально возможного, но не менее 1 м. Если при увеличении понижения уровня наблюдается увеличение удельного дебита, откачку на наименьшем понижении уровня следует повторить, предварительно добившись восстановления статического уровня.</a:t>
            </a:r>
          </a:p>
        </p:txBody>
      </p:sp>
    </p:spTree>
    <p:extLst>
      <p:ext uri="{BB962C8B-B14F-4D97-AF65-F5344CB8AC3E}">
        <p14:creationId xmlns:p14="http://schemas.microsoft.com/office/powerpoint/2010/main" val="9337332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4087" y="361090"/>
            <a:ext cx="7966553" cy="5632311"/>
          </a:xfrm>
          <a:prstGeom prst="rect">
            <a:avLst/>
          </a:prstGeom>
        </p:spPr>
        <p:txBody>
          <a:bodyPr wrap="square">
            <a:spAutoFit/>
          </a:bodyPr>
          <a:lstStyle/>
          <a:p>
            <a:r>
              <a:rPr lang="ru-RU" b="1" dirty="0">
                <a:latin typeface="Arial" pitchFamily="34" charset="0"/>
                <a:cs typeface="Arial" pitchFamily="34" charset="0"/>
              </a:rPr>
              <a:t>В процессе откачки замеры расхода и уровня воды проводятся первые      2 ч. – через 10 мин. и далее до конца откачки – через один час, замеры температуры воды и воздуха через два часа.</a:t>
            </a:r>
          </a:p>
          <a:p>
            <a:endParaRPr lang="ru-RU" b="1" dirty="0">
              <a:latin typeface="Arial" pitchFamily="34" charset="0"/>
              <a:cs typeface="Arial" pitchFamily="34" charset="0"/>
            </a:endParaRPr>
          </a:p>
          <a:p>
            <a:r>
              <a:rPr lang="ru-RU" b="1" dirty="0">
                <a:latin typeface="Arial" pitchFamily="34" charset="0"/>
                <a:cs typeface="Arial" pitchFamily="34" charset="0"/>
              </a:rPr>
              <a:t>После остановки опыта необходимо провести </a:t>
            </a:r>
            <a:r>
              <a:rPr lang="ru-RU" b="1" dirty="0">
                <a:solidFill>
                  <a:srgbClr val="FF0000"/>
                </a:solidFill>
                <a:latin typeface="Arial" pitchFamily="34" charset="0"/>
                <a:cs typeface="Arial" pitchFamily="34" charset="0"/>
              </a:rPr>
              <a:t>восстановление уровня воды в скважине. </a:t>
            </a:r>
            <a:r>
              <a:rPr lang="ru-RU" b="1" dirty="0">
                <a:latin typeface="Arial" pitchFamily="34" charset="0"/>
                <a:cs typeface="Arial" pitchFamily="34" charset="0"/>
              </a:rPr>
              <a:t>Замеры уровня проводить со следующими интервалами: первые 15 мин. – через минуту, далее в течение часа – через 5 мин., затем – через час до полного восстановления уровня (последние 5 – 6 часов уровень подземных вод должен быть неизмененным).</a:t>
            </a:r>
          </a:p>
          <a:p>
            <a:endParaRPr lang="ru-RU" b="1" dirty="0">
              <a:latin typeface="Arial" pitchFamily="34" charset="0"/>
              <a:cs typeface="Arial" pitchFamily="34" charset="0"/>
            </a:endParaRPr>
          </a:p>
          <a:p>
            <a:r>
              <a:rPr lang="ru-RU" b="1" dirty="0">
                <a:solidFill>
                  <a:srgbClr val="FF0000"/>
                </a:solidFill>
                <a:latin typeface="Arial" pitchFamily="34" charset="0"/>
                <a:cs typeface="Arial" pitchFamily="34" charset="0"/>
              </a:rPr>
              <a:t>Измерение расхода воды </a:t>
            </a:r>
            <a:r>
              <a:rPr lang="ru-RU" b="1" dirty="0">
                <a:latin typeface="Arial" pitchFamily="34" charset="0"/>
                <a:cs typeface="Arial" pitchFamily="34" charset="0"/>
              </a:rPr>
              <a:t>объемным способом производится не менее 3-х раз. Разница в значениях времени, необходимого для наполнения емкости, не должна превышать 2 %. Для расчета расхода принимается среднее время по трем показателям секундомера.</a:t>
            </a:r>
          </a:p>
          <a:p>
            <a:r>
              <a:rPr lang="ru-RU" b="1" dirty="0">
                <a:latin typeface="Arial" pitchFamily="34" charset="0"/>
                <a:cs typeface="Arial" pitchFamily="34" charset="0"/>
              </a:rPr>
              <a:t>Опытная одиночная откачка должна быть непрерывной, но если в процессе откачки имело место кратковременная остановка (1 – 2 ч.), то продолжительность откачки после остановки должна быть  в 10 раз больше продолжительности остановки.</a:t>
            </a:r>
          </a:p>
        </p:txBody>
      </p:sp>
    </p:spTree>
    <p:extLst>
      <p:ext uri="{BB962C8B-B14F-4D97-AF65-F5344CB8AC3E}">
        <p14:creationId xmlns:p14="http://schemas.microsoft.com/office/powerpoint/2010/main" val="25500108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94328" y="1221800"/>
            <a:ext cx="7499926" cy="3539430"/>
          </a:xfrm>
          <a:prstGeom prst="rect">
            <a:avLst/>
          </a:prstGeom>
        </p:spPr>
        <p:txBody>
          <a:bodyPr wrap="square">
            <a:spAutoFit/>
          </a:bodyPr>
          <a:lstStyle/>
          <a:p>
            <a:pPr algn="ctr"/>
            <a:endParaRPr lang="ru-RU" sz="2800" b="1" dirty="0">
              <a:latin typeface="Arial" panose="020B0604020202020204" pitchFamily="34" charset="0"/>
              <a:cs typeface="Arial" panose="020B0604020202020204" pitchFamily="34" charset="0"/>
            </a:endParaRPr>
          </a:p>
          <a:p>
            <a:pPr algn="ctr"/>
            <a:r>
              <a:rPr lang="ru-RU" sz="2800" b="1" dirty="0">
                <a:latin typeface="Arial" panose="020B0604020202020204" pitchFamily="34" charset="0"/>
                <a:cs typeface="Arial" panose="020B0604020202020204" pitchFamily="34" charset="0"/>
              </a:rPr>
              <a:t>Обоснование конструктивных особенностей скважин в кусте, обоснование способов контроля за дебитом, понижением, температурой и качеством подземных вод, обоснование способа отведения воды от опытной скважины.</a:t>
            </a:r>
          </a:p>
        </p:txBody>
      </p:sp>
    </p:spTree>
    <p:extLst>
      <p:ext uri="{BB962C8B-B14F-4D97-AF65-F5344CB8AC3E}">
        <p14:creationId xmlns:p14="http://schemas.microsoft.com/office/powerpoint/2010/main" val="27587727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0729" y="957067"/>
            <a:ext cx="8304756" cy="4524315"/>
          </a:xfrm>
          <a:prstGeom prst="rect">
            <a:avLst/>
          </a:prstGeom>
        </p:spPr>
        <p:txBody>
          <a:bodyPr wrap="square">
            <a:spAutoFit/>
          </a:bodyPr>
          <a:lstStyle/>
          <a:p>
            <a:r>
              <a:rPr lang="ru-RU" b="1" dirty="0">
                <a:solidFill>
                  <a:srgbClr val="FF0000"/>
                </a:solidFill>
                <a:latin typeface="Arial" pitchFamily="34" charset="0"/>
                <a:cs typeface="Arial" pitchFamily="34" charset="0"/>
              </a:rPr>
              <a:t>Опытная кустовая откачка </a:t>
            </a:r>
            <a:r>
              <a:rPr lang="ru-RU" b="1" dirty="0">
                <a:latin typeface="Arial" pitchFamily="34" charset="0"/>
                <a:cs typeface="Arial" pitchFamily="34" charset="0"/>
              </a:rPr>
              <a:t>– основной вид опытных работ при разведке месторождения подземных вод. Проводится для определения расчетных гидрогеологических параметров водоносных горизонтов (коэффициентов фильтрации, </a:t>
            </a:r>
            <a:r>
              <a:rPr lang="ru-RU" b="1" dirty="0" err="1">
                <a:latin typeface="Arial" pitchFamily="34" charset="0"/>
                <a:cs typeface="Arial" pitchFamily="34" charset="0"/>
              </a:rPr>
              <a:t>водопроводимости</a:t>
            </a:r>
            <a:r>
              <a:rPr lang="ru-RU" b="1" dirty="0">
                <a:latin typeface="Arial" pitchFamily="34" charset="0"/>
                <a:cs typeface="Arial" pitchFamily="34" charset="0"/>
              </a:rPr>
              <a:t>, </a:t>
            </a:r>
            <a:r>
              <a:rPr lang="ru-RU" b="1" dirty="0" err="1">
                <a:latin typeface="Arial" pitchFamily="34" charset="0"/>
                <a:cs typeface="Arial" pitchFamily="34" charset="0"/>
              </a:rPr>
              <a:t>пьезо</a:t>
            </a:r>
            <a:r>
              <a:rPr lang="ru-RU" b="1" dirty="0">
                <a:latin typeface="Arial" pitchFamily="34" charset="0"/>
                <a:cs typeface="Arial" pitchFamily="34" charset="0"/>
              </a:rPr>
              <a:t>- и </a:t>
            </a:r>
            <a:r>
              <a:rPr lang="ru-RU" b="1" dirty="0" err="1">
                <a:latin typeface="Arial" pitchFamily="34" charset="0"/>
                <a:cs typeface="Arial" pitchFamily="34" charset="0"/>
              </a:rPr>
              <a:t>уровнепроводимости</a:t>
            </a:r>
            <a:r>
              <a:rPr lang="ru-RU" b="1" dirty="0">
                <a:latin typeface="Arial" pitchFamily="34" charset="0"/>
                <a:cs typeface="Arial" pitchFamily="34" charset="0"/>
              </a:rPr>
              <a:t>, водоотдачи, перетекания, приведенного радиуса, суммарного сопротивления русловых отложений, опытное определение величин срезок уровня), изучения граничных условий водоносных горизонтов в плане и в разрезе (взаимосвязи поверхностных и подземных вод, взаимодействия смежных водоносных горизонтов и т. д.).</a:t>
            </a:r>
          </a:p>
          <a:p>
            <a:r>
              <a:rPr lang="ru-RU" b="1" dirty="0">
                <a:latin typeface="Arial" pitchFamily="34" charset="0"/>
                <a:cs typeface="Arial" pitchFamily="34" charset="0"/>
              </a:rPr>
              <a:t>Разновидность опытной кустовой откачки – опытная групповая откачка, которая проводится из 2 – 3 центральных скважин, когда отбор воды из одной центральной скважины не может обеспечить необходимой точности расчетов в связи с незначительными абсолютными величинами понижений уровня из-за высокой </a:t>
            </a:r>
            <a:r>
              <a:rPr lang="ru-RU" b="1" dirty="0" err="1">
                <a:latin typeface="Arial" pitchFamily="34" charset="0"/>
                <a:cs typeface="Arial" pitchFamily="34" charset="0"/>
              </a:rPr>
              <a:t>водопроводимости</a:t>
            </a:r>
            <a:r>
              <a:rPr lang="ru-RU" b="1" dirty="0">
                <a:latin typeface="Arial" pitchFamily="34" charset="0"/>
                <a:cs typeface="Arial" pitchFamily="34" charset="0"/>
              </a:rPr>
              <a:t> водоносного горизонта.</a:t>
            </a:r>
          </a:p>
        </p:txBody>
      </p:sp>
    </p:spTree>
    <p:extLst>
      <p:ext uri="{BB962C8B-B14F-4D97-AF65-F5344CB8AC3E}">
        <p14:creationId xmlns:p14="http://schemas.microsoft.com/office/powerpoint/2010/main" val="9173236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1840" y="1094105"/>
            <a:ext cx="7680960" cy="4524315"/>
          </a:xfrm>
          <a:prstGeom prst="rect">
            <a:avLst/>
          </a:prstGeom>
        </p:spPr>
        <p:txBody>
          <a:bodyPr wrap="square">
            <a:spAutoFit/>
          </a:bodyPr>
          <a:lstStyle/>
          <a:p>
            <a:r>
              <a:rPr lang="ru-RU" b="1" dirty="0">
                <a:solidFill>
                  <a:srgbClr val="FF0000"/>
                </a:solidFill>
                <a:latin typeface="Arial" pitchFamily="34" charset="0"/>
                <a:cs typeface="Arial" pitchFamily="34" charset="0"/>
              </a:rPr>
              <a:t>Опытную кустовую (групповую) откачку осуществляют с одним максимально возможным понижением уровня. </a:t>
            </a:r>
          </a:p>
          <a:p>
            <a:endParaRPr lang="ru-RU" b="1" dirty="0">
              <a:solidFill>
                <a:srgbClr val="FF0000"/>
              </a:solidFill>
              <a:latin typeface="Arial" pitchFamily="34" charset="0"/>
              <a:cs typeface="Arial" pitchFamily="34" charset="0"/>
            </a:endParaRPr>
          </a:p>
          <a:p>
            <a:r>
              <a:rPr lang="ru-RU" b="1" dirty="0">
                <a:latin typeface="Arial" pitchFamily="34" charset="0"/>
                <a:cs typeface="Arial" pitchFamily="34" charset="0"/>
              </a:rPr>
              <a:t>При этом опытные кусты скважин необходимо располагать на участках будущего водозабора равномерно, чтобы получить полную характеристику по пощади будущего водозабора и ближайших к ней участков водоносного горизонта. В тех случаях, когда кустовая откачка проводится для изучения граничных условий водоносных горизонтов, местоположение куста скважин определяется изучаемой границей.</a:t>
            </a:r>
          </a:p>
          <a:p>
            <a:endParaRPr lang="ru-RU" b="1" dirty="0">
              <a:latin typeface="Arial" pitchFamily="34" charset="0"/>
              <a:cs typeface="Arial" pitchFamily="34" charset="0"/>
            </a:endParaRPr>
          </a:p>
          <a:p>
            <a:r>
              <a:rPr lang="ru-RU" b="1" dirty="0">
                <a:latin typeface="Arial" pitchFamily="34" charset="0"/>
                <a:cs typeface="Arial" pitchFamily="34" charset="0"/>
              </a:rPr>
              <a:t>При выборе местоположения опытного куста следует учитывать, что наилучшие результаты при определении гидрогеологических параметров дают откачки, в процессе проведения которых на опытные закономерности понижений уровня не накладывается влияние границ.</a:t>
            </a:r>
          </a:p>
        </p:txBody>
      </p:sp>
    </p:spTree>
    <p:extLst>
      <p:ext uri="{BB962C8B-B14F-4D97-AF65-F5344CB8AC3E}">
        <p14:creationId xmlns:p14="http://schemas.microsoft.com/office/powerpoint/2010/main" val="1987172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41680" y="1823502"/>
            <a:ext cx="7752080" cy="3139321"/>
          </a:xfrm>
          <a:prstGeom prst="rect">
            <a:avLst/>
          </a:prstGeom>
        </p:spPr>
        <p:txBody>
          <a:bodyPr wrap="square">
            <a:spAutoFit/>
          </a:bodyPr>
          <a:lstStyle/>
          <a:p>
            <a:r>
              <a:rPr lang="ru-RU" b="1" dirty="0">
                <a:solidFill>
                  <a:srgbClr val="FF0000"/>
                </a:solidFill>
                <a:latin typeface="Arial" pitchFamily="34" charset="0"/>
                <a:cs typeface="Arial" pitchFamily="34" charset="0"/>
              </a:rPr>
              <a:t>Влияние границы</a:t>
            </a:r>
            <a:r>
              <a:rPr lang="ru-RU" b="1" dirty="0">
                <a:latin typeface="Arial" pitchFamily="34" charset="0"/>
                <a:cs typeface="Arial" pitchFamily="34" charset="0"/>
              </a:rPr>
              <a:t>, независимо от ее природы, считается малым в течение времени t &gt; </a:t>
            </a:r>
            <a:r>
              <a:rPr lang="ru-RU" b="1" dirty="0" err="1">
                <a:latin typeface="Arial" pitchFamily="34" charset="0"/>
                <a:cs typeface="Arial" pitchFamily="34" charset="0"/>
              </a:rPr>
              <a:t>tk</a:t>
            </a:r>
            <a:r>
              <a:rPr lang="ru-RU" b="1" dirty="0">
                <a:latin typeface="Arial" pitchFamily="34" charset="0"/>
                <a:cs typeface="Arial" pitchFamily="34" charset="0"/>
              </a:rPr>
              <a:t> , если дальняя наблюдательная скважина располагается от возмущающей на расстоянии r - 0,5l ( где l – расстояние до границы). </a:t>
            </a:r>
          </a:p>
          <a:p>
            <a:endParaRPr lang="ru-RU" b="1" dirty="0">
              <a:latin typeface="Arial" pitchFamily="34" charset="0"/>
              <a:cs typeface="Arial" pitchFamily="34" charset="0"/>
            </a:endParaRPr>
          </a:p>
          <a:p>
            <a:r>
              <a:rPr lang="ru-RU" b="1" dirty="0">
                <a:latin typeface="Arial" pitchFamily="34" charset="0"/>
                <a:cs typeface="Arial" pitchFamily="34" charset="0"/>
              </a:rPr>
              <a:t>Если конфигурация границы известна детально, допустимо большее удаление наблюдательных скважин: в параллельном луче r = 0,6l во внутреннем луче r - 0,8l. Такое удаление позволяет использовать крайние наблюдательные скважины для определения гидрогеологических параметров способом площадного прослеживания.</a:t>
            </a:r>
          </a:p>
        </p:txBody>
      </p:sp>
    </p:spTree>
    <p:extLst>
      <p:ext uri="{BB962C8B-B14F-4D97-AF65-F5344CB8AC3E}">
        <p14:creationId xmlns:p14="http://schemas.microsoft.com/office/powerpoint/2010/main" val="31941162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56640" y="860425"/>
            <a:ext cx="7487920" cy="5078313"/>
          </a:xfrm>
          <a:prstGeom prst="rect">
            <a:avLst/>
          </a:prstGeom>
        </p:spPr>
        <p:txBody>
          <a:bodyPr wrap="square">
            <a:spAutoFit/>
          </a:bodyPr>
          <a:lstStyle/>
          <a:p>
            <a:r>
              <a:rPr lang="ru-RU" b="1" dirty="0">
                <a:solidFill>
                  <a:srgbClr val="FF0000"/>
                </a:solidFill>
                <a:latin typeface="Arial" pitchFamily="34" charset="0"/>
                <a:cs typeface="Arial" pitchFamily="34" charset="0"/>
              </a:rPr>
              <a:t>Выбор схемы опытного куста заключается в обосновании количества возмущающих и наблюдательных скважин и их взаимного расположения в плане и разрезе опробуемого участка. </a:t>
            </a:r>
          </a:p>
          <a:p>
            <a:endParaRPr lang="ru-RU" b="1" dirty="0">
              <a:solidFill>
                <a:srgbClr val="FF0000"/>
              </a:solidFill>
              <a:latin typeface="Arial" pitchFamily="34" charset="0"/>
              <a:cs typeface="Arial" pitchFamily="34" charset="0"/>
            </a:endParaRPr>
          </a:p>
          <a:p>
            <a:r>
              <a:rPr lang="ru-RU" b="1" dirty="0">
                <a:latin typeface="Arial" pitchFamily="34" charset="0"/>
                <a:cs typeface="Arial" pitchFamily="34" charset="0"/>
              </a:rPr>
              <a:t>Минимальное количество наблюдательных скважин в опытном кусте должно быть не менее трех. И только в достаточно однородных пластах можно ограничиваться двумя с использованием в дальнейшем для определения </a:t>
            </a:r>
            <a:r>
              <a:rPr lang="ru-RU" b="1" dirty="0" err="1">
                <a:latin typeface="Arial" pitchFamily="34" charset="0"/>
                <a:cs typeface="Arial" pitchFamily="34" charset="0"/>
              </a:rPr>
              <a:t>водопроводимости</a:t>
            </a:r>
            <a:r>
              <a:rPr lang="ru-RU" b="1" dirty="0">
                <a:latin typeface="Arial" pitchFamily="34" charset="0"/>
                <a:cs typeface="Arial" pitchFamily="34" charset="0"/>
              </a:rPr>
              <a:t> формулы </a:t>
            </a:r>
            <a:r>
              <a:rPr lang="ru-RU" b="1" dirty="0" err="1">
                <a:latin typeface="Arial" pitchFamily="34" charset="0"/>
                <a:cs typeface="Arial" pitchFamily="34" charset="0"/>
              </a:rPr>
              <a:t>Дюпюи</a:t>
            </a:r>
            <a:r>
              <a:rPr lang="ru-RU" b="1" dirty="0">
                <a:latin typeface="Arial" pitchFamily="34" charset="0"/>
                <a:cs typeface="Arial" pitchFamily="34" charset="0"/>
              </a:rPr>
              <a:t>. По мере увеличения сложности гидрогеологических условий возрастает количество наблюдательных скважин.</a:t>
            </a:r>
          </a:p>
          <a:p>
            <a:endParaRPr lang="ru-RU" b="1" dirty="0">
              <a:latin typeface="Arial" pitchFamily="34" charset="0"/>
              <a:cs typeface="Arial" pitchFamily="34" charset="0"/>
            </a:endParaRPr>
          </a:p>
          <a:p>
            <a:r>
              <a:rPr lang="ru-RU" b="1" dirty="0">
                <a:latin typeface="Arial" pitchFamily="34" charset="0"/>
                <a:cs typeface="Arial" pitchFamily="34" charset="0"/>
              </a:rPr>
              <a:t>Рекомендуется следующее количество наблюдательных скважин: для однородных водоносных пластов 2 – 3, для неоднородных пластов 3 – 4, весьма неоднородных 4 – 10. При размещении скважин опытного куста необходимо придерживаться лучевой системы.</a:t>
            </a:r>
          </a:p>
        </p:txBody>
      </p:sp>
    </p:spTree>
    <p:extLst>
      <p:ext uri="{BB962C8B-B14F-4D97-AF65-F5344CB8AC3E}">
        <p14:creationId xmlns:p14="http://schemas.microsoft.com/office/powerpoint/2010/main" val="16991488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63600" y="1081266"/>
            <a:ext cx="7711440" cy="5078313"/>
          </a:xfrm>
          <a:prstGeom prst="rect">
            <a:avLst/>
          </a:prstGeom>
        </p:spPr>
        <p:txBody>
          <a:bodyPr wrap="square">
            <a:spAutoFit/>
          </a:bodyPr>
          <a:lstStyle/>
          <a:p>
            <a:r>
              <a:rPr lang="ru-RU" b="1" dirty="0">
                <a:latin typeface="Arial" pitchFamily="34" charset="0"/>
                <a:cs typeface="Arial" pitchFamily="34" charset="0"/>
              </a:rPr>
              <a:t>При большой глубине залегания водоносного горизонта (более 300 м) число специально разбуриваемых наблюдательных скважин сокращается за счет увеличения продолжительности откачки в вовлечения в сферу развития депрессии более удаленных разведочных скважин.</a:t>
            </a:r>
          </a:p>
          <a:p>
            <a:endParaRPr lang="ru-RU" b="1" dirty="0">
              <a:latin typeface="Arial" pitchFamily="34" charset="0"/>
              <a:cs typeface="Arial" pitchFamily="34" charset="0"/>
            </a:endParaRPr>
          </a:p>
          <a:p>
            <a:r>
              <a:rPr lang="ru-RU" b="1" dirty="0">
                <a:latin typeface="Arial" pitchFamily="34" charset="0"/>
                <a:cs typeface="Arial" pitchFamily="34" charset="0"/>
              </a:rPr>
              <a:t>В зависимости от гидрогеологических условий проектируется одно-, двух- и </a:t>
            </a:r>
            <a:r>
              <a:rPr lang="ru-RU" b="1" dirty="0" err="1">
                <a:latin typeface="Arial" pitchFamily="34" charset="0"/>
                <a:cs typeface="Arial" pitchFamily="34" charset="0"/>
              </a:rPr>
              <a:t>трехлучевые</a:t>
            </a:r>
            <a:r>
              <a:rPr lang="ru-RU" b="1" dirty="0">
                <a:latin typeface="Arial" pitchFamily="34" charset="0"/>
                <a:cs typeface="Arial" pitchFamily="34" charset="0"/>
              </a:rPr>
              <a:t> кусты. Однолучевые кусты проектируются в относительно однородных пластах на удалении от границ; двухлучевые кусты - в анизотропных пластах, где один луч ориентируется параллельно границе, другой - нормально к ней. Если влияние границы нежелательно, нормальный луч задается в направлении от неё (луч внутренний), при необходимости информации о границе - в направлении к ней (луч встречный). </a:t>
            </a:r>
          </a:p>
          <a:p>
            <a:endParaRPr lang="ru-RU" b="1" dirty="0">
              <a:latin typeface="Arial" pitchFamily="34" charset="0"/>
              <a:cs typeface="Arial" pitchFamily="34" charset="0"/>
            </a:endParaRPr>
          </a:p>
          <a:p>
            <a:r>
              <a:rPr lang="ru-RU" b="1" dirty="0" err="1">
                <a:latin typeface="Arial" pitchFamily="34" charset="0"/>
                <a:cs typeface="Arial" pitchFamily="34" charset="0"/>
              </a:rPr>
              <a:t>Трехлучевые</a:t>
            </a:r>
            <a:r>
              <a:rPr lang="ru-RU" b="1" dirty="0">
                <a:latin typeface="Arial" pitchFamily="34" charset="0"/>
                <a:cs typeface="Arial" pitchFamily="34" charset="0"/>
              </a:rPr>
              <a:t> кусты задаются в неоднородных пластах со сложными границами.</a:t>
            </a:r>
          </a:p>
        </p:txBody>
      </p:sp>
    </p:spTree>
    <p:extLst>
      <p:ext uri="{BB962C8B-B14F-4D97-AF65-F5344CB8AC3E}">
        <p14:creationId xmlns:p14="http://schemas.microsoft.com/office/powerpoint/2010/main" val="30862584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2640" y="1642745"/>
            <a:ext cx="7691120" cy="3970318"/>
          </a:xfrm>
          <a:prstGeom prst="rect">
            <a:avLst/>
          </a:prstGeom>
        </p:spPr>
        <p:txBody>
          <a:bodyPr wrap="square">
            <a:spAutoFit/>
          </a:bodyPr>
          <a:lstStyle/>
          <a:p>
            <a:r>
              <a:rPr lang="ru-RU" b="1" dirty="0">
                <a:latin typeface="Arial" pitchFamily="34" charset="0"/>
                <a:cs typeface="Arial" pitchFamily="34" charset="0"/>
              </a:rPr>
              <a:t>Положение наблюдательных скважин относительно центральных на разных лучах должно различаться. Расстояние от возмущающей до соответствующей наблюдательной скважины (</a:t>
            </a:r>
            <a:r>
              <a:rPr lang="ru-RU" b="1" dirty="0" err="1">
                <a:latin typeface="Arial" pitchFamily="34" charset="0"/>
                <a:cs typeface="Arial" pitchFamily="34" charset="0"/>
              </a:rPr>
              <a:t>rn</a:t>
            </a:r>
            <a:r>
              <a:rPr lang="ru-RU" b="1" dirty="0">
                <a:latin typeface="Arial" pitchFamily="34" charset="0"/>
                <a:cs typeface="Arial" pitchFamily="34" charset="0"/>
              </a:rPr>
              <a:t>) определяется по формуле   </a:t>
            </a:r>
          </a:p>
          <a:p>
            <a:r>
              <a:rPr lang="ru-RU" b="1" dirty="0">
                <a:latin typeface="Arial" pitchFamily="34" charset="0"/>
                <a:cs typeface="Arial" pitchFamily="34" charset="0"/>
              </a:rPr>
              <a:t>                                            </a:t>
            </a:r>
            <a:r>
              <a:rPr lang="ru-RU" b="1" dirty="0" err="1">
                <a:latin typeface="Arial" pitchFamily="34" charset="0"/>
                <a:cs typeface="Arial" pitchFamily="34" charset="0"/>
              </a:rPr>
              <a:t>rn</a:t>
            </a:r>
            <a:r>
              <a:rPr lang="ru-RU" b="1" dirty="0">
                <a:latin typeface="Arial" pitchFamily="34" charset="0"/>
                <a:cs typeface="Arial" pitchFamily="34" charset="0"/>
              </a:rPr>
              <a:t> = r1+n-1   ,                                                                             </a:t>
            </a:r>
          </a:p>
          <a:p>
            <a:r>
              <a:rPr lang="ru-RU" b="1" dirty="0">
                <a:latin typeface="Arial" pitchFamily="34" charset="0"/>
                <a:cs typeface="Arial" pitchFamily="34" charset="0"/>
              </a:rPr>
              <a:t> где а – коэффициент, принимаемый для безнапорных горизонтов равным 1,5; для напорных – 2,5; </a:t>
            </a:r>
          </a:p>
          <a:p>
            <a:r>
              <a:rPr lang="ru-RU" b="1" dirty="0">
                <a:latin typeface="Arial" pitchFamily="34" charset="0"/>
                <a:cs typeface="Arial" pitchFamily="34" charset="0"/>
              </a:rPr>
              <a:t>n – порядковый номер наблюдательной скважины ( нумерация возрастает в направлении от возмущающей скважины, по одному лучу присваивают четные номера, по другому - нечетные, при однолучевом  кусте - нечетные номера;</a:t>
            </a:r>
          </a:p>
          <a:p>
            <a:r>
              <a:rPr lang="ru-RU" b="1" dirty="0">
                <a:latin typeface="Arial" pitchFamily="34" charset="0"/>
                <a:cs typeface="Arial" pitchFamily="34" charset="0"/>
              </a:rPr>
              <a:t>r1 – расстояние до наблюдательной ближайшей скважины, определяемое из выражения  r1(07-1)m, где m - мощность водоносного горизонта.</a:t>
            </a:r>
          </a:p>
        </p:txBody>
      </p:sp>
    </p:spTree>
    <p:extLst>
      <p:ext uri="{BB962C8B-B14F-4D97-AF65-F5344CB8AC3E}">
        <p14:creationId xmlns:p14="http://schemas.microsoft.com/office/powerpoint/2010/main" val="5942411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3566" y="624520"/>
            <a:ext cx="7991606" cy="5632311"/>
          </a:xfrm>
          <a:prstGeom prst="rect">
            <a:avLst/>
          </a:prstGeom>
        </p:spPr>
        <p:txBody>
          <a:bodyPr wrap="square">
            <a:spAutoFit/>
          </a:bodyPr>
          <a:lstStyle/>
          <a:p>
            <a:r>
              <a:rPr lang="ru-RU" b="1" dirty="0">
                <a:latin typeface="Arial" pitchFamily="34" charset="0"/>
                <a:cs typeface="Arial" pitchFamily="34" charset="0"/>
              </a:rPr>
              <a:t>В </a:t>
            </a:r>
            <a:r>
              <a:rPr lang="ru-RU" b="1" dirty="0">
                <a:solidFill>
                  <a:srgbClr val="FF0000"/>
                </a:solidFill>
                <a:latin typeface="Arial" pitchFamily="34" charset="0"/>
                <a:cs typeface="Arial" pitchFamily="34" charset="0"/>
              </a:rPr>
              <a:t>приречной зоне для изучения взаимосвязи с рекой </a:t>
            </a:r>
            <a:r>
              <a:rPr lang="ru-RU" b="1" dirty="0">
                <a:latin typeface="Arial" pitchFamily="34" charset="0"/>
                <a:cs typeface="Arial" pitchFamily="34" charset="0"/>
              </a:rPr>
              <a:t>задается опытный куст скважин в наиболее характерных пунктах </a:t>
            </a:r>
            <a:r>
              <a:rPr lang="ru-RU" b="1" dirty="0" err="1">
                <a:latin typeface="Arial" pitchFamily="34" charset="0"/>
                <a:cs typeface="Arial" pitchFamily="34" charset="0"/>
              </a:rPr>
              <a:t>разведуемого</a:t>
            </a:r>
            <a:r>
              <a:rPr lang="ru-RU" b="1" dirty="0">
                <a:latin typeface="Arial" pitchFamily="34" charset="0"/>
                <a:cs typeface="Arial" pitchFamily="34" charset="0"/>
              </a:rPr>
              <a:t> участка долины вдоль береговой линии. Возмущающая скважина размещается на расстоянии  25 – 40 м от меженного уреза воды в реке. Наблюдательные скважины располагаются по двум лучам (параллельный и перпендикулярный по отношению к береговой линии).</a:t>
            </a:r>
          </a:p>
          <a:p>
            <a:r>
              <a:rPr lang="ru-RU" b="1" dirty="0">
                <a:latin typeface="Arial" pitchFamily="34" charset="0"/>
                <a:cs typeface="Arial" pitchFamily="34" charset="0"/>
              </a:rPr>
              <a:t>Положение наблюдательных скважин на параллельном луче должно соответствовать требованиям, приведенным выше, причем расстояние от возмущающей скважины до дальней наблюдательной скважины не должно превышать расстояние от возмущающей скважины до реки.</a:t>
            </a:r>
          </a:p>
          <a:p>
            <a:r>
              <a:rPr lang="ru-RU" b="1" dirty="0">
                <a:latin typeface="Arial" pitchFamily="34" charset="0"/>
                <a:cs typeface="Arial" pitchFamily="34" charset="0"/>
              </a:rPr>
              <a:t>Первая наблюдательная скважина на перпендикулярном луче находится от возмущающей скважины на расстоянии, превышающем 0.7 мощности водоносного пласта, вторая располагается на урезе реки рядом с гидрометрическим постом. Если река узкая (менее 50 – 70 м) или отсутствует совершенная  гидравлическая связь поверхностных и подземных вод, то на противоположном берегу бурится третья наблюдательная скважина.</a:t>
            </a:r>
          </a:p>
        </p:txBody>
      </p:sp>
    </p:spTree>
    <p:extLst>
      <p:ext uri="{BB962C8B-B14F-4D97-AF65-F5344CB8AC3E}">
        <p14:creationId xmlns:p14="http://schemas.microsoft.com/office/powerpoint/2010/main" val="30207995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1520" y="1006406"/>
            <a:ext cx="7863840" cy="4524315"/>
          </a:xfrm>
          <a:prstGeom prst="rect">
            <a:avLst/>
          </a:prstGeom>
        </p:spPr>
        <p:txBody>
          <a:bodyPr wrap="square">
            <a:spAutoFit/>
          </a:bodyPr>
          <a:lstStyle/>
          <a:p>
            <a:r>
              <a:rPr lang="ru-RU" b="1" dirty="0">
                <a:latin typeface="Arial" pitchFamily="34" charset="0"/>
                <a:cs typeface="Arial" pitchFamily="34" charset="0"/>
              </a:rPr>
              <a:t>В </a:t>
            </a:r>
            <a:r>
              <a:rPr lang="ru-RU" b="1" dirty="0">
                <a:solidFill>
                  <a:srgbClr val="FF0000"/>
                </a:solidFill>
                <a:latin typeface="Arial" pitchFamily="34" charset="0"/>
                <a:cs typeface="Arial" pitchFamily="34" charset="0"/>
              </a:rPr>
              <a:t>опытных кустах, которые сооружаются для изучения условий взаимодействия водоносных горизонтов</a:t>
            </a:r>
            <a:r>
              <a:rPr lang="ru-RU" b="1" dirty="0">
                <a:latin typeface="Arial" pitchFamily="34" charset="0"/>
                <a:cs typeface="Arial" pitchFamily="34" charset="0"/>
              </a:rPr>
              <a:t>, наблюдательные скважины закладываются на все горизонты. </a:t>
            </a:r>
          </a:p>
          <a:p>
            <a:endParaRPr lang="ru-RU" b="1" dirty="0">
              <a:latin typeface="Arial" pitchFamily="34" charset="0"/>
              <a:cs typeface="Arial" pitchFamily="34" charset="0"/>
            </a:endParaRPr>
          </a:p>
          <a:p>
            <a:r>
              <a:rPr lang="ru-RU" b="1" dirty="0">
                <a:latin typeface="Arial" pitchFamily="34" charset="0"/>
                <a:cs typeface="Arial" pitchFamily="34" charset="0"/>
              </a:rPr>
              <a:t>Наблюдательные скважины на смежные горизонты закладываются рядом с наблюдательными скважинами на опробуемый горизонт и одну из них, оборудованную на горизонт, из которого может происходить перетекание, следует располагать рядом с возмущающей скважиной. </a:t>
            </a:r>
          </a:p>
          <a:p>
            <a:r>
              <a:rPr lang="ru-RU" b="1" dirty="0">
                <a:latin typeface="Arial" pitchFamily="34" charset="0"/>
                <a:cs typeface="Arial" pitchFamily="34" charset="0"/>
              </a:rPr>
              <a:t>                </a:t>
            </a:r>
          </a:p>
          <a:p>
            <a:r>
              <a:rPr lang="ru-RU" b="1" dirty="0">
                <a:latin typeface="Arial" pitchFamily="34" charset="0"/>
                <a:cs typeface="Arial" pitchFamily="34" charset="0"/>
              </a:rPr>
              <a:t>При наличии </a:t>
            </a:r>
            <a:r>
              <a:rPr lang="ru-RU" b="1" dirty="0" err="1">
                <a:latin typeface="Arial" pitchFamily="34" charset="0"/>
                <a:cs typeface="Arial" pitchFamily="34" charset="0"/>
              </a:rPr>
              <a:t>водоупоров</a:t>
            </a:r>
            <a:r>
              <a:rPr lang="ru-RU" b="1" dirty="0">
                <a:latin typeface="Arial" pitchFamily="34" charset="0"/>
                <a:cs typeface="Arial" pitchFamily="34" charset="0"/>
              </a:rPr>
              <a:t> мощностью несколько десятков метров с коэффициентом фильтрации   К &lt; 10-4 м/</a:t>
            </a:r>
            <a:r>
              <a:rPr lang="ru-RU" b="1" dirty="0" err="1">
                <a:latin typeface="Arial" pitchFamily="34" charset="0"/>
                <a:cs typeface="Arial" pitchFamily="34" charset="0"/>
              </a:rPr>
              <a:t>сут</a:t>
            </a:r>
            <a:r>
              <a:rPr lang="ru-RU" b="1" dirty="0">
                <a:latin typeface="Arial" pitchFamily="34" charset="0"/>
                <a:cs typeface="Arial" pitchFamily="34" charset="0"/>
              </a:rPr>
              <a:t>. эффект перетекания ощутимо проявляется через длительный промежуток времени (более 10 суток).</a:t>
            </a:r>
          </a:p>
          <a:p>
            <a:r>
              <a:rPr lang="ru-RU" b="1" dirty="0">
                <a:latin typeface="Arial" pitchFamily="34" charset="0"/>
                <a:cs typeface="Arial" pitchFamily="34" charset="0"/>
              </a:rPr>
              <a:t>В каждом конкретном случае продолжительность опыта для определения перетекания рассчитывается расчетным путем.</a:t>
            </a:r>
          </a:p>
        </p:txBody>
      </p:sp>
    </p:spTree>
    <p:extLst>
      <p:ext uri="{BB962C8B-B14F-4D97-AF65-F5344CB8AC3E}">
        <p14:creationId xmlns:p14="http://schemas.microsoft.com/office/powerpoint/2010/main" val="5672992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12800" y="1166843"/>
            <a:ext cx="7721600" cy="3139321"/>
          </a:xfrm>
          <a:prstGeom prst="rect">
            <a:avLst/>
          </a:prstGeom>
        </p:spPr>
        <p:txBody>
          <a:bodyPr wrap="square">
            <a:spAutoFit/>
          </a:bodyPr>
          <a:lstStyle/>
          <a:p>
            <a:r>
              <a:rPr lang="ru-RU" b="1" dirty="0">
                <a:solidFill>
                  <a:srgbClr val="FF0000"/>
                </a:solidFill>
                <a:latin typeface="Arial" panose="020B0604020202020204" pitchFamily="34" charset="0"/>
                <a:cs typeface="Arial" panose="020B0604020202020204" pitchFamily="34" charset="0"/>
              </a:rPr>
              <a:t>Количество возмущающих скважин </a:t>
            </a:r>
            <a:r>
              <a:rPr lang="ru-RU" b="1" dirty="0">
                <a:latin typeface="Arial" panose="020B0604020202020204" pitchFamily="34" charset="0"/>
                <a:cs typeface="Arial" panose="020B0604020202020204" pitchFamily="34" charset="0"/>
              </a:rPr>
              <a:t>при опытной кустовой откачке определяется необходимостью получения расхода, способного обеспечить требуемое понижение уровня в удаленных наблюдательных скважинах и разницу между понижениями в соседних (составляет не менее 0,20 м). Понижение уровня в возмущающей скважине должно быть не менее 3 – 4 м.</a:t>
            </a:r>
          </a:p>
          <a:p>
            <a:r>
              <a:rPr lang="ru-RU" b="1" dirty="0">
                <a:latin typeface="Arial" panose="020B0604020202020204" pitchFamily="34" charset="0"/>
                <a:cs typeface="Arial" panose="020B0604020202020204" pitchFamily="34" charset="0"/>
              </a:rPr>
              <a:t>Возмущающие скважины располагаются компактно в вершине лучей наблюдательных скважин. Расстояние между возмущающими скважинами (а) должно быть для безнапорных пластов а = 0,3r1.</a:t>
            </a:r>
          </a:p>
        </p:txBody>
      </p:sp>
    </p:spTree>
    <p:extLst>
      <p:ext uri="{BB962C8B-B14F-4D97-AF65-F5344CB8AC3E}">
        <p14:creationId xmlns:p14="http://schemas.microsoft.com/office/powerpoint/2010/main" val="3822008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4240" y="1576983"/>
            <a:ext cx="7874000" cy="3416320"/>
          </a:xfrm>
          <a:prstGeom prst="rect">
            <a:avLst/>
          </a:prstGeom>
        </p:spPr>
        <p:txBody>
          <a:bodyPr wrap="square">
            <a:spAutoFit/>
          </a:bodyPr>
          <a:lstStyle/>
          <a:p>
            <a:r>
              <a:rPr lang="ru-RU" b="1" dirty="0">
                <a:latin typeface="Arial" pitchFamily="34" charset="0"/>
                <a:cs typeface="Arial" pitchFamily="34" charset="0"/>
              </a:rPr>
              <a:t>В зависимости от строения водоносного горизонта опытные кустовые откачки должны проводиться </a:t>
            </a:r>
            <a:r>
              <a:rPr lang="ru-RU" b="1" dirty="0">
                <a:solidFill>
                  <a:srgbClr val="FF0000"/>
                </a:solidFill>
                <a:latin typeface="Arial" pitchFamily="34" charset="0"/>
                <a:cs typeface="Arial" pitchFamily="34" charset="0"/>
              </a:rPr>
              <a:t>со следующими расходами:</a:t>
            </a:r>
          </a:p>
          <a:p>
            <a:r>
              <a:rPr lang="ru-RU" b="1" dirty="0">
                <a:latin typeface="Arial" pitchFamily="34" charset="0"/>
                <a:cs typeface="Arial" pitchFamily="34" charset="0"/>
              </a:rPr>
              <a:t>- </a:t>
            </a:r>
            <a:r>
              <a:rPr lang="ru-RU" b="1" dirty="0" err="1">
                <a:latin typeface="Arial" pitchFamily="34" charset="0"/>
                <a:cs typeface="Arial" pitchFamily="34" charset="0"/>
              </a:rPr>
              <a:t>дочетвертичные</a:t>
            </a:r>
            <a:r>
              <a:rPr lang="ru-RU" b="1" dirty="0">
                <a:latin typeface="Arial" pitchFamily="34" charset="0"/>
                <a:cs typeface="Arial" pitchFamily="34" charset="0"/>
              </a:rPr>
              <a:t> пески, слабые песчаники, </a:t>
            </a:r>
            <a:r>
              <a:rPr lang="ru-RU" b="1" dirty="0" err="1">
                <a:latin typeface="Arial" pitchFamily="34" charset="0"/>
                <a:cs typeface="Arial" pitchFamily="34" charset="0"/>
              </a:rPr>
              <a:t>некарстующие</a:t>
            </a:r>
            <a:r>
              <a:rPr lang="ru-RU" b="1" dirty="0">
                <a:latin typeface="Arial" pitchFamily="34" charset="0"/>
                <a:cs typeface="Arial" pitchFamily="34" charset="0"/>
              </a:rPr>
              <a:t> трещиноватые породы (</a:t>
            </a:r>
            <a:r>
              <a:rPr lang="ru-RU" b="1" dirty="0" err="1">
                <a:latin typeface="Arial" pitchFamily="34" charset="0"/>
                <a:cs typeface="Arial" pitchFamily="34" charset="0"/>
              </a:rPr>
              <a:t>Km</a:t>
            </a:r>
            <a:r>
              <a:rPr lang="ru-RU" b="1" dirty="0">
                <a:latin typeface="Arial" pitchFamily="34" charset="0"/>
                <a:cs typeface="Arial" pitchFamily="34" charset="0"/>
              </a:rPr>
              <a:t> = 50 - 500 м2/</a:t>
            </a:r>
            <a:r>
              <a:rPr lang="ru-RU" b="1" dirty="0" err="1">
                <a:latin typeface="Arial" pitchFamily="34" charset="0"/>
                <a:cs typeface="Arial" pitchFamily="34" charset="0"/>
              </a:rPr>
              <a:t>сут</a:t>
            </a:r>
            <a:r>
              <a:rPr lang="ru-RU" b="1" dirty="0">
                <a:latin typeface="Arial" pitchFamily="34" charset="0"/>
                <a:cs typeface="Arial" pitchFamily="34" charset="0"/>
              </a:rPr>
              <a:t>; Q = 5 - 25 дм3/c);</a:t>
            </a:r>
          </a:p>
          <a:p>
            <a:r>
              <a:rPr lang="ru-RU" b="1" dirty="0">
                <a:latin typeface="Arial" pitchFamily="34" charset="0"/>
                <a:cs typeface="Arial" pitchFamily="34" charset="0"/>
              </a:rPr>
              <a:t> - четвертичные аллювиальные пески, аллювиально-пролювиальные песчано-гравийные отложения, сильно трещиноватые и трещинно-кавернозные пласты (</a:t>
            </a:r>
            <a:r>
              <a:rPr lang="ru-RU" b="1" dirty="0" err="1">
                <a:latin typeface="Arial" pitchFamily="34" charset="0"/>
                <a:cs typeface="Arial" pitchFamily="34" charset="0"/>
              </a:rPr>
              <a:t>Km</a:t>
            </a:r>
            <a:r>
              <a:rPr lang="ru-RU" b="1" dirty="0">
                <a:latin typeface="Arial" pitchFamily="34" charset="0"/>
                <a:cs typeface="Arial" pitchFamily="34" charset="0"/>
              </a:rPr>
              <a:t> = 500- 1000 м2/</a:t>
            </a:r>
            <a:r>
              <a:rPr lang="ru-RU" b="1" dirty="0" err="1">
                <a:latin typeface="Arial" pitchFamily="34" charset="0"/>
                <a:cs typeface="Arial" pitchFamily="34" charset="0"/>
              </a:rPr>
              <a:t>сут</a:t>
            </a:r>
            <a:r>
              <a:rPr lang="ru-RU" b="1" dirty="0">
                <a:latin typeface="Arial" pitchFamily="34" charset="0"/>
                <a:cs typeface="Arial" pitchFamily="34" charset="0"/>
              </a:rPr>
              <a:t>; Q = 25 - 50 дм3/c); </a:t>
            </a:r>
          </a:p>
          <a:p>
            <a:r>
              <a:rPr lang="ru-RU" b="1" dirty="0">
                <a:latin typeface="Arial" pitchFamily="34" charset="0"/>
                <a:cs typeface="Arial" pitchFamily="34" charset="0"/>
              </a:rPr>
              <a:t> - галечники с песчано-гравийным заполнителем, интенсивно трещиноватые и </a:t>
            </a:r>
            <a:r>
              <a:rPr lang="ru-RU" b="1" dirty="0" err="1">
                <a:latin typeface="Arial" pitchFamily="34" charset="0"/>
                <a:cs typeface="Arial" pitchFamily="34" charset="0"/>
              </a:rPr>
              <a:t>закарстованные</a:t>
            </a:r>
            <a:r>
              <a:rPr lang="ru-RU" b="1" dirty="0">
                <a:latin typeface="Arial" pitchFamily="34" charset="0"/>
                <a:cs typeface="Arial" pitchFamily="34" charset="0"/>
              </a:rPr>
              <a:t> пласты (</a:t>
            </a:r>
            <a:r>
              <a:rPr lang="ru-RU" b="1" dirty="0" err="1">
                <a:latin typeface="Arial" pitchFamily="34" charset="0"/>
                <a:cs typeface="Arial" pitchFamily="34" charset="0"/>
              </a:rPr>
              <a:t>Km</a:t>
            </a:r>
            <a:r>
              <a:rPr lang="ru-RU" b="1" dirty="0">
                <a:latin typeface="Arial" pitchFamily="34" charset="0"/>
                <a:cs typeface="Arial" pitchFamily="34" charset="0"/>
              </a:rPr>
              <a:t> = 1000 - 3000 м2/</a:t>
            </a:r>
            <a:r>
              <a:rPr lang="ru-RU" b="1" dirty="0" err="1">
                <a:latin typeface="Arial" pitchFamily="34" charset="0"/>
                <a:cs typeface="Arial" pitchFamily="34" charset="0"/>
              </a:rPr>
              <a:t>сут</a:t>
            </a:r>
            <a:r>
              <a:rPr lang="ru-RU" b="1" dirty="0">
                <a:latin typeface="Arial" pitchFamily="34" charset="0"/>
                <a:cs typeface="Arial" pitchFamily="34" charset="0"/>
              </a:rPr>
              <a:t>; Q = 500 - 1500 дм3/c и более).</a:t>
            </a:r>
          </a:p>
        </p:txBody>
      </p:sp>
    </p:spTree>
    <p:extLst>
      <p:ext uri="{BB962C8B-B14F-4D97-AF65-F5344CB8AC3E}">
        <p14:creationId xmlns:p14="http://schemas.microsoft.com/office/powerpoint/2010/main" val="8473156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44880" y="2063046"/>
            <a:ext cx="7589520" cy="2862322"/>
          </a:xfrm>
          <a:prstGeom prst="rect">
            <a:avLst/>
          </a:prstGeom>
        </p:spPr>
        <p:txBody>
          <a:bodyPr wrap="square">
            <a:spAutoFit/>
          </a:bodyPr>
          <a:lstStyle/>
          <a:p>
            <a:r>
              <a:rPr lang="ru-RU" dirty="0"/>
              <a:t> </a:t>
            </a:r>
            <a:r>
              <a:rPr lang="ru-RU" b="1" dirty="0">
                <a:latin typeface="Arial" pitchFamily="34" charset="0"/>
                <a:cs typeface="Arial" pitchFamily="34" charset="0"/>
              </a:rPr>
              <a:t>Перед началом опытной кустовой откачки необходимо провести нивелировку всех скважин с целью приведения их к одной плоскости сравнения и промерить расстояние от центральной скважины до оси каждой из наблюдательной, составить план их расположения в масштабе 1:100.</a:t>
            </a:r>
          </a:p>
          <a:p>
            <a:endParaRPr lang="ru-RU" b="1" dirty="0">
              <a:latin typeface="Arial" pitchFamily="34" charset="0"/>
              <a:cs typeface="Arial" pitchFamily="34" charset="0"/>
            </a:endParaRPr>
          </a:p>
          <a:p>
            <a:r>
              <a:rPr lang="ru-RU" b="1" dirty="0">
                <a:latin typeface="Arial" pitchFamily="34" charset="0"/>
                <a:cs typeface="Arial" pitchFamily="34" charset="0"/>
              </a:rPr>
              <a:t> Опытную кустовую откачку следует проводить с постоянным дебитом. Во время откачки допускается отклонение дебита от среднего не более чем     на 10 %.</a:t>
            </a:r>
          </a:p>
          <a:p>
            <a:r>
              <a:rPr lang="ru-RU" dirty="0"/>
              <a:t> </a:t>
            </a:r>
          </a:p>
        </p:txBody>
      </p:sp>
    </p:spTree>
    <p:extLst>
      <p:ext uri="{BB962C8B-B14F-4D97-AF65-F5344CB8AC3E}">
        <p14:creationId xmlns:p14="http://schemas.microsoft.com/office/powerpoint/2010/main" val="42911905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5573" y="679443"/>
            <a:ext cx="8179496" cy="5632311"/>
          </a:xfrm>
          <a:prstGeom prst="rect">
            <a:avLst/>
          </a:prstGeom>
        </p:spPr>
        <p:txBody>
          <a:bodyPr wrap="square">
            <a:spAutoFit/>
          </a:bodyPr>
          <a:lstStyle/>
          <a:p>
            <a:r>
              <a:rPr lang="ru-RU" b="1" dirty="0">
                <a:latin typeface="Arial" pitchFamily="34" charset="0"/>
                <a:cs typeface="Arial" pitchFamily="34" charset="0"/>
              </a:rPr>
              <a:t>При проведении опытных кустовых откачек в условиях стационарного режима их продолжительность должна быть такой, чтобы время стабилизации уровня при постоянном расходе составляло не менее одной трети от общей продолжительности опыта. Под стационарным режимом подразумевается отсутствие изменений расхода и уровня во времени.</a:t>
            </a:r>
          </a:p>
          <a:p>
            <a:r>
              <a:rPr lang="ru-RU" b="1" dirty="0">
                <a:latin typeface="Arial" pitchFamily="34" charset="0"/>
                <a:cs typeface="Arial" pitchFamily="34" charset="0"/>
              </a:rPr>
              <a:t>В процессе опытной кустовой откачки и восстановления уровня замеры расхода и уровня воды в скважинах осуществляются со следующими интервалами: первые 15 мин. – через минуту, далее в течение часа – через 5 мин.,    затем – через час.</a:t>
            </a:r>
          </a:p>
          <a:p>
            <a:r>
              <a:rPr lang="ru-RU" b="1" dirty="0">
                <a:latin typeface="Arial" pitchFamily="34" charset="0"/>
                <a:cs typeface="Arial" pitchFamily="34" charset="0"/>
              </a:rPr>
              <a:t>В течение первого часа откачки и восстановления уровня на всех скважинах опытного куста должны находиться наблюдатели и производить одновременные замеры по единому сигналу. После первого часа в процессе откачки и восстановления уровня наблюдателей должно быть такое количество, чтобы они выполняли все замеры в течение 0,5 часа.</a:t>
            </a:r>
          </a:p>
          <a:p>
            <a:r>
              <a:rPr lang="ru-RU" b="1" dirty="0">
                <a:latin typeface="Arial" pitchFamily="34" charset="0"/>
                <a:cs typeface="Arial" pitchFamily="34" charset="0"/>
              </a:rPr>
              <a:t>Измерения расхода воды необходимо производить не менее 3-х раз. Разница в значениях времени, необходимого для наполнения мерной емкости, не должна превышать 2 %. Для расчета расхода принимается среднее время по трем показаниям секундомера.</a:t>
            </a:r>
          </a:p>
        </p:txBody>
      </p:sp>
    </p:spTree>
    <p:extLst>
      <p:ext uri="{BB962C8B-B14F-4D97-AF65-F5344CB8AC3E}">
        <p14:creationId xmlns:p14="http://schemas.microsoft.com/office/powerpoint/2010/main" val="18640416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1520" y="1305342"/>
            <a:ext cx="8006080" cy="2862322"/>
          </a:xfrm>
          <a:prstGeom prst="rect">
            <a:avLst/>
          </a:prstGeom>
        </p:spPr>
        <p:txBody>
          <a:bodyPr wrap="square">
            <a:spAutoFit/>
          </a:bodyPr>
          <a:lstStyle/>
          <a:p>
            <a:r>
              <a:rPr lang="ru-RU" b="1" dirty="0">
                <a:latin typeface="Arial" pitchFamily="34" charset="0"/>
                <a:cs typeface="Arial" pitchFamily="34" charset="0"/>
              </a:rPr>
              <a:t>В процессе опытной кустовой откачки и восстановления уровня необходимо строить график зависимости дебита и понижения уровня в возмущающих и наблюдательных скважинах от времени откачки и графики прослеживания    S = f(</a:t>
            </a:r>
            <a:r>
              <a:rPr lang="ru-RU" b="1" dirty="0" err="1">
                <a:latin typeface="Arial" pitchFamily="34" charset="0"/>
                <a:cs typeface="Arial" pitchFamily="34" charset="0"/>
              </a:rPr>
              <a:t>lgt</a:t>
            </a:r>
            <a:r>
              <a:rPr lang="ru-RU" b="1" dirty="0">
                <a:latin typeface="Arial" pitchFamily="34" charset="0"/>
                <a:cs typeface="Arial" pitchFamily="34" charset="0"/>
              </a:rPr>
              <a:t>), S = f(</a:t>
            </a:r>
            <a:r>
              <a:rPr lang="ru-RU" b="1" dirty="0" err="1">
                <a:latin typeface="Arial" pitchFamily="34" charset="0"/>
                <a:cs typeface="Arial" pitchFamily="34" charset="0"/>
              </a:rPr>
              <a:t>lg</a:t>
            </a:r>
            <a:r>
              <a:rPr lang="ru-RU" b="1" dirty="0">
                <a:latin typeface="Arial" pitchFamily="34" charset="0"/>
                <a:cs typeface="Arial" pitchFamily="34" charset="0"/>
              </a:rPr>
              <a:t>(t/r2)), S = f(</a:t>
            </a:r>
            <a:r>
              <a:rPr lang="ru-RU" b="1" dirty="0" err="1">
                <a:latin typeface="Arial" pitchFamily="34" charset="0"/>
                <a:cs typeface="Arial" pitchFamily="34" charset="0"/>
              </a:rPr>
              <a:t>lgr</a:t>
            </a:r>
            <a:r>
              <a:rPr lang="ru-RU" b="1" dirty="0">
                <a:latin typeface="Arial" pitchFamily="34" charset="0"/>
                <a:cs typeface="Arial" pitchFamily="34" charset="0"/>
              </a:rPr>
              <a:t>). Только после получения на этих графиках необходимых асимптотических участков либо достижения стабилизации откачка может быть прекращена.</a:t>
            </a:r>
          </a:p>
          <a:p>
            <a:r>
              <a:rPr lang="ru-RU" b="1" dirty="0">
                <a:latin typeface="Arial" pitchFamily="34" charset="0"/>
                <a:cs typeface="Arial" pitchFamily="34" charset="0"/>
              </a:rPr>
              <a:t>В журнале опытной кустовой откачки необходимо отмечать цвет воды и примесей в ней, причину и продолжительность остановки опыта, сведения о пробах воды.</a:t>
            </a:r>
          </a:p>
        </p:txBody>
      </p:sp>
    </p:spTree>
    <p:extLst>
      <p:ext uri="{BB962C8B-B14F-4D97-AF65-F5344CB8AC3E}">
        <p14:creationId xmlns:p14="http://schemas.microsoft.com/office/powerpoint/2010/main" val="34548941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2000" y="1028343"/>
            <a:ext cx="7762240" cy="3139321"/>
          </a:xfrm>
          <a:prstGeom prst="rect">
            <a:avLst/>
          </a:prstGeom>
        </p:spPr>
        <p:txBody>
          <a:bodyPr wrap="square">
            <a:spAutoFit/>
          </a:bodyPr>
          <a:lstStyle/>
          <a:p>
            <a:r>
              <a:rPr lang="ru-RU" b="1" dirty="0">
                <a:solidFill>
                  <a:srgbClr val="FF0000"/>
                </a:solidFill>
                <a:latin typeface="Arial" pitchFamily="34" charset="0"/>
                <a:cs typeface="Arial" pitchFamily="34" charset="0"/>
              </a:rPr>
              <a:t>Опытно-эксплуатационная откачка </a:t>
            </a:r>
            <a:r>
              <a:rPr lang="ru-RU" b="1" dirty="0">
                <a:latin typeface="Arial" pitchFamily="34" charset="0"/>
                <a:cs typeface="Arial" pitchFamily="34" charset="0"/>
              </a:rPr>
              <a:t>проводится при разведочных работах в следующих случаях:</a:t>
            </a:r>
          </a:p>
          <a:p>
            <a:r>
              <a:rPr lang="ru-RU" b="1" dirty="0">
                <a:latin typeface="Arial" pitchFamily="34" charset="0"/>
                <a:cs typeface="Arial" pitchFamily="34" charset="0"/>
              </a:rPr>
              <a:t>- в сложных гидрохимических условиях при наличии опасности подтягивания некондиционных вод в вертикальном разрезе или в случае расположения водозабора в непосредственной близости (несколько сотен метров) от контура распространения привлекаемых некондиционных вод;</a:t>
            </a:r>
          </a:p>
          <a:p>
            <a:r>
              <a:rPr lang="ru-RU" b="1" dirty="0">
                <a:latin typeface="Arial" pitchFamily="34" charset="0"/>
                <a:cs typeface="Arial" pitchFamily="34" charset="0"/>
              </a:rPr>
              <a:t>- из одной или группы скважин на месторождениях подземных вод третьей группы в сложных гидрогеологических и гидрохимических условиях, которые не могут быть отображены в виде расчетной схемы.</a:t>
            </a:r>
          </a:p>
        </p:txBody>
      </p:sp>
    </p:spTree>
    <p:extLst>
      <p:ext uri="{BB962C8B-B14F-4D97-AF65-F5344CB8AC3E}">
        <p14:creationId xmlns:p14="http://schemas.microsoft.com/office/powerpoint/2010/main" val="26221926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9280" y="1024047"/>
            <a:ext cx="8036560" cy="4524315"/>
          </a:xfrm>
          <a:prstGeom prst="rect">
            <a:avLst/>
          </a:prstGeom>
        </p:spPr>
        <p:txBody>
          <a:bodyPr wrap="square">
            <a:spAutoFit/>
          </a:bodyPr>
          <a:lstStyle/>
          <a:p>
            <a:r>
              <a:rPr lang="ru-RU" b="1" dirty="0">
                <a:solidFill>
                  <a:srgbClr val="FF0000"/>
                </a:solidFill>
                <a:latin typeface="Arial" pitchFamily="34" charset="0"/>
                <a:cs typeface="Arial" pitchFamily="34" charset="0"/>
              </a:rPr>
              <a:t>Целью опытно-эксплуатационной откачки </a:t>
            </a:r>
            <a:r>
              <a:rPr lang="ru-RU" b="1" dirty="0">
                <a:latin typeface="Arial" pitchFamily="34" charset="0"/>
                <a:cs typeface="Arial" pitchFamily="34" charset="0"/>
              </a:rPr>
              <a:t>является установление закономерностей изменения уровней подземных вод или их качества при заданном </a:t>
            </a:r>
            <a:r>
              <a:rPr lang="ru-RU" b="1" dirty="0" err="1">
                <a:latin typeface="Arial" pitchFamily="34" charset="0"/>
                <a:cs typeface="Arial" pitchFamily="34" charset="0"/>
              </a:rPr>
              <a:t>водоотборе</a:t>
            </a:r>
            <a:r>
              <a:rPr lang="ru-RU" b="1" dirty="0">
                <a:latin typeface="Arial" pitchFamily="34" charset="0"/>
                <a:cs typeface="Arial" pitchFamily="34" charset="0"/>
              </a:rPr>
              <a:t>, т.е. условий длительной работы </a:t>
            </a:r>
            <a:r>
              <a:rPr lang="ru-RU" b="1" dirty="0" err="1">
                <a:latin typeface="Arial" pitchFamily="34" charset="0"/>
                <a:cs typeface="Arial" pitchFamily="34" charset="0"/>
              </a:rPr>
              <a:t>эксплутационных</a:t>
            </a:r>
            <a:r>
              <a:rPr lang="ru-RU" b="1" dirty="0">
                <a:latin typeface="Arial" pitchFamily="34" charset="0"/>
                <a:cs typeface="Arial" pitchFamily="34" charset="0"/>
              </a:rPr>
              <a:t> скважин.</a:t>
            </a:r>
          </a:p>
          <a:p>
            <a:r>
              <a:rPr lang="ru-RU" b="1" dirty="0">
                <a:latin typeface="Arial" pitchFamily="34" charset="0"/>
                <a:cs typeface="Arial" pitchFamily="34" charset="0"/>
              </a:rPr>
              <a:t> Опытно-эксплуатационная откачка позволяет оценить качество применяемой конструкции скважины и оборудования. При этом возмущающие разведочные и разведочно-эксплуатационные скважины располагаются в точках заложения будущих эксплуатационных скважин.</a:t>
            </a:r>
          </a:p>
          <a:p>
            <a:r>
              <a:rPr lang="ru-RU" b="1" dirty="0">
                <a:latin typeface="Arial" pitchFamily="34" charset="0"/>
                <a:cs typeface="Arial" pitchFamily="34" charset="0"/>
              </a:rPr>
              <a:t> Расстояние между возмущающими скважинами выбирается с учетом возможности их взаимодействия, которое определяется при предварительном одиночном опробовании. </a:t>
            </a:r>
          </a:p>
          <a:p>
            <a:r>
              <a:rPr lang="ru-RU" b="1" dirty="0">
                <a:latin typeface="Arial" pitchFamily="34" charset="0"/>
                <a:cs typeface="Arial" pitchFamily="34" charset="0"/>
              </a:rPr>
              <a:t>По линии водозабора наблюдательные скважины должны располагаться возле каждой возмущающей скважины и между ними. В сторону выявленных и предполагаемых границ участка располагаются лучи из 2 – 4 наблюдательных скважин. </a:t>
            </a:r>
          </a:p>
        </p:txBody>
      </p:sp>
    </p:spTree>
    <p:extLst>
      <p:ext uri="{BB962C8B-B14F-4D97-AF65-F5344CB8AC3E}">
        <p14:creationId xmlns:p14="http://schemas.microsoft.com/office/powerpoint/2010/main" val="25771748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2640" y="1209606"/>
            <a:ext cx="7741920" cy="4524315"/>
          </a:xfrm>
          <a:prstGeom prst="rect">
            <a:avLst/>
          </a:prstGeom>
        </p:spPr>
        <p:txBody>
          <a:bodyPr wrap="square">
            <a:spAutoFit/>
          </a:bodyPr>
          <a:lstStyle/>
          <a:p>
            <a:r>
              <a:rPr lang="ru-RU" dirty="0"/>
              <a:t> </a:t>
            </a:r>
            <a:r>
              <a:rPr lang="ru-RU" b="1" dirty="0">
                <a:latin typeface="Arial" pitchFamily="34" charset="0"/>
                <a:cs typeface="Arial" pitchFamily="34" charset="0"/>
              </a:rPr>
              <a:t>При наличии в кровле опробуемого пласта обводненных или слабопроницаемых отложений на них также оборудуются 2 – 3 наблюдательные скважины.</a:t>
            </a:r>
          </a:p>
          <a:p>
            <a:r>
              <a:rPr lang="ru-RU" b="1" dirty="0">
                <a:latin typeface="Arial" pitchFamily="34" charset="0"/>
                <a:cs typeface="Arial" pitchFamily="34" charset="0"/>
              </a:rPr>
              <a:t> Если в процессе эксплуатации ожидается осушение того или иного обводненного интервала водоносного горизонта, то при опробовании скважины этот интервал должен быть перекрыт глухими трубами.</a:t>
            </a:r>
          </a:p>
          <a:p>
            <a:r>
              <a:rPr lang="ru-RU" b="1" dirty="0">
                <a:latin typeface="Arial" pitchFamily="34" charset="0"/>
                <a:cs typeface="Arial" pitchFamily="34" charset="0"/>
              </a:rPr>
              <a:t> Расход опытно-эксплуатационной откачки подбирается близким к эксплуатационному, т.к. существенное превышение проектного дебита по сравнению с опытным может привести к изменению закономерностей снижения уровня.</a:t>
            </a:r>
          </a:p>
          <a:p>
            <a:r>
              <a:rPr lang="ru-RU" b="1" dirty="0">
                <a:latin typeface="Arial" pitchFamily="34" charset="0"/>
                <a:cs typeface="Arial" pitchFamily="34" charset="0"/>
              </a:rPr>
              <a:t> Если выполнение этого условия  связано с большими материальными затратами (необходимость опробования большого числа скважин), то расход опытно-эксплуатационной откачки должен быть не меньше 30 – 50 % от расхода будущего водозабора.</a:t>
            </a:r>
          </a:p>
        </p:txBody>
      </p:sp>
    </p:spTree>
    <p:extLst>
      <p:ext uri="{BB962C8B-B14F-4D97-AF65-F5344CB8AC3E}">
        <p14:creationId xmlns:p14="http://schemas.microsoft.com/office/powerpoint/2010/main" val="26664583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3255" y="907173"/>
            <a:ext cx="8379912" cy="5078313"/>
          </a:xfrm>
          <a:prstGeom prst="rect">
            <a:avLst/>
          </a:prstGeom>
        </p:spPr>
        <p:txBody>
          <a:bodyPr wrap="square">
            <a:spAutoFit/>
          </a:bodyPr>
          <a:lstStyle/>
          <a:p>
            <a:r>
              <a:rPr lang="ru-RU" dirty="0"/>
              <a:t> </a:t>
            </a:r>
            <a:r>
              <a:rPr lang="ru-RU" b="1" dirty="0">
                <a:solidFill>
                  <a:srgbClr val="FF0000"/>
                </a:solidFill>
                <a:latin typeface="Arial" pitchFamily="34" charset="0"/>
                <a:cs typeface="Arial" pitchFamily="34" charset="0"/>
              </a:rPr>
              <a:t>Опытно-эксплуатационная откачка проводится при постоянном расходе на одно понижение до полной стабилизации зависимости между расходом и понижением </a:t>
            </a:r>
            <a:r>
              <a:rPr lang="ru-RU" b="1" dirty="0">
                <a:latin typeface="Arial" pitchFamily="34" charset="0"/>
                <a:cs typeface="Arial" pitchFamily="34" charset="0"/>
              </a:rPr>
              <a:t>или до установления закономерности снижения уровня при постоянном расходе.</a:t>
            </a:r>
          </a:p>
          <a:p>
            <a:r>
              <a:rPr lang="ru-RU" b="1" dirty="0">
                <a:latin typeface="Arial" pitchFamily="34" charset="0"/>
                <a:cs typeface="Arial" pitchFamily="34" charset="0"/>
              </a:rPr>
              <a:t> Продолжительность опытно-эксплуатационной откачки обычно составляет 1.0 – 3.0, редко 5 – 7 месяцев. При определении продолжительности опыта следует исходить из следующих основных требований:</a:t>
            </a:r>
          </a:p>
          <a:p>
            <a:r>
              <a:rPr lang="ru-RU" b="1" dirty="0">
                <a:latin typeface="Arial" pitchFamily="34" charset="0"/>
                <a:cs typeface="Arial" pitchFamily="34" charset="0"/>
              </a:rPr>
              <a:t>- во всех возмущающих и наблюдательных скважинах, кроме удаленных, должен быть достигнут квазистационарный режим изменения уровня; </a:t>
            </a:r>
          </a:p>
          <a:p>
            <a:r>
              <a:rPr lang="ru-RU" b="1" dirty="0">
                <a:latin typeface="Arial" pitchFamily="34" charset="0"/>
                <a:cs typeface="Arial" pitchFamily="34" charset="0"/>
              </a:rPr>
              <a:t>- квазистационарный режим должен быть достигнут с учетом взаимодействия всех возмущающих скважин. Это условие соблюдается при параллельности графиков изменения уровней во времени  S = f(</a:t>
            </a:r>
            <a:r>
              <a:rPr lang="ru-RU" b="1" dirty="0" err="1">
                <a:latin typeface="Arial" pitchFamily="34" charset="0"/>
                <a:cs typeface="Arial" pitchFamily="34" charset="0"/>
              </a:rPr>
              <a:t>lgt</a:t>
            </a:r>
            <a:r>
              <a:rPr lang="ru-RU" b="1" dirty="0">
                <a:latin typeface="Arial" pitchFamily="34" charset="0"/>
                <a:cs typeface="Arial" pitchFamily="34" charset="0"/>
              </a:rPr>
              <a:t>) по всем скважинам в центральной зоне опытного куста;</a:t>
            </a:r>
          </a:p>
          <a:p>
            <a:r>
              <a:rPr lang="ru-RU" b="1" dirty="0">
                <a:latin typeface="Arial" pitchFamily="34" charset="0"/>
                <a:cs typeface="Arial" pitchFamily="34" charset="0"/>
              </a:rPr>
              <a:t>- в процессе кустовой откачки изменения уровня должны наблюдаться у границ питания и разгрузки опробуемого водоносного горизонта.</a:t>
            </a:r>
          </a:p>
        </p:txBody>
      </p:sp>
    </p:spTree>
    <p:extLst>
      <p:ext uri="{BB962C8B-B14F-4D97-AF65-F5344CB8AC3E}">
        <p14:creationId xmlns:p14="http://schemas.microsoft.com/office/powerpoint/2010/main" val="38169179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3254" y="697292"/>
            <a:ext cx="8342334" cy="5355312"/>
          </a:xfrm>
          <a:prstGeom prst="rect">
            <a:avLst/>
          </a:prstGeom>
        </p:spPr>
        <p:txBody>
          <a:bodyPr wrap="square">
            <a:spAutoFit/>
          </a:bodyPr>
          <a:lstStyle/>
          <a:p>
            <a:r>
              <a:rPr lang="ru-RU" dirty="0"/>
              <a:t> </a:t>
            </a:r>
            <a:r>
              <a:rPr lang="ru-RU" b="1" dirty="0">
                <a:solidFill>
                  <a:srgbClr val="FF0000"/>
                </a:solidFill>
                <a:latin typeface="Arial" pitchFamily="34" charset="0"/>
                <a:cs typeface="Arial" pitchFamily="34" charset="0"/>
              </a:rPr>
              <a:t>Прекращение длительной откачки </a:t>
            </a:r>
            <a:r>
              <a:rPr lang="ru-RU" b="1" dirty="0">
                <a:latin typeface="Arial" pitchFamily="34" charset="0"/>
                <a:cs typeface="Arial" pitchFamily="34" charset="0"/>
              </a:rPr>
              <a:t>производится после того, как устойчивая работа скважины наблюдается в течение 10 – 20 </a:t>
            </a:r>
            <a:r>
              <a:rPr lang="ru-RU" b="1" dirty="0" err="1">
                <a:latin typeface="Arial" pitchFamily="34" charset="0"/>
                <a:cs typeface="Arial" pitchFamily="34" charset="0"/>
              </a:rPr>
              <a:t>сут</a:t>
            </a:r>
            <a:r>
              <a:rPr lang="ru-RU" b="1" dirty="0">
                <a:latin typeface="Arial" pitchFamily="34" charset="0"/>
                <a:cs typeface="Arial" pitchFamily="34" charset="0"/>
              </a:rPr>
              <a:t>. Опытно-эксплуатационная откачка на участках с ограниченными естественными ресурсами проводится при двух ступенях возмущения, различающихся в 2 – 2,5 раза. Дебит при первой ступени откачки должен быть равен естественным                 ресурсам либо близок, либо превышать их, а саму откачку желательно проводить в период меженного стояния уровня подземных вод.</a:t>
            </a:r>
          </a:p>
          <a:p>
            <a:r>
              <a:rPr lang="ru-RU" b="1" dirty="0">
                <a:latin typeface="Arial" pitchFamily="34" charset="0"/>
                <a:cs typeface="Arial" pitchFamily="34" charset="0"/>
              </a:rPr>
              <a:t> В процессе опытно-эксплуатационной откачки и восстановления уровня замеры расхода и уровня воды в скважинах осуществляются со следующими интервалами: первые 15 мин. – через минуту, в течение первого часа – через   15 минут, затем первые 2 </a:t>
            </a:r>
            <a:r>
              <a:rPr lang="ru-RU" b="1" dirty="0" err="1">
                <a:latin typeface="Arial" pitchFamily="34" charset="0"/>
                <a:cs typeface="Arial" pitchFamily="34" charset="0"/>
              </a:rPr>
              <a:t>сут</a:t>
            </a:r>
            <a:r>
              <a:rPr lang="ru-RU" b="1" dirty="0">
                <a:latin typeface="Arial" pitchFamily="34" charset="0"/>
                <a:cs typeface="Arial" pitchFamily="34" charset="0"/>
              </a:rPr>
              <a:t>. – через час и далее через два часа.</a:t>
            </a:r>
          </a:p>
          <a:p>
            <a:r>
              <a:rPr lang="ru-RU" b="1" dirty="0">
                <a:latin typeface="Arial" pitchFamily="34" charset="0"/>
                <a:cs typeface="Arial" pitchFamily="34" charset="0"/>
              </a:rPr>
              <a:t> В течение первого часа откачки и восстановления уровня на всех скважинах должны находиться наблюдатели и производить одновременные замеры по единому сигналу. После первого часа в процессе откачки и восстановления уровня наблюдений должно быть такое количество, чтобы они выполняли все замеры в течение 0,5 часа.</a:t>
            </a:r>
          </a:p>
        </p:txBody>
      </p:sp>
    </p:spTree>
    <p:extLst>
      <p:ext uri="{BB962C8B-B14F-4D97-AF65-F5344CB8AC3E}">
        <p14:creationId xmlns:p14="http://schemas.microsoft.com/office/powerpoint/2010/main" val="26615438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0720" y="1431003"/>
            <a:ext cx="7843520" cy="2862322"/>
          </a:xfrm>
          <a:prstGeom prst="rect">
            <a:avLst/>
          </a:prstGeom>
        </p:spPr>
        <p:txBody>
          <a:bodyPr wrap="square">
            <a:spAutoFit/>
          </a:bodyPr>
          <a:lstStyle/>
          <a:p>
            <a:r>
              <a:rPr lang="ru-RU" dirty="0"/>
              <a:t> </a:t>
            </a:r>
            <a:r>
              <a:rPr lang="ru-RU" b="1" dirty="0">
                <a:latin typeface="Arial" pitchFamily="34" charset="0"/>
                <a:cs typeface="Arial" pitchFamily="34" charset="0"/>
              </a:rPr>
              <a:t>В процессе опытно-эксплуатационной откачки и восстановления уровня необходимо строить график зависимости дебита и понижения уровня в возмущающих и наблюдательных скважинах от времени откачки и графики прослеживания S = f(</a:t>
            </a:r>
            <a:r>
              <a:rPr lang="ru-RU" b="1" dirty="0" err="1">
                <a:latin typeface="Arial" pitchFamily="34" charset="0"/>
                <a:cs typeface="Arial" pitchFamily="34" charset="0"/>
              </a:rPr>
              <a:t>lgt</a:t>
            </a:r>
            <a:r>
              <a:rPr lang="ru-RU" b="1" dirty="0">
                <a:latin typeface="Arial" pitchFamily="34" charset="0"/>
                <a:cs typeface="Arial" pitchFamily="34" charset="0"/>
              </a:rPr>
              <a:t>), S = f(</a:t>
            </a:r>
            <a:r>
              <a:rPr lang="ru-RU" b="1" dirty="0" err="1">
                <a:latin typeface="Arial" pitchFamily="34" charset="0"/>
                <a:cs typeface="Arial" pitchFamily="34" charset="0"/>
              </a:rPr>
              <a:t>lg</a:t>
            </a:r>
            <a:r>
              <a:rPr lang="ru-RU" b="1" dirty="0">
                <a:latin typeface="Arial" pitchFamily="34" charset="0"/>
                <a:cs typeface="Arial" pitchFamily="34" charset="0"/>
              </a:rPr>
              <a:t>(t/r2)) и S = f(</a:t>
            </a:r>
            <a:r>
              <a:rPr lang="ru-RU" b="1" dirty="0" err="1">
                <a:latin typeface="Arial" pitchFamily="34" charset="0"/>
                <a:cs typeface="Arial" pitchFamily="34" charset="0"/>
              </a:rPr>
              <a:t>lgr</a:t>
            </a:r>
            <a:r>
              <a:rPr lang="ru-RU" b="1" dirty="0">
                <a:latin typeface="Arial" pitchFamily="34" charset="0"/>
                <a:cs typeface="Arial" pitchFamily="34" charset="0"/>
              </a:rPr>
              <a:t>). Только после получения на этих графиках необходимых асимптотических участков, либо достижения стабилизации откачка может быть прекращена.</a:t>
            </a:r>
          </a:p>
          <a:p>
            <a:r>
              <a:rPr lang="ru-RU" b="1" dirty="0">
                <a:latin typeface="Arial" pitchFamily="34" charset="0"/>
                <a:cs typeface="Arial" pitchFamily="34" charset="0"/>
              </a:rPr>
              <a:t>  В журнале опытно-эксплуатационной откачки необходимо отмечать цвет воды и примеси в ней, причины и продолжительность остановки опыта, сведения о пробах воды.</a:t>
            </a:r>
          </a:p>
        </p:txBody>
      </p:sp>
    </p:spTree>
    <p:extLst>
      <p:ext uri="{BB962C8B-B14F-4D97-AF65-F5344CB8AC3E}">
        <p14:creationId xmlns:p14="http://schemas.microsoft.com/office/powerpoint/2010/main" val="3492880532"/>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623</TotalTime>
  <Words>4841</Words>
  <Application>Microsoft Office PowerPoint</Application>
  <PresentationFormat>Экран (4:3)</PresentationFormat>
  <Paragraphs>282</Paragraphs>
  <Slides>50</Slides>
  <Notes>0</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50</vt:i4>
      </vt:variant>
    </vt:vector>
  </HeadingPairs>
  <TitlesOfParts>
    <vt:vector size="56" baseType="lpstr">
      <vt:lpstr>Arial</vt:lpstr>
      <vt:lpstr>Calibri</vt:lpstr>
      <vt:lpstr>Calibri Light</vt:lpstr>
      <vt:lpstr>Times New Roman</vt:lpstr>
      <vt:lpstr>Тема Office</vt:lpstr>
      <vt:lpstr>Формула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Вячеслав</dc:creator>
  <cp:lastModifiedBy>Manat Alzhigitova</cp:lastModifiedBy>
  <cp:revision>29</cp:revision>
  <dcterms:created xsi:type="dcterms:W3CDTF">2021-11-16T13:04:44Z</dcterms:created>
  <dcterms:modified xsi:type="dcterms:W3CDTF">2026-09-15T07:15:04Z</dcterms:modified>
</cp:coreProperties>
</file>