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10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6" r:id="rId17"/>
    <p:sldId id="288" r:id="rId18"/>
    <p:sldId id="289" r:id="rId19"/>
    <p:sldId id="279" r:id="rId20"/>
    <p:sldId id="291" r:id="rId21"/>
    <p:sldId id="292" r:id="rId22"/>
    <p:sldId id="293" r:id="rId23"/>
    <p:sldId id="295" r:id="rId24"/>
    <p:sldId id="296" r:id="rId25"/>
    <p:sldId id="297" r:id="rId26"/>
    <p:sldId id="298" r:id="rId27"/>
    <p:sldId id="299" r:id="rId28"/>
    <p:sldId id="300" r:id="rId29"/>
    <p:sldId id="301" r:id="rId30"/>
    <p:sldId id="302" r:id="rId31"/>
    <p:sldId id="303" r:id="rId32"/>
    <p:sldId id="304" r:id="rId33"/>
    <p:sldId id="280" r:id="rId34"/>
    <p:sldId id="281" r:id="rId35"/>
    <p:sldId id="282" r:id="rId36"/>
    <p:sldId id="283" r:id="rId37"/>
    <p:sldId id="284" r:id="rId38"/>
    <p:sldId id="305" r:id="rId39"/>
    <p:sldId id="306" r:id="rId40"/>
    <p:sldId id="307" r:id="rId41"/>
    <p:sldId id="308" r:id="rId42"/>
    <p:sldId id="309" r:id="rId4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60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61E1-DC4F-49F2-A4A9-BE2F84E798F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768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61E1-DC4F-49F2-A4A9-BE2F84E798F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2769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61E1-DC4F-49F2-A4A9-BE2F84E798F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784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61E1-DC4F-49F2-A4A9-BE2F84E798F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6771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61E1-DC4F-49F2-A4A9-BE2F84E798F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6522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61E1-DC4F-49F2-A4A9-BE2F84E798F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1326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61E1-DC4F-49F2-A4A9-BE2F84E798F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9078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61E1-DC4F-49F2-A4A9-BE2F84E798F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5028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61E1-DC4F-49F2-A4A9-BE2F84E798F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9815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61E1-DC4F-49F2-A4A9-BE2F84E798F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4154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361E1-DC4F-49F2-A4A9-BE2F84E798F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507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361E1-DC4F-49F2-A4A9-BE2F84E798F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71A219-C0DC-4387-AA8F-F5C35F77B2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291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0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83568" y="1124744"/>
            <a:ext cx="7704856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/>
            </a:r>
            <a:br>
              <a:rPr lang="ru-RU" b="1" dirty="0"/>
            </a:br>
            <a:r>
              <a:rPr lang="ru-RU" sz="4000" b="1" dirty="0"/>
              <a:t>«Эксплуатационная </a:t>
            </a:r>
            <a:r>
              <a:rPr lang="ru-RU" sz="4000" b="1" dirty="0" smtClean="0"/>
              <a:t>разведка месторождений </a:t>
            </a:r>
            <a:r>
              <a:rPr lang="ru-RU" sz="4000" b="1" dirty="0"/>
              <a:t>подземных вод»</a:t>
            </a:r>
            <a:br>
              <a:rPr lang="ru-RU" sz="4000" b="1" dirty="0"/>
            </a:br>
            <a:r>
              <a:rPr lang="ru-RU" sz="2800" b="1" dirty="0"/>
              <a:t>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3200" b="1" dirty="0"/>
              <a:t>для слушателей магистратуры ОП</a:t>
            </a:r>
          </a:p>
          <a:p>
            <a:pPr algn="ctr"/>
            <a:r>
              <a:rPr lang="ru-RU" sz="3200" b="1" dirty="0"/>
              <a:t>«Гидрогеология и инженерная геология» </a:t>
            </a:r>
            <a:endParaRPr lang="en-US" sz="3200" b="1" dirty="0"/>
          </a:p>
          <a:p>
            <a:pPr algn="ctr"/>
            <a:r>
              <a:rPr lang="ru-RU" sz="2800" dirty="0"/>
              <a:t/>
            </a:r>
            <a:br>
              <a:rPr lang="ru-RU" sz="2800" dirty="0"/>
            </a:br>
            <a:r>
              <a:rPr lang="ru-RU" sz="2800" b="1" dirty="0"/>
              <a:t>Лекция 6</a:t>
            </a:r>
            <a:br>
              <a:rPr lang="ru-RU" sz="2800" b="1" dirty="0"/>
            </a:br>
            <a:r>
              <a:rPr lang="ru-RU" sz="2800" b="1" dirty="0"/>
              <a:t>Проф. </a:t>
            </a:r>
            <a:r>
              <a:rPr lang="ru-RU" sz="2800" b="1" dirty="0" err="1" smtClean="0"/>
              <a:t>М.Заппаров</a:t>
            </a:r>
            <a:endParaRPr lang="ru-RU" sz="2800" b="1" dirty="0"/>
          </a:p>
        </p:txBody>
      </p:sp>
      <p:pic>
        <p:nvPicPr>
          <p:cNvPr id="3" name="Рисунок 2" descr="Изображение выглядит как еда&#10;&#10;Автоматически созданное описание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0086" y="404664"/>
            <a:ext cx="3131820" cy="6515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52243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94125" y="445367"/>
            <a:ext cx="7527636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Лекция 6</a:t>
            </a:r>
          </a:p>
          <a:p>
            <a:pPr algn="ctr"/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Методика проведения пробных, опытных (одиночных, кустовых, групповых), опытно- эксплуатационных откачек. Обработка результатов откачек. Опытные выпуски.</a:t>
            </a:r>
          </a:p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Определение параметров водоносных горизонтов по результатам откачек. Оценка параметров по результатам откачки при установившемся режиме фильтрации. Экспресс – опробование водоносных горизонтов.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Расходометрия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в гидрогеологических скважинах. Определение направления и скорости движения подземных вод. </a:t>
            </a:r>
          </a:p>
          <a:p>
            <a:pPr algn="ctr"/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769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50240" y="864166"/>
            <a:ext cx="783336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Методы проведения откачек зависят от стадии гидрогеологических исследований, на которой они проводятся, назначения и природных условий объекта.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Под понятием методика проведения откачек понимается: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выбор вида откачки;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выбор схемы опытного куста и его положение на местности;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характер и степень возмущения пласта (на какое понижение, количество ступеней понижения и т.п.);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продолжительность откачки;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последовательность осуществления операций при откачке;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обоснование конструктивных особенностей скважин в кусте;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обоснование способов контроля за дебитом, понижением, температурой и качеством подземных вод;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 обоснование способа отведения воды от опытной скважины.</a:t>
            </a:r>
          </a:p>
        </p:txBody>
      </p:sp>
    </p:spTree>
    <p:extLst>
      <p:ext uri="{BB962C8B-B14F-4D97-AF65-F5344CB8AC3E}">
        <p14:creationId xmlns:p14="http://schemas.microsoft.com/office/powerpoint/2010/main" val="527867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6960" y="1022985"/>
            <a:ext cx="733552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Пробные откачки выполняются на всех стадиях исследований для получения сравнительной характеристики фильтрационных свойств пласта и предварительного определения возможности производительности скважин.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Опытные одиночные откачки проводятся для оценки фильтрационных свойств пласта и определения зависимости между дебитом и понижением.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Опытные кустовые откачки необходимы для оценки фильтрационных свойств пласта, гидрогеологических параметров и оценки граничных условий.</a:t>
            </a:r>
          </a:p>
          <a:p>
            <a:endParaRPr lang="ru-RU" b="1" dirty="0">
              <a:latin typeface="Arial" pitchFamily="34" charset="0"/>
              <a:cs typeface="Arial" pitchFamily="34" charset="0"/>
            </a:endParaRP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Опытно-эксплуатационная откачка проводится в сложных гидрогеологических условиях для определения опытным путем возможностей производительности водозабора и изменения качества подземных вод при эксплуатации.</a:t>
            </a:r>
          </a:p>
        </p:txBody>
      </p:sp>
    </p:spTree>
    <p:extLst>
      <p:ext uri="{BB962C8B-B14F-4D97-AF65-F5344CB8AC3E}">
        <p14:creationId xmlns:p14="http://schemas.microsoft.com/office/powerpoint/2010/main" val="20073963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4351" y="1144875"/>
            <a:ext cx="828675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При проведении всех видов откачек рекомендуется следующее [40]: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1) откачки надо проводить с максимальным для данного насосного оборудования постоянным дебитом;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2) снижение уровня в пределах опробуемого пласта должно быть не менее   3 - 5 м в опытных скважинах и не менее 0,3 – 0,5 м в наблюдательных;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3) для получения искомых параметров, основанных на закономерностях квазистационарной фильтрации, откачка должна быть продолжительностью не менее 2 – 3 суток;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4) по степени и характеру вскрытия опытные скважины должны быть по  возможности совершенными;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5) ближайшие наблюдательные скважины должны быть на расстоянии, превышающем мощность опробуемого пласта;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6) для более точного определения параметров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призабойной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зоны желательно наличие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затрубного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пьезометра;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7) необходимо наличие режимных скважин вне зоны влияния откачки. </a:t>
            </a:r>
          </a:p>
        </p:txBody>
      </p:sp>
    </p:spTree>
    <p:extLst>
      <p:ext uri="{BB962C8B-B14F-4D97-AF65-F5344CB8AC3E}">
        <p14:creationId xmlns:p14="http://schemas.microsoft.com/office/powerpoint/2010/main" val="3933038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7212" y="1367761"/>
            <a:ext cx="81295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Откачки на несколько ступеней понижения  осуществляются,  начиная  с меньшего понижения уровня (кроме трещиноватых пород и мелкозернистых песков). Понижение должно быть не менее 1 – 2 м и в 2 – 3 раза меньше максимально возможного.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Частота замеров уровня определяется в зависимости от темпов его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сни-жения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и должна обеспечить представительный материал для дальнейших расчетов.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Обычно частота замеров в процессе откачки выглядит следующим образом: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	в первые 2 ч.  через 5 – 10 мин;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	в последующие 12 ч.   через 0,5 – 1,0 ч;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	далее до конца откачки  через 2 – 3.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В процессе восстановления уровня наблюдения ведутся: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	первые 15 – 20 мин.  через 1 – 2 мин;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	в течение 1 – 2 ч.  через 2 – 10 мин;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	затем через 1 ч. на весь период наблюдений.</a:t>
            </a:r>
          </a:p>
        </p:txBody>
      </p:sp>
    </p:spTree>
    <p:extLst>
      <p:ext uri="{BB962C8B-B14F-4D97-AF65-F5344CB8AC3E}">
        <p14:creationId xmlns:p14="http://schemas.microsoft.com/office/powerpoint/2010/main" val="3184840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34720" y="1080205"/>
            <a:ext cx="754888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Продолжительность откачки должна обеспечивать стабилизацию уровней во всех наблюдательных скважинах для условий стационарного режима фильтрационного потока или получения представительных для интерпретации участков графиков прослеживания уровня при неустановившемся режиме фильтрации.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Для напорных песчано-гравийно-галечных водоносных горизонтов рекомендуется длительность откачки от 5 до 10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сут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., иногда  до 15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сут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В безнапорных зернистых и трещиноватых водоносных горизонтах продолжительность кустовой откачки принимается 10 – 15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сут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Откачки для определения взаимосвязи между подземными и поверхностными водами проводятся обычно не более 15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сут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. и за это время, зачастую, наступает стабилизация уровня.</a:t>
            </a:r>
          </a:p>
        </p:txBody>
      </p:sp>
    </p:spTree>
    <p:extLst>
      <p:ext uri="{BB962C8B-B14F-4D97-AF65-F5344CB8AC3E}">
        <p14:creationId xmlns:p14="http://schemas.microsoft.com/office/powerpoint/2010/main" val="18928588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9760" y="987147"/>
            <a:ext cx="80670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Как известно, кустовые откачки проводятся: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	для определения гидрогеологических параметров;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	для изучения и оценки граничных условий.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Кусты для определения гидрогеологических параметров водоносного горизонта должны размещаться равномерно по изучаемой площади и подальше от возможных границ пласта. Число наблюдательных скважин, их размещение и дебит опытной скважины должны предопределять их нахождение в зоне квазистационарного режима фильтрационного потока.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Лучи наблюдательных скважин должны быть ориентированы в направлении возможных изменений гидрогеологических условий: 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	изменения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трещиноватости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	изменения фильтрационных свойств;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	изменения емкостных свойств;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	выявления границ пласта с постоянным напором или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по¬стоянным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расходом.</a:t>
            </a:r>
          </a:p>
        </p:txBody>
      </p:sp>
    </p:spTree>
    <p:extLst>
      <p:ext uri="{BB962C8B-B14F-4D97-AF65-F5344CB8AC3E}">
        <p14:creationId xmlns:p14="http://schemas.microsoft.com/office/powerpoint/2010/main" val="13523841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8720" y="931545"/>
            <a:ext cx="7366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Число наблюдательных скважин может быть от двух до десяти, что зависит от гидрогеологических условий и целей опыта.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При простых гидрогеологических условиях, к которым относятся однородные напорные водоносные горизонты в зернистых или равномерно трещиноватых породах, рекомендуется использование 2 – 3 - х наблюдательных скважин, расположенных на одном луче. 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В сложных гидрогеологических условиях (неоднородные безнапорные водоносные горизонты в зернистых породах, напорные и безнапорные водоносные горизонты в трещиноватых и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закарстованных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породах и т.п.), рекомендуется организация двухлучевого куста с количеством скважин от трех до десяти. В каждом случае число наблюдательных скважин выбирается индивидуально в зависимости от сложности гидрогеологических условий.</a:t>
            </a:r>
          </a:p>
        </p:txBody>
      </p:sp>
    </p:spTree>
    <p:extLst>
      <p:ext uri="{BB962C8B-B14F-4D97-AF65-F5344CB8AC3E}">
        <p14:creationId xmlns:p14="http://schemas.microsoft.com/office/powerpoint/2010/main" val="39078976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07440" y="1265764"/>
            <a:ext cx="759968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При откачках, проводимых для изучения и оценки граничных условий пласта, задается по два луча: один параллельно границе, а другой перпендикулярно к ней. Число наблюдательных скважин может колебаться от четырех до шести.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При исследовании глубоких водоносных горизонтов необходимо ограничиваться минимальным количеством наблюдательных скважин (учитывая высокую стоимость бурения).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В каждом случае необходимо по возможности включение в наблюдательную сеть всех имеющихся скважин (поисковых, картировочных, разведочных), а при проектировании работ учитывать возможность такого использования парка скважин.</a:t>
            </a:r>
          </a:p>
        </p:txBody>
      </p:sp>
    </p:spTree>
    <p:extLst>
      <p:ext uri="{BB962C8B-B14F-4D97-AF65-F5344CB8AC3E}">
        <p14:creationId xmlns:p14="http://schemas.microsoft.com/office/powerpoint/2010/main" val="38521730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0075" y="1363384"/>
            <a:ext cx="782955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Расстояние от опытной скважины до ближайшей наблюдательной должно быть примерно равно мощности водоносного пласта. При мощности пласта более  100 м  0,7 мощности. Остальные наблюдательные скважины в кусте должны располагаться так, чтобы на графике площадного прослеживания точки замеров уровней располагались равномерно. Этому условию отвечает зависимость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                             ,                                                                            (5.1)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где  rn+1 и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rn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 расстояния до наблюдательной скважины;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  коэффициент для безнапорных вод, равный 1,5; для напорных – 2,5.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Расстояние от самых удаленных наблюдательных скважин до опытной не должно быть более 150 м для безнапорных вод и 1500 м  для напорных. 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В литературных источниках на основании богатого опыта работ приводятся рекомендации по размещению наблюдательных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сква¬жин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при проведении кустовой откачки (табл. 5.1).</a:t>
            </a:r>
          </a:p>
        </p:txBody>
      </p:sp>
    </p:spTree>
    <p:extLst>
      <p:ext uri="{BB962C8B-B14F-4D97-AF65-F5344CB8AC3E}">
        <p14:creationId xmlns:p14="http://schemas.microsoft.com/office/powerpoint/2010/main" val="19623126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55040" y="1305342"/>
            <a:ext cx="760984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Дебит опытной скважины должен обеспечивать при понижении уровня в центральной скважине на 3 – 4 м понижения на конец опытной откачки в самой удаленной наблюдательной скважине не менее 20 см. Выбор дебита скважин зависит от предполагаемой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водопроводимости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пласта (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Km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). Практика показывает, что при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водопроводимости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горизонта 50 – 500 м2/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сут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дебит опытной скважины должен быть равен 5  25 дм3/с, при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водопроводимости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                  500 – 1000 м2/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сут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.  25 – 50 дм3/с, при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водопроводимости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1000 – 3000 м2/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сут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.– 50 – 150 дм3/с.</a:t>
            </a:r>
          </a:p>
        </p:txBody>
      </p:sp>
    </p:spTree>
    <p:extLst>
      <p:ext uri="{BB962C8B-B14F-4D97-AF65-F5344CB8AC3E}">
        <p14:creationId xmlns:p14="http://schemas.microsoft.com/office/powerpoint/2010/main" val="37989155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3120" y="1859340"/>
            <a:ext cx="791464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В состав документации опытно-фильтрационных работ входят: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	разработка расписания для регистрации уровней и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деби¬тов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(схема маршрутного обхода скважин, частота замеров);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	регистрация уровней и дебитов в полевом журнале;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	построение индикаторных графиков  ,   (рис. 5.1), 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а также  ,  ,  .</a:t>
            </a:r>
          </a:p>
        </p:txBody>
      </p:sp>
    </p:spTree>
    <p:extLst>
      <p:ext uri="{BB962C8B-B14F-4D97-AF65-F5344CB8AC3E}">
        <p14:creationId xmlns:p14="http://schemas.microsoft.com/office/powerpoint/2010/main" val="34767220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90880" y="1456125"/>
            <a:ext cx="789432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Под натурным исполнением проекта опытно-фильтрационных работ понимается: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	перенесение на натуру всех запроектированных скважин;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	бурение опытной и наблюдательных скважин;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	оборудование устья скважин для наблюдений за уровнями и расходом воды;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-	строительство водовода для сброса воды.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Обработка результатов откачек сводится к составлению сводного листа откачек и расчету параметров исследуемого водоносного горизонта. При этом необходимо учитывать возможные колебания естественного уровня подземных вод, что устанавливается по наблюдательным скважинам, расположенным вне зоны влияния откачек.</a:t>
            </a:r>
          </a:p>
        </p:txBody>
      </p:sp>
    </p:spTree>
    <p:extLst>
      <p:ext uri="{BB962C8B-B14F-4D97-AF65-F5344CB8AC3E}">
        <p14:creationId xmlns:p14="http://schemas.microsoft.com/office/powerpoint/2010/main" val="29550706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4325" y="654179"/>
            <a:ext cx="8272462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Arial" pitchFamily="34" charset="0"/>
                <a:cs typeface="Arial" pitchFamily="34" charset="0"/>
              </a:rPr>
              <a:t>На листе откачек приводятся следующие материалы:</a:t>
            </a:r>
          </a:p>
          <a:p>
            <a:r>
              <a:rPr lang="ru-RU" sz="1600" b="1" dirty="0">
                <a:latin typeface="Arial" pitchFamily="34" charset="0"/>
                <a:cs typeface="Arial" pitchFamily="34" charset="0"/>
              </a:rPr>
              <a:t>-	схема  расположения  скважин  опытного куста в масштабе 1:500 – 1:2 000, ситуация местности, направление подземного потока;</a:t>
            </a:r>
          </a:p>
          <a:p>
            <a:r>
              <a:rPr lang="ru-RU" sz="1600" b="1" dirty="0">
                <a:latin typeface="Arial" pitchFamily="34" charset="0"/>
                <a:cs typeface="Arial" pitchFamily="34" charset="0"/>
              </a:rPr>
              <a:t>-	геолого-технический разрез по скважинам опытного куста по каждому лучу (в масштабе 1:500 – 1:2 000 и по  возможности  без  искажения  масштаба). На разрезе показываются отметки поверхности земли, статического и динамического уровней подземных вод, кривых депрессии, интервал установки фильтра;</a:t>
            </a:r>
          </a:p>
          <a:p>
            <a:r>
              <a:rPr lang="ru-RU" sz="1600" b="1" dirty="0">
                <a:latin typeface="Arial" pitchFamily="34" charset="0"/>
                <a:cs typeface="Arial" pitchFamily="34" charset="0"/>
              </a:rPr>
              <a:t>-	сведения о технической характеристике фильтра, откаченного средства, оборудования для наблюдений за уровнями и дебитами;</a:t>
            </a:r>
          </a:p>
          <a:p>
            <a:r>
              <a:rPr lang="ru-RU" sz="1600" b="1" dirty="0">
                <a:latin typeface="Arial" pitchFamily="34" charset="0"/>
                <a:cs typeface="Arial" pitchFamily="34" charset="0"/>
              </a:rPr>
              <a:t>-	графики колебания уровня и дебита в процессе откачки (совмещенные). Наносятся все замеры уровней, включая наблюдения за естественным уровнем воды и за восстановлением уровня после откачки;</a:t>
            </a:r>
          </a:p>
          <a:p>
            <a:r>
              <a:rPr lang="ru-RU" sz="1600" b="1" dirty="0">
                <a:latin typeface="Arial" pitchFamily="34" charset="0"/>
                <a:cs typeface="Arial" pitchFamily="34" charset="0"/>
              </a:rPr>
              <a:t>-	графики временного, площадного и комбинированного прослеживания с указанием основных расчетных параметров (А, С) для определения фильтрационных свойств водоносных горизонтов и оценки влияния граничных условий на режим откачки;</a:t>
            </a:r>
          </a:p>
          <a:p>
            <a:r>
              <a:rPr lang="ru-RU" sz="1600" b="1" dirty="0">
                <a:latin typeface="Arial" pitchFamily="34" charset="0"/>
                <a:cs typeface="Arial" pitchFamily="34" charset="0"/>
              </a:rPr>
              <a:t>-	таблица основных данных откачки, где приводятся сведения о дате, времени и продолжительности откачки, величины понижения, дебита, результатах расчета коэффициента фильтрации и других параметров;</a:t>
            </a:r>
          </a:p>
          <a:p>
            <a:r>
              <a:rPr lang="ru-RU" sz="1600" b="1" dirty="0">
                <a:latin typeface="Arial" pitchFamily="34" charset="0"/>
                <a:cs typeface="Arial" pitchFamily="34" charset="0"/>
              </a:rPr>
              <a:t>	- таблица результатов определения химического состава и минерализации подземных вод с указание типа воды и формулой Курлова.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74245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91570" y="445533"/>
            <a:ext cx="787475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Arial" pitchFamily="34" charset="0"/>
                <a:cs typeface="Arial" pitchFamily="34" charset="0"/>
              </a:rPr>
              <a:t>Параметры водоносных горизонтов, характеризующие </a:t>
            </a:r>
            <a:r>
              <a:rPr 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емкостные и фильтрационные свойства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водовмещающих пород, служат основой для гидрогеологических расчетов, выполняемых при поисково-разведочных работах для решения задач водоснабжения, орошения, проектирования и эксплуатации горнорудных предприятий, захоронения промышленных стоков и др. </a:t>
            </a:r>
          </a:p>
          <a:p>
            <a:endParaRPr lang="ru-RU" sz="2400" b="1" dirty="0">
              <a:latin typeface="Arial" pitchFamily="34" charset="0"/>
              <a:cs typeface="Arial" pitchFamily="34" charset="0"/>
            </a:endParaRPr>
          </a:p>
          <a:p>
            <a:r>
              <a:rPr 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Основными гидрогеологическими параметрами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водоносного пласта являются коэффициенты: </a:t>
            </a:r>
          </a:p>
          <a:p>
            <a:r>
              <a:rPr lang="ru-RU" sz="2400" b="1" dirty="0">
                <a:latin typeface="Arial" pitchFamily="34" charset="0"/>
                <a:cs typeface="Arial" pitchFamily="34" charset="0"/>
              </a:rPr>
              <a:t> - фильтрации;</a:t>
            </a:r>
          </a:p>
          <a:p>
            <a:r>
              <a:rPr lang="ru-RU" sz="2400" b="1" dirty="0">
                <a:latin typeface="Arial" pitchFamily="34" charset="0"/>
                <a:cs typeface="Arial" pitchFamily="34" charset="0"/>
              </a:rPr>
              <a:t> - </a:t>
            </a:r>
            <a:r>
              <a:rPr lang="ru-RU" sz="2400" b="1" dirty="0" err="1">
                <a:latin typeface="Arial" pitchFamily="34" charset="0"/>
                <a:cs typeface="Arial" pitchFamily="34" charset="0"/>
              </a:rPr>
              <a:t>водопроводимости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;</a:t>
            </a:r>
          </a:p>
          <a:p>
            <a:r>
              <a:rPr lang="ru-RU" sz="2400" b="1" dirty="0">
                <a:latin typeface="Arial" pitchFamily="34" charset="0"/>
                <a:cs typeface="Arial" pitchFamily="34" charset="0"/>
              </a:rPr>
              <a:t> - </a:t>
            </a:r>
            <a:r>
              <a:rPr lang="ru-RU" sz="2400" b="1" dirty="0" err="1">
                <a:latin typeface="Arial" pitchFamily="34" charset="0"/>
                <a:cs typeface="Arial" pitchFamily="34" charset="0"/>
              </a:rPr>
              <a:t>пьезо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- и </a:t>
            </a:r>
            <a:r>
              <a:rPr lang="ru-RU" sz="2400" b="1" dirty="0" err="1">
                <a:latin typeface="Arial" pitchFamily="34" charset="0"/>
                <a:cs typeface="Arial" pitchFamily="34" charset="0"/>
              </a:rPr>
              <a:t>уровнепроводности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98164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4149" y="562298"/>
            <a:ext cx="782016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Arial" pitchFamily="34" charset="0"/>
                <a:cs typeface="Arial" pitchFamily="34" charset="0"/>
              </a:rPr>
              <a:t>Режим подземных вод при откачках определяется </a:t>
            </a:r>
            <a:r>
              <a:rPr 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тремя группами факторов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:</a:t>
            </a:r>
          </a:p>
          <a:p>
            <a:r>
              <a:rPr lang="ru-RU" sz="2400" b="1" dirty="0">
                <a:latin typeface="Arial" pitchFamily="34" charset="0"/>
                <a:cs typeface="Arial" pitchFamily="34" charset="0"/>
              </a:rPr>
              <a:t>- гидрогеологическими условиями (строением водовмещающей толщи и условиями на границах пласта в плане и разрезе);</a:t>
            </a:r>
          </a:p>
          <a:p>
            <a:r>
              <a:rPr lang="ru-RU" sz="2400" b="1" dirty="0">
                <a:latin typeface="Arial" pitchFamily="34" charset="0"/>
                <a:cs typeface="Arial" pitchFamily="34" charset="0"/>
              </a:rPr>
              <a:t>- естественным режимом подземных вод (внешними влияниями);</a:t>
            </a:r>
          </a:p>
          <a:p>
            <a:r>
              <a:rPr lang="ru-RU" sz="2400" b="1" dirty="0">
                <a:latin typeface="Arial" pitchFamily="34" charset="0"/>
                <a:cs typeface="Arial" pitchFamily="34" charset="0"/>
              </a:rPr>
              <a:t>- техническими условиями проведения опыта.</a:t>
            </a:r>
          </a:p>
          <a:p>
            <a:endParaRPr lang="ru-RU" sz="2400" b="1" dirty="0">
              <a:latin typeface="Arial" pitchFamily="34" charset="0"/>
              <a:cs typeface="Arial" pitchFamily="34" charset="0"/>
            </a:endParaRPr>
          </a:p>
          <a:p>
            <a:r>
              <a:rPr 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Основная группа факторов – первая. </a:t>
            </a:r>
          </a:p>
          <a:p>
            <a:r>
              <a:rPr lang="ru-RU" sz="2400" b="1" dirty="0">
                <a:latin typeface="Arial" pitchFamily="34" charset="0"/>
                <a:cs typeface="Arial" pitchFamily="34" charset="0"/>
              </a:rPr>
              <a:t>Рассмотрим закономерности режима для типовых гидрогеологических условий, характеризующихся различными условиями на границах водоносного горизонта в плане и разрезе и строением водовмещающей толщи.</a:t>
            </a:r>
          </a:p>
        </p:txBody>
      </p:sp>
    </p:spTree>
    <p:extLst>
      <p:ext uri="{BB962C8B-B14F-4D97-AF65-F5344CB8AC3E}">
        <p14:creationId xmlns:p14="http://schemas.microsoft.com/office/powerpoint/2010/main" val="18812914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7500" y="1411240"/>
            <a:ext cx="84074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По особенностям режима подземных вод, </a:t>
            </a:r>
            <a:r>
              <a:rPr lang="ru-RU" sz="2800" b="1" dirty="0">
                <a:latin typeface="Arial" pitchFamily="34" charset="0"/>
                <a:cs typeface="Arial" pitchFamily="34" charset="0"/>
              </a:rPr>
              <a:t>которые следует учитывать при анализе данных опытно-фильтрационных исследований и определении основных гидрогеологических параметров, целесообразно следующим образом типизировать гидрогеологические условия:</a:t>
            </a:r>
          </a:p>
        </p:txBody>
      </p:sp>
    </p:spTree>
    <p:extLst>
      <p:ext uri="{BB962C8B-B14F-4D97-AF65-F5344CB8AC3E}">
        <p14:creationId xmlns:p14="http://schemas.microsoft.com/office/powerpoint/2010/main" val="38214458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4716" y="280241"/>
            <a:ext cx="8652681" cy="6801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1) </a:t>
            </a:r>
            <a:r>
              <a:rPr lang="ru-RU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неограниченные водоносные горизонты, условно однородные по проницаемости и изолированные по кровле и подошве:</a:t>
            </a: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- напорные водоносные горизонты в рыхлых отложениях;</a:t>
            </a: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- безнапорные водоносные горизонты в рыхлых отложениях;</a:t>
            </a:r>
          </a:p>
          <a:p>
            <a:pPr marL="285750" indent="-285750">
              <a:buFontTx/>
              <a:buChar char="-"/>
            </a:pPr>
            <a:r>
              <a:rPr lang="ru-RU" sz="2000" b="1" dirty="0">
                <a:latin typeface="Arial" pitchFamily="34" charset="0"/>
                <a:cs typeface="Arial" pitchFamily="34" charset="0"/>
              </a:rPr>
              <a:t>напорные и безнапорные водоносные горизонты в трещиноватых породах;</a:t>
            </a:r>
          </a:p>
          <a:p>
            <a:pPr marL="285750" indent="-285750">
              <a:buFontTx/>
              <a:buChar char="-"/>
            </a:pPr>
            <a:endParaRPr lang="ru-RU" sz="2000" b="1" dirty="0">
              <a:latin typeface="Arial" pitchFamily="34" charset="0"/>
              <a:cs typeface="Arial" pitchFamily="34" charset="0"/>
            </a:endParaRP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2) </a:t>
            </a:r>
            <a:r>
              <a:rPr lang="ru-RU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водоносные горизонты в слоистых толщах:</a:t>
            </a: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- двухслойное строение водоносной толщи;</a:t>
            </a:r>
          </a:p>
          <a:p>
            <a:pPr marL="342900" indent="-342900">
              <a:buFontTx/>
              <a:buChar char="-"/>
            </a:pPr>
            <a:r>
              <a:rPr lang="ru-RU" sz="2000" b="1" dirty="0">
                <a:latin typeface="Arial" pitchFamily="34" charset="0"/>
                <a:cs typeface="Arial" pitchFamily="34" charset="0"/>
              </a:rPr>
              <a:t>многослойное строение водоносной толщи;</a:t>
            </a:r>
          </a:p>
          <a:p>
            <a:pPr marL="342900" indent="-342900">
              <a:buFontTx/>
              <a:buChar char="-"/>
            </a:pPr>
            <a:endParaRPr lang="ru-RU" sz="2000" b="1" dirty="0">
              <a:latin typeface="Arial" pitchFamily="34" charset="0"/>
              <a:cs typeface="Arial" pitchFamily="34" charset="0"/>
            </a:endParaRP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3) </a:t>
            </a:r>
            <a:r>
              <a:rPr lang="ru-RU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ограниченные водоносные горизонты:</a:t>
            </a: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- водоносные горизонты, связанные с поверхностными водотоками и водоемами;</a:t>
            </a: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- водоносные горизонты, ограниченные непроницаемыми контурами;</a:t>
            </a: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- водоносные горизонты, состоящие из отдельных зон с различной </a:t>
            </a:r>
            <a:r>
              <a:rPr lang="ru-RU" sz="2000" b="1" dirty="0" err="1">
                <a:latin typeface="Arial" pitchFamily="34" charset="0"/>
                <a:cs typeface="Arial" pitchFamily="34" charset="0"/>
              </a:rPr>
              <a:t>водопроводимостью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 и (или) водоотдачей;</a:t>
            </a: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- участки водоносных горизонтов с локальными очагами питания и разгрузки.</a:t>
            </a:r>
          </a:p>
          <a:p>
            <a:pPr marL="285750" indent="-285750">
              <a:buFontTx/>
              <a:buChar char="-"/>
            </a:pPr>
            <a:endParaRPr lang="ru-RU" dirty="0"/>
          </a:p>
          <a:p>
            <a:pPr marL="285750" indent="-285750"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18512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2388" y="922700"/>
            <a:ext cx="788840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Отбор воды из артезианских скважин вызывает снижение только пьезометрического напора подземных вод </a:t>
            </a:r>
            <a:r>
              <a:rPr lang="ru-RU" sz="2000" b="1" dirty="0">
                <a:solidFill>
                  <a:srgbClr val="FF0000"/>
                </a:solidFill>
              </a:rPr>
              <a:t>при постоянной мощности водоносного горизонта</a:t>
            </a:r>
            <a:r>
              <a:rPr lang="ru-RU" sz="2000" b="1" dirty="0"/>
              <a:t>, а откачка воды из скважины в грунтовых условиях обуславливает осушение водоносного горизонта и </a:t>
            </a:r>
            <a:r>
              <a:rPr lang="ru-RU" sz="2000" b="1" dirty="0">
                <a:solidFill>
                  <a:srgbClr val="FF0000"/>
                </a:solidFill>
              </a:rPr>
              <a:t>уменьшение его мощности</a:t>
            </a:r>
            <a:r>
              <a:rPr lang="ru-RU" sz="2000" b="1" dirty="0"/>
              <a:t>.</a:t>
            </a:r>
          </a:p>
          <a:p>
            <a:endParaRPr lang="ru-RU" sz="2000" b="1" dirty="0"/>
          </a:p>
          <a:p>
            <a:r>
              <a:rPr lang="ru-RU" sz="2000" b="1" dirty="0"/>
              <a:t>Если при работе скважины во время откачки обеспечивается непрерывное восполнение отбираемой воды, то она работает в условиях </a:t>
            </a:r>
            <a:r>
              <a:rPr lang="ru-RU" sz="2000" b="1" dirty="0">
                <a:solidFill>
                  <a:srgbClr val="FF0000"/>
                </a:solidFill>
              </a:rPr>
              <a:t>установившейся фильтрации</a:t>
            </a:r>
            <a:r>
              <a:rPr lang="ru-RU" sz="2000" b="1" dirty="0"/>
              <a:t>. Этот режим работы скважины характерен для водозаборов, расположенных вблизи контура питания подземных вод.</a:t>
            </a:r>
          </a:p>
          <a:p>
            <a:endParaRPr lang="ru-RU" sz="2000" b="1" dirty="0"/>
          </a:p>
          <a:p>
            <a:r>
              <a:rPr lang="ru-RU" sz="2000" b="1" dirty="0"/>
              <a:t>Располагая данными о постоянном дебите и установившемся понижении в процессе кустовой откачки коэффициент фильтрации можно определить для артезианских вод по следующим зависимостям: </a:t>
            </a:r>
          </a:p>
        </p:txBody>
      </p:sp>
    </p:spTree>
    <p:extLst>
      <p:ext uri="{BB962C8B-B14F-4D97-AF65-F5344CB8AC3E}">
        <p14:creationId xmlns:p14="http://schemas.microsoft.com/office/powerpoint/2010/main" val="21444223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/>
        </p:nvGraphicFramePr>
        <p:xfrm>
          <a:off x="1733267" y="238045"/>
          <a:ext cx="5076966" cy="49970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r:id="rId3" imgW="4563112" imgH="4486901" progId="MSPhotoEd.3">
                  <p:embed/>
                </p:oleObj>
              </mc:Choice>
              <mc:Fallback>
                <p:oleObj r:id="rId3" imgW="4563112" imgH="4486901" progId="MSPhotoEd.3">
                  <p:embed/>
                  <p:pic>
                    <p:nvPicPr>
                      <p:cNvPr id="3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3267" y="238045"/>
                        <a:ext cx="5076966" cy="499701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743802" y="5137329"/>
            <a:ext cx="78474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b="1" dirty="0"/>
              <a:t>К определению гидрогеологических параметров</a:t>
            </a:r>
          </a:p>
          <a:p>
            <a:pPr algn="ctr"/>
            <a:r>
              <a:rPr lang="ru-RU" b="1" dirty="0"/>
              <a:t> при откачке из артезианской скважины</a:t>
            </a:r>
          </a:p>
        </p:txBody>
      </p:sp>
    </p:spTree>
    <p:extLst>
      <p:ext uri="{BB962C8B-B14F-4D97-AF65-F5344CB8AC3E}">
        <p14:creationId xmlns:p14="http://schemas.microsoft.com/office/powerpoint/2010/main" val="8879363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r="22173"/>
          <a:stretch/>
        </p:blipFill>
        <p:spPr>
          <a:xfrm>
            <a:off x="1341463" y="1372739"/>
            <a:ext cx="6164806" cy="4126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5973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6364" y="900752"/>
            <a:ext cx="5768691" cy="342558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64275" y="4924336"/>
            <a:ext cx="77928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К определению гидрогеологических параметров  при откачке</a:t>
            </a:r>
          </a:p>
          <a:p>
            <a:pPr algn="ctr"/>
            <a:r>
              <a:rPr lang="ru-RU" dirty="0"/>
              <a:t> из грунтового водоносного горизонта</a:t>
            </a:r>
          </a:p>
        </p:txBody>
      </p:sp>
    </p:spTree>
    <p:extLst>
      <p:ext uri="{BB962C8B-B14F-4D97-AF65-F5344CB8AC3E}">
        <p14:creationId xmlns:p14="http://schemas.microsoft.com/office/powerpoint/2010/main" val="40330763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86854" y="897235"/>
            <a:ext cx="78065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	</a:t>
            </a:r>
            <a:r>
              <a:rPr lang="ru-RU" b="1" dirty="0"/>
              <a:t>Для грунтового водоносного горизонта коэффициент фильтрации определяется: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r="24286"/>
          <a:stretch/>
        </p:blipFill>
        <p:spPr>
          <a:xfrm>
            <a:off x="1613582" y="2042408"/>
            <a:ext cx="6261176" cy="3989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1619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87105" y="1166843"/>
            <a:ext cx="757450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</a:rPr>
              <a:t>Экспресс-опробование</a:t>
            </a:r>
            <a:r>
              <a:rPr lang="ru-RU" sz="2400" b="1" dirty="0"/>
              <a:t>  это изучение объектов с помощью кратковременного их возмущения. Служит для предварительной оценки фильтрационных свойств водоносных горизонтов. В состав экспресс-методов входят:</a:t>
            </a:r>
          </a:p>
          <a:p>
            <a:r>
              <a:rPr lang="ru-RU" sz="2400" b="1" dirty="0"/>
              <a:t>- опережающее опробование водоносных горизонтов;</a:t>
            </a:r>
          </a:p>
          <a:p>
            <a:r>
              <a:rPr lang="ru-RU" sz="2400" b="1" dirty="0"/>
              <a:t>- экспресс-откачки;</a:t>
            </a:r>
          </a:p>
          <a:p>
            <a:pPr marL="285750" indent="-285750">
              <a:buFontTx/>
              <a:buChar char="-"/>
            </a:pPr>
            <a:r>
              <a:rPr lang="ru-RU" sz="2400" b="1" dirty="0"/>
              <a:t>экспресс-наливы.</a:t>
            </a:r>
          </a:p>
          <a:p>
            <a:pPr marL="285750" indent="-285750">
              <a:buFontTx/>
              <a:buChar char="-"/>
            </a:pPr>
            <a:endParaRPr lang="ru-RU" sz="2400" b="1" dirty="0"/>
          </a:p>
          <a:p>
            <a:r>
              <a:rPr lang="ru-RU" sz="2400" b="1" dirty="0">
                <a:solidFill>
                  <a:srgbClr val="FF0000"/>
                </a:solidFill>
              </a:rPr>
              <a:t>Опережающий метод опробования </a:t>
            </a:r>
            <a:r>
              <a:rPr lang="ru-RU" sz="2400" b="1" dirty="0"/>
              <a:t>применяется для водоносных пород, представленных рыхлыми песками, супесями с небольшим включением твердых частиц в виде щебня или гальки </a:t>
            </a:r>
          </a:p>
        </p:txBody>
      </p:sp>
    </p:spTree>
    <p:extLst>
      <p:ext uri="{BB962C8B-B14F-4D97-AF65-F5344CB8AC3E}">
        <p14:creationId xmlns:p14="http://schemas.microsoft.com/office/powerpoint/2010/main" val="40839036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1647" y="2274838"/>
            <a:ext cx="772757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Экспресс-наливом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называется опыт по единовременному быстрому заливу воды в скважину с целью создания избыточного напора. </a:t>
            </a:r>
          </a:p>
          <a:p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Последующие наблюдения  за  снижением уровня дают возможность оперативно и без значительных затрат определить фильтрационные свойства водоносного горизонта (рис.).</a:t>
            </a:r>
          </a:p>
        </p:txBody>
      </p:sp>
    </p:spTree>
    <p:extLst>
      <p:ext uri="{BB962C8B-B14F-4D97-AF65-F5344CB8AC3E}">
        <p14:creationId xmlns:p14="http://schemas.microsoft.com/office/powerpoint/2010/main" val="21125897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Заврис_1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35"/>
          <a:stretch/>
        </p:blipFill>
        <p:spPr bwMode="auto">
          <a:xfrm>
            <a:off x="3639671" y="138069"/>
            <a:ext cx="2079811" cy="5093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94531" y="5326868"/>
            <a:ext cx="83371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Схема экспресс–налива в несовершенную скважину: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1 – статический уровень; 2 – фильтр-скважины; 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3 – положение уровня на начало опыта после залива воды; 4 – положение уровня в расчетный момент времени t</a:t>
            </a:r>
          </a:p>
        </p:txBody>
      </p:sp>
    </p:spTree>
    <p:extLst>
      <p:ext uri="{BB962C8B-B14F-4D97-AF65-F5344CB8AC3E}">
        <p14:creationId xmlns:p14="http://schemas.microsoft.com/office/powerpoint/2010/main" val="31619078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9423" y="313765"/>
            <a:ext cx="6478106" cy="6194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9957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576" y="1255059"/>
            <a:ext cx="7772400" cy="2501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733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Заврис_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694" y="296675"/>
            <a:ext cx="4894730" cy="3804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56447" y="4487307"/>
            <a:ext cx="682214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Расчетный полулогарифмический график по результатам экспресс-налива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7472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0273" y="660347"/>
            <a:ext cx="8337176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Задание. </a:t>
            </a:r>
          </a:p>
          <a:p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Определение коэффициента фильтрации водоносного горизонта по результатам экспресса-налива в скважину</a:t>
            </a:r>
          </a:p>
          <a:p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Экспресс-налив произведен в несовершенную скважину, вскрывшую безнапорный водоносный горизонт.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Скважина одноколонная, диаметр обсадной колонны  168 мм (толщина стенок 8 мм). Фильтр – перфорированная труба,  обмотанная сеткой.  Длина фильтра 8 метров, установлен в интервале 26,0–34,0 м. Статический уровень подземных вод в скважине, замеренный перед проведением налива, составил 14,0 м от поверхности земли. Высота начального столба воды, залитой в скважину, соответствует уровню поверхности земли.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	Ход проведения экспресс-налива приведен в таблице.</a:t>
            </a:r>
          </a:p>
        </p:txBody>
      </p:sp>
    </p:spTree>
    <p:extLst>
      <p:ext uri="{BB962C8B-B14F-4D97-AF65-F5344CB8AC3E}">
        <p14:creationId xmlns:p14="http://schemas.microsoft.com/office/powerpoint/2010/main" val="23465956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/>
        </p:nvGraphicFramePr>
        <p:xfrm>
          <a:off x="947363" y="645458"/>
          <a:ext cx="7327061" cy="62125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Документ" r:id="rId3" imgW="3888226" imgH="3313919" progId="Word.Document.12">
                  <p:embed/>
                </p:oleObj>
              </mc:Choice>
              <mc:Fallback>
                <p:oleObj name="Документ" r:id="rId3" imgW="3888226" imgH="3313919" progId="Word.Document.12">
                  <p:embed/>
                  <p:pic>
                    <p:nvPicPr>
                      <p:cNvPr id="2" name="Объект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47363" y="645458"/>
                        <a:ext cx="7327061" cy="62125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770964" y="189183"/>
            <a:ext cx="81220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Результаты экспресс-налива  </a:t>
            </a:r>
          </a:p>
        </p:txBody>
      </p:sp>
    </p:spTree>
    <p:extLst>
      <p:ext uri="{BB962C8B-B14F-4D97-AF65-F5344CB8AC3E}">
        <p14:creationId xmlns:p14="http://schemas.microsoft.com/office/powerpoint/2010/main" val="23928630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3440" y="1997839"/>
            <a:ext cx="760984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Экспресс-откачки и экспресс-наливы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применяются при исследовании пород </a:t>
            </a:r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 невысокой водопроницаемостью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. Метод заключается в кратковременном отборе или наливе воды в скважину и наблюдении за изменением уровня при этом в течение опыта. Водопроницаемость определяется по эталонным кривым и по расчетным формулам.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19843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92480" y="1166843"/>
            <a:ext cx="765048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Расходометрия</a:t>
            </a:r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скважин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позволяет определить глубину залегания, мощность и гидродинамические параметры проницаемых пород. </a:t>
            </a:r>
          </a:p>
          <a:p>
            <a:endParaRPr lang="ru-RU" b="1" dirty="0">
              <a:latin typeface="Arial" pitchFamily="34" charset="0"/>
              <a:cs typeface="Arial" pitchFamily="34" charset="0"/>
            </a:endParaRP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Суть метода заключается в определении и анализе профиля расхода потока по стволу скважины при наливе, откачке или в естественных условиях. Эффективен этот метод при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незаглинизированных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скважинах и основывается на том, что поток воды в скважине изменяется лишь в интервале проницаемых пород, а в пределах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водоупоров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остается постоянным. Расход воды в определенном интервале пласта находится по разности расходов потока в его кровле и подошве (рис.).</a:t>
            </a:r>
          </a:p>
        </p:txBody>
      </p:sp>
    </p:spTree>
    <p:extLst>
      <p:ext uri="{BB962C8B-B14F-4D97-AF65-F5344CB8AC3E}">
        <p14:creationId xmlns:p14="http://schemas.microsoft.com/office/powerpoint/2010/main" val="38092419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3138" y="834739"/>
            <a:ext cx="796490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На основе </a:t>
            </a:r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анализа графиков изменения расхода потока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определяются мощности пластов, водопроницаемость, напоры и т.п.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Знание величин пьезометрических напоров водоносных пластов необходимо для расчета таких параметров, как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водопроводимость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, коэффициент фильтрации и др. Для определения напора пласта необходимо или замерить его по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монометру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или по отметке уровня воды в скважине. При этом обязательным условием является изоляция всех остальных пластов по стволу скважины, что усложняет и удорожает проведение опытно-фильтрационных работ.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Оценка напоров водоносных пластов может быть выполнена в процессе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расходометрии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при откачках, наливах, а также в скважинах, находящихся в покое. Вполне объяснимо, что при несовпадении изометрических напоров отдельных пластов образуются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перетоки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между этими пластами, определяющими вертикальную циркуляцию воды между ними (рис.). И наоборот, отсутствие такой циркуляции говорит о совпадении пьезометрических уровней вскрытых пластов. </a:t>
            </a:r>
          </a:p>
        </p:txBody>
      </p:sp>
    </p:spTree>
    <p:extLst>
      <p:ext uri="{BB962C8B-B14F-4D97-AF65-F5344CB8AC3E}">
        <p14:creationId xmlns:p14="http://schemas.microsoft.com/office/powerpoint/2010/main" val="13072018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3440" y="1033145"/>
            <a:ext cx="753872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При обосновании методики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расходометрических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работ и выборе динамических режимов исследования скважин принимаются во внимание тип гидрогеологического разреза, характеристика водовмещающих пород, способ бурения и конструкция скважины, статические уровни воды и др.</a:t>
            </a:r>
          </a:p>
          <a:p>
            <a:endParaRPr lang="ru-RU" b="1" dirty="0">
              <a:latin typeface="Arial" pitchFamily="34" charset="0"/>
              <a:cs typeface="Arial" pitchFamily="34" charset="0"/>
            </a:endParaRPr>
          </a:p>
          <a:p>
            <a:r>
              <a:rPr lang="ru-RU" b="1" dirty="0" err="1">
                <a:latin typeface="Arial" pitchFamily="34" charset="0"/>
                <a:cs typeface="Arial" pitchFamily="34" charset="0"/>
              </a:rPr>
              <a:t>Расходометрические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измерения проводятся при разных динамических режимах, которые применительно к этим исследованиям имеют свои достоинства и недостатки. </a:t>
            </a:r>
          </a:p>
          <a:p>
            <a:endParaRPr lang="ru-RU" b="1" dirty="0">
              <a:latin typeface="Arial" pitchFamily="34" charset="0"/>
              <a:cs typeface="Arial" pitchFamily="34" charset="0"/>
            </a:endParaRPr>
          </a:p>
          <a:p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Фонтанирующие скважины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наиболее удобны для исследований, так как не требуют искусственного создания в них динамического режима. Откачки дают возможность проводить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расходометрические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наблюдения в условиях высоких дебитов (что является основным их преимуществом), но являются весьма затратным предприятием.</a:t>
            </a:r>
          </a:p>
        </p:txBody>
      </p:sp>
    </p:spTree>
    <p:extLst>
      <p:ext uri="{BB962C8B-B14F-4D97-AF65-F5344CB8AC3E}">
        <p14:creationId xmlns:p14="http://schemas.microsoft.com/office/powerpoint/2010/main" val="12042784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5959" y="1171631"/>
            <a:ext cx="78445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Наливы в скважины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, хотя и выполняются с незначительными дебитами, являются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малозатратным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опытом  и просты в организации работ.</a:t>
            </a: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Камеральная обработка результатов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расходометрических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исследований заключается в построении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расходограмм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, на основании которых дается пространственная характеристика гидрогеологического разреза и выполняются количественные расчеты фильтрационных параметров водоносных пластов. На сводном чертеже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расходометрических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исследований показываются следующие данные: вид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расходометрического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исследования, статический уровень воды в скважине, дебиты и удельные дебиты откачек и  выпусков и пр., результаты откачек, результаты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расходометрии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, где указываются границы интервалов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водопритоков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, их мощность, расчеты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водопроводимости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, коэффициента фильтрации, показывают совмещенные графики дебитов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Qi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= f(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hд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) и др. </a:t>
            </a:r>
          </a:p>
        </p:txBody>
      </p:sp>
    </p:spTree>
    <p:extLst>
      <p:ext uri="{BB962C8B-B14F-4D97-AF65-F5344CB8AC3E}">
        <p14:creationId xmlns:p14="http://schemas.microsoft.com/office/powerpoint/2010/main" val="32012593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4244" y="568960"/>
            <a:ext cx="5678595" cy="441668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06400" y="5420836"/>
            <a:ext cx="81483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Рис. Схема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расходометрического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исследования скважин при откачке (по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И.И.Гринбауму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): а –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расходометрия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Q1 = f(h); б – дифференциальная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расходограмма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-Q1 = f(h)</a:t>
            </a:r>
          </a:p>
        </p:txBody>
      </p:sp>
    </p:spTree>
    <p:extLst>
      <p:ext uri="{BB962C8B-B14F-4D97-AF65-F5344CB8AC3E}">
        <p14:creationId xmlns:p14="http://schemas.microsoft.com/office/powerpoint/2010/main" val="2164359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413" y="294641"/>
            <a:ext cx="5792854" cy="470726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75360" y="5128736"/>
            <a:ext cx="74269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Рис.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Расходограммы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скважин в неработающих скважинах: а – перетекание  подземных вод снизу вверх; б – перетекание подземных вод сверху вниз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47409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3440" y="1859340"/>
            <a:ext cx="78130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Для оценки условий формирования подземных вод, выявления путей миграции в воде различных компонентов, оценки изменения качества подземных вод необходимо знать </a:t>
            </a:r>
            <a:r>
              <a:rPr lang="ru-RU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направление и скорость движения подземных вод.</a:t>
            </a:r>
          </a:p>
          <a:p>
            <a:endParaRPr lang="ru-RU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b="1" dirty="0">
                <a:latin typeface="Arial" pitchFamily="34" charset="0"/>
                <a:cs typeface="Arial" pitchFamily="34" charset="0"/>
              </a:rPr>
              <a:t>Задача определения направления движения подземных вод упрощается при наличии карты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гидроизогипс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(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гидроизопьез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), где направление движения определяется по линии токов.</a:t>
            </a:r>
          </a:p>
        </p:txBody>
      </p:sp>
    </p:spTree>
    <p:extLst>
      <p:ext uri="{BB962C8B-B14F-4D97-AF65-F5344CB8AC3E}">
        <p14:creationId xmlns:p14="http://schemas.microsoft.com/office/powerpoint/2010/main" val="37024614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04240" y="1506925"/>
            <a:ext cx="755904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При отсутствии карт направления движения определяются по скважинам (не менее трех), вскрывшим водоносный горизонт, расположенным друг от друга на расстоянии 50 – 200 м и по углам треугольника. При этом строится карта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гидроизогипс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и по линии тока определяется направление движения. При невозможности использования карт и бурения трех скважин направление движения подземных вод определяется геофизическими методами. Одним из них является односкважинный метод - метод фотографирования конусов выноса от точечного источника красителя, при котором периодически фотографируются распространяющиеся от специальной капсулы красителя на фоне стрелки магнитного или гигроскопического указателя.</a:t>
            </a:r>
          </a:p>
        </p:txBody>
      </p:sp>
    </p:spTree>
    <p:extLst>
      <p:ext uri="{BB962C8B-B14F-4D97-AF65-F5344CB8AC3E}">
        <p14:creationId xmlns:p14="http://schemas.microsoft.com/office/powerpoint/2010/main" val="20312083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5900" y="529253"/>
            <a:ext cx="82677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Действительная скорость движения подземных вод 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определяется индикаторными методами, при которых в испытуемый горизонт вводится через центральную скважину какой-либо индикатор и по наблюдательным скважинам регистрируется скорость его передвижения в пласте.</a:t>
            </a:r>
          </a:p>
          <a:p>
            <a:r>
              <a:rPr lang="ru-RU" sz="1600" b="1" dirty="0">
                <a:latin typeface="Arial" pitchFamily="34" charset="0"/>
                <a:cs typeface="Arial" pitchFamily="34" charset="0"/>
              </a:rPr>
              <a:t>В качестве индикатора берутся красящие вещества, электролиты, радиоактивные индикаторы.</a:t>
            </a:r>
          </a:p>
          <a:p>
            <a:r>
              <a:rPr lang="ru-RU" sz="1600" b="1" dirty="0">
                <a:latin typeface="Arial" pitchFamily="34" charset="0"/>
                <a:cs typeface="Arial" pitchFamily="34" charset="0"/>
              </a:rPr>
              <a:t>Перед проведением опыта необходимо тщательно изучить геолого-гидрогеологические особенности участка, провести </a:t>
            </a:r>
            <a:r>
              <a:rPr lang="ru-RU" sz="1600" b="1" dirty="0" err="1">
                <a:latin typeface="Arial" pitchFamily="34" charset="0"/>
                <a:cs typeface="Arial" pitchFamily="34" charset="0"/>
              </a:rPr>
              <a:t>расходометрию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, поинтервальное опробование скважин, предусмотреть тщательный тампонаж.</a:t>
            </a:r>
          </a:p>
          <a:p>
            <a:r>
              <a:rPr lang="ru-RU" sz="1600" b="1" dirty="0">
                <a:latin typeface="Arial" pitchFamily="34" charset="0"/>
                <a:cs typeface="Arial" pitchFamily="34" charset="0"/>
              </a:rPr>
              <a:t>Наблюдательные скважины располагаются вниз по потоку на </a:t>
            </a:r>
            <a:r>
              <a:rPr lang="ru-RU" sz="1600" b="1" dirty="0" err="1">
                <a:latin typeface="Arial" pitchFamily="34" charset="0"/>
                <a:cs typeface="Arial" pitchFamily="34" charset="0"/>
              </a:rPr>
              <a:t>сле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-дующих расстояниях от центральной:</a:t>
            </a:r>
          </a:p>
          <a:p>
            <a:r>
              <a:rPr lang="ru-RU" sz="1600" b="1" dirty="0">
                <a:latin typeface="Arial" pitchFamily="34" charset="0"/>
                <a:cs typeface="Arial" pitchFamily="34" charset="0"/>
              </a:rPr>
              <a:t>- суглинистых и супесчаных породах - 0,5 – 2,0 м;</a:t>
            </a:r>
          </a:p>
          <a:p>
            <a:r>
              <a:rPr lang="ru-RU" sz="1600" b="1" dirty="0">
                <a:latin typeface="Arial" pitchFamily="34" charset="0"/>
                <a:cs typeface="Arial" pitchFamily="34" charset="0"/>
              </a:rPr>
              <a:t>- в песчано-зернистых породах - 2,0 – 8,0 м;</a:t>
            </a:r>
          </a:p>
          <a:p>
            <a:r>
              <a:rPr lang="ru-RU" sz="1600" b="1" dirty="0">
                <a:latin typeface="Arial" pitchFamily="34" charset="0"/>
                <a:cs typeface="Arial" pitchFamily="34" charset="0"/>
              </a:rPr>
              <a:t>- в гравийно-галечниках и трещиноватых породах - 5,0 – 15,0 м;</a:t>
            </a:r>
          </a:p>
          <a:p>
            <a:r>
              <a:rPr lang="ru-RU" sz="1600" b="1" dirty="0">
                <a:latin typeface="Arial" pitchFamily="34" charset="0"/>
                <a:cs typeface="Arial" pitchFamily="34" charset="0"/>
              </a:rPr>
              <a:t>- в </a:t>
            </a:r>
            <a:r>
              <a:rPr lang="ru-RU" sz="1600" b="1" dirty="0" err="1">
                <a:latin typeface="Arial" pitchFamily="34" charset="0"/>
                <a:cs typeface="Arial" pitchFamily="34" charset="0"/>
              </a:rPr>
              <a:t>закарстованных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>
                <a:latin typeface="Arial" pitchFamily="34" charset="0"/>
                <a:cs typeface="Arial" pitchFamily="34" charset="0"/>
              </a:rPr>
              <a:t>породах - 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15,0 – 50,0 м.</a:t>
            </a:r>
          </a:p>
          <a:p>
            <a:r>
              <a:rPr lang="ru-RU" sz="1600" b="1" dirty="0">
                <a:latin typeface="Arial" pitchFamily="34" charset="0"/>
                <a:cs typeface="Arial" pitchFamily="34" charset="0"/>
              </a:rPr>
              <a:t>Наблюдательных скважин может быть одна - три. Скорость движения подземных вод определяется по времени движения индикатора и появления его в наблюдательной скважине.</a:t>
            </a:r>
          </a:p>
          <a:p>
            <a:r>
              <a:rPr lang="ru-RU" sz="1600" b="1" dirty="0">
                <a:latin typeface="Arial" pitchFamily="34" charset="0"/>
                <a:cs typeface="Arial" pitchFamily="34" charset="0"/>
              </a:rPr>
              <a:t>Время для расчетов берется по величине максимальной концентрации индикатора.</a:t>
            </a:r>
          </a:p>
        </p:txBody>
      </p:sp>
    </p:spTree>
    <p:extLst>
      <p:ext uri="{BB962C8B-B14F-4D97-AF65-F5344CB8AC3E}">
        <p14:creationId xmlns:p14="http://schemas.microsoft.com/office/powerpoint/2010/main" val="266645831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448</TotalTime>
  <Words>2961</Words>
  <Application>Microsoft Office PowerPoint</Application>
  <PresentationFormat>Экран (4:3)</PresentationFormat>
  <Paragraphs>174</Paragraphs>
  <Slides>42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42</vt:i4>
      </vt:variant>
    </vt:vector>
  </HeadingPairs>
  <TitlesOfParts>
    <vt:vector size="48" baseType="lpstr">
      <vt:lpstr>Arial</vt:lpstr>
      <vt:lpstr>Calibri</vt:lpstr>
      <vt:lpstr>Calibri Light</vt:lpstr>
      <vt:lpstr>Тема Office</vt:lpstr>
      <vt:lpstr>MSPhotoEd.3</vt:lpstr>
      <vt:lpstr>Документ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Вячеслав</dc:creator>
  <cp:lastModifiedBy>Manat Alzhigitova</cp:lastModifiedBy>
  <cp:revision>24</cp:revision>
  <dcterms:created xsi:type="dcterms:W3CDTF">2021-11-16T13:04:44Z</dcterms:created>
  <dcterms:modified xsi:type="dcterms:W3CDTF">2026-09-14T10:07:55Z</dcterms:modified>
</cp:coreProperties>
</file>