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9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768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9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84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771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2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32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078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2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81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15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50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124744"/>
            <a:ext cx="770485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4000" b="1" dirty="0"/>
              <a:t>«Эксплуатационная </a:t>
            </a:r>
            <a:r>
              <a:rPr lang="ru-RU" sz="4000" b="1" dirty="0" smtClean="0"/>
              <a:t>разведка </a:t>
            </a:r>
            <a:r>
              <a:rPr lang="ru-RU" sz="4000" b="1" dirty="0" err="1" smtClean="0"/>
              <a:t>местрождений</a:t>
            </a:r>
            <a:r>
              <a:rPr lang="ru-RU" sz="4000" b="1" dirty="0" smtClean="0"/>
              <a:t> </a:t>
            </a:r>
            <a:r>
              <a:rPr lang="ru-RU" sz="4000" b="1" dirty="0"/>
              <a:t>подземных вод»</a:t>
            </a:r>
            <a:br>
              <a:rPr lang="ru-RU" sz="4000" b="1" dirty="0"/>
            </a:br>
            <a:r>
              <a:rPr lang="ru-RU" sz="2800" b="1" dirty="0"/>
              <a:t>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3200" b="1" dirty="0"/>
              <a:t>для слушателей магистратуры ОП</a:t>
            </a:r>
          </a:p>
          <a:p>
            <a:pPr algn="ctr"/>
            <a:r>
              <a:rPr lang="ru-RU" sz="3200" b="1" dirty="0"/>
              <a:t>«Гидрогеология и инженерная геология» </a:t>
            </a:r>
            <a:endParaRPr lang="en-US" sz="3200" b="1" dirty="0"/>
          </a:p>
          <a:p>
            <a:pPr algn="ctr"/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Лекция 7</a:t>
            </a:r>
            <a:br>
              <a:rPr lang="ru-RU" sz="2800" b="1" dirty="0"/>
            </a:br>
            <a:r>
              <a:rPr lang="ru-RU" sz="2800" b="1" dirty="0" smtClean="0"/>
              <a:t>Проф. </a:t>
            </a:r>
            <a:r>
              <a:rPr lang="ru-RU" sz="2800" b="1" dirty="0" err="1" smtClean="0"/>
              <a:t>М.Заппаров</a:t>
            </a:r>
            <a:endParaRPr lang="ru-RU" sz="2800" dirty="0"/>
          </a:p>
        </p:txBody>
      </p:sp>
      <p:pic>
        <p:nvPicPr>
          <p:cNvPr id="3" name="Рисунок 2" descr="Изображение выглядит как еда&#10;&#10;Автоматически созданное описа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86" y="404664"/>
            <a:ext cx="3131820" cy="651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359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4327" y="1729754"/>
            <a:ext cx="766618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Лекция 7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Неустановившийся режим фильтрации при откачке, уравнение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Тейса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его преобразование. Графики временного, площадного и комбинированного прослеживания.</a:t>
            </a:r>
          </a:p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параметров водоносного горизонта по результатам прослеживания за восстановлением уровня после откачки. Откачки для изучения граничных условий, обработка полученных данных.</a:t>
            </a:r>
          </a:p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6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3120" y="1582341"/>
            <a:ext cx="76606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Неустановившийся режим фильтрации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характеризуется тем, что при откачке с постоянным дебитом наблюдается постоянное снижение депрессионной кривой. Причем в начальный этап откачки неустановившийся режим выражен очень резко. На втором этапе откачки движение подземных вод остается неустановившимся, но характер его значительно меняется – депрессионная кривая продолжает снижаться, но уровни, снижающиеся во времени, остаются параллельными самим себе (рис. ).</a:t>
            </a:r>
          </a:p>
        </p:txBody>
      </p:sp>
    </p:spTree>
    <p:extLst>
      <p:ext uri="{BB962C8B-B14F-4D97-AF65-F5344CB8AC3E}">
        <p14:creationId xmlns:p14="http://schemas.microsoft.com/office/powerpoint/2010/main" val="527867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923" y="719017"/>
            <a:ext cx="6365757" cy="487914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71700" y="57091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Рис. Совершенная артезианская скважина при квазистационарном режиме откачки</a:t>
            </a:r>
          </a:p>
        </p:txBody>
      </p:sp>
    </p:spTree>
    <p:extLst>
      <p:ext uri="{BB962C8B-B14F-4D97-AF65-F5344CB8AC3E}">
        <p14:creationId xmlns:p14="http://schemas.microsoft.com/office/powerpoint/2010/main" val="2007396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00" y="1316272"/>
            <a:ext cx="8301457" cy="348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3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74" y="1066800"/>
            <a:ext cx="823473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4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2480" y="1582341"/>
            <a:ext cx="77520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Утверждение, что в напорном изолированном пласте понижение уровня через определенное время после начала откачки связано с логарифмом времени прямолинейной зависимостью, послужило основой графоаналитического метода определения расчетных параметров путем анализа графиков S = f(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lgt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Действительно, зная, что при применении логарифмов умножение заменяется сложением, т.е.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lg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ab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 =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lga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+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lgb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и, рассмотрев в этом аспекте уравнение (5.13), получим</a:t>
            </a:r>
          </a:p>
        </p:txBody>
      </p:sp>
    </p:spTree>
    <p:extLst>
      <p:ext uri="{BB962C8B-B14F-4D97-AF65-F5344CB8AC3E}">
        <p14:creationId xmlns:p14="http://schemas.microsoft.com/office/powerpoint/2010/main" val="1892858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b="40171"/>
          <a:stretch/>
        </p:blipFill>
        <p:spPr>
          <a:xfrm>
            <a:off x="629301" y="2998381"/>
            <a:ext cx="8167369" cy="87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84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822" y="2182412"/>
            <a:ext cx="5944355" cy="249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97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048" y="762000"/>
            <a:ext cx="7403908" cy="37796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27760" y="4746536"/>
            <a:ext cx="71627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График изменения уровня в процессе откачки из бесконечного </a:t>
            </a:r>
          </a:p>
          <a:p>
            <a:r>
              <a:rPr lang="ru-RU" dirty="0"/>
              <a:t>напорного пласта в координатах S = f(</a:t>
            </a:r>
            <a:r>
              <a:rPr lang="ru-RU" dirty="0" err="1"/>
              <a:t>lgt</a:t>
            </a:r>
            <a:r>
              <a:rPr lang="ru-RU" dirty="0"/>
              <a:t>) (график временного прослеживания)</a:t>
            </a:r>
          </a:p>
        </p:txBody>
      </p:sp>
    </p:spTree>
    <p:extLst>
      <p:ext uri="{BB962C8B-B14F-4D97-AF65-F5344CB8AC3E}">
        <p14:creationId xmlns:p14="http://schemas.microsoft.com/office/powerpoint/2010/main" val="3852173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34" y="2032000"/>
            <a:ext cx="8003361" cy="294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312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1239521"/>
            <a:ext cx="6843991" cy="3867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8915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22" y="2573338"/>
            <a:ext cx="6583403" cy="1897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6722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9" y="694899"/>
            <a:ext cx="6588820" cy="3986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14400" y="4789716"/>
            <a:ext cx="7559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График изменения уровня в процессе откачки из бесконечного </a:t>
            </a:r>
          </a:p>
          <a:p>
            <a:r>
              <a:rPr lang="ru-RU" dirty="0"/>
              <a:t>напорного пласта в координатах S = f(</a:t>
            </a:r>
            <a:r>
              <a:rPr lang="ru-RU" dirty="0" err="1"/>
              <a:t>lgr</a:t>
            </a:r>
            <a:r>
              <a:rPr lang="ru-RU" dirty="0"/>
              <a:t>) (график площадного прослеживания)</a:t>
            </a:r>
          </a:p>
        </p:txBody>
      </p:sp>
    </p:spTree>
    <p:extLst>
      <p:ext uri="{BB962C8B-B14F-4D97-AF65-F5344CB8AC3E}">
        <p14:creationId xmlns:p14="http://schemas.microsoft.com/office/powerpoint/2010/main" val="2955070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2547938"/>
            <a:ext cx="5938837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7424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448" y="822960"/>
            <a:ext cx="6483487" cy="3488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7600" y="4732496"/>
            <a:ext cx="7569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График изменения уровня в процессе откачки из бесконечного напорного  пласта в координатах S = f(</a:t>
            </a:r>
            <a:r>
              <a:rPr lang="ru-RU" dirty="0" err="1"/>
              <a:t>lg</a:t>
            </a:r>
            <a:r>
              <a:rPr lang="ru-RU" dirty="0"/>
              <a:t>(r</a:t>
            </a:r>
            <a:r>
              <a:rPr lang="ru-RU" baseline="30000" dirty="0"/>
              <a:t>2</a:t>
            </a:r>
            <a:r>
              <a:rPr lang="ru-RU" dirty="0"/>
              <a:t>/t)) (график комбинированного прослеживания)</a:t>
            </a:r>
          </a:p>
        </p:txBody>
      </p:sp>
    </p:spTree>
    <p:extLst>
      <p:ext uri="{BB962C8B-B14F-4D97-AF65-F5344CB8AC3E}">
        <p14:creationId xmlns:p14="http://schemas.microsoft.com/office/powerpoint/2010/main" val="3702461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2778125"/>
            <a:ext cx="5938837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1208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5680" y="1720840"/>
            <a:ext cx="7315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В соответствии с тремя приведенными выше формулами исходных уравнений используются и три формы обработки данных опытных откачек. Использование уравнений (5.16), (5.19) и построение графика временного прослеживания (S = f(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lgt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)) возможно как при одиночных, так и при кустовых откачках. Для каждой фиксированной точки (скважины) может быть построен график, позволяющий проводить определение расчетных параметров.</a:t>
            </a:r>
          </a:p>
        </p:txBody>
      </p:sp>
    </p:spTree>
    <p:extLst>
      <p:ext uri="{BB962C8B-B14F-4D97-AF65-F5344CB8AC3E}">
        <p14:creationId xmlns:p14="http://schemas.microsoft.com/office/powerpoint/2010/main" val="2666458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7440" y="1166843"/>
            <a:ext cx="7426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Использование уравнений (5.23), (5.26), а также (5.29), (5.30) отображаемыми графиками площадного и комбинированного прослеживания возможно лишь при наличии достаточного количества наблюдательных скважин. Основной информацией для построения графиков являются единовременные замеры понижений в нескольких наблюдательных скважинах. При откачках из грунтовых водоносных горизонтов подход к определению параметров тот же, однако ось абсцисс заменяется на (2Н-S)S и строятся соответствующие графики с координатами (2Н-S)S = f(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lgt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), (2Н-S)S = f(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lgr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), (2Н-S)S = f(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lg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(r2/t)).</a:t>
            </a:r>
          </a:p>
        </p:txBody>
      </p:sp>
    </p:spTree>
    <p:extLst>
      <p:ext uri="{BB962C8B-B14F-4D97-AF65-F5344CB8AC3E}">
        <p14:creationId xmlns:p14="http://schemas.microsoft.com/office/powerpoint/2010/main" val="4029886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2480" y="1193026"/>
            <a:ext cx="78435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Обработку материалов опытной откачки с постоянным дебитом начинают в полевых условиях с построения графиков изменения уровня подземных вод в опытной и наблюдательной скважинах в координатах              S = f(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lgt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 (рис.5.8).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На графике для наблюдательной скважины выделяется несколько участков: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участок I соответствует начальному моменту откачки, квазистационарный режим не установился, точки наблюдения не лежат на прямой;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участок II соответствует квазистационарному режиму фильтрации и зависит только от свойств пород водоносного горизонта (граничные условия еще не влияют);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участок III возникает при деформации в связи с рядом факторов, обусловленных влиянием границ. Характер участка III несет информацию о граничных условиях водоносного горизонта в плане и разрезе. </a:t>
            </a:r>
          </a:p>
        </p:txBody>
      </p:sp>
    </p:spTree>
    <p:extLst>
      <p:ext uri="{BB962C8B-B14F-4D97-AF65-F5344CB8AC3E}">
        <p14:creationId xmlns:p14="http://schemas.microsoft.com/office/powerpoint/2010/main" val="1681773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_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234" y="358775"/>
            <a:ext cx="4205605" cy="37940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77520" y="4152821"/>
            <a:ext cx="80467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Рис. График изменения уровня в процессе откачки для различных схем 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(график временного прослеживания): </a:t>
            </a:r>
          </a:p>
          <a:p>
            <a:r>
              <a:rPr lang="ru-RU" sz="1600" dirty="0"/>
              <a:t>1 - пласт-полоса с непроницаемыми границами;  </a:t>
            </a:r>
          </a:p>
          <a:p>
            <a:r>
              <a:rPr lang="ru-RU" sz="1600" dirty="0"/>
              <a:t>2 - полуограниченный пласт с непроницаемой границей;</a:t>
            </a:r>
          </a:p>
          <a:p>
            <a:r>
              <a:rPr lang="ru-RU" sz="1600" dirty="0"/>
              <a:t> 3 - неограниченный пласт; </a:t>
            </a:r>
          </a:p>
          <a:p>
            <a:r>
              <a:rPr lang="ru-RU" sz="1600" dirty="0"/>
              <a:t>4 - двухслойный пласт с двойной пористостью; </a:t>
            </a:r>
          </a:p>
          <a:p>
            <a:r>
              <a:rPr lang="ru-RU" sz="1600" dirty="0"/>
              <a:t>5 - полуограниченный пласт с контуром постоянного  напора  или </a:t>
            </a:r>
            <a:r>
              <a:rPr lang="ru-RU" sz="1600" dirty="0" err="1"/>
              <a:t>перетоком</a:t>
            </a:r>
            <a:r>
              <a:rPr lang="ru-RU" sz="1600" dirty="0"/>
              <a:t> из пласта с постоянным напором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6668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4080" y="1040626"/>
            <a:ext cx="75488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Рассмотрим несколько вариантов графиков и сделаем их анализ:</a:t>
            </a:r>
          </a:p>
          <a:p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1) если график III прямолинеен и уклон его равен уклону на участке II, то пласт можно считать однородным и бесконечным (в пределах зоны влияния откачки) (рис., линия 3);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2) если график III прямолинеен, но уклон его отличается от уклона II (рис., линия 2), то в пределах зоны влияния откачки имеется граница неоднородности (в данном случае – непроницаемая граница);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3) если уклон графика III круче (рис., линия 1), чем, например, линия 2, то это может быть пласт-полоса с непроницаемыми границами;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4) кривая 4 (рис.) указывает, что имеются две или более влияющих границ;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5) кривая 5 (рис.) указывает на влияние границы с постоянным напором или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перетоком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из пласта.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01095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6160" y="1074847"/>
            <a:ext cx="7467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По завершении откачки осуществляется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наблюдение за динамикой восстановления динамического уровня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по результатам которого определяются параметры водоносного горизонта.</a:t>
            </a:r>
          </a:p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Прекращение откачки или выпуска является возмущением, которое может быть рассмотрено как самостоятельный опыт.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Наблюдение можно вести как по центральной, так и по наблюдательной скважинам. При этом результаты определения параметров получаются более качественными, чем при откачках, так как исключаются сложности, связанные с техническими причинами.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Методика обработки результатов принимается та же, что и при откачке по методу временного прослеживания. Здесь лишь вместо понижения уровня берется его повышение от конечного динамического уровня при откачке. Время при построении графика берется от конца откачки, а за дебит принимается дебит скважины при откачке.</a:t>
            </a:r>
          </a:p>
        </p:txBody>
      </p:sp>
    </p:spTree>
    <p:extLst>
      <p:ext uri="{BB962C8B-B14F-4D97-AF65-F5344CB8AC3E}">
        <p14:creationId xmlns:p14="http://schemas.microsoft.com/office/powerpoint/2010/main" val="2467627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1136650"/>
            <a:ext cx="5938837" cy="458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0177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354" y="1020038"/>
            <a:ext cx="6357835" cy="3718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07440" y="4738916"/>
            <a:ext cx="7426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График изменения уровня при восстановлении </a:t>
            </a:r>
          </a:p>
          <a:p>
            <a:r>
              <a:rPr lang="ru-RU" dirty="0"/>
              <a:t>в наблюдательной скважине в координатах S = f(</a:t>
            </a:r>
            <a:r>
              <a:rPr lang="ru-RU" dirty="0" err="1"/>
              <a:t>lg</a:t>
            </a:r>
            <a:r>
              <a:rPr lang="ru-RU" dirty="0"/>
              <a:t>((T-t)/t))</a:t>
            </a:r>
          </a:p>
        </p:txBody>
      </p:sp>
    </p:spTree>
    <p:extLst>
      <p:ext uri="{BB962C8B-B14F-4D97-AF65-F5344CB8AC3E}">
        <p14:creationId xmlns:p14="http://schemas.microsoft.com/office/powerpoint/2010/main" val="17886563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0000" y="2967335"/>
            <a:ext cx="65938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Проведение и обработка данных откачек для изучения граничных условий</a:t>
            </a:r>
          </a:p>
        </p:txBody>
      </p:sp>
    </p:spTree>
    <p:extLst>
      <p:ext uri="{BB962C8B-B14F-4D97-AF65-F5344CB8AC3E}">
        <p14:creationId xmlns:p14="http://schemas.microsoft.com/office/powerpoint/2010/main" val="40300125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3920" y="1028343"/>
            <a:ext cx="76504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Для учета влияния границ фильтрационного потока в плане и взаимодействия скважин используется принцип сложения течений или суперпозиции. Согласно этому принципу, понижение уровня в любой точке пласта равно алгебраической сумме понижений во всех взаимодействующих скважинах.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Если есть в плане одна прямолинейная граница, то предполагается, что по другую ее сторону на таком же расстоянии от нее находится воображаемая скважина.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Если граница непроницаемая, то считается, что воображаемая скважина эксплуатируется с таким же дебитом, что и реальная (рис.) и влияет на снижение уровня в наблюдательной скважине 1.</a:t>
            </a:r>
          </a:p>
        </p:txBody>
      </p:sp>
    </p:spTree>
    <p:extLst>
      <p:ext uri="{BB962C8B-B14F-4D97-AF65-F5344CB8AC3E}">
        <p14:creationId xmlns:p14="http://schemas.microsoft.com/office/powerpoint/2010/main" val="22003948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096" y="294640"/>
            <a:ext cx="6029150" cy="3627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24560" y="4126637"/>
            <a:ext cx="7487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Схема к учету непроницаемой границы пласта: 1 - наблюдательная скважина; </a:t>
            </a:r>
          </a:p>
          <a:p>
            <a:r>
              <a:rPr lang="ru-RU" dirty="0"/>
              <a:t>2 - центральная (возбуждающая) скважина; 2- - воображаемая (мнимо возбуждающая) скважина</a:t>
            </a:r>
          </a:p>
        </p:txBody>
      </p:sp>
    </p:spTree>
    <p:extLst>
      <p:ext uri="{BB962C8B-B14F-4D97-AF65-F5344CB8AC3E}">
        <p14:creationId xmlns:p14="http://schemas.microsoft.com/office/powerpoint/2010/main" val="2814120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84" y="2184400"/>
            <a:ext cx="8020704" cy="272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08832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45" y="414656"/>
            <a:ext cx="6210593" cy="355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8320" y="5010557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Рис. Схема к учету границы пласта с постоянным напором:</a:t>
            </a:r>
          </a:p>
          <a:p>
            <a:r>
              <a:rPr lang="ru-RU" dirty="0"/>
              <a:t> 1 - наблюдательная скважина; 2 - центральная (возмущающая) скважина;</a:t>
            </a:r>
          </a:p>
          <a:p>
            <a:r>
              <a:rPr lang="ru-RU" dirty="0"/>
              <a:t> 2-- воображаемая (мнимо нагнетательная) скважина</a:t>
            </a:r>
          </a:p>
        </p:txBody>
      </p:sp>
    </p:spTree>
    <p:extLst>
      <p:ext uri="{BB962C8B-B14F-4D97-AF65-F5344CB8AC3E}">
        <p14:creationId xmlns:p14="http://schemas.microsoft.com/office/powerpoint/2010/main" val="19219637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68" y="1767840"/>
            <a:ext cx="7792855" cy="3060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68212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5520" y="736888"/>
            <a:ext cx="744728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Зачастую опытные кустовые откачки проводятся для определения расстояния до непроницаемых границ или степени связи поверхностных и подземных вод.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Вопрос связи поверхностных и подземных вод часто стоит очень остро, так как от него зависит решение о выборе схемы водозабора вблизи водоемов (инфильтрационный водозабор). Для оценки такой связи проводится откачка вблизи водоема или реки, при этом определяются как параметры водоносных горизонтов, так и выявляются связи подземных и поверхностных вод.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 случае крупных водоемов (широкие реки и озера) степень связи между поверхностными и подземными водами характеризуют величиной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Δl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- эквивалентным удлинением при фильтрации за счет гидравлического сопротивления русловых отложений и искривления пути фильтрации. Величина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Δl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зависит от соотношения коэффициента фильтрации русловых отложений и пород основного пласта: чем меньше это соотношение, тем больше величина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Δl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9794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1582341"/>
            <a:ext cx="766064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Определять величину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Δl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можно несколькими способами: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по данным наблюдений за уровнем воды в реке и в водоносном горизонте в период межени и паводка; 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latin typeface="Arial" pitchFamily="34" charset="0"/>
                <a:cs typeface="Arial" pitchFamily="34" charset="0"/>
              </a:rPr>
              <a:t>по соотношению уровней в луче скважин, направленном к реке и др. </a:t>
            </a:r>
          </a:p>
          <a:p>
            <a:pPr marL="285750" indent="-285750">
              <a:buFontTx/>
              <a:buChar char="-"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простых  гидрогеологических  условиях  сооружаются кусты скважин вблизи реки.  Обычно закладываются двухлучевые кусты с лучами, направленными вдоль и поперек реки.  В каждом луче должно быть не менее двух наблюдательных скважин (рис.).</a:t>
            </a:r>
          </a:p>
        </p:txBody>
      </p:sp>
    </p:spTree>
    <p:extLst>
      <p:ext uri="{BB962C8B-B14F-4D97-AF65-F5344CB8AC3E}">
        <p14:creationId xmlns:p14="http://schemas.microsoft.com/office/powerpoint/2010/main" val="287104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475" y="609600"/>
            <a:ext cx="4783474" cy="3976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57117" y="5093454"/>
            <a:ext cx="3427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Рис. Схема куста скважин у реки</a:t>
            </a:r>
          </a:p>
        </p:txBody>
      </p:sp>
    </p:spTree>
    <p:extLst>
      <p:ext uri="{BB962C8B-B14F-4D97-AF65-F5344CB8AC3E}">
        <p14:creationId xmlns:p14="http://schemas.microsoft.com/office/powerpoint/2010/main" val="13518646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70" y="1615440"/>
            <a:ext cx="7158060" cy="390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4482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586</TotalTime>
  <Words>1277</Words>
  <Application>Microsoft Office PowerPoint</Application>
  <PresentationFormat>Экран (4:3)</PresentationFormat>
  <Paragraphs>63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</dc:creator>
  <cp:lastModifiedBy>Manat Alzhigitova</cp:lastModifiedBy>
  <cp:revision>25</cp:revision>
  <dcterms:created xsi:type="dcterms:W3CDTF">2021-11-16T13:04:44Z</dcterms:created>
  <dcterms:modified xsi:type="dcterms:W3CDTF">2026-09-14T10:09:32Z</dcterms:modified>
</cp:coreProperties>
</file>