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4" r:id="rId2"/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183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08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97575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027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924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994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4627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216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5590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4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8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F676A-F792-4FC1-9051-BE2C83135CEF}" type="datetimeFigureOut">
              <a:rPr lang="ru-RU" smtClean="0"/>
              <a:t>14.09.2026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D578E-A5CD-42C7-8BEC-44BF6617AC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43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1124744"/>
            <a:ext cx="77048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/>
            </a:r>
            <a:br>
              <a:rPr lang="ru-RU" b="1" dirty="0"/>
            </a:br>
            <a:r>
              <a:rPr lang="ru-RU" sz="4000" b="1" dirty="0"/>
              <a:t>«Эксплуатационная </a:t>
            </a:r>
            <a:r>
              <a:rPr lang="ru-RU" sz="4000" b="1" dirty="0" smtClean="0"/>
              <a:t>разведка месторождений </a:t>
            </a:r>
            <a:r>
              <a:rPr lang="ru-RU" sz="4000" b="1" dirty="0"/>
              <a:t>подземных вод»</a:t>
            </a:r>
            <a:br>
              <a:rPr lang="ru-RU" sz="4000" b="1" dirty="0"/>
            </a:br>
            <a:r>
              <a:rPr lang="ru-RU" sz="2800" b="1" dirty="0"/>
              <a:t>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ru-RU" sz="3200" b="1" dirty="0"/>
              <a:t>для слушателей магистратуры ОП</a:t>
            </a:r>
          </a:p>
          <a:p>
            <a:pPr algn="ctr"/>
            <a:r>
              <a:rPr lang="ru-RU" sz="3200" b="1" dirty="0"/>
              <a:t>«Гидрогеология и инженерная геология» </a:t>
            </a:r>
            <a:endParaRPr lang="en-US" sz="3200" b="1" dirty="0"/>
          </a:p>
          <a:p>
            <a:pPr algn="ctr"/>
            <a:r>
              <a:rPr lang="ru-RU" sz="2800" dirty="0"/>
              <a:t/>
            </a:r>
            <a:br>
              <a:rPr lang="ru-RU" sz="2800" dirty="0"/>
            </a:br>
            <a:r>
              <a:rPr lang="ru-RU" sz="2800" b="1" dirty="0"/>
              <a:t>Лекция 9</a:t>
            </a:r>
            <a:br>
              <a:rPr lang="ru-RU" sz="2800" b="1" dirty="0"/>
            </a:br>
            <a:r>
              <a:rPr lang="ru-RU" sz="2800" b="1" dirty="0"/>
              <a:t>Проф. </a:t>
            </a:r>
            <a:r>
              <a:rPr lang="ru-RU" sz="2800" b="1" dirty="0" err="1" smtClean="0"/>
              <a:t>М.Заппаров</a:t>
            </a:r>
            <a:endParaRPr lang="ru-RU" sz="2800" b="1" dirty="0"/>
          </a:p>
        </p:txBody>
      </p:sp>
      <p:pic>
        <p:nvPicPr>
          <p:cNvPr id="3" name="Рисунок 2" descr="Изображение выглядит как еда&#10;&#10;Автоматически созданное описание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0086" y="404664"/>
            <a:ext cx="3131820" cy="6515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42750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13335" y="1443841"/>
            <a:ext cx="7988967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Определение курса «Поиски и разведка подземных вод», история развития. Принципы проведения исследований.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Понятие о месторождении подземных вод. Основные особенности месторождений подземных вод.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Классификация месторождений подземных вод.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особенности  различных типов месторождений подземных вод.</a:t>
            </a:r>
          </a:p>
          <a:p>
            <a:pPr algn="ctr"/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7967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801C85-9BF4-4A1D-96D9-D08AF880ACC3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000" dirty="0"/>
              <a:t/>
            </a:r>
            <a:br>
              <a:rPr lang="ru-RU" altLang="ru-RU" sz="1000" dirty="0"/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Поиски и разведка подземных вод для организации водоснабжения (хозяйственно-питьевое или техническое);</a:t>
            </a:r>
            <a:br>
              <a:rPr lang="ru-RU" alt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Поиски, разведка, оценка запасов минеральных, промышленных и теплоэнергетических подземных вод;</a:t>
            </a:r>
            <a:br>
              <a:rPr lang="ru-RU" alt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3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8771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B7088-BA9E-4DFB-9029-993BDEDEF88A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1400" dirty="0"/>
              <a:t/>
            </a:r>
            <a:br>
              <a:rPr lang="ru-RU" altLang="ru-RU" sz="1400" dirty="0"/>
            </a:br>
            <a:r>
              <a:rPr lang="ru-RU" altLang="ru-RU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Основными видами гидрогеологических исследований при поисково-разведочных работах являются:</a:t>
            </a:r>
            <a:br>
              <a:rPr lang="ru-RU" altLang="ru-RU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7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сбор, обработка и обобщение материалов по гидрогеологическим условиям, геологическому строению и пр., полученных предыдущими исследователями;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рекогносцировочное гидрогеологическое обследование изучаемой территории;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гидрогеологические съемочные работы и составление гидрогеологических карт;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бурение гидрогеологических скважин, горно-проходческие работы;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полевые опытно-фильтрационные работы (откачки, наливы, нагнетания и т.п.);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наблюдение за режимом подземных вод в естественных и нарушенных условиях;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моделирование фильтрации подземных вод;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лабораторные исследования.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3369835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CF96A-9BAE-41CB-B1B3-64E584889E5F}" type="slidenum">
              <a:rPr lang="ru-RU" altLang="ru-RU"/>
              <a:pPr/>
              <a:t>5</a:t>
            </a:fld>
            <a:endParaRPr lang="ru-RU" altLang="ru-RU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746750"/>
          </a:xfrm>
        </p:spPr>
        <p:txBody>
          <a:bodyPr/>
          <a:lstStyle/>
          <a:p>
            <a:pPr algn="l"/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При поисках и разведке подземных вод осуществляется комплекс работ, позволяющий получить гидрогеологическую информацию. В целом, методы получения информации можно разделить на основные и вспомогательные.</a:t>
            </a:r>
            <a: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Основные методы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непосредственно устанавливающие гидрогеологические условия изучаемого месторождения и определяющие промышленную ценность этого месторождения: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гидрогеологическая съемка различного масштаба;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бурение скважин;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полевые опытно-фильтрационные работы;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режимные наблюдения.</a:t>
            </a:r>
            <a: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Вспомогательные методы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способствуют наиболее рациональному получению информации и облегчают применение основных методов: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геофизические исследования;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балансово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-гидрометрические исследования;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моделирование гидрогеологических процессов и др.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Обработка результатов, полученных при каждом конкретном методе исследований, осуществляется как непосредственно на месте проведения работ, так и в камеральный период. При обработке гидрогеологической информации (особенно результатов опытных работ, режимных наблюдений, геофизических работ) в настоящее время широко применяются методы вычислительной техники. Для хранения материала существуют региональные банки данных.</a:t>
            </a:r>
          </a:p>
        </p:txBody>
      </p:sp>
    </p:spTree>
    <p:extLst>
      <p:ext uri="{BB962C8B-B14F-4D97-AF65-F5344CB8AC3E}">
        <p14:creationId xmlns:p14="http://schemas.microsoft.com/office/powerpoint/2010/main" val="3822107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EEF549-FEE0-40EF-9135-F3AAC8D5FC2F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034087"/>
          </a:xfrm>
        </p:spPr>
        <p:txBody>
          <a:bodyPr/>
          <a:lstStyle/>
          <a:p>
            <a:pPr algn="l"/>
            <a:r>
              <a:rPr lang="ru-RU" alt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Принцип последовательного изучения</a:t>
            </a: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заключается в постепенном наращивании знаний о месторождении или участке.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Изучение осуществляется поэтапно (последовательно) от общего к частному.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Выражение последовательного изучения проявляется в стадийности гидрогеологических исследований, при этом выделяются следующие этапы изучения или использования месторождений подземных вод: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региональная оценка прогнозных ресурсов;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поисково-оценочные работы;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разведка;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эксплуатационная разведка.</a:t>
            </a:r>
            <a: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Стадийность в каждом конкретном случае обосновывается в  зависимости от сложности гидрогеологических условий, значимости объекта и других факторов.</a:t>
            </a:r>
            <a:r>
              <a:rPr lang="ru-RU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0023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D40B01-3949-4DD8-9FEA-FD027FE838B4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746750"/>
          </a:xfrm>
        </p:spPr>
        <p:txBody>
          <a:bodyPr>
            <a:normAutofit/>
          </a:bodyPr>
          <a:lstStyle/>
          <a:p>
            <a:pPr algn="l"/>
            <a:r>
              <a:rPr lang="ru-RU" alt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Принцип полноты исследований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заключается в необходимости изучения не только отдельных участков, но и всей площади месторождения. Учитывая динамизм подземных вод и взаимосвязь месторождений с внешней средой, необходимо изучение областей фильтрации, выявление естественных или искусственных границ пласта. Границы должны изучаться как в плане, так и в разрезе. Этот принцип включает и попутное изучение других полезных ископаемых, залегающих совместно с подземными водами, а также встречающихся слабоминерализованных, минеральных и других типов вод.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Однако не надо понимать, что принцип полноты исследований требует исчерпывающего изучения месторождения. Степень изучения отдельных участков будет разная: на одних участках более детальная, на других – менее    детальная. Такая полнота исследований позволяет в случае увеличения количества использования подземных вод не производить всей разведки сначала, а воспользоваться имеющимися данными с небольшими дополнительными исследованиями с целью детального изучения всего месторождения.</a:t>
            </a:r>
          </a:p>
        </p:txBody>
      </p:sp>
    </p:spTree>
    <p:extLst>
      <p:ext uri="{BB962C8B-B14F-4D97-AF65-F5344CB8AC3E}">
        <p14:creationId xmlns:p14="http://schemas.microsoft.com/office/powerpoint/2010/main" val="2963502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69DDDA-59CC-461D-8227-930C4B568B49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18187"/>
          </a:xfrm>
        </p:spPr>
        <p:txBody>
          <a:bodyPr>
            <a:normAutofit/>
          </a:bodyPr>
          <a:lstStyle/>
          <a:p>
            <a:pPr algn="l"/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Принцип равномерности изучения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с учетом гидрогеологической неоднородности объекта и стадии работ предполагает более или менее равномерное освещение разведываемого месторождения для получения правильного представления о его особенностях.</a:t>
            </a:r>
            <a:b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Участки со сложными гидрогеологическими условиями должны изучаться полнее, с проведением </a:t>
            </a:r>
            <a:r>
              <a:rPr lang="ru-RU" altLang="ru-RU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бóльшего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объема работ. </a:t>
            </a:r>
            <a:b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При простых условиях разведочные выработки могут разряжаться. </a:t>
            </a:r>
          </a:p>
        </p:txBody>
      </p:sp>
    </p:spTree>
    <p:extLst>
      <p:ext uri="{BB962C8B-B14F-4D97-AF65-F5344CB8AC3E}">
        <p14:creationId xmlns:p14="http://schemas.microsoft.com/office/powerpoint/2010/main" val="2120841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BE841-FB8C-4DF7-A59E-270E91C2E3C4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604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91212"/>
          </a:xfrm>
        </p:spPr>
        <p:txBody>
          <a:bodyPr/>
          <a:lstStyle/>
          <a:p>
            <a:pPr algn="l"/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Инструкциями ГКЭН все типы месторождений подземных вод подразделяются по степени сложности гидрогеологических условий на три группы: с простыми, сложными и очень сложными гидрогеологическими условиями. Ко всем группам установлены требования к разведке и обоснованию категорий разведанных запасов         </a:t>
            </a:r>
            <a:r>
              <a:rPr lang="en-US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alt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249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ED79F-EDD8-4472-8248-9F5E9D393875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386387"/>
          </a:xfrm>
        </p:spPr>
        <p:txBody>
          <a:bodyPr/>
          <a:lstStyle/>
          <a:p>
            <a:pPr algn="l"/>
            <a: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Принцип максимальной геологической информации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заключается в размещении разведочных скважин с учетом получения наибольшей информации о геологическом строении и гидрогеологических условиях изучаемого объекта.</a:t>
            </a:r>
            <a: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Принцип минимальных затрат труда, времени и средств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предполагает, что на каждой стадии изучения объемы работ и затраты труда и времени должны быть минимальными, но в то же время позволяли решать поставленные задачи. Этот принцип предопределяет тщательный анализ гидрогеологической информации по району исследований на стадии проектирования, творческий подход гидрогеолога к выбору методов проведения гидрогеологических и других видов исследований, правильное понимание требований и нормативных актов проведения геолого-разведочных работ. Необходимы расчет прогнозной оценки степени гидрогеологической сложности месторождения и учет имеющегося по району исследований опыта эксплуатации подземных вод. В результате может быть решен вопрос об объединении во времени отдельных стадий поисков и разведки месторождений подземных вод.</a:t>
            </a:r>
          </a:p>
        </p:txBody>
      </p:sp>
    </p:spTree>
    <p:extLst>
      <p:ext uri="{BB962C8B-B14F-4D97-AF65-F5344CB8AC3E}">
        <p14:creationId xmlns:p14="http://schemas.microsoft.com/office/powerpoint/2010/main" val="4275726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97EC2-0827-457E-B961-CF509354A9DD}" type="slidenum">
              <a:rPr lang="ru-RU" altLang="ru-RU"/>
              <a:pPr/>
              <a:t>11</a:t>
            </a:fld>
            <a:endParaRPr lang="ru-RU" altLang="ru-RU"/>
          </a:p>
        </p:txBody>
      </p:sp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891212"/>
          </a:xfrm>
        </p:spPr>
        <p:txBody>
          <a:bodyPr/>
          <a:lstStyle/>
          <a:p>
            <a:pPr algn="l"/>
            <a:r>
              <a:rPr lang="ru-RU" altLang="ru-RU" sz="1800" dirty="0"/>
              <a:t> 	</a:t>
            </a:r>
            <a:r>
              <a:rPr lang="ru-RU" alt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Принцип охраны окружающей (геологической) среды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по содержанию состоит из двух разделов: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требования, связанные с обоснованием предупредительных мероприятий по охране окружающей среды от негативного влияния техногенных процессов при длительной эксплуатации водозаборных сооружений;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  защита подземных вод от загрязнения и истощения.</a:t>
            </a:r>
            <a:r>
              <a:rPr lang="ru-RU" alt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i="1" dirty="0">
                <a:latin typeface="Arial" panose="020B0604020202020204" pitchFamily="34" charset="0"/>
                <a:cs typeface="Arial" panose="020B0604020202020204" pitchFamily="34" charset="0"/>
              </a:rPr>
              <a:t>Принцип рационального и комплексного использования природных ресурсов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предполагает их научно-обоснованное использование в народном хозяйстве с наибольшим экономическим эффектом. Так, использование подземных вод может способствовать сокращению поверхностного стока, что должно заранее прогнозироваться и учитываться. Эксплуатация одних месторождений может влиять на работу других и снижать их геолого-промышленную ценность.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Комплексное использование водных ресурсов предполагает использовать все полезные свойства воды для удовлетворения разнообразных потребителей. Так, пресные воды могут быть использованы для водоснабжения, орошения и т.п.; теплоэнергетические подземные воды 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для теплофикации, теплоснабжения, отопления парников, для прудов интенсивного рыборазведения, орошения.</a:t>
            </a:r>
          </a:p>
        </p:txBody>
      </p:sp>
    </p:spTree>
    <p:extLst>
      <p:ext uri="{BB962C8B-B14F-4D97-AF65-F5344CB8AC3E}">
        <p14:creationId xmlns:p14="http://schemas.microsoft.com/office/powerpoint/2010/main" val="3414577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A1BC024-0162-43F6-B66F-A28ED61A5D00}"/>
              </a:ext>
            </a:extLst>
          </p:cNvPr>
          <p:cNvSpPr txBox="1"/>
          <p:nvPr/>
        </p:nvSpPr>
        <p:spPr>
          <a:xfrm>
            <a:off x="1099930" y="2655936"/>
            <a:ext cx="7447722" cy="1897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</a:pPr>
            <a:r>
              <a:rPr lang="kk-KZ" sz="2800" b="1" dirty="0">
                <a:solidFill>
                  <a:srgbClr val="FF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Этапность поисково-оценочных работ на подземные воды с целью разведки и оценки эксплуатационных запасов подземных вод для водоснабжения</a:t>
            </a:r>
            <a:endParaRPr lang="ru-KZ" sz="28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896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F1F94EE9-3DBB-4D34-A590-02311B2B5B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520416"/>
              </p:ext>
            </p:extLst>
          </p:nvPr>
        </p:nvGraphicFramePr>
        <p:xfrm>
          <a:off x="241965" y="392594"/>
          <a:ext cx="7997686" cy="6072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Document" r:id="rId3" imgW="5939606" imgH="5534839" progId="Word.Document.12">
                  <p:embed/>
                </p:oleObj>
              </mc:Choice>
              <mc:Fallback>
                <p:oleObj name="Document" r:id="rId3" imgW="5939606" imgH="553483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965" y="392594"/>
                        <a:ext cx="7997686" cy="6072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461666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40E3578-69B5-4675-92C0-7AD3508C189D}" type="slidenum">
              <a:rPr lang="ru-RU" altLang="ru-RU"/>
              <a:pPr eaLnBrk="1" hangingPunct="1"/>
              <a:t>14</a:t>
            </a:fld>
            <a:endParaRPr lang="ru-RU" altLang="ru-RU"/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755650" y="620713"/>
            <a:ext cx="77724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53882" dir="2700000" algn="ctr" rotWithShape="0">
              <a:srgbClr val="CCECFF"/>
            </a:outerShdw>
          </a:effectLst>
        </p:spPr>
        <p:txBody>
          <a:bodyPr anchor="ctr"/>
          <a:lstStyle/>
          <a:p>
            <a:pPr>
              <a:defRPr/>
            </a:pPr>
            <a:endParaRPr lang="ru-RU" sz="3600" b="1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87388" y="1671638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ru-RU" altLang="ru-RU" sz="1200">
              <a:solidFill>
                <a:schemeClr val="accent2"/>
              </a:solidFill>
            </a:endParaRPr>
          </a:p>
        </p:txBody>
      </p:sp>
      <p:sp>
        <p:nvSpPr>
          <p:cNvPr id="4101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459412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Поиски и разведка подземных вод </a:t>
            </a: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</a:t>
            </a: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учение о методах и приемах изучения гидрогеологических условий, выявления месторождений подземных вод и оценки их ресурсов, запасов, режима, качества и особенностей движения подземных вод в целях решения различных народнохозяйственных задач.</a:t>
            </a:r>
            <a:b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Это один из основных разделов гидрогеологии, изучающий подземные воды как своеобразное природное вещество Земли и как </a:t>
            </a: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 из наиболее ценных полезных ископаемых.</a:t>
            </a:r>
            <a:b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Подземные воды – это один из наиболее важных видов геологической материи, постоянно находящейся в контакте с породами, с поверхностными водами и активно влияющей на ход геологических процессов в земной коре. Это весьма ценное полезное ископаемое, грандиозное как по масштабам использования, так и по своей значимости для нужд народного хозяйства.</a:t>
            </a:r>
          </a:p>
        </p:txBody>
      </p:sp>
    </p:spTree>
    <p:extLst>
      <p:ext uri="{BB962C8B-B14F-4D97-AF65-F5344CB8AC3E}">
        <p14:creationId xmlns:p14="http://schemas.microsoft.com/office/powerpoint/2010/main" val="509400947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5573915-1202-4015-81DB-A33387BE6AE2}" type="slidenum">
              <a:rPr lang="ru-RU" altLang="ru-RU"/>
              <a:pPr eaLnBrk="1" hangingPunct="1"/>
              <a:t>15</a:t>
            </a:fld>
            <a:endParaRPr lang="ru-RU" altLang="ru-RU"/>
          </a:p>
        </p:txBody>
      </p:sp>
      <p:sp>
        <p:nvSpPr>
          <p:cNvPr id="512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746750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и другие полезные ископаемые, подземные воды образуют месторождения, в пределах которых находятся и формируются естественные запасы и ресурсы.</a:t>
            </a:r>
            <a:br>
              <a:rPr lang="ru-RU" altLang="ru-RU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Современная формулировка понятия “месторождения подземных вод” дана в инструкции Государственного комитета по экспертизе недр: “Месторождения подземных вод представляют собой </a:t>
            </a:r>
            <a:r>
              <a:rPr lang="ru-RU" alt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пространственно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 ограниченную часть водоносной системы, в пределах которой под влиянием сочетания комплекса геолого-экономических факторов созданы благоприятные условия для отбора подземных вод определенного качества в количестве, достаточном для их целевого использования”.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 понятии “месторождения подземных вод” учитываются не только объем воды в пределах месторождения, но и величина возможного отбора воды, условия питания и формирования дополнительных запасов и пр.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Та часть месторождения, где осуществляется отбор подземных вод для практического использования, называется эксплуатационным (водозаборным) участком. В пределах месторождения их может быть несколько и между собой они могут взаимодействовать.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Месторождение подземных вод имеет условные границы в плане и разрезе, выделение этих границ зачастую весьма сложно и не всегда имеет однозначную трактовку.</a:t>
            </a:r>
          </a:p>
        </p:txBody>
      </p:sp>
    </p:spTree>
    <p:extLst>
      <p:ext uri="{BB962C8B-B14F-4D97-AF65-F5344CB8AC3E}">
        <p14:creationId xmlns:p14="http://schemas.microsoft.com/office/powerpoint/2010/main" val="27077040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769A485-9234-4877-BCB6-7EADF54870CF}" type="slidenum">
              <a:rPr lang="ru-RU" altLang="ru-RU"/>
              <a:pPr eaLnBrk="1" hangingPunct="1"/>
              <a:t>16</a:t>
            </a:fld>
            <a:endParaRPr lang="ru-RU" altLang="ru-RU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/>
          </p:nvPr>
        </p:nvSpPr>
        <p:spPr>
          <a:xfrm>
            <a:off x="351183" y="274638"/>
            <a:ext cx="8461513" cy="5891212"/>
          </a:xfrm>
        </p:spPr>
        <p:txBody>
          <a:bodyPr>
            <a:normAutofit fontScale="90000"/>
          </a:bodyPr>
          <a:lstStyle/>
          <a:p>
            <a:pPr marL="762000" indent="-762000" algn="l" eaLnBrk="1" hangingPunct="1"/>
            <a:r>
              <a:rPr lang="en-US" altLang="ru-RU" sz="1400" dirty="0"/>
              <a:t>               </a:t>
            </a: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Месторождения подземных вод имеют свои специфические особенности, главная из которых – влияние на месторождение окружающей среды. Это влияние предопределяется такими свойствами подземных вод, как подвижность, способность к возобновлению запасов.</a:t>
            </a:r>
            <a:b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К таким особенностям относятся: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полная или частичная </a:t>
            </a:r>
            <a:r>
              <a:rPr lang="ru-RU" alt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возобновляемость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формирование баланса водоотбора за счет различных генетических составляющих и изменения их величины и соотношения во времени;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тесная взаимосвязь подземных вод с внешней средой (дополнительные запасы, ущерб поверхностному стоку);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повторного участия уже использованных (возвратных) вод;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формирования новых запасов подземных вод (искусственное восполнение);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возможность изменения качества подземных вод в период эксплуатации под влиянием как естественных, так и искусственных факторов;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значительное превышение области формирования запасов над площадью участка водоотбора;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взаимосвязь между водозаборными участками;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зависимость величины отбора подземных вод от схемы эксплуатации.</a:t>
            </a:r>
          </a:p>
        </p:txBody>
      </p:sp>
    </p:spTree>
    <p:extLst>
      <p:ext uri="{BB962C8B-B14F-4D97-AF65-F5344CB8AC3E}">
        <p14:creationId xmlns:p14="http://schemas.microsoft.com/office/powerpoint/2010/main" val="15809402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81B1342-803C-4418-AF2F-F43038918AD3}" type="slidenum">
              <a:rPr lang="ru-RU" altLang="ru-RU"/>
              <a:pPr eaLnBrk="1" hangingPunct="1"/>
              <a:t>17</a:t>
            </a:fld>
            <a:endParaRPr lang="ru-RU" altLang="ru-RU"/>
          </a:p>
        </p:txBody>
      </p:sp>
      <p:sp>
        <p:nvSpPr>
          <p:cNvPr id="7171" name="Rectangle 6"/>
          <p:cNvSpPr>
            <a:spLocks noGrp="1" noChangeArrowheads="1"/>
          </p:cNvSpPr>
          <p:nvPr>
            <p:ph type="title"/>
          </p:nvPr>
        </p:nvSpPr>
        <p:spPr>
          <a:xfrm>
            <a:off x="161365" y="811351"/>
            <a:ext cx="8832028" cy="5602287"/>
          </a:xfrm>
        </p:spPr>
        <p:txBody>
          <a:bodyPr>
            <a:noAutofit/>
          </a:bodyPr>
          <a:lstStyle/>
          <a:p>
            <a:pPr algn="l" eaLnBrk="1" hangingPunct="1"/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Изучение месторождений подземных вод связано с анализом и проработкой целого ряда сведений о природной обстановке района и подземных водах, а именно:</a:t>
            </a:r>
            <a:b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выявление благоприятных геологических структур и литологического состава пород для накопления подземных вод;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выявление участков повышенной трещиноватости пород, зон тектонических нарушений;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выявление благоприятных гидрогеологических условий для формирования и питания подземных вод;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анализ геоморфологических особенностей, особо сказывающихся на условии формирования грунтовых подземных вод (речные долины, конусы выноса, межгорные впадины);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гидрологических условий района;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климатических условий района как фактора, весьма активно влияющего на условия формирования подземных вод;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установление общих закономерностей формирования, залегания и распространения подземных вод (поток, бассейн, границы распространения, условия формирования запасов и т.д.);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(см. след. слайд)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5386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Номер слайда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8DB92E2-0E18-4603-BB0C-A8D3CEB37596}" type="slidenum">
              <a:rPr lang="ru-RU" altLang="ru-RU"/>
              <a:pPr eaLnBrk="1" hangingPunct="1"/>
              <a:t>18</a:t>
            </a:fld>
            <a:endParaRPr lang="ru-RU" altLang="ru-RU"/>
          </a:p>
        </p:txBody>
      </p:sp>
      <p:sp>
        <p:nvSpPr>
          <p:cNvPr id="819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66795"/>
            <a:ext cx="8229600" cy="5675312"/>
          </a:xfrm>
        </p:spPr>
        <p:txBody>
          <a:bodyPr>
            <a:normAutofit/>
          </a:bodyPr>
          <a:lstStyle/>
          <a:p>
            <a:pPr algn="l" eaLnBrk="1" hangingPunct="1"/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источников и режима питания водоносных горизонтов;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гидродинамических характеристик пласта (условия транзита и разгрузки подземных вод, скорость водообмена, связь с другими водоносными горизонтами);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оценка расчетных гидрогеологических параметров пласта (коэффициентов фильтрации, </a:t>
            </a:r>
            <a:r>
              <a:rPr lang="ru-RU" altLang="ru-RU" sz="1600" b="1" dirty="0" err="1">
                <a:latin typeface="Arial" panose="020B0604020202020204" pitchFamily="34" charset="0"/>
                <a:cs typeface="Arial" panose="020B0604020202020204" pitchFamily="34" charset="0"/>
              </a:rPr>
              <a:t>уровнепроводности</a:t>
            </a: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, водоотдачи и т.п.);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выяснение граничных условий в плане и разрезе, как характеризующих форму взаимосвязи подземных вод с окружающей средой и оказывающих большое значение на выбор расчетных формул при оценке запасов;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качества воды с точки зрения пригодности для различных целей;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оценка эксплуатационных запасов с точки зрения возможности удовлетворения требований недропользователя;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мониторинг подземных вод;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оценка возможности загрязнения подземных вод;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работы действующих водозаборов.</a:t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739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71ADE1C-CD8A-4901-BA90-6E2D7DB5E3F3}"/>
              </a:ext>
            </a:extLst>
          </p:cNvPr>
          <p:cNvSpPr txBox="1"/>
          <p:nvPr/>
        </p:nvSpPr>
        <p:spPr>
          <a:xfrm>
            <a:off x="623944" y="1585030"/>
            <a:ext cx="7917628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Изучение перечисленных вопросов может осуществляться полностью или частично, а также с различной детальностью в зависимости от стадии проведения работ и требований потребителя. На последних стадиях исследований необходимо дать полную характеристику водоносным горизонтам, обосновать обеспеченность объекта соответствующими запасами воды требуемого качества, установить наиболее рациональную схему эксплуатации месторождения и дать прогноз изменения гидрогеологических условий на будущее.</a:t>
            </a:r>
            <a:endParaRPr lang="ru-KZ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5450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4180" y="1672446"/>
            <a:ext cx="759749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Классификация месторождений подземных вод. </a:t>
            </a:r>
          </a:p>
          <a:p>
            <a:pPr algn="ctr"/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Основные особенности  различных типов месторождений подземных вод.</a:t>
            </a:r>
          </a:p>
        </p:txBody>
      </p:sp>
    </p:spTree>
    <p:extLst>
      <p:ext uri="{BB962C8B-B14F-4D97-AF65-F5344CB8AC3E}">
        <p14:creationId xmlns:p14="http://schemas.microsoft.com/office/powerpoint/2010/main" val="22434517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D18EB6A-215A-4099-B0CA-0A9D10EE1521}" type="slidenum">
              <a:rPr lang="ru-RU" altLang="ru-RU"/>
              <a:pPr eaLnBrk="1" hangingPunct="1"/>
              <a:t>21</a:t>
            </a:fld>
            <a:endParaRPr lang="ru-RU" altLang="ru-RU"/>
          </a:p>
        </p:txBody>
      </p:sp>
      <p:sp>
        <p:nvSpPr>
          <p:cNvPr id="9219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940425"/>
          </a:xfrm>
        </p:spPr>
        <p:txBody>
          <a:bodyPr/>
          <a:lstStyle/>
          <a:p>
            <a:pPr eaLnBrk="1" hangingPunct="1"/>
            <a:r>
              <a:rPr lang="ru-RU" altLang="ru-RU" sz="1600"/>
              <a:t> </a:t>
            </a:r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 bwMode="auto">
          <a:xfrm>
            <a:off x="571500" y="428625"/>
            <a:ext cx="82296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6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6" name="Rectangle 6"/>
          <p:cNvSpPr txBox="1">
            <a:spLocks noChangeArrowheads="1"/>
          </p:cNvSpPr>
          <p:nvPr/>
        </p:nvSpPr>
        <p:spPr bwMode="auto">
          <a:xfrm>
            <a:off x="723900" y="581025"/>
            <a:ext cx="82296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6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7" name="Rectangle 6"/>
          <p:cNvSpPr txBox="1">
            <a:spLocks noChangeArrowheads="1"/>
          </p:cNvSpPr>
          <p:nvPr/>
        </p:nvSpPr>
        <p:spPr bwMode="auto">
          <a:xfrm>
            <a:off x="876300" y="733425"/>
            <a:ext cx="82296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6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8" name="Rectangle 6"/>
          <p:cNvSpPr txBox="1">
            <a:spLocks noChangeArrowheads="1"/>
          </p:cNvSpPr>
          <p:nvPr/>
        </p:nvSpPr>
        <p:spPr bwMode="auto">
          <a:xfrm>
            <a:off x="500063" y="285750"/>
            <a:ext cx="8229600" cy="5929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1600" ker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</a:p>
        </p:txBody>
      </p:sp>
      <p:sp>
        <p:nvSpPr>
          <p:cNvPr id="9224" name="Rectangle 4"/>
          <p:cNvSpPr>
            <a:spLocks noChangeArrowheads="1"/>
          </p:cNvSpPr>
          <p:nvPr/>
        </p:nvSpPr>
        <p:spPr bwMode="auto">
          <a:xfrm>
            <a:off x="687388" y="1671638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dirty="0">
                <a:solidFill>
                  <a:schemeClr val="tx2"/>
                </a:solidFill>
              </a:rPr>
              <a:t/>
            </a:r>
            <a:br>
              <a:rPr lang="ru-RU" altLang="ru-RU" sz="1600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>По данным Института гидрогеологии и геоэкологии им. У.М. </a:t>
            </a:r>
            <a:r>
              <a:rPr lang="ru-RU" altLang="ru-RU" sz="1600" b="1" dirty="0" err="1">
                <a:solidFill>
                  <a:schemeClr val="tx2"/>
                </a:solidFill>
              </a:rPr>
              <a:t>Ахметсафина</a:t>
            </a:r>
            <a:r>
              <a:rPr lang="ru-RU" altLang="ru-RU" sz="1600" b="1" dirty="0">
                <a:solidFill>
                  <a:schemeClr val="tx2"/>
                </a:solidFill>
              </a:rPr>
              <a:t>      на территории Республики Казахстан разведано свыше 3000 месторождений подземных вод для хозяйственных целей, организации производственно-технического водоснабжения, орошения</a:t>
            </a:r>
            <a:r>
              <a:rPr lang="ru-RU" altLang="ru-RU" sz="4400" b="1" dirty="0">
                <a:solidFill>
                  <a:schemeClr val="tx2"/>
                </a:solidFill>
              </a:rPr>
              <a:t> </a:t>
            </a:r>
            <a:r>
              <a:rPr lang="ru-RU" altLang="ru-RU" sz="1600" b="1" dirty="0">
                <a:solidFill>
                  <a:schemeClr val="tx2"/>
                </a:solidFill>
              </a:rPr>
              <a:t>земель, использования их в бальнеологии. </a:t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/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>Месторождения подземных вод, исходя из целого ряда геолого-гидрогеологических и физико-географических факторов, подразделяются на следующие типы:</a:t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/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>в современных и погребенных речных долинах;</a:t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/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>в артезианских бассейнах;</a:t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/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>в конусах выноса предгорных шлейфов и межгорных впадин;</a:t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/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>в песчаных массивах пустынь и полупустынь;</a:t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/>
            </a:r>
            <a:br>
              <a:rPr lang="ru-RU" altLang="ru-RU" sz="1600" b="1" dirty="0">
                <a:solidFill>
                  <a:schemeClr val="tx2"/>
                </a:solidFill>
              </a:rPr>
            </a:br>
            <a:r>
              <a:rPr lang="ru-RU" altLang="ru-RU" sz="1600" b="1" dirty="0">
                <a:solidFill>
                  <a:schemeClr val="tx2"/>
                </a:solidFill>
              </a:rPr>
              <a:t>в ограниченных структурах или массивах трещинно-карстовых пород и зонах тектонических нарушений.</a:t>
            </a:r>
          </a:p>
        </p:txBody>
      </p:sp>
    </p:spTree>
    <p:extLst>
      <p:ext uri="{BB962C8B-B14F-4D97-AF65-F5344CB8AC3E}">
        <p14:creationId xmlns:p14="http://schemas.microsoft.com/office/powerpoint/2010/main" val="7504315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59BCAD-3766-46E0-988A-3AE734DE67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422" y="-1987818"/>
            <a:ext cx="9144000" cy="6725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1260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55033CF6-DCC0-4228-825D-286BEE9DBD24}" type="slidenum">
              <a:rPr lang="ru-RU" altLang="ru-RU"/>
              <a:pPr eaLnBrk="1" hangingPunct="1"/>
              <a:t>23</a:t>
            </a:fld>
            <a:endParaRPr lang="ru-RU" altLang="ru-RU"/>
          </a:p>
        </p:txBody>
      </p:sp>
      <p:sp>
        <p:nvSpPr>
          <p:cNvPr id="10243" name="Rectangle 5"/>
          <p:cNvSpPr>
            <a:spLocks noGrp="1" noChangeArrowheads="1"/>
          </p:cNvSpPr>
          <p:nvPr>
            <p:ph type="title"/>
          </p:nvPr>
        </p:nvSpPr>
        <p:spPr>
          <a:xfrm rot="10800000" flipV="1">
            <a:off x="457200" y="438170"/>
            <a:ext cx="8229600" cy="5327612"/>
          </a:xfrm>
          <a:noFill/>
        </p:spPr>
        <p:txBody>
          <a:bodyPr>
            <a:spAutoFit/>
          </a:bodyPr>
          <a:lstStyle/>
          <a:p>
            <a:pPr algn="l" eaLnBrk="1" hangingPunct="1"/>
            <a:r>
              <a:rPr lang="ru-RU" altLang="ru-RU" sz="18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Подземные воды речных долин </a:t>
            </a: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являются одним из важнейших источников водоснабжения, поэтому на возможность их использования в первую очередь необходимо обратить особое внимание.</a:t>
            </a:r>
            <a:b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Для водоносных горизонтов, приуроченных к речным долинам, характерны следующие особенности: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водовмещающими породами являются рыхлообломочные отложения с высо­кими коллекторскими свойствами;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большая длина области распространения водоносного горизонта по сравнению с шириной;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наличие </a:t>
            </a:r>
            <a:r>
              <a:rPr lang="ru-RU" alt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подруслового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потока;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наличие у водоносного горизонта свободной поверхности, реже возмо­жен местный небольшой напор;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небольшая глубина залегания подземных вод;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изменчивость мощности аллювиального потока от нескольких десятков до сотен метров;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режим грунтовых вод связан с режимом реки;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питание происходит за счет фильтрации речных вод, скрытого дренирования вод коренных пород и инфильтрации атмосферных осадков.</a:t>
            </a:r>
          </a:p>
        </p:txBody>
      </p:sp>
    </p:spTree>
    <p:extLst>
      <p:ext uri="{BB962C8B-B14F-4D97-AF65-F5344CB8AC3E}">
        <p14:creationId xmlns:p14="http://schemas.microsoft.com/office/powerpoint/2010/main" val="469807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 eaLnBrk="1" hangingPunct="1"/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000" i="1" dirty="0"/>
              <a:t/>
            </a:r>
            <a:br>
              <a:rPr lang="ru-RU" altLang="ru-RU" sz="2000" i="1" dirty="0"/>
            </a:br>
            <a:r>
              <a:rPr lang="ru-RU" altLang="ru-RU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Подземные воды конусов выноса</a:t>
            </a:r>
            <a: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как и строение самих конусов выноса имеют свои особенности, а именно:</a:t>
            </a:r>
            <a:b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отложения конусов выноса сложены рыхлыми обломочными породами неоднородного </a:t>
            </a:r>
            <a:r>
              <a:rPr lang="ru-RU" alt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мехсостава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как в горизонтальном, так и в вертикальном направлениях;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для всех конусов выноса характерна горизонтальная зональность. Вы­деляются: зона глубокого залегания, зона выклинивания, область вторичного погружения;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наличие в конусах выноса мощной толщи песчано-галечников с высоки­ми коллекторскими свойствами создает как бы подземное водохрани­лище с большими емкостными запасами подземных вод;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питание подземных вод происходит за счет интенсивного поглощения поверхностного стока (до 50 – 60 % от общей величины питания), за счет инфильтрации оросительных вод (15 – 25 %), инфильтрации атмос­ферных осадков (9 %) и подземного стока со стороны горного массива (8 – 14 %);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качество подземных вод также подвержено горизонтальной зональности с увеличением минерализации от вершины к периферии.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267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4BFFCD00-468B-4FEF-8EA8-0E2587814745}" type="slidenum">
              <a:rPr lang="ru-RU" altLang="ru-RU"/>
              <a:pPr eaLnBrk="1" hangingPunct="1"/>
              <a:t>24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97220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40362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altLang="ru-RU" sz="1400" i="1" dirty="0"/>
              <a:t/>
            </a:r>
            <a:br>
              <a:rPr lang="ru-RU" altLang="ru-RU" sz="1400" i="1" dirty="0"/>
            </a:br>
            <a:r>
              <a:rPr lang="ru-RU" altLang="ru-RU" sz="1400" i="1" dirty="0"/>
              <a:t/>
            </a:r>
            <a:br>
              <a:rPr lang="ru-RU" altLang="ru-RU" sz="1400" i="1" dirty="0"/>
            </a:br>
            <a:r>
              <a:rPr lang="ru-RU" altLang="ru-RU" sz="1400" i="1" dirty="0"/>
              <a:t/>
            </a:r>
            <a:br>
              <a:rPr lang="ru-RU" altLang="ru-RU" sz="1400" i="1" dirty="0"/>
            </a:br>
            <a:r>
              <a:rPr lang="ru-RU" altLang="ru-RU" sz="1400" i="1" dirty="0"/>
              <a:t/>
            </a:r>
            <a:br>
              <a:rPr lang="ru-RU" altLang="ru-RU" sz="1400" i="1" dirty="0"/>
            </a:br>
            <a:r>
              <a:rPr lang="ru-RU" altLang="ru-RU" sz="1400" i="1" dirty="0"/>
              <a:t/>
            </a:r>
            <a:br>
              <a:rPr lang="ru-RU" altLang="ru-RU" sz="1400" i="1" dirty="0"/>
            </a:br>
            <a:r>
              <a:rPr lang="ru-RU" altLang="ru-RU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Подземные воды артезианских бассейнов</a:t>
            </a:r>
            <a: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характеризуются следующими особенностями:</a:t>
            </a:r>
            <a:b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площадь их распространения обычно очень велика;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в гидрогеологическом отношении они представляют собой сложную сис­тему поэтажно расположенных водоносных горизонтов, часто взаимосвязан­ных между собой, что обуславливает возможность перетекания воды и зат­рудняет их изучение;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большая глубина залегания водоносных горизонтов требует применения глубокого бурения и специальной технологии работ;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значительная мощность водоносных горизонтов;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- вертикальная гидрохимическая зональность, требующая проводить работы для выяснения границ вод с различной минерализацией;</a:t>
            </a:r>
            <a:br>
              <a:rPr lang="ru-RU" altLang="ru-RU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91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8B4132BD-08D7-4AC9-A93D-974F52469AF0}" type="slidenum">
              <a:rPr lang="ru-RU" altLang="ru-RU"/>
              <a:pPr eaLnBrk="1" hangingPunct="1"/>
              <a:t>25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864844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A5F79DE-33D4-4E40-885D-E321CDA51232}"/>
              </a:ext>
            </a:extLst>
          </p:cNvPr>
          <p:cNvSpPr txBox="1"/>
          <p:nvPr/>
        </p:nvSpPr>
        <p:spPr>
          <a:xfrm>
            <a:off x="371139" y="474345"/>
            <a:ext cx="8401722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формирование крупных эксплуатационных запасов, позволяющих эксплу­атировать водозаборы с большими расходами;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накопление помимо статических запасов известного объема упругих запасов;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-эксплуатация вод происходит при неустановившемся режиме, при котором напорный уровень воды в скважине будет выше кровли водоносного пласта (дебит ее будет формироваться за счет сработки динамических и упругих запасов). При снижении уровня воды ниже кровли скважина будет работать в условиях напорно-безнапорного потока и начнется сработка статических запасов с осушением пласта. При этом образуются депресси­онные воронки глубиной в несколько десятков метров и диаметром, измеря­емым десятками километров;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водоносные горизонты достаточно надежно защищены от поверхностного загрязнения и содержат 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бактериально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 чистые воды;</a:t>
            </a: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- режим подземных вод слабо реагирует на изменение метеорологичес­ких и гидрологических факторов.</a:t>
            </a:r>
            <a:b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KZ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49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>
          <a:xfrm>
            <a:off x="225910" y="763159"/>
            <a:ext cx="8692179" cy="1325563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1600" i="1" dirty="0"/>
              <a:t/>
            </a:r>
            <a:br>
              <a:rPr lang="ru-RU" altLang="ru-RU" sz="1600" i="1" dirty="0"/>
            </a:br>
            <a:r>
              <a:rPr lang="ru-RU" altLang="ru-RU" sz="22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Подземные воды зон тектонических нарушений</a:t>
            </a:r>
            <a: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характеризуются следующими особенностями, которые необходимо учитывать при гидрогеологических исследованиях:</a:t>
            </a:r>
            <a:b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залегают они в форме линейно-вытянутых относительно узких потоков, приуроченных к горным породам зон дробления, </a:t>
            </a:r>
            <a:r>
              <a:rPr lang="ru-RU" alt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брекчирования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, тектони­ческим нарушениям. В связи с этим распространение подземных вод носит локальный характер;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наибольшей </a:t>
            </a:r>
            <a:r>
              <a:rPr lang="ru-RU" alt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водообильностью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отличаются карбонатные, часто </a:t>
            </a:r>
            <a:r>
              <a:rPr lang="ru-RU" alt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закарстованные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породы, менее </a:t>
            </a:r>
            <a:r>
              <a:rPr lang="ru-RU" alt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водообильны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 интрузивные породы, песчаники и сов­сем слабо обводнены сланцы, </a:t>
            </a:r>
            <a:r>
              <a:rPr lang="ru-RU" alt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эффузивы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, роговики;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породы обладают фильтрационной анизотропией (неоднородностью) в различных направлениях;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глубина распространения трещинных вод довольно велика (до сотен метров);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воды преимущественно грунтовые, реже </a:t>
            </a:r>
            <a:r>
              <a:rPr lang="ru-RU" altLang="ru-RU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слабонапорные</a:t>
            </a: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область питания располагается вдоль зоны тектонических нарушений, непосредственно на вмещающих горных породах;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основным источником питания являются атмосферные осадки, фильтра­ционные потоки из рек, боковой приток из относительно малопроницаемых пород, залегающих по бортам тектонических зон;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- естественные запасы тектонических зон обычно очень невелики. На месторождении формируются чаще всего естественные ресурсы.</a:t>
            </a:r>
            <a:br>
              <a:rPr lang="ru-RU" altLang="ru-RU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altLang="ru-RU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315" name="Номер слайда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947F8E58-17B2-471C-B544-4C3F2F0801FF}" type="slidenum">
              <a:rPr lang="ru-RU" altLang="ru-RU"/>
              <a:pPr eaLnBrk="1" hangingPunct="1"/>
              <a:t>27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423400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</TotalTime>
  <Words>2720</Words>
  <Application>Microsoft Office PowerPoint</Application>
  <PresentationFormat>Экран (4:3)</PresentationFormat>
  <Paragraphs>60</Paragraphs>
  <Slides>27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Symbol</vt:lpstr>
      <vt:lpstr>Times New Roman</vt:lpstr>
      <vt:lpstr>Тема Office</vt:lpstr>
      <vt:lpstr>Document</vt:lpstr>
      <vt:lpstr>Презентация PowerPoint</vt:lpstr>
      <vt:lpstr>Презентация PowerPoint</vt:lpstr>
      <vt:lpstr>                                Поиски и разведка подземных вод для организации водоснабжения (хозяйственно-питьевое или техническое);  Поиски, разведка, оценка запасов минеральных, промышленных и теплоэнергетических подземных вод;  </vt:lpstr>
      <vt:lpstr>                        Основными видами гидрогеологических исследований при поисково-разведочных работах являются:  сбор, обработка и обобщение материалов по гидрогеологическим условиям, геологическому строению и пр., полученных предыдущими исследователями; рекогносцировочное гидрогеологическое обследование изучаемой территории; гидрогеологические съемочные работы и составление гидрогеологических карт; бурение гидрогеологических скважин, горно-проходческие работы; полевые опытно-фильтрационные работы (откачки, наливы, нагнетания и т.п.); наблюдение за режимом подземных вод в естественных и нарушенных условиях; моделирование фильтрации подземных вод; лабораторные исследования.</vt:lpstr>
      <vt:lpstr>При поисках и разведке подземных вод осуществляется комплекс работ, позволяющий получить гидрогеологическую информацию. В целом, методы получения информации можно разделить на основные и вспомогательные.  Основные методы  непосредственно устанавливающие гидрогеологические условия изучаемого месторождения и определяющие промышленную ценность этого месторождения: гидрогеологическая съемка различного масштаба; бурение скважин; полевые опытно-фильтрационные работы; режимные наблюдения.  Вспомогательные методы  способствуют наиболее рациональному получению информации и облегчают применение основных методов: геофизические исследования; балансово-гидрометрические исследования; моделирование гидрогеологических процессов и др.  Обработка результатов, полученных при каждом конкретном методе исследований, осуществляется как непосредственно на месте проведения работ, так и в камеральный период. При обработке гидрогеологической информации (особенно результатов опытных работ, режимных наблюдений, геофизических работ) в настоящее время широко применяются методы вычислительной техники. Для хранения материала существуют региональные банки данных.</vt:lpstr>
      <vt:lpstr>Принцип последовательного изучения заключается в постепенном наращивании знаний о месторождении или участке.   Изучение осуществляется поэтапно (последовательно) от общего к частному.  Выражение последовательного изучения проявляется в стадийности гидрогеологических исследований, при этом выделяются следующие этапы изучения или использования месторождений подземных вод: региональная оценка прогнозных ресурсов; поисково-оценочные работы; разведка; эксплуатационная разведка.  Стадийность в каждом конкретном случае обосновывается в  зависимости от сложности гидрогеологических условий, значимости объекта и других факторов. </vt:lpstr>
      <vt:lpstr>Принцип полноты исследований заключается в необходимости изучения не только отдельных участков, но и всей площади месторождения. Учитывая динамизм подземных вод и взаимосвязь месторождений с внешней средой, необходимо изучение областей фильтрации, выявление естественных или искусственных границ пласта. Границы должны изучаться как в плане, так и в разрезе. Этот принцип включает и попутное изучение других полезных ископаемых, залегающих совместно с подземными водами, а также встречающихся слабоминерализованных, минеральных и других типов вод. Однако не надо понимать, что принцип полноты исследований требует исчерпывающего изучения месторождения. Степень изучения отдельных участков будет разная: на одних участках более детальная, на других – менее    детальная. Такая полнота исследований позволяет в случае увеличения количества использования подземных вод не производить всей разведки сначала, а воспользоваться имеющимися данными с небольшими дополнительными исследованиями с целью детального изучения всего месторождения.</vt:lpstr>
      <vt:lpstr>Принцип равномерности изучения с учетом гидрогеологической неоднородности объекта и стадии работ предполагает более или менее равномерное освещение разведываемого месторождения для получения правильного представления о его особенностях. Участки со сложными гидрогеологическими условиями должны изучаться полнее, с проведением бóльшего объема работ.  При простых условиях разведочные выработки могут разряжаться. </vt:lpstr>
      <vt:lpstr>Инструкциями ГКЭН все типы месторождений подземных вод подразделяются по степени сложности гидрогеологических условий на три группы: с простыми, сложными и очень сложными гидрогеологическими условиями. Ко всем группам установлены требования к разведке и обоснованию категорий разведанных запасов          </vt:lpstr>
      <vt:lpstr>Принцип максимальной геологической информации заключается в размещении разведочных скважин с учетом получения наибольшей информации о геологическом строении и гидрогеологических условиях изучаемого объекта.  Принцип минимальных затрат труда, времени и средств предполагает, что на каждой стадии изучения объемы работ и затраты труда и времени должны быть минимальными, но в то же время позволяли решать поставленные задачи. Этот принцип предопределяет тщательный анализ гидрогеологической информации по району исследований на стадии проектирования, творческий подход гидрогеолога к выбору методов проведения гидрогеологических и других видов исследований, правильное понимание требований и нормативных актов проведения геолого-разведочных работ. Необходимы расчет прогнозной оценки степени гидрогеологической сложности месторождения и учет имеющегося по району исследований опыта эксплуатации подземных вод. В результате может быть решен вопрос об объединении во времени отдельных стадий поисков и разведки месторождений подземных вод.</vt:lpstr>
      <vt:lpstr>  Принцип охраны окружающей (геологической) среды по содержанию состоит из двух разделов: - требования, связанные с обоснованием предупредительных мероприятий по охране окружающей среды от негативного влияния техногенных процессов при длительной эксплуатации водозаборных сооружений; -   защита подземных вод от загрязнения и истощения.  Принцип рационального и комплексного использования природных ресурсов предполагает их научно-обоснованное использование в народном хозяйстве с наибольшим экономическим эффектом. Так, использование подземных вод может способствовать сокращению поверхностного стока, что должно заранее прогнозироваться и учитываться. Эксплуатация одних месторождений может влиять на работу других и снижать их геолого-промышленную ценность. Комплексное использование водных ресурсов предполагает использовать все полезные свойства воды для удовлетворения разнообразных потребителей. Так, пресные воды могут быть использованы для водоснабжения, орошения и т.п.; теплоэнергетические подземные воды  для теплофикации, теплоснабжения, отопления парников, для прудов интенсивного рыборазведения, орошения.</vt:lpstr>
      <vt:lpstr>Презентация PowerPoint</vt:lpstr>
      <vt:lpstr>Презентация PowerPoint</vt:lpstr>
      <vt:lpstr>Поиски и разведка подземных вод  учение о методах и приемах изучения гидрогеологических условий, выявления месторождений подземных вод и оценки их ресурсов, запасов, режима, качества и особенностей движения подземных вод в целях решения различных народнохозяйственных задач.   Это один из основных разделов гидрогеологии, изучающий подземные воды как своеобразное природное вещество Земли и как одно из наиболее ценных полезных ископаемых.   Подземные воды – это один из наиболее важных видов геологической материи, постоянно находящейся в контакте с породами, с поверхностными водами и активно влияющей на ход геологических процессов в земной коре. Это весьма ценное полезное ископаемое, грандиозное как по масштабам использования, так и по своей значимости для нужд народного хозяйства.</vt:lpstr>
      <vt:lpstr>Как и другие полезные ископаемые, подземные воды образуют месторождения, в пределах которых находятся и формируются естественные запасы и ресурсы.  Современная формулировка понятия “месторождения подземных вод” дана в инструкции Государственного комитета по экспертизе недр: “Месторождения подземных вод представляют собой пространственно ограниченную часть водоносной системы, в пределах которой под влиянием сочетания комплекса геолого-экономических факторов созданы благоприятные условия для отбора подземных вод определенного качества в количестве, достаточном для их целевого использования”.  В понятии “месторождения подземных вод” учитываются не только объем воды в пределах месторождения, но и величина возможного отбора воды, условия питания и формирования дополнительных запасов и пр.  Та часть месторождения, где осуществляется отбор подземных вод для практического использования, называется эксплуатационным (водозаборным) участком. В пределах месторождения их может быть несколько и между собой они могут взаимодействовать.  Месторождение подземных вод имеет условные границы в плане и разрезе, выделение этих границ зачастую весьма сложно и не всегда имеет однозначную трактовку.</vt:lpstr>
      <vt:lpstr>               Месторождения подземных вод имеют свои специфические особенности, главная из которых – влияние на месторождение окружающей среды. Это влияние предопределяется такими свойствами подземных вод, как подвижность, способность к возобновлению запасов.  К таким особенностям относятся:  полная или частичная возобновляемость;  формирование баланса водоотбора за счет различных генетических составляющих и изменения их величины и соотношения во времени;  тесная взаимосвязь подземных вод с внешней средой (дополнительные запасы, ущерб поверхностному стоку);  возможность повторного участия уже использованных (возвратных) вод; возможность формирования новых запасов подземных вод (искусственное восполнение);  возможность изменения качества подземных вод в период эксплуатации под влиянием как естественных, так и искусственных факторов;  значительное превышение области формирования запасов над площадью участка водоотбора;  взаимосвязь между водозаборными участками;  зависимость величины отбора подземных вод от схемы эксплуатации.</vt:lpstr>
      <vt:lpstr>Изучение месторождений подземных вод связано с анализом и проработкой целого ряда сведений о природной обстановке района и подземных водах, а именно:  выявление благоприятных геологических структур и литологического состава пород для накопления подземных вод;  выявление участков повышенной трещиноватости пород, зон тектонических нарушений;  выявление благоприятных гидрогеологических условий для формирования и питания подземных вод;  анализ геоморфологических особенностей, особо сказывающихся на условии формирования грунтовых подземных вод (речные долины, конусы выноса, межгорные впадины);  изучение гидрологических условий района;  изучение климатических условий района как фактора, весьма активно влияющего на условия формирования подземных вод;  установление общих закономерностей формирования, залегания и распространения подземных вод (поток, бассейн, границы распространения, условия формирования запасов и т.д.);  (см. след. слайд)   </vt:lpstr>
      <vt:lpstr>изучение источников и режима питания водоносных горизонтов;  изучение гидродинамических характеристик пласта (условия транзита и разгрузки подземных вод, скорость водообмена, связь с другими водоносными горизонтами);  оценка расчетных гидрогеологических параметров пласта (коэффициентов фильтрации, уровнепроводности, водоотдачи и т.п.);  выяснение граничных условий в плане и разрезе, как характеризующих форму взаимосвязи подземных вод с окружающей средой и оказывающих большое значение на выбор расчетных формул при оценке запасов;  изучение качества воды с точки зрения пригодности для различных целей; оценка эксплуатационных запасов с точки зрения возможности удовлетворения требований недропользователя;  мониторинг подземных вод;  оценка возможности загрязнения подземных вод;  изучение работы действующих водозаборов.  </vt:lpstr>
      <vt:lpstr>Презентация PowerPoint</vt:lpstr>
      <vt:lpstr>Презентация PowerPoint</vt:lpstr>
      <vt:lpstr> </vt:lpstr>
      <vt:lpstr>Презентация PowerPoint</vt:lpstr>
      <vt:lpstr>Подземные воды речных долин являются одним из важнейших источников водоснабжения, поэтому на возможность их использования в первую очередь необходимо обратить особое внимание.  Для водоносных горизонтов, приуроченных к речным долинам, характерны следующие особенности: - водовмещающими породами являются рыхлообломочные отложения с высо­кими коллекторскими свойствами; - большая длина области распространения водоносного горизонта по сравнению с шириной; - наличие подруслового потока; - наличие у водоносного горизонта свободной поверхности, реже возмо­жен местный небольшой напор; - небольшая глубина залегания подземных вод; - изменчивость мощности аллювиального потока от нескольких десятков до сотен метров; - режим грунтовых вод связан с режимом реки; - питание происходит за счет фильтрации речных вод, скрытого дренирования вод коренных пород и инфильтрации атмосферных осадков.</vt:lpstr>
      <vt:lpstr>                 Подземные воды конусов выноса, как и строение самих конусов выноса имеют свои особенности, а именно:  - отложения конусов выноса сложены рыхлыми обломочными породами неоднородного мехсостава как в горизонтальном, так и в вертикальном направлениях;  - для всех конусов выноса характерна горизонтальная зональность. Вы­деляются: зона глубокого залегания, зона выклинивания, область вторичного погружения;  - наличие в конусах выноса мощной толщи песчано-галечников с высоки­ми коллекторскими свойствами создает как бы подземное водохрани­лище с большими емкостными запасами подземных вод;  - питание подземных вод происходит за счет интенсивного поглощения поверхностного стока (до 50 – 60 % от общей величины питания), за счет инфильтрации оросительных вод (15 – 25 %), инфильтрации атмос­ферных осадков (9 %) и подземного стока со стороны горного массива (8 – 14 %); - качество подземных вод также подвержено горизонтальной зональности с увеличением минерализации от вершины к периферии. </vt:lpstr>
      <vt:lpstr>     Подземные воды артезианских бассейнов характеризуются следующими особенностями:  - площадь их распространения обычно очень велика;  - в гидрогеологическом отношении они представляют собой сложную сис­тему поэтажно расположенных водоносных горизонтов, часто взаимосвязан­ных между собой, что обуславливает возможность перетекания воды и зат­рудняет их изучение;  - большая глубина залегания водоносных горизонтов требует применения глубокого бурения и специальной технологии работ;  - значительная мощность водоносных горизонтов; - вертикальная гидрохимическая зональность, требующая проводить работы для выяснения границ вод с различной минерализацией;  </vt:lpstr>
      <vt:lpstr>Презентация PowerPoint</vt:lpstr>
      <vt:lpstr>                     Подземные воды зон тектонических нарушений характеризуются следующими особенностями, которые необходимо учитывать при гидрогеологических исследованиях:  - залегают они в форме линейно-вытянутых относительно узких потоков, приуроченных к горным породам зон дробления, брекчирования, тектони­ческим нарушениям. В связи с этим распространение подземных вод носит локальный характер;  - наибольшей водообильностью отличаются карбонатные, часто закарстованные породы, менее водообильны интрузивные породы, песчаники и сов­сем слабо обводнены сланцы, эффузивы, роговики;  - породы обладают фильтрационной анизотропией (неоднородностью) в различных направлениях;  - глубина распространения трещинных вод довольно велика (до сотен метров);  - воды преимущественно грунтовые, реже слабонапорные; - область питания располагается вдоль зоны тектонических нарушений, непосредственно на вмещающих горных породах;  - основным источником питания являются атмосферные осадки, фильтра­ционные потоки из рек, боковой приток из относительно малопроницаемых пород, залегающих по бортам тектонических зон;  - естественные запасы тектонических зон обычно очень невелики. На месторождении формируются чаще всего естественные ресурсы.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Вячеслав</dc:creator>
  <cp:lastModifiedBy>Manat Alzhigitova</cp:lastModifiedBy>
  <cp:revision>14</cp:revision>
  <dcterms:created xsi:type="dcterms:W3CDTF">2023-08-28T06:33:27Z</dcterms:created>
  <dcterms:modified xsi:type="dcterms:W3CDTF">2026-09-14T10:17:20Z</dcterms:modified>
</cp:coreProperties>
</file>