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4"/>
  </p:notesMasterIdLst>
  <p:sldIdLst>
    <p:sldId id="30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12192000" cy="6858000"/>
  <p:notesSz cx="6858000" cy="12192000"/>
  <p:embeddedFontLst>
    <p:embeddedFont>
      <p:font typeface="Host Grotesk Medium" panose="020B0604020202020204" charset="0"/>
      <p:regular r:id="rId45"/>
    </p:embeddedFont>
    <p:embeddedFont>
      <p:font typeface="Roboto" panose="02000000000000000000" pitchFamily="2" charset="0"/>
      <p:regular r:id="rId46"/>
      <p:bold r:id="rId47"/>
      <p:italic r:id="rId48"/>
      <p:boldItalic r:id="rId49"/>
    </p:embeddedFont>
    <p:embeddedFont>
      <p:font typeface="Roboto Bold" panose="02000000000000000000" pitchFamily="2" charset="0"/>
      <p:regular r:id="rId50"/>
      <p:bold r:id="rId5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5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96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svg"/><Relationship Id="rId4" Type="http://schemas.openxmlformats.org/officeDocument/2006/relationships/image" Target="../media/image54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4" y="2502495"/>
            <a:ext cx="6867909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kk-KZ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№1 </a:t>
            </a:r>
            <a:r>
              <a:rPr lang="en-US" sz="445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</a:t>
            </a:r>
            <a:r>
              <a:rPr lang="kk-KZ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ға кіріспе. Деректер түрлері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661475" y="4176911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Статистиканың негізгі ұғымдарын, зерттеу кезеңдерін және қоғамдық ғылымдардағы рөлін бірге қарастырамыз.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004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 дегеніміз не?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914823"/>
            <a:ext cx="5470785" cy="3793034"/>
          </a:xfrm>
          <a:prstGeom prst="roundRect">
            <a:avLst>
              <a:gd name="adj" fmla="val 3139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080121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анықтама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503884"/>
            <a:ext cx="514019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 — деректерді жинау, өңдеу, талдау және интерпретациялауға арналған ғылыми пән. Ол сандық әдістер арқылы қоғамдық құбылыстарды зерттеп, заңдылықтарды ашуға мүмкіндік береді.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5914" y="2105918"/>
            <a:ext cx="248041" cy="2480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41259" y="2100858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жинау және өңдеу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41259" y="2524621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Бастапқы мәліметтерді жүйелі түрде жинау және ретке келтіру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5914" y="3356471"/>
            <a:ext cx="248041" cy="2480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41259" y="3351411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Талдау және интерпретациялау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841259" y="3775174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Математикалық және логикалық әдістер арқылы нәтижелерді түсіндіру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5914" y="4607024"/>
            <a:ext cx="248041" cy="2480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841259" y="4601964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Сандық зерттеу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841259" y="5025727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Қоғамдық құбылыстарды объективті сандық тілмен сипаттау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518841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Статистиканың мақсаттары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283619"/>
            <a:ext cx="3065783" cy="1693168"/>
          </a:xfrm>
          <a:prstGeom prst="roundRect">
            <a:avLst>
              <a:gd name="adj" fmla="val 41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33119" y="2455267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Нақты ақпарат алу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812951"/>
            <a:ext cx="27224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Шешім қабылдауға негіз болатын сенімді және дәл деректерді алу, субъективті пікірлерді объективті фактілермен алмастыру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2552" y="2283619"/>
            <a:ext cx="3065783" cy="1693168"/>
          </a:xfrm>
          <a:prstGeom prst="roundRect">
            <a:avLst>
              <a:gd name="adj" fmla="val 41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064196" y="2455267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🔮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Болжам жасау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4196" y="2812951"/>
            <a:ext cx="27224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Тарихи деректер негізінде болашақтағы үрдістерді болжау және стратегиялық шешімдер қабылдауға қолдау көрсету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142085"/>
            <a:ext cx="6296860" cy="1197074"/>
          </a:xfrm>
          <a:prstGeom prst="roundRect">
            <a:avLst>
              <a:gd name="adj" fmla="val 58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33119" y="4313734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🔍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Заңдылықтарды ашу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4671417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жиынтығындағы жасырын үлгілерді, тәуелділіктер мен ауытқуларды анықтап, себеп-салдарлық байланыстарды орнату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942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Сандық белгілер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406848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Сандық белгілер өлшенетін немесе есептелетін мәліметтерді сипаттайды. Олар екі негізгі топқа бөлінеді: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840930"/>
            <a:ext cx="5470785" cy="2457549"/>
          </a:xfrm>
          <a:prstGeom prst="roundRect">
            <a:avLst>
              <a:gd name="adj" fmla="val 4846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300622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белгілер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3429992"/>
            <a:ext cx="514019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 нақты, бүтін сандық мәндерді қабылдайды. Аралықта ешқандай мән болмайды.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07710" y="4074914"/>
            <a:ext cx="5140196" cy="1165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Адам саны — 1, 2, 3...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Балалар саны отбасында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Тіркелген инциденттер саны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Қателер мен оқиғалардың жиілігі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300622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Үздіксіз белгілер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3429992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Белгілі бір аралықта кез келген мәнді қабылдай алады. Өлшеу дәлдігіне байланысты.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4074914"/>
            <a:ext cx="5232666" cy="1165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Салмақ — 70.5 кг, 71.2 кг...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Бой, температура, уақыт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беру жылдамдығы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Желілік кідіріс (latency) мәні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974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Сапалық белгілер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544862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Сапалық белгілер сандық емес, сипаттамалық ақпаратты беретін белгілер. Олар жіктеу немесе реттеу мақсатында қолданылады.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978944"/>
            <a:ext cx="5351725" cy="21815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3163292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Категориялық (номиналды) белгілер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520976"/>
            <a:ext cx="490684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Бір-бірінен тәуелсіз, реттелмеген санаттарға жатады. Арасында "жоғары–төмен" қатынасы жоқ.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22017" y="4116288"/>
            <a:ext cx="4906840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Жыныс: ер, әйел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Түстер: қызыл, жасыл, көк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Мамандық түрі, ел атауы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2978944"/>
            <a:ext cx="5351725" cy="218152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39037" y="3163292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Ранжирленген (реттелген) белгілер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39037" y="3520976"/>
            <a:ext cx="490684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Санаттар белгілі бір ретпен орналасады, бірақ аралардың тең болуы міндетті емес.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6439037" y="4116288"/>
            <a:ext cx="4906840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Білім деңгейі: орта, жоғары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Дәрежелер: жоғары, орта, төмен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Қауіпсіздік деңгейлері: 1-4 класс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009154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Зерттеу кезеңдері: Жоспарлау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773932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 келген статистикалық зерттеу мұқият жоспарлаудан басталады. Бұл кезеңде қателіктерге жол бермеу зерттеудің сапасын айқындайды.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61475" y="2456061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2717998"/>
            <a:ext cx="3065783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61475" y="2838748"/>
            <a:ext cx="30657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Нысан мен мақсатты анықтау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61475" y="3196431"/>
            <a:ext cx="306578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Зерттеу объектісін, генеральды жиынты мен зерттеу сұрақтарын нақты тұжырымдау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892552" y="2456061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892552" y="2717998"/>
            <a:ext cx="3065783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3892552" y="2838748"/>
            <a:ext cx="306578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Әдістеме мен құралдарды таңдау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892552" y="3454896"/>
            <a:ext cx="306578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Іріктеу тәсілін, өлшеу шкаласын және деректерді жинаудың оңтайлы жолын белгілеу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1475" y="448835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1475" y="4733727"/>
            <a:ext cx="6296860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661475" y="4871045"/>
            <a:ext cx="62968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Уақыт кестесін жасау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61475" y="5228729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Зерттеудің әрбір кезеңіне мерзім белгілеу, ресурстарды бөлу және нәтижелерді бақылау тетіктерін орнату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20106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Мәліметтерді жинау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048496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1577" y="3048496"/>
            <a:ext cx="286496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Анкеталар мен сұрау парақтары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281577" y="3664645"/>
            <a:ext cx="2864969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Мақсатты аудиториядан жүйелі түрде жауаптар жинау. Ашық және жабық сұрақтарды біріктіру арқылы сапалы деректер алынады.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3048496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73315" y="3048496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Тікелей бақылау әдістері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973315" y="3406180"/>
            <a:ext cx="2865068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Зерттеу объектісін табиғи ортасында бақылау. Бақылаушы учаскеге қатыспай, объективті деректерді тіркейді.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3048496"/>
            <a:ext cx="413434" cy="4134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65152" y="3048496"/>
            <a:ext cx="286506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 есеп құжаттары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665152" y="3664645"/>
            <a:ext cx="2865068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Мемлекеттік органдар, кәсіпорындар мен ұйымдардың ресми есептілік деректеріне сүйену — сенімді бастапқы ақпарат көзі.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 талдау әдістері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661475" y="1017290"/>
            <a:ext cx="2608793" cy="1261765"/>
          </a:xfrm>
          <a:prstGeom prst="roundRect">
            <a:avLst>
              <a:gd name="adj" fmla="val 3785"/>
            </a:avLst>
          </a:prstGeom>
          <a:solidFill>
            <a:srgbClr val="FAF9F5"/>
          </a:solidFill>
          <a:ln w="1270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87876" y="1143695"/>
            <a:ext cx="2355989" cy="355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 және салыстырмалы шамалар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87876" y="1577181"/>
            <a:ext cx="2355989" cy="575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Арифметикалық орта, медиана, мода — деректердің орталық тенденциясын сипаттайды. Салыстырмалы шамалар пропорция мен динамиканы көрсетеді.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348351" y="1017290"/>
            <a:ext cx="2608793" cy="1261765"/>
          </a:xfrm>
          <a:prstGeom prst="roundRect">
            <a:avLst>
              <a:gd name="adj" fmla="val 3785"/>
            </a:avLst>
          </a:prstGeom>
          <a:solidFill>
            <a:srgbClr val="FAF9F5"/>
          </a:solidFill>
          <a:ln w="1270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3474752" y="1143695"/>
            <a:ext cx="2355989" cy="355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Корреляция және дисперсиялық талдау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474752" y="1577181"/>
            <a:ext cx="2355989" cy="575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Белгілер арасындағы байланысты өлшеу. Дисперсиялық талдау топаралық айырмашылықтардың маңыздылығын тексереді.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61475" y="2357140"/>
            <a:ext cx="5295668" cy="796330"/>
          </a:xfrm>
          <a:prstGeom prst="roundRect">
            <a:avLst>
              <a:gd name="adj" fmla="val 5997"/>
            </a:avLst>
          </a:prstGeom>
          <a:solidFill>
            <a:srgbClr val="FAF9F5"/>
          </a:solidFill>
          <a:ln w="1270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87876" y="2483545"/>
            <a:ext cx="5042865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Графикалық визуализация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87876" y="2739330"/>
            <a:ext cx="5042865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Гистограммалар, диаграммалар, бөліну кестелері — күрделі деректерді анық түрде беру және аудиторияға жеткізу.</a:t>
            </a:r>
            <a:endParaRPr lang="en-US" sz="8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902" y="1017290"/>
            <a:ext cx="5295668" cy="52958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260475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 және қоғамдық ғылымдар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541984"/>
            <a:ext cx="3065783" cy="1693168"/>
          </a:xfrm>
          <a:prstGeom prst="roundRect">
            <a:avLst>
              <a:gd name="adj" fmla="val 41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33119" y="2713633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Экономикалық талдау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3071316"/>
            <a:ext cx="27224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ЖІӨ динамикасы, инфляция деңгейі, жұмыссыздық үрдістері — барлығы статистикалық модельдер арқылы зерттеледі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2552" y="2541984"/>
            <a:ext cx="3065783" cy="1693168"/>
          </a:xfrm>
          <a:prstGeom prst="roundRect">
            <a:avLst>
              <a:gd name="adj" fmla="val 41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064196" y="2713633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Әлеуметтік зерттеулер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4196" y="3071316"/>
            <a:ext cx="27224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Халықтың тұрмыс деңгейі, білімге қолжетімділік, қылмыс статистикасы сандық сипаттама алады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400451"/>
            <a:ext cx="6296860" cy="1197074"/>
          </a:xfrm>
          <a:prstGeom prst="roundRect">
            <a:avLst>
              <a:gd name="adj" fmla="val 58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33119" y="4572099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Зерттеу дәлдігі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4929783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Іріктеме теориясы мен статистикалық критерийлер зерттеу нәтижелерінің ғылыми негізділігін қамтамасыз етеді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2502495"/>
            <a:ext cx="6296860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Бөлім 2: Ақпараттық қауіпсіздікке кіріспе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661475" y="4176911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Ақпараттық қауіпсіздіктің негізгі ұғымдары, қауіп-қатер түрлері және қорғаныс механизмдерін зерттейміз.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9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 — негізгі ресурс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39565"/>
            <a:ext cx="579621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XXI ғасырда ақпарат мұнай мен газға тең бағаланатын стратегиялық ресурсқа айналды. Цифрлық экономиканың дамуы мен мемлекеттік басқарудың ақпараттандырылуы деректердің қорғалуын бұрынғыдан да маңызды етіп отыр.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2598738"/>
            <a:ext cx="5815264" cy="95795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868" y="2617788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Қоғамның даму қозғалтқышы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64868" y="3041551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Ақпараттық ресурстар бизнесті, мемлекетті және азаматтарды байланыстырады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425" y="3849291"/>
            <a:ext cx="5815264" cy="70991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4868" y="3868341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Ресурстарды қорғау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64868" y="4292104"/>
            <a:ext cx="559282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Деректердің жоғалуы немесе бұрмалануы орасан зиян келтіруі мүмкін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4851797"/>
            <a:ext cx="5815264" cy="95795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4868" y="4870847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Мемлекеттік және жеке мүдделер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64868" y="5294610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Азаматтардың жеке деректері мен мемлекеттік құпиялар бірдей қорғалуды талап етеді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7452" y="1476772"/>
            <a:ext cx="4669018" cy="46691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0435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қауіпсіздік анықтамасы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2537817"/>
            <a:ext cx="1062070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Ақпараттық қауіпсіздік — ақпаратты заңсыз жария ету, бұрмалау, жою және қолжетімсіздіктен қорғауға бағытталған ұйымдастырушылық, техникалық және құқықтық шаралардың кешені.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351782"/>
            <a:ext cx="19050" cy="868164"/>
          </a:xfrm>
          <a:prstGeom prst="roundRect">
            <a:avLst>
              <a:gd name="adj" fmla="val 49999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405981"/>
            <a:ext cx="3512653" cy="19476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18585" y="353000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45819" y="4067473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Заңдылықтарды сақтау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45819" y="4425156"/>
            <a:ext cx="314396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 заңды пайдаланушылар мен процестер ғана ақпаратқа қол жеткізе алады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3405981"/>
            <a:ext cx="3512752" cy="19476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96532" y="353000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4523766" y="4067473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Тұтастықты қамтамасыз ету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523766" y="4425156"/>
            <a:ext cx="314406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рұқсатсыз өзгертілмейді, мазмұны сенімді болып қалады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3405981"/>
            <a:ext cx="3512653" cy="194766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74578" y="3530005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8201812" y="4067473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Қолжетімділікті сақтау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8201812" y="4425156"/>
            <a:ext cx="314396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 қажет уақытта заңды пайдаланушыларға қолжетімді болады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элементтер: CIA Триадасы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795933"/>
            <a:ext cx="9753356" cy="5486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28767"/>
            <a:ext cx="11478330" cy="92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650" b="1" dirty="0">
                <a:solidFill>
                  <a:srgbClr val="C3643D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CIA триадасы</a:t>
            </a: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Жасырындылық (Confidentiality), Тұтастық (Integrity) және Қолжетімділік (Availability) — кез келген ақпараттық қауіпсіздік жүйесінің іргетасы болып табылады. Бұл үш элементтің тепе-теңдігі сенімді қорғанысты қамтамасыз етеді.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1483816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Қауіптер және осалдықтар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5233360" y="2248595"/>
            <a:ext cx="6296860" cy="3125589"/>
          </a:xfrm>
          <a:prstGeom prst="roundRect">
            <a:avLst>
              <a:gd name="adj" fmla="val 222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5239710" y="2254945"/>
            <a:ext cx="3142080" cy="1928515"/>
          </a:xfrm>
          <a:custGeom>
            <a:avLst/>
            <a:gdLst/>
            <a:ahLst/>
            <a:cxnLst/>
            <a:rect l="l" t="t" r="r" b="b"/>
            <a:pathLst>
              <a:path w="3142080" h="1928515">
                <a:moveTo>
                  <a:pt x="57887" y="0"/>
                </a:moveTo>
                <a:lnTo>
                  <a:pt x="3142080" y="0"/>
                </a:lnTo>
                <a:lnTo>
                  <a:pt x="3142080" y="1928515"/>
                </a:lnTo>
                <a:lnTo>
                  <a:pt x="0" y="1928515"/>
                </a:lnTo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405005" y="2420243"/>
            <a:ext cx="281149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Осалдық (Vulnerability)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405005" y="2777927"/>
            <a:ext cx="2811491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Жүйедегі шабуылдаушы пайдалана алатын әлсіз тұстар. Бағдарламалық қателіктер, конфигурация кемшіліктері немесе адам факторы болуы мүмкін.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381790" y="2254945"/>
            <a:ext cx="3142080" cy="1928515"/>
          </a:xfrm>
          <a:custGeom>
            <a:avLst/>
            <a:gdLst/>
            <a:ahLst/>
            <a:cxnLst/>
            <a:rect l="l" t="t" r="r" b="b"/>
            <a:pathLst>
              <a:path w="3142080" h="1928515">
                <a:moveTo>
                  <a:pt x="0" y="0"/>
                </a:moveTo>
                <a:lnTo>
                  <a:pt x="3084193" y="0"/>
                </a:lnTo>
                <a:arcTo wR="57887" hR="57888" stAng="16200000" swAng="5400000"/>
                <a:lnTo>
                  <a:pt x="3142080" y="1928515"/>
                </a:lnTo>
                <a:lnTo>
                  <a:pt x="0" y="1928515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8381790" y="2254945"/>
            <a:ext cx="19050" cy="192851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547085" y="2420243"/>
            <a:ext cx="281149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Тәуекел (Risk)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547085" y="2777927"/>
            <a:ext cx="2811491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Осалдықтың пайдаланылу ықтималдығы мен зиянның ауырлығының туындысы. Тәуекелді бағалау қорғанысқа басымдық беруге мүмкіндік береді.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239710" y="4183459"/>
            <a:ext cx="6284160" cy="1184374"/>
          </a:xfrm>
          <a:custGeom>
            <a:avLst/>
            <a:gdLst/>
            <a:ahLst/>
            <a:cxnLst/>
            <a:rect l="l" t="t" r="r" b="b"/>
            <a:pathLst>
              <a:path w="6284160" h="1184374">
                <a:moveTo>
                  <a:pt x="0" y="0"/>
                </a:moveTo>
                <a:lnTo>
                  <a:pt x="6284160" y="0"/>
                </a:lnTo>
                <a:lnTo>
                  <a:pt x="6284160" y="1126486"/>
                </a:lnTo>
                <a:arcTo wR="57887" hR="57888" stAng="0" swAng="5400000"/>
                <a:lnTo>
                  <a:pt x="57887" y="1184374"/>
                </a:lnTo>
                <a:arcTo wR="57887" hR="57888" stAng="5400000" swAng="5400000"/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5239710" y="4183459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405005" y="4348758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Шабуыл (Attack)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405005" y="4706441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Қауіпсіздікті бұзуға бағытталған іс-қимылдар тізбегі. Мақсаты — деректерді ұрлау, жүйені бұзу немесе қызметті тоқтату.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643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қауіпсіздік саясаты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629098"/>
            <a:ext cx="5470785" cy="2364581"/>
          </a:xfrm>
          <a:prstGeom prst="roundRect">
            <a:avLst>
              <a:gd name="adj" fmla="val 5036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79439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Саясат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218160"/>
            <a:ext cx="514019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Ақпараттық қауіпсіздік саясаты — мекеменің ақпараттық активтерін қалай өңдеу, сақтау және қорғау керектігін нақты регламенттейтін ресми құжаттар жиынтығы. Ол барлық қызметкерлер мен жүйелерге қолданылады.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777927"/>
            <a:ext cx="5232666" cy="215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Қорғау ережелері мен директивалары: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рұқсатты пайдалану, парольдік саясат, шифрлау талаптары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Активтерді өңдеу тәртібі: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деректерді жіктеу, сақтау мерзімдері, жою процедурасы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Қауіпсіздік сервистерінің критерийлері: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аутентификация, авторизация, аудит журналдары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Жауапкершілік бөлінісі: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қауіпсіздік рөлдері мен міндеттерін нақты бекіту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7704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Қауіпсіздік механизмдері және олардың рөлі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924473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1577" y="2924473"/>
            <a:ext cx="286496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Шабуылдарды анықтау жүйелері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281577" y="3540621"/>
            <a:ext cx="2864969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IDS/IPS жүйелері желілік трафикті бақылап, күдікті әрекеттерді нақты уақыт режимінде анықтайды және оларды автоматты түрде блоктайды.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2924473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73315" y="2924473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Бағдарламалық қорғаныс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973315" y="3282156"/>
            <a:ext cx="2865068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Антивирустар, брандмауэрлер, шифрлау алгоритмдері, VPN — бағдарламалық деңгейде деректерді қорғаудың негізгі құралдары.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2924473"/>
            <a:ext cx="413434" cy="4134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65152" y="2924473"/>
            <a:ext cx="286506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Аппараттық қорғаныс кешендері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665152" y="3540621"/>
            <a:ext cx="2865068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HSM модульдері, смарт-карталар, биометриялық сенсорлар — физикалық деңгейдегі сенімді аутентификация мен деректерді қорғау.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Желілік шабуылдар классификациясы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40902" y="1007467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Активті шабуылдар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240902" y="1263253"/>
            <a:ext cx="5295668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Жүйеге тікелей әсер ететін, деректерді өзгертетін немесе қызметтің жұмысын бұзатын шабуылдар. Зардабы дереу байқалады.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240902" y="1621334"/>
            <a:ext cx="5295668" cy="486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модификациялау</a:t>
            </a:r>
            <a:endParaRPr lang="en-US" sz="850" dirty="0"/>
          </a:p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DoS / DDoS шабуылдары</a:t>
            </a:r>
            <a:endParaRPr lang="en-US" sz="850" dirty="0"/>
          </a:p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Жалған пакеттер жіберу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240902" y="2185591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Пассивті шабуылдар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240902" y="2441377"/>
            <a:ext cx="5905253" cy="143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Жүйені өзгертпей, ақпаратты жасырын тыңдап, жинайды. Анықтауы өте қиын.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240902" y="2655590"/>
            <a:ext cx="5295668" cy="486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Трафикті тыңдау (sniffing)</a:t>
            </a:r>
            <a:endParaRPr lang="en-US" sz="850" dirty="0"/>
          </a:p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Мета-деректерді жинау</a:t>
            </a:r>
            <a:endParaRPr lang="en-US" sz="850" dirty="0"/>
          </a:p>
          <a:p>
            <a:pPr marL="172720" indent="-172720" algn="l">
              <a:lnSpc>
                <a:spcPct val="105000"/>
              </a:lnSpc>
              <a:buSzPct val="100000"/>
              <a:buChar char="•"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 OSINT арқылы талдау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4990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Кибершабуылдардың қауіпті түрлері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97336"/>
            <a:ext cx="3512653" cy="271075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781" y="2637135"/>
            <a:ext cx="248041" cy="2480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5819" y="3177778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DoS / DDoS шабуылдары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845819" y="3535462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Мақсатты жүйені жалған сұраныстармен толтырып, заңды пайдаланушыларға қызмет көрсетуді тоқтату. Банктер мен мемлекеттік порталдарға ең жиі қолданылатын шабуыл түрі.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497336"/>
            <a:ext cx="3512752" cy="271075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1728" y="2637135"/>
            <a:ext cx="248041" cy="2480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23766" y="3177778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Man-in-the-Middle (MitM)</a:t>
            </a: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4523766" y="3535462"/>
            <a:ext cx="31440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Шабуылдаушы екі тарап арасындағы байланысқа кіріп, хабарламаларды тыңдайды немесе өзгертеді. Шифрланбаған желілерде ерекше қауіпті.</a:t>
            </a:r>
            <a:endParaRPr lang="en-US" sz="13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497336"/>
            <a:ext cx="3512653" cy="2710755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9774" y="2637135"/>
            <a:ext cx="248041" cy="2480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201812" y="3177778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модификациялау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8201812" y="3535462"/>
            <a:ext cx="3143965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Мәліметтер базасындағы немесе файлдардағы деректерді заңсыз өзгерту. Қаржылық есептер мен медициналық жазбалар үшін өте қауіпті.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Қауіпсіздік сервистерінің деңгейлері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795933"/>
            <a:ext cx="9753356" cy="5486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28767"/>
            <a:ext cx="11478330" cy="92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Қауіпсіздік сервистерінің әрбір деңгейі алдыңғысына сүйенеді: аутентификациясыз жасырындылықты, жасырындылықсыз тұтастықты қамтамасыз ету мүмкін емес.</a:t>
            </a:r>
            <a:endParaRPr lang="en-US" sz="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6817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Ақпараттандыруды мемлекеттік реттеу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532955"/>
            <a:ext cx="4907137" cy="2556768"/>
          </a:xfrm>
          <a:prstGeom prst="roundRect">
            <a:avLst>
              <a:gd name="adj" fmla="val 465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698254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Ашықтық презумпциясы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122017"/>
            <a:ext cx="457654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Мемлекеттік ақпарат заңмен шектелмесе, азаматтарға еркін қолжетімді болуы тиіс. Бұл демократиялық басқарудың негізі.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740256" y="2698254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реттеу бағыттары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40256" y="3122017"/>
            <a:ext cx="5796214" cy="1909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Мемлекеттік органдардың міндеттері: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ақпаратты жариялау, есептілік, аудит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Жеке деректерді қорғау: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жинау, өңдеу және сақтаудың заңдық талаптары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Цифрлық инфрақұрылым: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маңызды жүйелерді бақылаудың құқықтық негіздері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Киберқылмыспен күрес: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заңнамалық жауапкершілік механизмдері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1011634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2025: Цифрлық деректерді басқару стандарты</a:t>
            </a:r>
            <a:endParaRPr lang="en-US" sz="3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2293144"/>
            <a:ext cx="826868" cy="118437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5523" y="2458442"/>
            <a:ext cx="53046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ISO 27001 талаптары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6225523" y="2816126"/>
            <a:ext cx="530469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Халықаралық стандартқа сәйкес ақпараттық қауіпсіздікті басқару жүйесін (ISMS) енгізу және сертификаттау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3477518"/>
            <a:ext cx="826868" cy="118437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25523" y="3642816"/>
            <a:ext cx="53046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Тәуекелге бағдарланған қорғаныс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6225523" y="4000500"/>
            <a:ext cx="530469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активтерді бірдей емес, тәуекел деңгейіне сәйкес саралап қорғайтын архитектура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4661892"/>
            <a:ext cx="826868" cy="118437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25523" y="4827191"/>
            <a:ext cx="53046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Корпоративтік мониторинг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6225523" y="5184874"/>
            <a:ext cx="530469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Ішкі аудит, ауытқуларды бақылау және үздіксіз жетілдіру арқылы стандарттардың орындалуын қадағалау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Киберщит жобасы: Қазақстанның қорғанысы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40902" y="999728"/>
            <a:ext cx="5295668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«Киберщит Қазақстан» — мемлекеттік маңызы бар ақпараттық инфрақұрылымды орталықтандырылған қорғауға арналған кешенді бағдарлама.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6240902" y="1375370"/>
            <a:ext cx="255780" cy="255786"/>
          </a:xfrm>
          <a:prstGeom prst="roundRect">
            <a:avLst>
              <a:gd name="adj" fmla="val 1867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574764" y="1414363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QazCloud мониторингі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574764" y="1670149"/>
            <a:ext cx="4961806" cy="143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Тәулік бойы үздіксіз кибер-қауіптерді бақылау және ерте ескерту жүйесі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6240902" y="1970286"/>
            <a:ext cx="255780" cy="255786"/>
          </a:xfrm>
          <a:prstGeom prst="roundRect">
            <a:avLst>
              <a:gd name="adj" fmla="val 1867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6574764" y="2009279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Автоматтандырылған сканерлеу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574764" y="2265065"/>
            <a:ext cx="4961806" cy="143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Ұлттық инфрақұрылым нысандарының осалдықтарын жүйелі түрде тексеру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6240902" y="2565202"/>
            <a:ext cx="255780" cy="255786"/>
          </a:xfrm>
          <a:prstGeom prst="roundRect">
            <a:avLst>
              <a:gd name="adj" fmla="val 1867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574764" y="2604195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Гео-резервтеу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574764" y="2859980"/>
            <a:ext cx="4961806" cy="143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географиялық таратып сақтау арқылы апаттарға төзімділікті арттыру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643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"Қара жәшік" моделі бойынша тестілеу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629098"/>
            <a:ext cx="5470785" cy="2364581"/>
          </a:xfrm>
          <a:prstGeom prst="roundRect">
            <a:avLst>
              <a:gd name="adj" fmla="val 5036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79439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Қара жәшік (Black-box) тестілеу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218160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Шабуылдаушының позициясынан инфрақұрылымды тексеру — ішкі ақпаратсыз, тек сыртқы перспективадан осалдықтарды іздеу.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777927"/>
            <a:ext cx="5232666" cy="215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Ішкі инфрақұрылым: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серверлер, желілік жабдықтар, қолданбалы бағдарламалардың осалдықтарын анықтау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Веб-ресурстарды OSINT талдауы: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ашық дереккөздерден ұйым туралы ақпаратты жинап, шабуыл векторларын анықтау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Сыни осалдықтар: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табылған критикалық кемшіліктерді жедел жою жөніндегі іс-қимыл жоспары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Нәтижелер есебі: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анықталған тәуекелдер бойынша детальды есептілік және ұсыныстар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5233360" y="2145903"/>
            <a:ext cx="6296860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Инциденттермен жұмыс және криминалистика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5233360" y="4533503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Кибер-инциденттерді тергеудің ғылыми-техникалық әдістері және цифрлық криминалистиканың негіздері.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00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Кибер-инциденттерді тергеу: Негізгі қадамдар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30" y="1577479"/>
            <a:ext cx="8452035" cy="38683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41606" y="4374366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Есеп және қорытынды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41783" y="4221523"/>
            <a:ext cx="1586817" cy="91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Құрылғы диагностикасы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352827" y="4527210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Дәлел сақтау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320397" y="4527210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Анықтау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631855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Инциденттерді тергеу процесінде оқиғалар тізбегін дұрыс қалпына келтіру және дәлелдерді сот талқылауына жарамды түрде сақтау — ең маңызды міндеттер.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қалпына келтіру және сараптама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40902" y="1017290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01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6240902" y="1197769"/>
            <a:ext cx="5295668" cy="127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240902" y="1280021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Дискілерден кескін алу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240902" y="1535807"/>
            <a:ext cx="5295668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HDD/SSD дискілерінің форензикалық сенімді көшірмелерін жасау. Бастапқы дерекке тиіспей жұмыс жасалады.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240902" y="1986855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02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6240902" y="2144613"/>
            <a:ext cx="5295668" cy="127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6240902" y="2249587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Жойылған файлдарды қалпына келтіру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240902" y="2505373"/>
            <a:ext cx="5295668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Арнайы бағдарламалар арқылы өшірілген файлдар мен артефактілерді іздеу және қалпына келтіру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240902" y="2956421"/>
            <a:ext cx="227404" cy="1420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03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6240902" y="3091458"/>
            <a:ext cx="5295668" cy="127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6240902" y="3219152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Журналдарды талдау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240902" y="3474938"/>
            <a:ext cx="5295668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Операциялық жүйе оқиға журналдары (Event Logs), браузер тарихы, ЖЖҚ үйінділерін (RAM dumps) кешенді талдау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5233360" y="2145903"/>
            <a:ext cx="6296860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қауіпсіздік мәдениеті және стандарттар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5233360" y="4533503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Ұйымдастырушылық шаралар мен халықаралық стандарттар — техникалық қорғанысты толықтыратын маңызды элементтер.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16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ISO 27001: Тәуекелге бағдарланған тәсіл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399109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ISO/IEC 27001 — ақпараттық қауіпсіздікті басқару жүйелеріне арналған жетекші халықаралық стандарт. Ол ұйымдарға ақпараттық активтерді жүйелі түрде қорғауға мүмкіндік береді.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081238"/>
            <a:ext cx="3512653" cy="2225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3265587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Корпоративтік қорғаныс стандарты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881735"/>
            <a:ext cx="3067767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Ақпараттық активтерді анықтау, бағалау және тәуекелге негізделген қорғаныс шараларын таңдау. Ұйымның барлық деңгейлерін қамтиды.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3081238"/>
            <a:ext cx="3512752" cy="22250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9964" y="3265587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Бизнес үздіксіздігі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99964" y="3623270"/>
            <a:ext cx="30678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Инциденттер кезінде де бизнес-процестердің үздіксіздігін қамтамасыз ету. Апаттан қалпына келтіру жоспарларын міндеттейді.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3081238"/>
            <a:ext cx="3512653" cy="22250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8010" y="3265587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Қол жеткізуді шектеу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78010" y="3623270"/>
            <a:ext cx="3067767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«Ең аз артықшылық» принципі бойынша пайдаланушылар тек қажет ресурстарға ғана қол жеткізе алады. Рөлдік рұқсат жүйесі енгізіледі.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706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мәдениетті қалыптастыру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18109"/>
            <a:ext cx="3485071" cy="21539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337348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Оқыту статистикасы 2025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4695031"/>
            <a:ext cx="3485071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9 194 қызметкер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арнайы тренингтен өтті. Бұл — тек нормативтік талапты орындау емес, ақпараттық мәдениет қалыптастырудың негізі.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213" y="2018109"/>
            <a:ext cx="3485170" cy="215403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3213" y="4337447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17 077 оқу сағаты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353213" y="4695130"/>
            <a:ext cx="348517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Фишинг симуляциялары, социалды инженерия сценарийлері, парольдік гигиена — практикалық дағдыларға бағытталған тренингтер.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050" y="2018109"/>
            <a:ext cx="3485170" cy="215403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5050" y="4337447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Озық тәжірибелер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45050" y="4695130"/>
            <a:ext cx="348517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Нормативтік минимумнан тыс халықаралық стандарттарды ендіру арқылы ұйымдардың киберсауаттылық деңгейін үздіксіз арттыру.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211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Қорғаныстың қара жәшік моделі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685951"/>
            <a:ext cx="5470785" cy="2250877"/>
          </a:xfrm>
          <a:prstGeom prst="roundRect">
            <a:avLst>
              <a:gd name="adj" fmla="val 5290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85124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Тексеру мазмұны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275012"/>
            <a:ext cx="514019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Ішкі инфрақұрылым: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желілік сегменттер, серверлер, IAM жүйелері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Әлеуметтік инженерия: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фишинг шабуылдарына қызметкерлердің реакциясын тексеру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SPOF нүктелері: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жалғыз істен шығу нүктелерін анықтау және жою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85124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Техникалық жетілдіру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3275012"/>
            <a:ext cx="523266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Гео-резервтеу: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деректерді географиялық таратып сақтау, апаттан тез қалпына келу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Серверлік оңтайландыру: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жабдықтың жүктемесін теңестіру, артық жаттылықты арттыру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Үздіксіз мониторинг: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автоматтандырылған ескерту жүйелері арқылы тәулік бойы бақылау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2502495"/>
            <a:ext cx="6296860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Киберқауіпсіздік: Қазақстан тәжірибесі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661475" y="4176911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Қазақстанның ұлттық киберқауіпсіздік инфрақұрылымын дамытудағы жетістіктері мен алдыңғы қатарлы тәжірибелері.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Киберщит жобасы: Орталықтандырылған мониторинг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661475" y="1017290"/>
            <a:ext cx="2608793" cy="1071364"/>
          </a:xfrm>
          <a:prstGeom prst="roundRect">
            <a:avLst>
              <a:gd name="adj" fmla="val 445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81527" y="1137345"/>
            <a:ext cx="2368689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QazCloud мониторингі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81527" y="1393130"/>
            <a:ext cx="2368689" cy="431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Тәулік бойы ұлттық деңгейдегі кибер-қауіптерді бақылау және жедел ден қою орталығы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3348351" y="1017290"/>
            <a:ext cx="2608793" cy="1071364"/>
          </a:xfrm>
          <a:prstGeom prst="roundRect">
            <a:avLst>
              <a:gd name="adj" fmla="val 445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3468402" y="1137345"/>
            <a:ext cx="2368689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27 164 инцидент — 2025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468402" y="1393130"/>
            <a:ext cx="2368689" cy="575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Инциденттер санының өсуі мониторинг жүйесінің жетілдірілуімен де байланысты — бұрын байқалмаған оқиғалар тіркеле бастады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661475" y="2166739"/>
            <a:ext cx="5295668" cy="783630"/>
          </a:xfrm>
          <a:prstGeom prst="roundRect">
            <a:avLst>
              <a:gd name="adj" fmla="val 6094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81527" y="2286794"/>
            <a:ext cx="5055565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Ерте анықтау жүйесі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81527" y="2542580"/>
            <a:ext cx="5055565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Мониторинг сезімталдығын арттыру арқылы шабуылдарды алдын ала анықтап, зардапты минималды деңгейге дейін төмендету</a:t>
            </a:r>
            <a:endParaRPr lang="en-US" sz="8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902" y="1017290"/>
            <a:ext cx="5295668" cy="529580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16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Мұнай-газ секторындағы деректер қауіпсіздігі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399109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Мұнай-газ саласындағы деректер қауіпсіздігі — жай ақпараттық қорғаныс емес, өндірістік шешімдердің дұрыстығын қамтамасыз ету мәселесі.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081238"/>
            <a:ext cx="3512653" cy="2225080"/>
          </a:xfrm>
          <a:prstGeom prst="roundRect">
            <a:avLst>
              <a:gd name="adj" fmla="val 312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45819" y="3265587"/>
            <a:ext cx="314396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🛢️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Қабаттық флюидтер мәселесі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45819" y="3881735"/>
            <a:ext cx="3143965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Зертхана алған сынамалар жерастындағы нақты жағдайды толық көрсете ала ма? «Қара жәшік» мәселесі — деректердің репрезентативтілігін тексеру өте маңызды.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3081238"/>
            <a:ext cx="3512752" cy="2225080"/>
          </a:xfrm>
          <a:prstGeom prst="roundRect">
            <a:avLst>
              <a:gd name="adj" fmla="val 312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523766" y="3265587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📊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Зертхана → Кәсіпшілік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23766" y="3623270"/>
            <a:ext cx="31440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Зертханалық жағдайда алынған деректерді нақты кәсіпшілік жағдайларына дұрыс аудару — статистикалық модельдердің негізгі міндеті.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3081238"/>
            <a:ext cx="3512653" cy="2225080"/>
          </a:xfrm>
          <a:prstGeom prst="roundRect">
            <a:avLst>
              <a:gd name="adj" fmla="val 312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201812" y="3265587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Репрезентативтілік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01812" y="3623270"/>
            <a:ext cx="3143965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Жинақталған деректердің генеральды жиынтықты дұрыс бейнелеуі — жобаның тиімділігі мен инвестицияның қайтарымдылығының кепілі.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2145903"/>
            <a:ext cx="6296860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 технологиялар мен алгоритмдер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661475" y="4533503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Жасанды интеллект, цифрлық егіздер және ядролық қауіпсіздік саласындағы деректерді басқарудың жаңа парадигмалары.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5567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басқарудағы статистикалық модельдер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03102"/>
            <a:ext cx="1742535" cy="17425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69304" y="1803102"/>
            <a:ext cx="1577241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МО және ЖИ — деректер өндірудің негізі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569304" y="2677716"/>
            <a:ext cx="1577241" cy="3224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Машиналық оқыту мен жасанды интеллект деректерді талдаудың дәстүрлі тәсілдерін толығымен қайта анықтады. Үлкен деректер массивтерінен заңдылықтарды тиімді ашуға мүмкіндік береді.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213" y="1803102"/>
            <a:ext cx="1742535" cy="17425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61043" y="1803102"/>
            <a:ext cx="1577340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Бақыланатын МО: Болжамды талдау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61043" y="2677716"/>
            <a:ext cx="1577340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Сызықтық және логистикалық регрессия арқылы ақпараттық қауіпсіздік инциденттерінің ықтималдығын болжау — проактивті қорғаныстың негізі.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050" y="1803102"/>
            <a:ext cx="1742535" cy="17425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952880" y="1803102"/>
            <a:ext cx="1577340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Терең оқыту: Аномалияларды анықтау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9952880" y="2677716"/>
            <a:ext cx="1577340" cy="248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CNN және RNN желілері желілік трафиктегі, пайдаланушы мінез-құлқындағы аномалияларды дәлдікпен анықтап, шабуылдарды ерте байқауға мүмкіндік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586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Қара жәшік моделі және тәуекелдер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090638"/>
            <a:ext cx="5470785" cy="3441402"/>
          </a:xfrm>
          <a:prstGeom prst="roundRect">
            <a:avLst>
              <a:gd name="adj" fmla="val 3460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25593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Black-box мәселесі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679700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Терең нейрондық желілер жоғары дәлдікпен жұмыс жасаса да, шешім қабылдау процесі адамға түсініксіз болып қалады. «Неліктен осындай шешім?» деген сұраққа жауап беру қиын.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25593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Стратегиялық тәуекелдер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679700"/>
            <a:ext cx="523266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Автономды көліктер: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апат жағдайында алгоритм шешімінің негізі түсіндірілмесе заңды жауапкершілік мәселесі туады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Мұнай бұрғылау: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дұрыс емес болжам орасан шығынға, экологиялық апатқа әкелуі мүмкін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Деректердің бұрмалануы: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оқыту деректеріндегі қателіктер жасырын, жүйелі қателерге алып келеді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3904" y="4469705"/>
            <a:ext cx="5232666" cy="876300"/>
          </a:xfrm>
          <a:prstGeom prst="roundRect">
            <a:avLst>
              <a:gd name="adj" fmla="val 7927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4709418"/>
            <a:ext cx="206667" cy="1652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41160" y="4659809"/>
            <a:ext cx="453011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Ашық жасанды интеллект (Explainable AI) — стратегиялық шешімдерде міндетті талап.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012428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Цифрлық егіздер: Өнеркәсіптік қауіпсіздік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293938"/>
            <a:ext cx="3065783" cy="2189262"/>
          </a:xfrm>
          <a:prstGeom prst="roundRect">
            <a:avLst>
              <a:gd name="adj" fmla="val 317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33119" y="2465586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🏭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Виртуалды көшірме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823270"/>
            <a:ext cx="272249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Цифрлық егіз — нақты өндірістік нысанның деректермен синхрондалған виртуалды моделі. Физикалық жүйеге зиян тигізбей симуляция жасауға мүмкіндік береді.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2552" y="2293938"/>
            <a:ext cx="3065783" cy="2189262"/>
          </a:xfrm>
          <a:prstGeom prst="roundRect">
            <a:avLst>
              <a:gd name="adj" fmla="val 317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064196" y="2465586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🔮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Болжамды диагностика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4196" y="2823270"/>
            <a:ext cx="272249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Операциялық мониторинг арқылы жабдықтың ақаулануын алдын ала болжап, апаттық тоқтаулардың алдын алу. Жөндеу шығындарын минималдайды.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648498"/>
            <a:ext cx="6296860" cy="1197074"/>
          </a:xfrm>
          <a:prstGeom prst="roundRect">
            <a:avLst>
              <a:gd name="adj" fmla="val 58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33119" y="4820146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📡</a:t>
            </a: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Деректер сапасы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5177830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Жоғары сапалы синхронды деректер — цифрлық егіздің сенімділік негізі. Байланыс кешігуі мен деректер дәлдігі критикалық маңызға ие.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Ядролық және радиациялық қауіпсіздік регламенті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795933"/>
            <a:ext cx="9753356" cy="5486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28767"/>
            <a:ext cx="11478330" cy="92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Тіршілік циклінің барлық кезеңінде — жобалаудан пайдалануға, сондай-ақ жүйені жоюға дейін — ұйымдастырушылық және техникалық іс-шаралар жүйесі дәйекті іске асырылады.</a:t>
            </a:r>
            <a:endParaRPr lang="en-US" sz="6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Тасманиядағы «Жердің қара жәшігі» жобасы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40902" y="999728"/>
            <a:ext cx="5295668" cy="4316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«Жердің қара жәшігі»</a:t>
            </a: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Тасмания аралындағы 10 метрлік болат монолит. Ұшақтың қара жәшігінен үлгі алынып, адамзат тарихын, климаттық өзгерістерді және саяси жаңалықтарды үздіксіз тіркеп отырады.</a:t>
            </a:r>
            <a:endParaRPr lang="en-US" sz="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8202" y="1506538"/>
            <a:ext cx="5308368" cy="568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80003" y="1519238"/>
            <a:ext cx="5156567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Автономды жүйе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380003" y="1775023"/>
            <a:ext cx="5156567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Күн энергиясымен жұмыс істейді. Атмосфералық CO₂ деңгейі, мұхит температурасы, жаһандық жаңалықтар — барлығы сақталады.</a:t>
            </a:r>
            <a:endParaRPr lang="en-US" sz="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8202" y="2206327"/>
            <a:ext cx="5308368" cy="5689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80003" y="2219027"/>
            <a:ext cx="5156567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Болашаққа мұра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6380003" y="2474813"/>
            <a:ext cx="5156567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Жаһандық апат немесе өркениеттің құлауы жағдайында болашақ ұрпаққа немесе өзге зияткерлік тіршілікке ақпаратты жеткізу мақсаты.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1311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Болашаққа болжам: Ақпараттық қауіпсіздік мәдениеті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909516" y="3306961"/>
            <a:ext cx="3264513" cy="165298"/>
          </a:xfrm>
          <a:prstGeom prst="roundRect">
            <a:avLst>
              <a:gd name="adj" fmla="val 42024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26769" y="3802955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сауатты талдау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6769" y="4160639"/>
            <a:ext cx="318206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Жеке адамнан бастап мемлекеттік деңгейге дейін — деректерді дұрыс оқу, интерпретациялау және негізге алу қауіпсіздіктің кепілі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87463" y="3058914"/>
            <a:ext cx="3264612" cy="165298"/>
          </a:xfrm>
          <a:prstGeom prst="roundRect">
            <a:avLst>
              <a:gd name="adj" fmla="val 42024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4504716" y="3554909"/>
            <a:ext cx="318216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 ойлау + Киберқауіпсіздік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04716" y="4171057"/>
            <a:ext cx="3182163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модельдерді ақпараттық қауіпсіздік стандарттарымен ұштастыру — болашақтың гибридтік қорғаныс архитектурасы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265509" y="2810867"/>
            <a:ext cx="3264513" cy="165298"/>
          </a:xfrm>
          <a:prstGeom prst="roundRect">
            <a:avLst>
              <a:gd name="adj" fmla="val 42024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182762" y="3306862"/>
            <a:ext cx="31820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Қазақстанның халықаралық позициясы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2762" y="3923010"/>
            <a:ext cx="318206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Киберщит, ISO 27001 сертификациясы, аймақтық ынтымақтастық — Қазақстанның халықаралық арена­дағы цифрлық беделін нығайтады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1475" y="3141563"/>
            <a:ext cx="496081" cy="496094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495" y="3265587"/>
            <a:ext cx="248041" cy="248047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339422" y="2893516"/>
            <a:ext cx="496081" cy="496094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3442" y="3017540"/>
            <a:ext cx="248041" cy="248047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017468" y="2645470"/>
            <a:ext cx="496081" cy="496094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41489" y="2769493"/>
            <a:ext cx="248041" cy="24804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601861"/>
            <a:ext cx="6296860" cy="920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Болашаққа көзқарас: Цифрлық егемендік және жауапкершілік</a:t>
            </a:r>
            <a:endParaRPr lang="en-US" sz="2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719362"/>
            <a:ext cx="6296860" cy="12680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75845" y="1885652"/>
            <a:ext cx="588808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🚀</a:t>
            </a: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Технологиялық жетістіктер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475845" y="2194520"/>
            <a:ext cx="5888089" cy="626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Суперкомпьютерлер мен отандық Неуробокс секілді шешімдер Қазақстанның ақпараттық қауіпсіздігін жаңа деңгейге көтерді. Бұл — тек техникалық жетістік емес, ұлттық егемендіктің цифрлық бекінісі.</a:t>
            </a:r>
            <a:endParaRPr lang="en-US" sz="11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118545"/>
            <a:ext cx="6296860" cy="10591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475845" y="3284835"/>
            <a:ext cx="588808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⚖️</a:t>
            </a: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Алгоритмдердің этикасы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5475845" y="3593703"/>
            <a:ext cx="5888089" cy="417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Жасанды интеллект дәуірінде тиімділік жеткіліксіз — алгоритмдердің ашықтығы, этикалық нормалар мен адам құқықтарын қорғау ең алдыңғы орынға шығуы тиіс.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308872"/>
            <a:ext cx="6296860" cy="126801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75845" y="4475163"/>
            <a:ext cx="5888089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🤝</a:t>
            </a:r>
            <a:r>
              <a:rPr lang="en-US" sz="14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Жауапты цифрлық мәдениет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5475845" y="4784030"/>
            <a:ext cx="5888089" cy="626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басқару — бұл тек статистикалық талдау емес. Технологияларды адамзат игілігі мен қауіпсіздігі үшін басқаратын жауапты қоғамды қалыптастырудың негізгі құралы.</a:t>
            </a:r>
            <a:endParaRPr lang="en-US" sz="1150" dirty="0"/>
          </a:p>
        </p:txBody>
      </p:sp>
      <p:sp>
        <p:nvSpPr>
          <p:cNvPr id="13" name="Shape 7"/>
          <p:cNvSpPr/>
          <p:nvPr/>
        </p:nvSpPr>
        <p:spPr>
          <a:xfrm>
            <a:off x="5233360" y="5724426"/>
            <a:ext cx="6296860" cy="531713"/>
          </a:xfrm>
          <a:prstGeom prst="roundRect">
            <a:avLst>
              <a:gd name="adj" fmla="val 11635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0597" y="5903218"/>
            <a:ext cx="184046" cy="14724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711881" y="5892403"/>
            <a:ext cx="6280687" cy="208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— күш. Оны дұрыс пайдалану — біздің ортақ жауапкершілігіміз.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2405</Words>
  <Application>Microsoft Office PowerPoint</Application>
  <PresentationFormat>Широкоэкранный</PresentationFormat>
  <Paragraphs>321</Paragraphs>
  <Slides>42</Slides>
  <Notes>41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0" baseType="lpstr">
      <vt:lpstr>Roboto</vt:lpstr>
      <vt:lpstr>Host Grotesk Medium</vt:lpstr>
      <vt:lpstr>Arial</vt:lpstr>
      <vt:lpstr>Host Grotesk Light</vt:lpstr>
      <vt:lpstr>Twemoji Mozilla</vt:lpstr>
      <vt:lpstr>Roboto Bold</vt:lpstr>
      <vt:lpstr>Times New Roman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7</cp:revision>
  <dcterms:created xsi:type="dcterms:W3CDTF">2026-09-13T08:08:30Z</dcterms:created>
  <dcterms:modified xsi:type="dcterms:W3CDTF">2026-11-03T18:53:49Z</dcterms:modified>
</cp:coreProperties>
</file>