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3"/>
  </p:notesMasterIdLst>
  <p:sldIdLst>
    <p:sldId id="30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6858000" cy="12192000"/>
  <p:embeddedFontLst>
    <p:embeddedFont>
      <p:font typeface="Host Grotesk Medium" panose="020B0604020202020204" charset="0"/>
      <p:regular r:id="rId34"/>
    </p:embeddedFont>
    <p:embeddedFont>
      <p:font typeface="Roboto" panose="02000000000000000000" pitchFamily="2" charset="0"/>
      <p:regular r:id="rId35"/>
      <p:bold r:id="rId36"/>
      <p:italic r:id="rId37"/>
      <p:boldItalic r:id="rId38"/>
    </p:embeddedFont>
    <p:embeddedFont>
      <p:font typeface="Roboto Bold" panose="02000000000000000000" pitchFamily="2" charset="0"/>
      <p:regular r:id="rId39"/>
      <p:bold r:id="rId4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202"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9033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03.11.2026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30972819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8.svg"/><Relationship Id="rId4" Type="http://schemas.openxmlformats.org/officeDocument/2006/relationships/image" Target="../media/image27.svg"/></Relationships>
</file>

<file path=ppt/slides/_rels/slide2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6" name="Заголовок 5"/>
          <p:cNvSpPr txBox="1">
            <a:spLocks noGrp="1"/>
          </p:cNvSpPr>
          <p:nvPr>
            <p:ph type="ctrTitle"/>
          </p:nvPr>
        </p:nvSpPr>
        <p:spPr>
          <a:xfrm>
            <a:off x="2407510" y="2553353"/>
            <a:ext cx="7766221" cy="1446550"/>
          </a:xfrm>
          <a:prstGeom prst="rect">
            <a:avLst/>
          </a:prstGeom>
          <a:noFill/>
        </p:spPr>
        <p:txBody>
          <a:bodyPr wrap="square" rtlCol="0">
            <a:spAutoFit/>
          </a:bodyPr>
          <a:lstStyle/>
          <a:p>
            <a:r>
              <a:rPr lang="kk-KZ" sz="440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Статистика және деректерді талдау</a:t>
            </a:r>
            <a:endParaRPr lang="ru-RU" sz="280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2461" y="785554"/>
            <a:ext cx="4178893" cy="947814"/>
          </a:xfrm>
          <a:prstGeom prst="rect">
            <a:avLst/>
          </a:prstGeom>
        </p:spPr>
      </p:pic>
      <p:sp>
        <p:nvSpPr>
          <p:cNvPr id="2" name="TextBox 1"/>
          <p:cNvSpPr txBox="1"/>
          <p:nvPr/>
        </p:nvSpPr>
        <p:spPr>
          <a:xfrm>
            <a:off x="3263899" y="3999902"/>
            <a:ext cx="6205495" cy="1508105"/>
          </a:xfrm>
          <a:prstGeom prst="rect">
            <a:avLst/>
          </a:prstGeom>
          <a:noFill/>
        </p:spPr>
        <p:txBody>
          <a:bodyPr wrap="square" rtlCol="0">
            <a:spAutoFit/>
          </a:bodyPr>
          <a:lstStyle/>
          <a:p>
            <a:pPr algn="ctr"/>
            <a:r>
              <a:rPr lang="ru-RU" b="1" dirty="0">
                <a:solidFill>
                  <a:schemeClr val="bg1"/>
                </a:solidFill>
                <a:latin typeface="Times New Roman" panose="02020603050405020304" pitchFamily="18" charset="0"/>
                <a:cs typeface="Times New Roman" panose="02020603050405020304" pitchFamily="18" charset="0"/>
              </a:rPr>
              <a:t>Ержан </a:t>
            </a:r>
            <a:r>
              <a:rPr lang="ru-RU" b="1" dirty="0" err="1">
                <a:solidFill>
                  <a:schemeClr val="bg1"/>
                </a:solidFill>
                <a:latin typeface="Times New Roman" panose="02020603050405020304" pitchFamily="18" charset="0"/>
                <a:cs typeface="Times New Roman" panose="02020603050405020304" pitchFamily="18" charset="0"/>
              </a:rPr>
              <a:t>Асел</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Ануаркызы</a:t>
            </a:r>
            <a:r>
              <a:rPr lang="ru-RU" b="1" dirty="0">
                <a:solidFill>
                  <a:schemeClr val="bg1"/>
                </a:solidFill>
                <a:latin typeface="Times New Roman" panose="02020603050405020304" pitchFamily="18" charset="0"/>
                <a:cs typeface="Times New Roman" panose="02020603050405020304" pitchFamily="18" charset="0"/>
              </a:rPr>
              <a:t>,</a:t>
            </a:r>
            <a:r>
              <a:rPr lang="en-US" b="1" dirty="0">
                <a:solidFill>
                  <a:schemeClr val="bg1"/>
                </a:solidFill>
                <a:latin typeface="Times New Roman" panose="02020603050405020304" pitchFamily="18" charset="0"/>
                <a:cs typeface="Times New Roman" panose="02020603050405020304" pitchFamily="18" charset="0"/>
              </a:rPr>
              <a:t>Ph.D.</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Ақпараттық</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жүйелер</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кафедрасының</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қауымдастырылған</a:t>
            </a:r>
            <a:r>
              <a:rPr lang="ru-RU" b="1" dirty="0">
                <a:solidFill>
                  <a:schemeClr val="bg1"/>
                </a:solidFill>
                <a:latin typeface="Times New Roman" panose="02020603050405020304" pitchFamily="18" charset="0"/>
                <a:cs typeface="Times New Roman" panose="02020603050405020304" pitchFamily="18" charset="0"/>
              </a:rPr>
              <a:t> профессоры</a:t>
            </a:r>
            <a:br>
              <a:rPr lang="en-US" b="1" dirty="0">
                <a:latin typeface="Times New Roman" panose="02020603050405020304" pitchFamily="18" charset="0"/>
                <a:cs typeface="Times New Roman" panose="02020603050405020304" pitchFamily="18" charset="0"/>
              </a:rPr>
            </a:br>
            <a:br>
              <a:rPr lang="ru-RU" b="1" dirty="0">
                <a:latin typeface="Times New Roman" panose="02020603050405020304" pitchFamily="18" charset="0"/>
                <a:cs typeface="Times New Roman" panose="02020603050405020304" pitchFamily="18" charset="0"/>
              </a:rPr>
            </a:br>
            <a:r>
              <a:rPr lang="en-US" sz="2000" b="1" dirty="0" err="1"/>
              <a:t>Assel.yerzhan@satbayev.university</a:t>
            </a:r>
            <a:br>
              <a:rPr lang="en-US" b="1"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Text 0"/>
          <p:cNvSpPr/>
          <p:nvPr/>
        </p:nvSpPr>
        <p:spPr>
          <a:xfrm>
            <a:off x="661475" y="2087034"/>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Статистикалық гипотезалар: Ғылыми зерттеудің негізі</a:t>
            </a:r>
            <a:endParaRPr lang="en-US" sz="3250" dirty="0"/>
          </a:p>
        </p:txBody>
      </p:sp>
      <p:sp>
        <p:nvSpPr>
          <p:cNvPr id="4" name="Text 1"/>
          <p:cNvSpPr/>
          <p:nvPr/>
        </p:nvSpPr>
        <p:spPr>
          <a:xfrm>
            <a:off x="661475" y="3354884"/>
            <a:ext cx="6296860"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Ғылыми білімнің өзегі — болжам жасау және оны дәлелдеу. Статистикалық гипотезалар осы процестің математикалық тілі болып табылады. Бұл курс деректерді талдаудың, шешім қабылдаудың және ғылыми ақиқатты анықтаудың негізгі құралдарын баяндайды.</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747424"/>
            <a:ext cx="10868745"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Курс мазмұны</a:t>
            </a:r>
            <a:endParaRPr lang="en-US" sz="1600" dirty="0"/>
          </a:p>
        </p:txBody>
      </p:sp>
      <p:sp>
        <p:nvSpPr>
          <p:cNvPr id="3" name="Text 1"/>
          <p:cNvSpPr/>
          <p:nvPr/>
        </p:nvSpPr>
        <p:spPr>
          <a:xfrm>
            <a:off x="661475" y="2077211"/>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1-бөлім: Гипотеза дегеніміз не?</a:t>
            </a:r>
            <a:endParaRPr lang="en-US" sz="3250" dirty="0"/>
          </a:p>
        </p:txBody>
      </p:sp>
      <p:sp>
        <p:nvSpPr>
          <p:cNvPr id="4" name="Text 2"/>
          <p:cNvSpPr/>
          <p:nvPr/>
        </p:nvSpPr>
        <p:spPr>
          <a:xfrm>
            <a:off x="661475" y="2828330"/>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Ғылыми зерттеудің кез келген бағыты бір сұрақтан басталады: «Неге?» немесе «Қалай?». Осы сұрақтарға жауап іздеу барысында зерттеушілер алдын ала болжам — гипотеза — жасайды. Бұл бөлімде гипотезаның мәні, түрлері және ғылыми танымдағы рөлі қарастырылады.</a:t>
            </a:r>
            <a:endParaRPr lang="en-US" sz="1300" dirty="0"/>
          </a:p>
        </p:txBody>
      </p:sp>
      <p:sp>
        <p:nvSpPr>
          <p:cNvPr id="5" name="Text 3"/>
          <p:cNvSpPr/>
          <p:nvPr/>
        </p:nvSpPr>
        <p:spPr>
          <a:xfrm>
            <a:off x="661475" y="3758505"/>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384653"/>
                </a:solidFill>
                <a:latin typeface="Host Grotesk Medium" pitchFamily="34" charset="0"/>
                <a:ea typeface="Host Grotesk Medium" pitchFamily="34" charset="-122"/>
                <a:cs typeface="Host Grotesk Medium" pitchFamily="34" charset="-120"/>
              </a:rPr>
              <a:t>01</a:t>
            </a:r>
            <a:endParaRPr lang="en-US" sz="1300" dirty="0"/>
          </a:p>
        </p:txBody>
      </p:sp>
      <p:sp>
        <p:nvSpPr>
          <p:cNvPr id="6" name="Shape 4"/>
          <p:cNvSpPr/>
          <p:nvPr/>
        </p:nvSpPr>
        <p:spPr>
          <a:xfrm>
            <a:off x="661475" y="4020443"/>
            <a:ext cx="3512653" cy="19050"/>
          </a:xfrm>
          <a:prstGeom prst="rect">
            <a:avLst/>
          </a:prstGeom>
          <a:solidFill>
            <a:srgbClr val="C7E0E7"/>
          </a:solidFill>
          <a:ln/>
        </p:spPr>
        <p:txBody>
          <a:bodyPr/>
          <a:lstStyle/>
          <a:p>
            <a:endParaRPr lang="ru-RU"/>
          </a:p>
        </p:txBody>
      </p:sp>
      <p:sp>
        <p:nvSpPr>
          <p:cNvPr id="7" name="Text 5"/>
          <p:cNvSpPr/>
          <p:nvPr/>
        </p:nvSpPr>
        <p:spPr>
          <a:xfrm>
            <a:off x="661475" y="4141192"/>
            <a:ext cx="3512653"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Гипотезаның табиғаты</a:t>
            </a:r>
            <a:endParaRPr lang="en-US" sz="1600" dirty="0"/>
          </a:p>
        </p:txBody>
      </p:sp>
      <p:sp>
        <p:nvSpPr>
          <p:cNvPr id="8" name="Text 6"/>
          <p:cNvSpPr/>
          <p:nvPr/>
        </p:nvSpPr>
        <p:spPr>
          <a:xfrm>
            <a:off x="661475" y="4498876"/>
            <a:ext cx="3512653"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Болжам жасау және оны тексеруге дайындық</a:t>
            </a:r>
            <a:endParaRPr lang="en-US" sz="1300" dirty="0"/>
          </a:p>
        </p:txBody>
      </p:sp>
      <p:sp>
        <p:nvSpPr>
          <p:cNvPr id="9" name="Text 7"/>
          <p:cNvSpPr/>
          <p:nvPr/>
        </p:nvSpPr>
        <p:spPr>
          <a:xfrm>
            <a:off x="4339422" y="3758505"/>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384653"/>
                </a:solidFill>
                <a:latin typeface="Host Grotesk Medium" pitchFamily="34" charset="0"/>
                <a:ea typeface="Host Grotesk Medium" pitchFamily="34" charset="-122"/>
                <a:cs typeface="Host Grotesk Medium" pitchFamily="34" charset="-120"/>
              </a:rPr>
              <a:t>02</a:t>
            </a:r>
            <a:endParaRPr lang="en-US" sz="1300" dirty="0"/>
          </a:p>
        </p:txBody>
      </p:sp>
      <p:sp>
        <p:nvSpPr>
          <p:cNvPr id="10" name="Shape 8"/>
          <p:cNvSpPr/>
          <p:nvPr/>
        </p:nvSpPr>
        <p:spPr>
          <a:xfrm>
            <a:off x="4339422" y="4020443"/>
            <a:ext cx="3512752" cy="19050"/>
          </a:xfrm>
          <a:prstGeom prst="rect">
            <a:avLst/>
          </a:prstGeom>
          <a:solidFill>
            <a:srgbClr val="C7E0E7"/>
          </a:solidFill>
          <a:ln/>
        </p:spPr>
        <p:txBody>
          <a:bodyPr/>
          <a:lstStyle/>
          <a:p>
            <a:endParaRPr lang="ru-RU"/>
          </a:p>
        </p:txBody>
      </p:sp>
      <p:sp>
        <p:nvSpPr>
          <p:cNvPr id="11" name="Text 9"/>
          <p:cNvSpPr/>
          <p:nvPr/>
        </p:nvSpPr>
        <p:spPr>
          <a:xfrm>
            <a:off x="4339422" y="4141192"/>
            <a:ext cx="3512752"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Гипотезаның түрлері</a:t>
            </a:r>
            <a:endParaRPr lang="en-US" sz="1600" dirty="0"/>
          </a:p>
        </p:txBody>
      </p:sp>
      <p:sp>
        <p:nvSpPr>
          <p:cNvPr id="12" name="Text 10"/>
          <p:cNvSpPr/>
          <p:nvPr/>
        </p:nvSpPr>
        <p:spPr>
          <a:xfrm>
            <a:off x="4339422" y="4498876"/>
            <a:ext cx="3512752"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Сипаттамалық, түсіндірмелік, статистикалық</a:t>
            </a:r>
            <a:endParaRPr lang="en-US" sz="1300" dirty="0"/>
          </a:p>
        </p:txBody>
      </p:sp>
      <p:sp>
        <p:nvSpPr>
          <p:cNvPr id="13" name="Text 11"/>
          <p:cNvSpPr/>
          <p:nvPr/>
        </p:nvSpPr>
        <p:spPr>
          <a:xfrm>
            <a:off x="8017468" y="3758505"/>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384653"/>
                </a:solidFill>
                <a:latin typeface="Host Grotesk Medium" pitchFamily="34" charset="0"/>
                <a:ea typeface="Host Grotesk Medium" pitchFamily="34" charset="-122"/>
                <a:cs typeface="Host Grotesk Medium" pitchFamily="34" charset="-120"/>
              </a:rPr>
              <a:t>03</a:t>
            </a:r>
            <a:endParaRPr lang="en-US" sz="1300" dirty="0"/>
          </a:p>
        </p:txBody>
      </p:sp>
      <p:sp>
        <p:nvSpPr>
          <p:cNvPr id="14" name="Shape 12"/>
          <p:cNvSpPr/>
          <p:nvPr/>
        </p:nvSpPr>
        <p:spPr>
          <a:xfrm>
            <a:off x="8017468" y="4036913"/>
            <a:ext cx="3512653" cy="19050"/>
          </a:xfrm>
          <a:prstGeom prst="rect">
            <a:avLst/>
          </a:prstGeom>
          <a:solidFill>
            <a:srgbClr val="C7E0E7"/>
          </a:solidFill>
          <a:ln/>
        </p:spPr>
        <p:txBody>
          <a:bodyPr/>
          <a:lstStyle/>
          <a:p>
            <a:endParaRPr lang="ru-RU"/>
          </a:p>
        </p:txBody>
      </p:sp>
      <p:sp>
        <p:nvSpPr>
          <p:cNvPr id="15" name="Text 13"/>
          <p:cNvSpPr/>
          <p:nvPr/>
        </p:nvSpPr>
        <p:spPr>
          <a:xfrm>
            <a:off x="8017468" y="4141192"/>
            <a:ext cx="3512653"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Статистикалық рөлі</a:t>
            </a:r>
            <a:endParaRPr lang="en-US" sz="1600" dirty="0"/>
          </a:p>
        </p:txBody>
      </p:sp>
      <p:sp>
        <p:nvSpPr>
          <p:cNvPr id="16" name="Text 14"/>
          <p:cNvSpPr/>
          <p:nvPr/>
        </p:nvSpPr>
        <p:spPr>
          <a:xfrm>
            <a:off x="8017468" y="4498876"/>
            <a:ext cx="3512653" cy="248047"/>
          </a:xfrm>
          <a:prstGeom prst="rect">
            <a:avLst/>
          </a:prstGeom>
          <a:noFill/>
          <a:ln/>
        </p:spPr>
        <p:txBody>
          <a:bodyPr wrap="none" lIns="0" tIns="0" rIns="0" bIns="0" rtlCol="0" anchor="t"/>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Математикалық өңдеу және жүйелеу</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074407"/>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Гипотезаның табиғаты</a:t>
            </a:r>
            <a:endParaRPr lang="en-US" sz="3250" dirty="0"/>
          </a:p>
        </p:txBody>
      </p:sp>
      <p:sp>
        <p:nvSpPr>
          <p:cNvPr id="3" name="Text 1"/>
          <p:cNvSpPr/>
          <p:nvPr/>
        </p:nvSpPr>
        <p:spPr>
          <a:xfrm>
            <a:off x="661475" y="1908175"/>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Гипотеза — белгілі бір құбылысты түсіндіруге немесе болжауға арналған алдын ала жорамал. Ол ғылыми зерттеудің бастапқы нүктесі ретінде қызмет етеді және зерттеушіге деректер жинаудың бағытын береді. Дұрыс тұжырымдалған гипотеза — нақты, тексеруге болатын және нақты болжамды білдіретін тезис болуы тиіс.</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838351"/>
            <a:ext cx="3512653" cy="2958802"/>
          </a:xfrm>
          <a:prstGeom prst="rect">
            <a:avLst/>
          </a:prstGeom>
        </p:spPr>
      </p:pic>
      <p:sp>
        <p:nvSpPr>
          <p:cNvPr id="5" name="Text 2"/>
          <p:cNvSpPr/>
          <p:nvPr/>
        </p:nvSpPr>
        <p:spPr>
          <a:xfrm>
            <a:off x="922017" y="3022699"/>
            <a:ext cx="3067767"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Болжамдық сипат</a:t>
            </a:r>
            <a:endParaRPr lang="en-US" sz="1600" dirty="0"/>
          </a:p>
        </p:txBody>
      </p:sp>
      <p:sp>
        <p:nvSpPr>
          <p:cNvPr id="6" name="Text 3"/>
          <p:cNvSpPr/>
          <p:nvPr/>
        </p:nvSpPr>
        <p:spPr>
          <a:xfrm>
            <a:off x="922017" y="3380383"/>
            <a:ext cx="3067767"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Гипотеза — шындық туралы алдын ала тұжырым. Ол зерттеу жүргізілгенге дейін қойылады және «егер... онда...» логикалық формасына негізделеді. Мысалы: «Егер студенттер күнделікті жаттығу жасаса, олардың академиялық үлгерімі жақсарады» деген болжам — нақты тексеруге болатын гипотеза.</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9422" y="2838351"/>
            <a:ext cx="3512752" cy="2958802"/>
          </a:xfrm>
          <a:prstGeom prst="rect">
            <a:avLst/>
          </a:prstGeom>
        </p:spPr>
      </p:pic>
      <p:sp>
        <p:nvSpPr>
          <p:cNvPr id="8" name="Text 4"/>
          <p:cNvSpPr/>
          <p:nvPr/>
        </p:nvSpPr>
        <p:spPr>
          <a:xfrm>
            <a:off x="4599964" y="3022699"/>
            <a:ext cx="3067866"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Тәжірибелік тексеру</a:t>
            </a:r>
            <a:endParaRPr lang="en-US" sz="1600" dirty="0"/>
          </a:p>
        </p:txBody>
      </p:sp>
      <p:sp>
        <p:nvSpPr>
          <p:cNvPr id="9" name="Text 5"/>
          <p:cNvSpPr/>
          <p:nvPr/>
        </p:nvSpPr>
        <p:spPr>
          <a:xfrm>
            <a:off x="4599964" y="3380383"/>
            <a:ext cx="3067866"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Гипотезаны тексеру үшін эксперимент немесе бақылау жүргізіледі. Жиналған деректер статистикалық талдауға ұшыраиды. Тек тәжірибемен расталған немесе терістелген болжам ғана ғылыми мәнге ие бола алады. Тексерілмеген болжам — жай ғана пікір болып қала береді.</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7468" y="2838351"/>
            <a:ext cx="3512653" cy="2958802"/>
          </a:xfrm>
          <a:prstGeom prst="rect">
            <a:avLst/>
          </a:prstGeom>
        </p:spPr>
      </p:pic>
      <p:sp>
        <p:nvSpPr>
          <p:cNvPr id="11" name="Text 6"/>
          <p:cNvSpPr/>
          <p:nvPr/>
        </p:nvSpPr>
        <p:spPr>
          <a:xfrm>
            <a:off x="8278010" y="3022699"/>
            <a:ext cx="3067767"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Теориялық негіздеме</a:t>
            </a:r>
            <a:endParaRPr lang="en-US" sz="1600" dirty="0"/>
          </a:p>
        </p:txBody>
      </p:sp>
      <p:sp>
        <p:nvSpPr>
          <p:cNvPr id="12" name="Text 7"/>
          <p:cNvSpPr/>
          <p:nvPr/>
        </p:nvSpPr>
        <p:spPr>
          <a:xfrm>
            <a:off x="8278010" y="3380383"/>
            <a:ext cx="3067767"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Ғылыми гипотеза бос жерден туындамайды — ол алдыңғы зерттеулерге, бар теорияларға немесе бақылауларға сүйенеді. Теориялық негіздеме гипотезаны ғылыми қауымдастық үшін сенімді және мағыналы етеді. Негізсіз болжам ғылыми емес деп есептеледі.</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087107"/>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Гипотезаның түрлері</a:t>
            </a:r>
            <a:endParaRPr lang="en-US" sz="3250" dirty="0"/>
          </a:p>
        </p:txBody>
      </p:sp>
      <p:sp>
        <p:nvSpPr>
          <p:cNvPr id="3" name="Text 1"/>
          <p:cNvSpPr/>
          <p:nvPr/>
        </p:nvSpPr>
        <p:spPr>
          <a:xfrm>
            <a:off x="661475" y="1920875"/>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Ғылымда гипотезалардың бірнеше негізгі түрі қолданылады. Әрбір түрдің өз міндеті, қолдану аясы және зерттеу логикасы бар. Зерттеуші мақсатына сай дұрыс гипотеза түрін таңдай білуі — жоғары сапалы зерттеудің кілті.</a:t>
            </a:r>
            <a:endParaRPr lang="en-US" sz="1300" dirty="0"/>
          </a:p>
        </p:txBody>
      </p:sp>
      <p:sp>
        <p:nvSpPr>
          <p:cNvPr id="4" name="Shape 2"/>
          <p:cNvSpPr/>
          <p:nvPr/>
        </p:nvSpPr>
        <p:spPr>
          <a:xfrm>
            <a:off x="661475" y="2603004"/>
            <a:ext cx="3512653" cy="3181449"/>
          </a:xfrm>
          <a:prstGeom prst="roundRect">
            <a:avLst>
              <a:gd name="adj" fmla="val 2183"/>
            </a:avLst>
          </a:prstGeom>
          <a:solidFill>
            <a:srgbClr val="D9EDF2"/>
          </a:solidFill>
          <a:ln w="6350">
            <a:solidFill>
              <a:srgbClr val="BFD3D8"/>
            </a:solidFill>
            <a:prstDash val="solid"/>
          </a:ln>
        </p:spPr>
        <p:txBody>
          <a:bodyPr/>
          <a:lstStyle/>
          <a:p>
            <a:endParaRPr lang="ru-RU"/>
          </a:p>
        </p:txBody>
      </p:sp>
      <p:sp>
        <p:nvSpPr>
          <p:cNvPr id="5" name="Text 3"/>
          <p:cNvSpPr/>
          <p:nvPr/>
        </p:nvSpPr>
        <p:spPr>
          <a:xfrm>
            <a:off x="833119" y="2774652"/>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Сипаттамалық гипотеза</a:t>
            </a:r>
            <a:endParaRPr lang="en-US" sz="1600" dirty="0"/>
          </a:p>
        </p:txBody>
      </p:sp>
      <p:sp>
        <p:nvSpPr>
          <p:cNvPr id="6" name="Text 4"/>
          <p:cNvSpPr/>
          <p:nvPr/>
        </p:nvSpPr>
        <p:spPr>
          <a:xfrm>
            <a:off x="833119" y="3132336"/>
            <a:ext cx="3169364"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Зерттелетін объектінің қасиеттерін, ерекшеліктерін немесе құрылымын ашуға бағытталған. Бұл гипотеза «Не бар?» деген сұраққа жауап береді. Мысалы: «Қалалық мектеп оқушыларының математикадан орташа балы 75 пайыздан жоғары» деген болжам — сипаттамалық гипотеза.</a:t>
            </a:r>
            <a:endParaRPr lang="en-US" sz="1300" dirty="0"/>
          </a:p>
        </p:txBody>
      </p:sp>
      <p:sp>
        <p:nvSpPr>
          <p:cNvPr id="7" name="Shape 5"/>
          <p:cNvSpPr/>
          <p:nvPr/>
        </p:nvSpPr>
        <p:spPr>
          <a:xfrm>
            <a:off x="4339422" y="2603004"/>
            <a:ext cx="3512752" cy="3181449"/>
          </a:xfrm>
          <a:prstGeom prst="roundRect">
            <a:avLst>
              <a:gd name="adj" fmla="val 2183"/>
            </a:avLst>
          </a:prstGeom>
          <a:solidFill>
            <a:srgbClr val="D9EDF2"/>
          </a:solidFill>
          <a:ln w="6350">
            <a:solidFill>
              <a:srgbClr val="BFD3D8"/>
            </a:solidFill>
            <a:prstDash val="solid"/>
          </a:ln>
        </p:spPr>
        <p:txBody>
          <a:bodyPr/>
          <a:lstStyle/>
          <a:p>
            <a:endParaRPr lang="ru-RU"/>
          </a:p>
        </p:txBody>
      </p:sp>
      <p:sp>
        <p:nvSpPr>
          <p:cNvPr id="8" name="Text 6"/>
          <p:cNvSpPr/>
          <p:nvPr/>
        </p:nvSpPr>
        <p:spPr>
          <a:xfrm>
            <a:off x="4511066" y="2774652"/>
            <a:ext cx="31694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Түсіндірмелік гипотеза</a:t>
            </a:r>
            <a:endParaRPr lang="en-US" sz="1600" dirty="0"/>
          </a:p>
        </p:txBody>
      </p:sp>
      <p:sp>
        <p:nvSpPr>
          <p:cNvPr id="9" name="Text 7"/>
          <p:cNvSpPr/>
          <p:nvPr/>
        </p:nvSpPr>
        <p:spPr>
          <a:xfrm>
            <a:off x="4511066" y="3132336"/>
            <a:ext cx="3169464"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Белгілі бір құбылыстың неліктен немесе қалай болатынын, оның механизмін зерттейді. «Неліктен?» деген сұраққа жауап іздейді. Мысалы: «Стресс деңгейінің жоғарылауы ұйқысыздыққа алып келеді» — бұл себеп-салдар байланысын зерттейтін түсіндірмелік гипотеза.</a:t>
            </a:r>
            <a:endParaRPr lang="en-US" sz="1300" dirty="0"/>
          </a:p>
        </p:txBody>
      </p:sp>
      <p:sp>
        <p:nvSpPr>
          <p:cNvPr id="10" name="Shape 8"/>
          <p:cNvSpPr/>
          <p:nvPr/>
        </p:nvSpPr>
        <p:spPr>
          <a:xfrm>
            <a:off x="8017468" y="2603004"/>
            <a:ext cx="3512653" cy="3181449"/>
          </a:xfrm>
          <a:prstGeom prst="roundRect">
            <a:avLst>
              <a:gd name="adj" fmla="val 2183"/>
            </a:avLst>
          </a:prstGeom>
          <a:solidFill>
            <a:srgbClr val="D9EDF2"/>
          </a:solidFill>
          <a:ln w="6350">
            <a:solidFill>
              <a:srgbClr val="BFD3D8"/>
            </a:solidFill>
            <a:prstDash val="solid"/>
          </a:ln>
        </p:spPr>
        <p:txBody>
          <a:bodyPr/>
          <a:lstStyle/>
          <a:p>
            <a:endParaRPr lang="ru-RU"/>
          </a:p>
        </p:txBody>
      </p:sp>
      <p:sp>
        <p:nvSpPr>
          <p:cNvPr id="11" name="Text 9"/>
          <p:cNvSpPr/>
          <p:nvPr/>
        </p:nvSpPr>
        <p:spPr>
          <a:xfrm>
            <a:off x="8189112" y="2774652"/>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Статистикалық гипотеза</a:t>
            </a:r>
            <a:endParaRPr lang="en-US" sz="1600" dirty="0"/>
          </a:p>
        </p:txBody>
      </p:sp>
      <p:sp>
        <p:nvSpPr>
          <p:cNvPr id="12" name="Text 10"/>
          <p:cNvSpPr/>
          <p:nvPr/>
        </p:nvSpPr>
        <p:spPr>
          <a:xfrm>
            <a:off x="8189112" y="3132336"/>
            <a:ext cx="3169364"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Бас жиынтық параметрлері арасындағы байланысты немесе айырмашылықты сандық тұрғыдан бағалайды. Математикалық формулалар мен статистикалық критерийлер арқылы тексеріледі. Мысалы: «Екі топтың орташа мәндері арасындағы айырмашылық статистикалық маңызды» деген тезис — статистикалық гипотезаның үлгісі.</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774172"/>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Статистикалық гипотезаның рөлі</a:t>
            </a:r>
            <a:endParaRPr lang="en-US" sz="3250" dirty="0"/>
          </a:p>
        </p:txBody>
      </p:sp>
      <p:sp>
        <p:nvSpPr>
          <p:cNvPr id="3" name="Text 1"/>
          <p:cNvSpPr/>
          <p:nvPr/>
        </p:nvSpPr>
        <p:spPr>
          <a:xfrm>
            <a:off x="661475" y="1607939"/>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гипотеза — жай болжамнан гөрі маңыздырақ ұғым. Ол зерттеуші мен деректер арасындағы диалогты ұйымдастырады: «Бұл нәтиже кездейсоқ па, әлде заңды ма?» деген сұраққа нақты жауап береді. Заманауи ғылымда статистикалық гипотезаларды тексерусіз ешбір тәжірибелік зерттеу толыққанды деп саналмайды.</a:t>
            </a:r>
            <a:endParaRPr lang="en-US" sz="1300" dirty="0"/>
          </a:p>
        </p:txBody>
      </p:sp>
      <p:sp>
        <p:nvSpPr>
          <p:cNvPr id="4" name="Shape 2"/>
          <p:cNvSpPr/>
          <p:nvPr/>
        </p:nvSpPr>
        <p:spPr>
          <a:xfrm>
            <a:off x="542415" y="2538115"/>
            <a:ext cx="5470785" cy="3559373"/>
          </a:xfrm>
          <a:prstGeom prst="roundRect">
            <a:avLst>
              <a:gd name="adj" fmla="val 3346"/>
            </a:avLst>
          </a:prstGeom>
          <a:solidFill>
            <a:srgbClr val="95CCDA"/>
          </a:solidFill>
          <a:ln/>
        </p:spPr>
        <p:txBody>
          <a:bodyPr/>
          <a:lstStyle/>
          <a:p>
            <a:endParaRPr lang="ru-RU"/>
          </a:p>
        </p:txBody>
      </p:sp>
      <p:sp>
        <p:nvSpPr>
          <p:cNvPr id="5" name="Text 3"/>
          <p:cNvSpPr/>
          <p:nvPr/>
        </p:nvSpPr>
        <p:spPr>
          <a:xfrm>
            <a:off x="707710" y="2711831"/>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Математикалық өңдеу</a:t>
            </a:r>
            <a:endParaRPr lang="en-US" sz="1600" dirty="0"/>
          </a:p>
        </p:txBody>
      </p:sp>
      <p:sp>
        <p:nvSpPr>
          <p:cNvPr id="6" name="Text 4"/>
          <p:cNvSpPr/>
          <p:nvPr/>
        </p:nvSpPr>
        <p:spPr>
          <a:xfrm>
            <a:off x="707710" y="3127177"/>
            <a:ext cx="5140196"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Эксперименттік деректерді тек сипаттап қана қоймай, оларды формулалар мен критерийлер арқылы сандық бағалауға мүмкіндік береді. Нәтижелердің кездейсоқ немесе заңды екенін математикалық дәлдікпен анықтайды. Бұл субъективті пікірдің орнына объективті деректерге негізделген қорытынды жасауды қамтамасыз етеді.</a:t>
            </a:r>
            <a:endParaRPr lang="en-US" sz="1300" dirty="0"/>
          </a:p>
        </p:txBody>
      </p:sp>
      <p:sp>
        <p:nvSpPr>
          <p:cNvPr id="7" name="Text 5"/>
          <p:cNvSpPr/>
          <p:nvPr/>
        </p:nvSpPr>
        <p:spPr>
          <a:xfrm>
            <a:off x="6303904" y="2711831"/>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Болжам жасау және жүйелеу</a:t>
            </a:r>
            <a:endParaRPr lang="en-US" sz="1600" dirty="0"/>
          </a:p>
        </p:txBody>
      </p:sp>
      <p:sp>
        <p:nvSpPr>
          <p:cNvPr id="8" name="Text 6"/>
          <p:cNvSpPr/>
          <p:nvPr/>
        </p:nvSpPr>
        <p:spPr>
          <a:xfrm>
            <a:off x="6303904" y="3127177"/>
            <a:ext cx="5232666"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гипотеза бас жиынтықтың (population) қасиеттері туралы таңдама (sample) деректеріне сүйене отырып болжам жасауға мүмкіндік береді. Зерттеу бағытын нақтылайды, артық немесе маңызсыз деректерді сүзіп алуға көмектеседі. Ғылыми жұмыстың логикасын және ішкі жүйелілігін қамтамасыз етеді.</a:t>
            </a:r>
            <a:endParaRPr lang="en-US" sz="1300" dirty="0"/>
          </a:p>
        </p:txBody>
      </p:sp>
      <p:sp>
        <p:nvSpPr>
          <p:cNvPr id="9" name="Text 7"/>
          <p:cNvSpPr/>
          <p:nvPr/>
        </p:nvSpPr>
        <p:spPr>
          <a:xfrm>
            <a:off x="6303904" y="4541127"/>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Ғылыми сенімділік</a:t>
            </a:r>
            <a:endParaRPr lang="en-US" sz="1600" dirty="0"/>
          </a:p>
        </p:txBody>
      </p:sp>
      <p:sp>
        <p:nvSpPr>
          <p:cNvPr id="10" name="Text 8"/>
          <p:cNvSpPr/>
          <p:nvPr/>
        </p:nvSpPr>
        <p:spPr>
          <a:xfrm>
            <a:off x="6303904" y="4956473"/>
            <a:ext cx="5232666"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тексеруден өткен нәтижелер ғылыми қауымдастықта жоғары бағаланады. Зерттеуші өз тұжырымдарын сандармен негіздей алатын болса, оның жұмысының ғылыми беделі артады.</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3" name="Text 0"/>
          <p:cNvSpPr/>
          <p:nvPr/>
        </p:nvSpPr>
        <p:spPr>
          <a:xfrm>
            <a:off x="5233360" y="2138247"/>
            <a:ext cx="6296860"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Курс мазмұны</a:t>
            </a:r>
            <a:endParaRPr lang="en-US" sz="1600" dirty="0"/>
          </a:p>
        </p:txBody>
      </p:sp>
      <p:sp>
        <p:nvSpPr>
          <p:cNvPr id="4" name="Text 1"/>
          <p:cNvSpPr/>
          <p:nvPr/>
        </p:nvSpPr>
        <p:spPr>
          <a:xfrm>
            <a:off x="5233360" y="2468034"/>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2-бөлім: Нөлдік және Альтернативті гипотезалар</a:t>
            </a:r>
            <a:endParaRPr lang="en-US" sz="3250" dirty="0"/>
          </a:p>
        </p:txBody>
      </p:sp>
      <p:sp>
        <p:nvSpPr>
          <p:cNvPr id="5" name="Text 2"/>
          <p:cNvSpPr/>
          <p:nvPr/>
        </p:nvSpPr>
        <p:spPr>
          <a:xfrm>
            <a:off x="5233360" y="3735884"/>
            <a:ext cx="6296860"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тексерудің жүрегінде екі қарама-қарсы гипотеза жатыр — нөлдік (H₀) және альтернативті (H₁). Бұл бөлімде олардың мәні, айырмашылығы, бағытталған және бағытталмаған формалары терең қарастырылады.</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129573"/>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Нөлдік гипотеза (H₀)</a:t>
            </a:r>
            <a:endParaRPr lang="en-US" sz="3250" dirty="0"/>
          </a:p>
        </p:txBody>
      </p:sp>
      <p:sp>
        <p:nvSpPr>
          <p:cNvPr id="3" name="Text 1"/>
          <p:cNvSpPr/>
          <p:nvPr/>
        </p:nvSpPr>
        <p:spPr>
          <a:xfrm>
            <a:off x="661475" y="1963341"/>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Нөлдік гипотеза — статистикалық тексерудің бастапқы позициясы. Ол «ештеңе өзгерген жоқ», «айырмашылық жоқ» деген болжамды білдіреді. Зерттеуші алдымен осы гипотезаны тексереді және оны жоққа шығаруға тырысады. Нөлдік гипотезаны жоққа шығара алмаса, бұл жаңа тұжырым жасауға жеткіліксіз дәлел бар дегенді білдіреді.</a:t>
            </a:r>
            <a:endParaRPr lang="en-US" sz="1300" dirty="0"/>
          </a:p>
        </p:txBody>
      </p:sp>
      <p:pic>
        <p:nvPicPr>
          <p:cNvPr id="4" name="Image 0" descr="preencoded.png"/>
          <p:cNvPicPr>
            <a:picLocks noChangeAspect="1"/>
          </p:cNvPicPr>
          <p:nvPr/>
        </p:nvPicPr>
        <p:blipFill>
          <a:blip r:embed="rId3"/>
          <a:stretch>
            <a:fillRect/>
          </a:stretch>
        </p:blipFill>
        <p:spPr>
          <a:xfrm>
            <a:off x="661475" y="2893516"/>
            <a:ext cx="766644" cy="766663"/>
          </a:xfrm>
          <a:prstGeom prst="rect">
            <a:avLst/>
          </a:prstGeom>
        </p:spPr>
      </p:pic>
      <p:sp>
        <p:nvSpPr>
          <p:cNvPr id="5" name="Text 2"/>
          <p:cNvSpPr/>
          <p:nvPr/>
        </p:nvSpPr>
        <p:spPr>
          <a:xfrm>
            <a:off x="1634786" y="2893516"/>
            <a:ext cx="2511759"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Айырмашылықтың жоқтығы</a:t>
            </a:r>
            <a:endParaRPr lang="en-US" sz="1600" dirty="0"/>
          </a:p>
        </p:txBody>
      </p:sp>
      <p:sp>
        <p:nvSpPr>
          <p:cNvPr id="6" name="Text 3"/>
          <p:cNvSpPr/>
          <p:nvPr/>
        </p:nvSpPr>
        <p:spPr>
          <a:xfrm>
            <a:off x="1634786" y="3509665"/>
            <a:ext cx="2511759"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H₀ екі құбылыс, топ немесе параметр арасында мәнді айырмашылықтың жоқтығын мәлімдейді. Мысалы: «Бақылау тобы мен тәжірибелік топтың орташа нәтижелері арасында айырмашылық жоқ» (μ₁ = μ₂). Бұл — зерттеудің бастапқы «бейтарап» позициясы.</a:t>
            </a:r>
            <a:endParaRPr lang="en-US" sz="1300" dirty="0"/>
          </a:p>
        </p:txBody>
      </p:sp>
      <p:pic>
        <p:nvPicPr>
          <p:cNvPr id="7" name="Image 1" descr="preencoded.png"/>
          <p:cNvPicPr>
            <a:picLocks noChangeAspect="1"/>
          </p:cNvPicPr>
          <p:nvPr/>
        </p:nvPicPr>
        <p:blipFill>
          <a:blip r:embed="rId4"/>
          <a:stretch>
            <a:fillRect/>
          </a:stretch>
        </p:blipFill>
        <p:spPr>
          <a:xfrm>
            <a:off x="4353213" y="2893516"/>
            <a:ext cx="766644" cy="766663"/>
          </a:xfrm>
          <a:prstGeom prst="rect">
            <a:avLst/>
          </a:prstGeom>
        </p:spPr>
      </p:pic>
      <p:sp>
        <p:nvSpPr>
          <p:cNvPr id="8" name="Text 4"/>
          <p:cNvSpPr/>
          <p:nvPr/>
        </p:nvSpPr>
        <p:spPr>
          <a:xfrm>
            <a:off x="5326525" y="2893516"/>
            <a:ext cx="2511858"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Кездейсоқтық болжамы</a:t>
            </a:r>
            <a:endParaRPr lang="en-US" sz="1600" dirty="0"/>
          </a:p>
        </p:txBody>
      </p:sp>
      <p:sp>
        <p:nvSpPr>
          <p:cNvPr id="9" name="Text 5"/>
          <p:cNvSpPr/>
          <p:nvPr/>
        </p:nvSpPr>
        <p:spPr>
          <a:xfrm>
            <a:off x="5326525" y="3251200"/>
            <a:ext cx="2511858"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Нөлдік гипотеза бойынша алынған нәтижелер кездейсоқ ауытқулардың жемісі деп саналады, яғни бақылаудағы айырмашылық шынайы емес. Статистикалық тексеру осы кездейсоқтық болжамын сынға алады.</a:t>
            </a:r>
            <a:endParaRPr lang="en-US" sz="1300" dirty="0"/>
          </a:p>
        </p:txBody>
      </p:sp>
      <p:pic>
        <p:nvPicPr>
          <p:cNvPr id="10" name="Image 2" descr="preencoded.png"/>
          <p:cNvPicPr>
            <a:picLocks noChangeAspect="1"/>
          </p:cNvPicPr>
          <p:nvPr/>
        </p:nvPicPr>
        <p:blipFill>
          <a:blip r:embed="rId5"/>
          <a:stretch>
            <a:fillRect/>
          </a:stretch>
        </p:blipFill>
        <p:spPr>
          <a:xfrm>
            <a:off x="8045050" y="2893516"/>
            <a:ext cx="766644" cy="766663"/>
          </a:xfrm>
          <a:prstGeom prst="rect">
            <a:avLst/>
          </a:prstGeom>
        </p:spPr>
      </p:pic>
      <p:sp>
        <p:nvSpPr>
          <p:cNvPr id="11" name="Text 6"/>
          <p:cNvSpPr/>
          <p:nvPr/>
        </p:nvSpPr>
        <p:spPr>
          <a:xfrm>
            <a:off x="9018362" y="2893516"/>
            <a:ext cx="2511858"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Практикалық мысал</a:t>
            </a:r>
            <a:endParaRPr lang="en-US" sz="1600" dirty="0"/>
          </a:p>
        </p:txBody>
      </p:sp>
      <p:sp>
        <p:nvSpPr>
          <p:cNvPr id="12" name="Text 7"/>
          <p:cNvSpPr/>
          <p:nvPr/>
        </p:nvSpPr>
        <p:spPr>
          <a:xfrm>
            <a:off x="9018362" y="3251200"/>
            <a:ext cx="2511858"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Медицинада: «Жаңа препараттың пациентке ауруды емдеуге ешқандай әсері жоқ» деген болжам — нөлдік гипотезаның классикалық үлгісі. Клиникалық сынақтар осы болжамды жоққа шығаруға немесе растауға бағытталады.</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005550"/>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Альтернативті гипотеза (H₁)</a:t>
            </a:r>
            <a:endParaRPr lang="en-US" sz="3250" dirty="0"/>
          </a:p>
        </p:txBody>
      </p:sp>
      <p:sp>
        <p:nvSpPr>
          <p:cNvPr id="3" name="Text 1"/>
          <p:cNvSpPr/>
          <p:nvPr/>
        </p:nvSpPr>
        <p:spPr>
          <a:xfrm>
            <a:off x="661475" y="1839317"/>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Альтернативті гипотеза — зерттеушінің дәлелдегісі келетін негізгі болжам. Ол нөлдік гипотезаның қарама-қарсысы ретінде тұжырымдалады және параметрлер арасындағы нақты, мәнді айырмашылықтың немесе байланыстың бар екенін мәлімдейді. Ғылымда H₁ — зерттеушінің «өз дауысы», оның деректерге сүйенген болжамы.</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3485" y="2774553"/>
            <a:ext cx="248041" cy="248047"/>
          </a:xfrm>
          <a:prstGeom prst="rect">
            <a:avLst/>
          </a:prstGeom>
        </p:spPr>
      </p:pic>
      <p:sp>
        <p:nvSpPr>
          <p:cNvPr id="5" name="Text 2"/>
          <p:cNvSpPr/>
          <p:nvPr/>
        </p:nvSpPr>
        <p:spPr>
          <a:xfrm>
            <a:off x="1198830" y="2769493"/>
            <a:ext cx="2947715"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Мәнді айырмашылықтың болуы</a:t>
            </a:r>
            <a:endParaRPr lang="en-US" sz="1600" dirty="0"/>
          </a:p>
        </p:txBody>
      </p:sp>
      <p:sp>
        <p:nvSpPr>
          <p:cNvPr id="6" name="Text 3"/>
          <p:cNvSpPr/>
          <p:nvPr/>
        </p:nvSpPr>
        <p:spPr>
          <a:xfrm>
            <a:off x="1198830" y="3385641"/>
            <a:ext cx="2947715"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H₁ параметрлер арасында статистикалық тұрғыдан мәнді айырмашылықтың бар болуын тұжырымдайды. Мысалы: «Жаңа оқыту әдісін қолданған студенттердің үлгерімі дәстүрлі топқа қарағанда жоғары» (μ₁ ≠ μ₂ немесе μ₁ &gt; μ₂). Бұл болжам нөлдік гипотезаны жоққа шығару арқылы расталады немесе расталмайды.</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15223" y="2774553"/>
            <a:ext cx="248041" cy="248047"/>
          </a:xfrm>
          <a:prstGeom prst="rect">
            <a:avLst/>
          </a:prstGeom>
        </p:spPr>
      </p:pic>
      <p:sp>
        <p:nvSpPr>
          <p:cNvPr id="8" name="Text 4"/>
          <p:cNvSpPr/>
          <p:nvPr/>
        </p:nvSpPr>
        <p:spPr>
          <a:xfrm>
            <a:off x="4890568" y="2769493"/>
            <a:ext cx="2947815"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Эксперименталды жұмыс гипотезасы</a:t>
            </a:r>
            <a:endParaRPr lang="en-US" sz="1600" dirty="0"/>
          </a:p>
        </p:txBody>
      </p:sp>
      <p:sp>
        <p:nvSpPr>
          <p:cNvPr id="9" name="Text 5"/>
          <p:cNvSpPr/>
          <p:nvPr/>
        </p:nvSpPr>
        <p:spPr>
          <a:xfrm>
            <a:off x="4890568" y="3385641"/>
            <a:ext cx="2947815"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Альтернативті гипотеза зерттеушінің зерттеу жұмысын жүргізер алдында қойған негізгі мақсатын бейнелейді. Ол бүкіл эксперименттің «қозғаушы күші» болып табылады. Деректер жинау, таңдама мөлшерін анықтау және статистикалық критерийді таңдау — барлығы H₁-ді тексеруге бағытталады.</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07060" y="2774553"/>
            <a:ext cx="248041" cy="248047"/>
          </a:xfrm>
          <a:prstGeom prst="rect">
            <a:avLst/>
          </a:prstGeom>
        </p:spPr>
      </p:pic>
      <p:sp>
        <p:nvSpPr>
          <p:cNvPr id="11" name="Text 6"/>
          <p:cNvSpPr/>
          <p:nvPr/>
        </p:nvSpPr>
        <p:spPr>
          <a:xfrm>
            <a:off x="8582406" y="2769493"/>
            <a:ext cx="294781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Дәлелдеудің логикасы</a:t>
            </a:r>
            <a:endParaRPr lang="en-US" sz="1600" dirty="0"/>
          </a:p>
        </p:txBody>
      </p:sp>
      <p:sp>
        <p:nvSpPr>
          <p:cNvPr id="12" name="Text 7"/>
          <p:cNvSpPr/>
          <p:nvPr/>
        </p:nvSpPr>
        <p:spPr>
          <a:xfrm>
            <a:off x="8582406" y="3127177"/>
            <a:ext cx="2947815" cy="2728516"/>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Ғылымда тікелей H₁-ді дәлелдеу орнына H₀-ды жоққа шығару жолы қолданылады. Егер нөлдік гипотеза статистикалық тұрғыдан жоққа шығарылса, бұл альтернативті гипотезаны қолдайтын жанама дәлел болып саналады. Бұл логика ғылымның жалпы ұстанымына — «жоққа шығару мүмкін болмаса, дәлелдеу мүмкін емес» — сәйкес келеді.</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518882"/>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Бағытталған және бағытталмаған гипотезалар</a:t>
            </a:r>
            <a:endParaRPr lang="en-US" sz="3250" dirty="0"/>
          </a:p>
        </p:txBody>
      </p:sp>
      <p:sp>
        <p:nvSpPr>
          <p:cNvPr id="3" name="Text 1"/>
          <p:cNvSpPr/>
          <p:nvPr/>
        </p:nvSpPr>
        <p:spPr>
          <a:xfrm>
            <a:off x="661475" y="1352649"/>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Альтернативті гипотеза тұжырымдалу сипатына қарай екіге бөлінеді: бағытталған (бір жақты) және бағытталмаған (екі жақты). Дұрыс форманы таңдау статистикалық сынақтың нәтижелігіне тікелей әсер етеді.</a:t>
            </a:r>
            <a:endParaRPr lang="en-US" sz="1300" dirty="0"/>
          </a:p>
        </p:txBody>
      </p:sp>
      <p:sp>
        <p:nvSpPr>
          <p:cNvPr id="4" name="Shape 2"/>
          <p:cNvSpPr/>
          <p:nvPr/>
        </p:nvSpPr>
        <p:spPr>
          <a:xfrm>
            <a:off x="542415" y="2034778"/>
            <a:ext cx="5470785" cy="4317901"/>
          </a:xfrm>
          <a:prstGeom prst="roundRect">
            <a:avLst>
              <a:gd name="adj" fmla="val 2758"/>
            </a:avLst>
          </a:prstGeom>
          <a:solidFill>
            <a:srgbClr val="95CCDA"/>
          </a:solidFill>
          <a:ln/>
        </p:spPr>
        <p:txBody>
          <a:bodyPr/>
          <a:lstStyle/>
          <a:p>
            <a:endParaRPr lang="ru-RU"/>
          </a:p>
        </p:txBody>
      </p:sp>
      <p:sp>
        <p:nvSpPr>
          <p:cNvPr id="5" name="Text 3"/>
          <p:cNvSpPr/>
          <p:nvPr/>
        </p:nvSpPr>
        <p:spPr>
          <a:xfrm>
            <a:off x="707710" y="2208494"/>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Бағытталған гипотеза (Бір жақты сынақ)</a:t>
            </a:r>
            <a:endParaRPr lang="en-US" sz="1600" dirty="0"/>
          </a:p>
        </p:txBody>
      </p:sp>
      <p:sp>
        <p:nvSpPr>
          <p:cNvPr id="6" name="Text 4"/>
          <p:cNvSpPr/>
          <p:nvPr/>
        </p:nvSpPr>
        <p:spPr>
          <a:xfrm>
            <a:off x="707710" y="2623840"/>
            <a:ext cx="5140196"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Зерттеуші алдын ала айырмашылықтың бағытын білетін кезде қолданылады. Мысалы: «А тобының орташа нәтижесі Б тобынан </a:t>
            </a:r>
            <a:r>
              <a:rPr lang="en-US" sz="1300" b="1" dirty="0">
                <a:solidFill>
                  <a:srgbClr val="000000"/>
                </a:solidFill>
                <a:latin typeface="Roboto Bold" pitchFamily="34" charset="0"/>
                <a:ea typeface="Roboto Bold" pitchFamily="34" charset="-122"/>
                <a:cs typeface="Roboto Bold" pitchFamily="34" charset="-120"/>
              </a:rPr>
              <a:t>жоғары</a:t>
            </a:r>
            <a:r>
              <a:rPr lang="en-US" sz="1300" dirty="0">
                <a:solidFill>
                  <a:srgbClr val="000000"/>
                </a:solidFill>
                <a:latin typeface="Roboto" pitchFamily="34" charset="0"/>
                <a:ea typeface="Roboto" pitchFamily="34" charset="-122"/>
                <a:cs typeface="Roboto" pitchFamily="34" charset="-120"/>
              </a:rPr>
              <a:t>» (μ₁ &gt; μ₂) немесе «А тобының орташа нәтижесі Б тобынан </a:t>
            </a:r>
            <a:r>
              <a:rPr lang="en-US" sz="1300" b="1" dirty="0">
                <a:solidFill>
                  <a:srgbClr val="000000"/>
                </a:solidFill>
                <a:latin typeface="Roboto Bold" pitchFamily="34" charset="0"/>
                <a:ea typeface="Roboto Bold" pitchFamily="34" charset="-122"/>
                <a:cs typeface="Roboto Bold" pitchFamily="34" charset="-120"/>
              </a:rPr>
              <a:t>төмен</a:t>
            </a:r>
            <a:r>
              <a:rPr lang="en-US" sz="1300" dirty="0">
                <a:solidFill>
                  <a:srgbClr val="000000"/>
                </a:solidFill>
                <a:latin typeface="Roboto" pitchFamily="34" charset="0"/>
                <a:ea typeface="Roboto" pitchFamily="34" charset="-122"/>
                <a:cs typeface="Roboto" pitchFamily="34" charset="-120"/>
              </a:rPr>
              <a:t>» (μ₁ &lt; μ₂). Бұл форма сезімталдығы жоғары, яғни нақты бағыттағы айырмашылықты анықтауға күшті. Алайда, егер айырмашылық күтілген бағыттың қарама-қарсысында болса, оны анықтай алмайды. Алдыңғы зерттеулер немесе теория нақты бағытты ұсынғанда ғана қолданылуы тиіс.</a:t>
            </a:r>
            <a:endParaRPr lang="en-US" sz="1300" dirty="0"/>
          </a:p>
        </p:txBody>
      </p:sp>
      <p:sp>
        <p:nvSpPr>
          <p:cNvPr id="7" name="Text 5"/>
          <p:cNvSpPr/>
          <p:nvPr/>
        </p:nvSpPr>
        <p:spPr>
          <a:xfrm>
            <a:off x="6303904" y="2208494"/>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Бағытталмаған гипотеза (Екі жақты сынақ)</a:t>
            </a:r>
            <a:endParaRPr lang="en-US" sz="1600" dirty="0"/>
          </a:p>
        </p:txBody>
      </p:sp>
      <p:sp>
        <p:nvSpPr>
          <p:cNvPr id="8" name="Text 6"/>
          <p:cNvSpPr/>
          <p:nvPr/>
        </p:nvSpPr>
        <p:spPr>
          <a:xfrm>
            <a:off x="6303904" y="2623840"/>
            <a:ext cx="5232666"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Зерттеуші айырмашылықтың бар екенін болжайды, бірақ оның қай бағытта екенін алдын ала білмейді. Мысалы: «А және Б топтарының орташа мәндері арасында айырмашылық бар» (μ₁ ≠ μ₂). Бұл форма консервативтірек және жалпы зерттеулерде кеңінен қолданылады. Екі жаққа да (жоғары немесе төмен) байланысты ауытқуларды анықтай алады. Ғылыми журналдарда мақала жариялаған кезде бағытталмаған гипотеза жиі қалауда болады, өйткені ол зерттеушінің алдын ала болжамды «бұрмалауынан» сақтайды.</a:t>
            </a:r>
            <a:endParaRPr lang="en-US" sz="1300" dirty="0"/>
          </a:p>
        </p:txBody>
      </p:sp>
      <p:sp>
        <p:nvSpPr>
          <p:cNvPr id="9" name="Shape 7"/>
          <p:cNvSpPr/>
          <p:nvPr/>
        </p:nvSpPr>
        <p:spPr>
          <a:xfrm>
            <a:off x="6303904" y="5042297"/>
            <a:ext cx="5232666" cy="1124347"/>
          </a:xfrm>
          <a:prstGeom prst="roundRect">
            <a:avLst>
              <a:gd name="adj" fmla="val 6178"/>
            </a:avLst>
          </a:prstGeom>
          <a:solidFill>
            <a:srgbClr val="D9EDF2"/>
          </a:solidFill>
          <a:ln/>
        </p:spPr>
        <p:txBody>
          <a:bodyPr/>
          <a:lstStyle/>
          <a:p>
            <a:endParaRPr lang="ru-RU"/>
          </a:p>
        </p:txBody>
      </p:sp>
      <p:pic>
        <p:nvPicPr>
          <p:cNvPr id="10" name="Image 0" descr="preencoded.png"/>
          <p:cNvPicPr>
            <a:picLocks noChangeAspect="1"/>
          </p:cNvPicPr>
          <p:nvPr/>
        </p:nvPicPr>
        <p:blipFill>
          <a:blip r:embed="rId3"/>
          <a:stretch>
            <a:fillRect/>
          </a:stretch>
        </p:blipFill>
        <p:spPr>
          <a:xfrm>
            <a:off x="6469198" y="5282009"/>
            <a:ext cx="206667" cy="165298"/>
          </a:xfrm>
          <a:prstGeom prst="rect">
            <a:avLst/>
          </a:prstGeom>
        </p:spPr>
      </p:pic>
      <p:sp>
        <p:nvSpPr>
          <p:cNvPr id="11" name="Text 8"/>
          <p:cNvSpPr/>
          <p:nvPr/>
        </p:nvSpPr>
        <p:spPr>
          <a:xfrm>
            <a:off x="6841160" y="5232400"/>
            <a:ext cx="4530116"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Тәжірибеде: Бағытталмаған гипотезалар бастапқы (exploratory) зерттеулерде, бағытталғандар — растаушы (confirmatory) зерттеулерде жиі қолданылады.</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Text 0"/>
          <p:cNvSpPr/>
          <p:nvPr/>
        </p:nvSpPr>
        <p:spPr>
          <a:xfrm>
            <a:off x="661475" y="2138247"/>
            <a:ext cx="6296860"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Курс мазмұны</a:t>
            </a:r>
            <a:endParaRPr lang="en-US" sz="1600" dirty="0"/>
          </a:p>
        </p:txBody>
      </p:sp>
      <p:sp>
        <p:nvSpPr>
          <p:cNvPr id="4" name="Text 1"/>
          <p:cNvSpPr/>
          <p:nvPr/>
        </p:nvSpPr>
        <p:spPr>
          <a:xfrm>
            <a:off x="661475" y="2468034"/>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3-бөлім: Статистикалық қателіктер</a:t>
            </a:r>
            <a:endParaRPr lang="en-US" sz="3250" dirty="0"/>
          </a:p>
        </p:txBody>
      </p:sp>
      <p:sp>
        <p:nvSpPr>
          <p:cNvPr id="5" name="Text 2"/>
          <p:cNvSpPr/>
          <p:nvPr/>
        </p:nvSpPr>
        <p:spPr>
          <a:xfrm>
            <a:off x="661475" y="3735884"/>
            <a:ext cx="6296860"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Гипотезаларды тексеру процесі — мінсіз емес. Кез келген статистикалық шешімде белгілі бір қателік жасалу мүмкіндігі бар. Осы бөлімде I және II типті қателіктердің мәні, салдары және оларды теңестіру жолдары толық қарастырылады.</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074407"/>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I типті қателік (Альфа — α)</a:t>
            </a:r>
            <a:endParaRPr lang="en-US" sz="3250" dirty="0"/>
          </a:p>
        </p:txBody>
      </p:sp>
      <p:sp>
        <p:nvSpPr>
          <p:cNvPr id="3" name="Text 1"/>
          <p:cNvSpPr/>
          <p:nvPr/>
        </p:nvSpPr>
        <p:spPr>
          <a:xfrm>
            <a:off x="661475" y="1908175"/>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I типті қателік — статистикалық тексерудегі ең танымал және жиі талқыланатын қате. Ол </a:t>
            </a:r>
            <a:r>
              <a:rPr lang="en-US" sz="1300" b="1" dirty="0">
                <a:solidFill>
                  <a:srgbClr val="384653"/>
                </a:solidFill>
                <a:latin typeface="Roboto Bold" pitchFamily="34" charset="0"/>
                <a:ea typeface="Roboto Bold" pitchFamily="34" charset="-122"/>
                <a:cs typeface="Roboto Bold" pitchFamily="34" charset="-120"/>
              </a:rPr>
              <a:t>шын нөлдік гипотезаны қателікпен жоққа шығарғанда</a:t>
            </a:r>
            <a:r>
              <a:rPr lang="en-US" sz="1300" dirty="0">
                <a:solidFill>
                  <a:srgbClr val="384653"/>
                </a:solidFill>
                <a:latin typeface="Roboto" pitchFamily="34" charset="0"/>
                <a:ea typeface="Roboto" pitchFamily="34" charset="-122"/>
                <a:cs typeface="Roboto" pitchFamily="34" charset="-120"/>
              </a:rPr>
              <a:t> туындайды. Яғни, шындығында айырмашылық жоқ, бірақ сынақ нәтижесінде айырмашылық бар деп тұжырымдалады. Бұл «жалған жағымды» (false positive) нәтиже деп аталады.</a:t>
            </a:r>
            <a:endParaRPr lang="en-US" sz="1300" dirty="0"/>
          </a:p>
        </p:txBody>
      </p:sp>
      <p:sp>
        <p:nvSpPr>
          <p:cNvPr id="4" name="Shape 2"/>
          <p:cNvSpPr/>
          <p:nvPr/>
        </p:nvSpPr>
        <p:spPr>
          <a:xfrm>
            <a:off x="661475" y="2838351"/>
            <a:ext cx="3512653" cy="2958802"/>
          </a:xfrm>
          <a:prstGeom prst="roundRect">
            <a:avLst>
              <a:gd name="adj" fmla="val 2348"/>
            </a:avLst>
          </a:prstGeom>
          <a:solidFill>
            <a:srgbClr val="FAF9F5"/>
          </a:solidFill>
          <a:ln w="19050">
            <a:solidFill>
              <a:srgbClr val="BFD3D8"/>
            </a:solidFill>
            <a:prstDash val="solid"/>
          </a:ln>
        </p:spPr>
        <p:txBody>
          <a:bodyPr/>
          <a:lstStyle/>
          <a:p>
            <a:endParaRPr lang="ru-RU"/>
          </a:p>
        </p:txBody>
      </p:sp>
      <p:sp>
        <p:nvSpPr>
          <p:cNvPr id="5" name="Text 3"/>
          <p:cNvSpPr/>
          <p:nvPr/>
        </p:nvSpPr>
        <p:spPr>
          <a:xfrm>
            <a:off x="845819" y="3022699"/>
            <a:ext cx="314396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Мәні</a:t>
            </a:r>
            <a:endParaRPr lang="en-US" sz="1600" dirty="0"/>
          </a:p>
        </p:txBody>
      </p:sp>
      <p:sp>
        <p:nvSpPr>
          <p:cNvPr id="6" name="Text 4"/>
          <p:cNvSpPr/>
          <p:nvPr/>
        </p:nvSpPr>
        <p:spPr>
          <a:xfrm>
            <a:off x="845819" y="3380383"/>
            <a:ext cx="3143965"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Нөлдік гипотеза шын болғанымен, деректер оны жоққа шығаруға жеткілікті «дәлел» ретінде көрінеді. Бұл кездейсоқ ауытқулардың маңызды нәтиже ретінде қабылдануынан туындайды. Мысалы: шын мәнінде тиімсіз препарат клиникалық сынақта тиімді болып шығуы.</a:t>
            </a:r>
            <a:endParaRPr lang="en-US" sz="1300" dirty="0"/>
          </a:p>
        </p:txBody>
      </p:sp>
      <p:sp>
        <p:nvSpPr>
          <p:cNvPr id="7" name="Shape 5"/>
          <p:cNvSpPr/>
          <p:nvPr/>
        </p:nvSpPr>
        <p:spPr>
          <a:xfrm>
            <a:off x="4339422" y="2838351"/>
            <a:ext cx="3512752" cy="2958802"/>
          </a:xfrm>
          <a:prstGeom prst="roundRect">
            <a:avLst>
              <a:gd name="adj" fmla="val 2348"/>
            </a:avLst>
          </a:prstGeom>
          <a:solidFill>
            <a:srgbClr val="FAF9F5"/>
          </a:solidFill>
          <a:ln w="19050">
            <a:solidFill>
              <a:srgbClr val="BFD3D8"/>
            </a:solidFill>
            <a:prstDash val="solid"/>
          </a:ln>
        </p:spPr>
        <p:txBody>
          <a:bodyPr/>
          <a:lstStyle/>
          <a:p>
            <a:endParaRPr lang="ru-RU"/>
          </a:p>
        </p:txBody>
      </p:sp>
      <p:sp>
        <p:nvSpPr>
          <p:cNvPr id="8" name="Text 6"/>
          <p:cNvSpPr/>
          <p:nvPr/>
        </p:nvSpPr>
        <p:spPr>
          <a:xfrm>
            <a:off x="4523766" y="3022699"/>
            <a:ext cx="31440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Альфа деңгейі (α)</a:t>
            </a:r>
            <a:endParaRPr lang="en-US" sz="1600" dirty="0"/>
          </a:p>
        </p:txBody>
      </p:sp>
      <p:sp>
        <p:nvSpPr>
          <p:cNvPr id="9" name="Text 7"/>
          <p:cNvSpPr/>
          <p:nvPr/>
        </p:nvSpPr>
        <p:spPr>
          <a:xfrm>
            <a:off x="4523766" y="3380383"/>
            <a:ext cx="3144064"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Маңыздылық деңгейі (significance level) — I типті қателік жасалу ықтималдығының жоғарғы шегі. Ғылымда кең қолданылатын стандарт мәндер: α = 0,05 (5%), α = 0,01 (1%), α = 0,001 (0,1%). Α = 0,05 дегені: «Нөлдік гипотеза шын болса да, оны 100 сынақтың 5-інде қателікпен жоққа шығарамын» дегенді білдіреді.</a:t>
            </a:r>
            <a:endParaRPr lang="en-US" sz="1300" dirty="0"/>
          </a:p>
        </p:txBody>
      </p:sp>
      <p:sp>
        <p:nvSpPr>
          <p:cNvPr id="10" name="Shape 8"/>
          <p:cNvSpPr/>
          <p:nvPr/>
        </p:nvSpPr>
        <p:spPr>
          <a:xfrm>
            <a:off x="8017468" y="2838351"/>
            <a:ext cx="3512653" cy="2958802"/>
          </a:xfrm>
          <a:prstGeom prst="roundRect">
            <a:avLst>
              <a:gd name="adj" fmla="val 2348"/>
            </a:avLst>
          </a:prstGeom>
          <a:solidFill>
            <a:srgbClr val="FAF9F5"/>
          </a:solidFill>
          <a:ln w="19050">
            <a:solidFill>
              <a:srgbClr val="BFD3D8"/>
            </a:solidFill>
            <a:prstDash val="solid"/>
          </a:ln>
        </p:spPr>
        <p:txBody>
          <a:bodyPr/>
          <a:lstStyle/>
          <a:p>
            <a:endParaRPr lang="ru-RU"/>
          </a:p>
        </p:txBody>
      </p:sp>
      <p:sp>
        <p:nvSpPr>
          <p:cNvPr id="11" name="Text 9"/>
          <p:cNvSpPr/>
          <p:nvPr/>
        </p:nvSpPr>
        <p:spPr>
          <a:xfrm>
            <a:off x="8201812" y="3022699"/>
            <a:ext cx="314396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Практикалық салдары</a:t>
            </a:r>
            <a:endParaRPr lang="en-US" sz="1600" dirty="0"/>
          </a:p>
        </p:txBody>
      </p:sp>
      <p:sp>
        <p:nvSpPr>
          <p:cNvPr id="12" name="Text 10"/>
          <p:cNvSpPr/>
          <p:nvPr/>
        </p:nvSpPr>
        <p:spPr>
          <a:xfrm>
            <a:off x="8201812" y="3380383"/>
            <a:ext cx="3143965"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Медицинада I типті қателік аса қауіпті: тиімсіз дәрі нарыққа шығарылуы мүмкін. Сондықтан клиникалық сынақтарда α = 0,01 немесе 0,001 деңгейі жиі таңдалады. Ғылыми жариялымдарда репликация дағдарысының бір себебі — I типті қателікке жеткілікті назар аудармау.</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101097"/>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II типті қателік (Бета — β)</a:t>
            </a:r>
            <a:endParaRPr lang="en-US" sz="3250" dirty="0"/>
          </a:p>
        </p:txBody>
      </p:sp>
      <p:sp>
        <p:nvSpPr>
          <p:cNvPr id="3" name="Text 1"/>
          <p:cNvSpPr/>
          <p:nvPr/>
        </p:nvSpPr>
        <p:spPr>
          <a:xfrm>
            <a:off x="661475" y="1934865"/>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II типті қателік — </a:t>
            </a:r>
            <a:r>
              <a:rPr lang="en-US" sz="1300" b="1" dirty="0">
                <a:solidFill>
                  <a:srgbClr val="384653"/>
                </a:solidFill>
                <a:latin typeface="Roboto Bold" pitchFamily="34" charset="0"/>
                <a:ea typeface="Roboto Bold" pitchFamily="34" charset="-122"/>
                <a:cs typeface="Roboto Bold" pitchFamily="34" charset="-120"/>
              </a:rPr>
              <a:t>жалған нөлдік гипотезаны қателікпен қабылдағанда</a:t>
            </a:r>
            <a:r>
              <a:rPr lang="en-US" sz="1300" dirty="0">
                <a:solidFill>
                  <a:srgbClr val="384653"/>
                </a:solidFill>
                <a:latin typeface="Roboto" pitchFamily="34" charset="0"/>
                <a:ea typeface="Roboto" pitchFamily="34" charset="-122"/>
                <a:cs typeface="Roboto" pitchFamily="34" charset="-120"/>
              </a:rPr>
              <a:t> туындайды. Яғни, шындығында айырмашылық бар, бірақ статистикалық сынақ оны анықтай алмайды. Бұл «жалған теріс» (false negative) нәтиже деп аталады — бар нәрсені байқамай қалу.</a:t>
            </a:r>
            <a:endParaRPr lang="en-US" sz="1300" dirty="0"/>
          </a:p>
        </p:txBody>
      </p:sp>
      <p:sp>
        <p:nvSpPr>
          <p:cNvPr id="4" name="Shape 2"/>
          <p:cNvSpPr/>
          <p:nvPr/>
        </p:nvSpPr>
        <p:spPr>
          <a:xfrm>
            <a:off x="661475" y="2616994"/>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5" name="Text 3"/>
          <p:cNvSpPr/>
          <p:nvPr/>
        </p:nvSpPr>
        <p:spPr>
          <a:xfrm>
            <a:off x="1198830" y="2673846"/>
            <a:ext cx="294771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Жалған теріс нәтиженің мәні</a:t>
            </a:r>
            <a:endParaRPr lang="en-US" sz="1600" dirty="0"/>
          </a:p>
        </p:txBody>
      </p:sp>
      <p:sp>
        <p:nvSpPr>
          <p:cNvPr id="6" name="Text 4"/>
          <p:cNvSpPr/>
          <p:nvPr/>
        </p:nvSpPr>
        <p:spPr>
          <a:xfrm>
            <a:off x="1198830" y="3031530"/>
            <a:ext cx="2947715"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Нөлдік гипотеза жалған болғанымен, деректер оны жоққа шығаруға жеткіліксіз «дәлел» береді. Зерттеуші «айырмашылық жоқ» деген қорытынды жасайды, бірақ шын мәнінде айырмашылық бар. Мысалы: тиімді жаңа дәрілік препарат клиникалық сынақта тиімсіз болып шығуы — нәтижесінде науқастар тиімді емнен айырылады.</a:t>
            </a:r>
            <a:endParaRPr lang="en-US" sz="1300" dirty="0"/>
          </a:p>
        </p:txBody>
      </p:sp>
      <p:sp>
        <p:nvSpPr>
          <p:cNvPr id="7" name="Shape 5"/>
          <p:cNvSpPr/>
          <p:nvPr/>
        </p:nvSpPr>
        <p:spPr>
          <a:xfrm>
            <a:off x="4353213" y="2616994"/>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8" name="Text 6"/>
          <p:cNvSpPr/>
          <p:nvPr/>
        </p:nvSpPr>
        <p:spPr>
          <a:xfrm>
            <a:off x="4890568" y="2673846"/>
            <a:ext cx="2947815"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Бета деңгейі (β) және оған әсер ететін факторлар</a:t>
            </a:r>
            <a:endParaRPr lang="en-US" sz="1600" dirty="0"/>
          </a:p>
        </p:txBody>
      </p:sp>
      <p:sp>
        <p:nvSpPr>
          <p:cNvPr id="9" name="Text 7"/>
          <p:cNvSpPr/>
          <p:nvPr/>
        </p:nvSpPr>
        <p:spPr>
          <a:xfrm>
            <a:off x="4890568" y="3289995"/>
            <a:ext cx="2947815"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β — II типті қателік жасалу ықтималдығы. Таңдама (sample) мөлшері кішкентай болса, β артады. Нақты айырмашылықтың (effect size) шамасы кішкентай болса, оны анықтау қиындайды. Стандартты ғылыми зерттеулерде β ≤ 0,20 (20%) деңгейі қолайлы деп саналады, яғни зерттеудің қуаты (power) кем дегенде 80% болуы тиіс.</a:t>
            </a:r>
            <a:endParaRPr lang="en-US" sz="1300" dirty="0"/>
          </a:p>
        </p:txBody>
      </p:sp>
      <p:sp>
        <p:nvSpPr>
          <p:cNvPr id="10" name="Shape 8"/>
          <p:cNvSpPr/>
          <p:nvPr/>
        </p:nvSpPr>
        <p:spPr>
          <a:xfrm>
            <a:off x="8045050" y="2616994"/>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11" name="Text 9"/>
          <p:cNvSpPr/>
          <p:nvPr/>
        </p:nvSpPr>
        <p:spPr>
          <a:xfrm>
            <a:off x="8582406" y="2673846"/>
            <a:ext cx="294781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Практикалық салдары</a:t>
            </a:r>
            <a:endParaRPr lang="en-US" sz="1600" dirty="0"/>
          </a:p>
        </p:txBody>
      </p:sp>
      <p:sp>
        <p:nvSpPr>
          <p:cNvPr id="12" name="Text 10"/>
          <p:cNvSpPr/>
          <p:nvPr/>
        </p:nvSpPr>
        <p:spPr>
          <a:xfrm>
            <a:off x="8582406" y="3031530"/>
            <a:ext cx="2947815"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II типті қателік жиі назардан тыс қалады, бірақ оның салдары да маңызды. Медицинада: тиімді емді табуда кешігу. Бизнесте: жұмыс істейтін маркетинг стратегиясын жоққа шығару. β-ны азайту үшін таңдама мөлшерін ұлғайту немесе зерттеу дизайнын жетілдіру қажет.</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478071"/>
            <a:ext cx="10868745" cy="339130"/>
          </a:xfrm>
          <a:prstGeom prst="rect">
            <a:avLst/>
          </a:prstGeom>
          <a:noFill/>
          <a:ln/>
        </p:spPr>
        <p:txBody>
          <a:bodyPr wrap="none" lIns="0" tIns="0" rIns="0" bIns="0" rtlCol="0" anchor="t"/>
          <a:lstStyle/>
          <a:p>
            <a:pPr marL="0" indent="0" algn="l">
              <a:lnSpc>
                <a:spcPct val="104000"/>
              </a:lnSpc>
              <a:buNone/>
            </a:pPr>
            <a:r>
              <a:rPr lang="en-US" sz="2100" dirty="0">
                <a:solidFill>
                  <a:srgbClr val="2E3C4E"/>
                </a:solidFill>
                <a:latin typeface="Host Grotesk Medium" pitchFamily="34" charset="0"/>
                <a:ea typeface="Host Grotesk Medium" pitchFamily="34" charset="-122"/>
                <a:cs typeface="Host Grotesk Medium" pitchFamily="34" charset="-120"/>
              </a:rPr>
              <a:t>Қателіктер арасындағы тепе-теңдік</a:t>
            </a:r>
            <a:endParaRPr lang="en-US" sz="2100" dirty="0"/>
          </a:p>
        </p:txBody>
      </p:sp>
      <p:sp>
        <p:nvSpPr>
          <p:cNvPr id="3" name="Text 1"/>
          <p:cNvSpPr/>
          <p:nvPr/>
        </p:nvSpPr>
        <p:spPr>
          <a:xfrm>
            <a:off x="661475" y="953520"/>
            <a:ext cx="11478330" cy="134739"/>
          </a:xfrm>
          <a:prstGeom prst="rect">
            <a:avLst/>
          </a:prstGeom>
          <a:noFill/>
          <a:ln/>
        </p:spPr>
        <p:txBody>
          <a:bodyPr wrap="none" lIns="0" tIns="0" rIns="0" bIns="0" rtlCol="0" anchor="t"/>
          <a:lstStyle/>
          <a:p>
            <a:pPr marL="0" indent="0" algn="l">
              <a:lnSpc>
                <a:spcPct val="104000"/>
              </a:lnSpc>
              <a:buNone/>
            </a:pPr>
            <a:r>
              <a:rPr lang="en-US" sz="850" dirty="0">
                <a:solidFill>
                  <a:srgbClr val="384653"/>
                </a:solidFill>
                <a:latin typeface="Roboto" pitchFamily="34" charset="0"/>
                <a:ea typeface="Roboto" pitchFamily="34" charset="-122"/>
                <a:cs typeface="Roboto" pitchFamily="34" charset="-120"/>
              </a:rPr>
              <a:t>I және II типті қателіктер арасында міндетті тепе-теңдік (trade-off) бар. Бірін азайтуға тырысқанда, екіншісі артады. Зерттеуші осы тепе-теңдікті сезімталдықпен басқара білуі тиіс.</a:t>
            </a:r>
            <a:endParaRPr lang="en-US" sz="850" dirty="0"/>
          </a:p>
        </p:txBody>
      </p:sp>
      <p:pic>
        <p:nvPicPr>
          <p:cNvPr id="4" name="Image 0" descr="preencoded.png"/>
          <p:cNvPicPr>
            <a:picLocks noChangeAspect="1"/>
          </p:cNvPicPr>
          <p:nvPr/>
        </p:nvPicPr>
        <p:blipFill>
          <a:blip r:embed="rId3"/>
          <a:stretch>
            <a:fillRect/>
          </a:stretch>
        </p:blipFill>
        <p:spPr>
          <a:xfrm>
            <a:off x="661475" y="1163935"/>
            <a:ext cx="8737381" cy="4876800"/>
          </a:xfrm>
          <a:prstGeom prst="rect">
            <a:avLst/>
          </a:prstGeom>
        </p:spPr>
      </p:pic>
      <p:sp>
        <p:nvSpPr>
          <p:cNvPr id="5" name="Text 2"/>
          <p:cNvSpPr/>
          <p:nvPr/>
        </p:nvSpPr>
        <p:spPr>
          <a:xfrm>
            <a:off x="661475" y="6125198"/>
            <a:ext cx="10868745" cy="269478"/>
          </a:xfrm>
          <a:prstGeom prst="rect">
            <a:avLst/>
          </a:prstGeom>
          <a:noFill/>
          <a:ln/>
        </p:spPr>
        <p:txBody>
          <a:bodyPr wrap="square" lIns="0" tIns="0" rIns="0" bIns="0" rtlCol="0" anchor="t">
            <a:normAutofit/>
          </a:bodyPr>
          <a:lstStyle/>
          <a:p>
            <a:pPr marL="0" indent="0" algn="l">
              <a:lnSpc>
                <a:spcPct val="104000"/>
              </a:lnSpc>
              <a:buNone/>
            </a:pPr>
            <a:r>
              <a:rPr lang="en-US" sz="850" dirty="0">
                <a:solidFill>
                  <a:srgbClr val="384653"/>
                </a:solidFill>
                <a:latin typeface="Roboto" pitchFamily="34" charset="0"/>
                <a:ea typeface="Roboto" pitchFamily="34" charset="-122"/>
                <a:cs typeface="Roboto" pitchFamily="34" charset="-120"/>
              </a:rPr>
              <a:t>Мысалы, α = 0,01 деңгейін таңдасаңыз, I типті қателіктің ықтималдығы азаяды, бірақ β артуы мүмкін — яғни нақты айырмашылықты байқамай қалу қаупі өседі. Оңтайлы шешім — таңдама мөлшерін ұлғайту арқылы екі қателікті де бақылауда ұстау. Зерттеу контексіне байланысты маңыздылық деңгейін дұрыс таңдау өте маңызды: медицинада α = 0,01, әлеуметтік ғылымдарда α = 0,05 жиі қолданылады.</a:t>
            </a:r>
            <a:endParaRPr lang="en-US" sz="8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3" name="Text 0"/>
          <p:cNvSpPr/>
          <p:nvPr/>
        </p:nvSpPr>
        <p:spPr>
          <a:xfrm>
            <a:off x="5233360" y="2138247"/>
            <a:ext cx="6296860"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Курс мазмұны</a:t>
            </a:r>
            <a:endParaRPr lang="en-US" sz="1600" dirty="0"/>
          </a:p>
        </p:txBody>
      </p:sp>
      <p:sp>
        <p:nvSpPr>
          <p:cNvPr id="4" name="Text 1"/>
          <p:cNvSpPr/>
          <p:nvPr/>
        </p:nvSpPr>
        <p:spPr>
          <a:xfrm>
            <a:off x="5233360" y="2468034"/>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4-бөлім: Статистикалық критерийлер</a:t>
            </a:r>
            <a:endParaRPr lang="en-US" sz="3250" dirty="0"/>
          </a:p>
        </p:txBody>
      </p:sp>
      <p:sp>
        <p:nvSpPr>
          <p:cNvPr id="5" name="Text 2"/>
          <p:cNvSpPr/>
          <p:nvPr/>
        </p:nvSpPr>
        <p:spPr>
          <a:xfrm>
            <a:off x="5233360" y="3735884"/>
            <a:ext cx="6296860"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Гипотезаларды тексерудің негізгі математикалық құралдары — статистикалық критерийлер. Олар деректерді «шешім ережелеріне» айналдырып, нөлдік гипотезаны қабылдау немесе жоққа шығару туралы нақты тұжырым жасауға мүмкіндік береді.</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790543"/>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Критерий дегеніміз не?</a:t>
            </a:r>
            <a:endParaRPr lang="en-US" sz="3250" dirty="0"/>
          </a:p>
        </p:txBody>
      </p:sp>
      <p:sp>
        <p:nvSpPr>
          <p:cNvPr id="3" name="Text 1"/>
          <p:cNvSpPr/>
          <p:nvPr/>
        </p:nvSpPr>
        <p:spPr>
          <a:xfrm>
            <a:off x="661475" y="1624310"/>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критерий — нөлдік гипотезаны тексеруге арналған, таңдамалық деректерге негізделген кездейсоқ шама. Ол «шешім ережесін» (decision rule) қалыптастырады: есептелген мән белгілі бір шекті мәннен асса, H₀ жоққа шығарылады; аспаса — H₀ қабылданады.</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554486"/>
            <a:ext cx="413434" cy="413445"/>
          </a:xfrm>
          <a:prstGeom prst="rect">
            <a:avLst/>
          </a:prstGeom>
        </p:spPr>
      </p:pic>
      <p:sp>
        <p:nvSpPr>
          <p:cNvPr id="5" name="Text 2"/>
          <p:cNvSpPr/>
          <p:nvPr/>
        </p:nvSpPr>
        <p:spPr>
          <a:xfrm>
            <a:off x="1281577" y="2554486"/>
            <a:ext cx="4710888"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Кездейсоқ шама</a:t>
            </a:r>
            <a:endParaRPr lang="en-US" sz="1600" dirty="0"/>
          </a:p>
        </p:txBody>
      </p:sp>
      <p:sp>
        <p:nvSpPr>
          <p:cNvPr id="6" name="Text 3"/>
          <p:cNvSpPr/>
          <p:nvPr/>
        </p:nvSpPr>
        <p:spPr>
          <a:xfrm>
            <a:off x="1281577" y="2912170"/>
            <a:ext cx="4710888"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Критерий таңдамадан есептелетін статистика болып табылады (t, F, χ², U және т.б.). Оның мәні таңдама деректеріне байланысты өзгереді. Нөлдік гипотеза шын болған жағдайда бұл шаманың үлестірімі (distribution) алдын ала белгілі болады.</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9132" y="2554486"/>
            <a:ext cx="413434" cy="413445"/>
          </a:xfrm>
          <a:prstGeom prst="rect">
            <a:avLst/>
          </a:prstGeom>
        </p:spPr>
      </p:pic>
      <p:sp>
        <p:nvSpPr>
          <p:cNvPr id="8" name="Text 4"/>
          <p:cNvSpPr/>
          <p:nvPr/>
        </p:nvSpPr>
        <p:spPr>
          <a:xfrm>
            <a:off x="6819233" y="2554486"/>
            <a:ext cx="4710987"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Шешім ережесі</a:t>
            </a:r>
            <a:endParaRPr lang="en-US" sz="1600" dirty="0"/>
          </a:p>
        </p:txBody>
      </p:sp>
      <p:sp>
        <p:nvSpPr>
          <p:cNvPr id="9" name="Text 5"/>
          <p:cNvSpPr/>
          <p:nvPr/>
        </p:nvSpPr>
        <p:spPr>
          <a:xfrm>
            <a:off x="6819233" y="2912170"/>
            <a:ext cx="4710987"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Критикалық мән (critical value) белгіленеді және есептелген статистика осы мәнмен салыстырылады. Егер есептелген мән критикалық аймаққа түссе, H₀ жоққа шығарылады. Бұл процесс нақты математикалық негізге ие, субъективті пікірге орын жоқ.</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475" y="4483100"/>
            <a:ext cx="413434" cy="413445"/>
          </a:xfrm>
          <a:prstGeom prst="rect">
            <a:avLst/>
          </a:prstGeom>
        </p:spPr>
      </p:pic>
      <p:sp>
        <p:nvSpPr>
          <p:cNvPr id="11" name="Text 6"/>
          <p:cNvSpPr/>
          <p:nvPr/>
        </p:nvSpPr>
        <p:spPr>
          <a:xfrm>
            <a:off x="1281577" y="4483100"/>
            <a:ext cx="4710888"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Параметрлік критерийлер</a:t>
            </a:r>
            <a:endParaRPr lang="en-US" sz="1600" dirty="0"/>
          </a:p>
        </p:txBody>
      </p:sp>
      <p:sp>
        <p:nvSpPr>
          <p:cNvPr id="12" name="Text 7"/>
          <p:cNvSpPr/>
          <p:nvPr/>
        </p:nvSpPr>
        <p:spPr>
          <a:xfrm>
            <a:off x="1281577" y="4840784"/>
            <a:ext cx="4710888"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Деректердің белгілі бір үлестіріміне (негізінен қалыпты) бағынуын талап етеді. Стьюденттің t-критерийі, ANOVA, Пирсонның корреляциясы — ең кең тараған мысалдар. Жеткілікті таңдама мөлшерінде жоғары дәлдікпен жұмыс жасайды.</a:t>
            </a:r>
            <a:endParaRPr lang="en-US" sz="1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99132" y="4483100"/>
            <a:ext cx="413434" cy="413445"/>
          </a:xfrm>
          <a:prstGeom prst="rect">
            <a:avLst/>
          </a:prstGeom>
        </p:spPr>
      </p:pic>
      <p:sp>
        <p:nvSpPr>
          <p:cNvPr id="14" name="Text 8"/>
          <p:cNvSpPr/>
          <p:nvPr/>
        </p:nvSpPr>
        <p:spPr>
          <a:xfrm>
            <a:off x="6819233" y="4483100"/>
            <a:ext cx="4710987"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Параметрлік емес критерийлер</a:t>
            </a:r>
            <a:endParaRPr lang="en-US" sz="1600" dirty="0"/>
          </a:p>
        </p:txBody>
      </p:sp>
      <p:sp>
        <p:nvSpPr>
          <p:cNvPr id="15" name="Text 9"/>
          <p:cNvSpPr/>
          <p:nvPr/>
        </p:nvSpPr>
        <p:spPr>
          <a:xfrm>
            <a:off x="6819233" y="4840784"/>
            <a:ext cx="4710987"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Деректердің үлестіріміне қатаң талаптар қойылмайды. Кішкентай таңдамаларда немесе реттік (ordinal) деректерде қолданылады. Манн-Уитни, Вилкоксон, Краскел-Уоллис критерийлері — негізгі өкілдері.</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Text 0"/>
          <p:cNvSpPr/>
          <p:nvPr/>
        </p:nvSpPr>
        <p:spPr>
          <a:xfrm>
            <a:off x="661475" y="2262271"/>
            <a:ext cx="6296860"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Курс мазмұны</a:t>
            </a:r>
            <a:endParaRPr lang="en-US" sz="1600" dirty="0"/>
          </a:p>
        </p:txBody>
      </p:sp>
      <p:sp>
        <p:nvSpPr>
          <p:cNvPr id="4" name="Text 1"/>
          <p:cNvSpPr/>
          <p:nvPr/>
        </p:nvSpPr>
        <p:spPr>
          <a:xfrm>
            <a:off x="661475" y="2592057"/>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5-бөлім: Статистикалық маңыздылық деңгейі</a:t>
            </a:r>
            <a:endParaRPr lang="en-US" sz="3250" dirty="0"/>
          </a:p>
        </p:txBody>
      </p:sp>
      <p:sp>
        <p:nvSpPr>
          <p:cNvPr id="5" name="Text 2"/>
          <p:cNvSpPr/>
          <p:nvPr/>
        </p:nvSpPr>
        <p:spPr>
          <a:xfrm>
            <a:off x="661475" y="3859907"/>
            <a:ext cx="6296860"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маңыздылық — кездейсоқтық пен заңдылық арасындағы шекараны белгілейтін ұғым. P-мәні және сенімділік аралығы — осы шекараны математикалық тұрғыдан сипаттайтын екі негізгі құрал.</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642905"/>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P-мәні (P-value) дегеніміз не?</a:t>
            </a:r>
            <a:endParaRPr lang="en-US" sz="3250" dirty="0"/>
          </a:p>
        </p:txBody>
      </p:sp>
      <p:sp>
        <p:nvSpPr>
          <p:cNvPr id="3" name="Text 1"/>
          <p:cNvSpPr/>
          <p:nvPr/>
        </p:nvSpPr>
        <p:spPr>
          <a:xfrm>
            <a:off x="661475" y="1476673"/>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P-мәні — нөлдік гипотеза шын болса, алынған нәтиже сияқты немесе одан да «экстремал» нәтиже алу ықтималдығы. Қарапайым тілмен айтқанда: P-мәні неғұрлым кішкентай болса, соғұрлым алынған нәтиже кездейсоқтыққа жатпайтынын білдіреді.</a:t>
            </a:r>
            <a:endParaRPr lang="en-US" sz="1300" dirty="0"/>
          </a:p>
        </p:txBody>
      </p:sp>
      <p:sp>
        <p:nvSpPr>
          <p:cNvPr id="4" name="Shape 2"/>
          <p:cNvSpPr/>
          <p:nvPr/>
        </p:nvSpPr>
        <p:spPr>
          <a:xfrm>
            <a:off x="542415" y="2158802"/>
            <a:ext cx="5470785" cy="4069854"/>
          </a:xfrm>
          <a:prstGeom prst="roundRect">
            <a:avLst>
              <a:gd name="adj" fmla="val 2926"/>
            </a:avLst>
          </a:prstGeom>
          <a:solidFill>
            <a:srgbClr val="95CCDA"/>
          </a:solidFill>
          <a:ln/>
        </p:spPr>
        <p:txBody>
          <a:bodyPr/>
          <a:lstStyle/>
          <a:p>
            <a:endParaRPr lang="ru-RU"/>
          </a:p>
        </p:txBody>
      </p:sp>
      <p:sp>
        <p:nvSpPr>
          <p:cNvPr id="5" name="Text 3"/>
          <p:cNvSpPr/>
          <p:nvPr/>
        </p:nvSpPr>
        <p:spPr>
          <a:xfrm>
            <a:off x="707710" y="2332517"/>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P-мәнін түсіндіру</a:t>
            </a:r>
            <a:endParaRPr lang="en-US" sz="1600" dirty="0"/>
          </a:p>
        </p:txBody>
      </p:sp>
      <p:sp>
        <p:nvSpPr>
          <p:cNvPr id="6" name="Text 4"/>
          <p:cNvSpPr/>
          <p:nvPr/>
        </p:nvSpPr>
        <p:spPr>
          <a:xfrm>
            <a:off x="707710" y="2747863"/>
            <a:ext cx="5140196" cy="1984375"/>
          </a:xfrm>
          <a:prstGeom prst="rect">
            <a:avLst/>
          </a:prstGeom>
          <a:noFill/>
          <a:ln/>
        </p:spPr>
        <p:txBody>
          <a:bodyPr wrap="square" lIns="0" tIns="0" rIns="0" bIns="0" rtlCol="0" anchor="t">
            <a:normAutofit/>
          </a:bodyPr>
          <a:lstStyle/>
          <a:p>
            <a:pPr marL="0" indent="0" algn="l">
              <a:lnSpc>
                <a:spcPct val="125000"/>
              </a:lnSpc>
              <a:buNone/>
            </a:pPr>
            <a:r>
              <a:rPr lang="en-US" sz="1300" b="1" dirty="0">
                <a:solidFill>
                  <a:srgbClr val="000000"/>
                </a:solidFill>
                <a:latin typeface="Roboto Bold" pitchFamily="34" charset="0"/>
                <a:ea typeface="Roboto Bold" pitchFamily="34" charset="-122"/>
                <a:cs typeface="Roboto Bold" pitchFamily="34" charset="-120"/>
              </a:rPr>
              <a:t>P &lt; 0,05:</a:t>
            </a:r>
            <a:r>
              <a:rPr lang="en-US" sz="1300" dirty="0">
                <a:solidFill>
                  <a:srgbClr val="000000"/>
                </a:solidFill>
                <a:latin typeface="Roboto" pitchFamily="34" charset="0"/>
                <a:ea typeface="Roboto" pitchFamily="34" charset="-122"/>
                <a:cs typeface="Roboto" pitchFamily="34" charset="-120"/>
              </a:rPr>
              <a:t> Нәтиже статистикалық тұрғыдан маңызды. Нөлдік гипотеза жоққа шығарылады.</a:t>
            </a:r>
            <a:endParaRPr lang="en-US" sz="1300" dirty="0"/>
          </a:p>
          <a:p>
            <a:pPr marL="0" indent="0" algn="l">
              <a:lnSpc>
                <a:spcPct val="125000"/>
              </a:lnSpc>
              <a:buNone/>
            </a:pPr>
            <a:r>
              <a:rPr lang="en-US" sz="1300" b="1" dirty="0">
                <a:solidFill>
                  <a:srgbClr val="000000"/>
                </a:solidFill>
                <a:latin typeface="Roboto Bold" pitchFamily="34" charset="0"/>
                <a:ea typeface="Roboto Bold" pitchFamily="34" charset="-122"/>
                <a:cs typeface="Roboto Bold" pitchFamily="34" charset="-120"/>
              </a:rPr>
              <a:t>P = 0,03:</a:t>
            </a:r>
            <a:r>
              <a:rPr lang="en-US" sz="1300" dirty="0">
                <a:solidFill>
                  <a:srgbClr val="000000"/>
                </a:solidFill>
                <a:latin typeface="Roboto" pitchFamily="34" charset="0"/>
                <a:ea typeface="Roboto" pitchFamily="34" charset="-122"/>
                <a:cs typeface="Roboto" pitchFamily="34" charset="-120"/>
              </a:rPr>
              <a:t> Нөлдік гипотеза шын болса, мұндай нәтиже 100 сынақтың тек 3-інде кездесер еді.</a:t>
            </a:r>
            <a:endParaRPr lang="en-US" sz="1300" dirty="0"/>
          </a:p>
          <a:p>
            <a:pPr marL="0" indent="0" algn="l">
              <a:lnSpc>
                <a:spcPct val="125000"/>
              </a:lnSpc>
              <a:buNone/>
            </a:pPr>
            <a:r>
              <a:rPr lang="en-US" sz="1300" b="1" dirty="0">
                <a:solidFill>
                  <a:srgbClr val="000000"/>
                </a:solidFill>
                <a:latin typeface="Roboto Bold" pitchFamily="34" charset="0"/>
                <a:ea typeface="Roboto Bold" pitchFamily="34" charset="-122"/>
                <a:cs typeface="Roboto Bold" pitchFamily="34" charset="-120"/>
              </a:rPr>
              <a:t>P &gt; 0,05:</a:t>
            </a:r>
            <a:r>
              <a:rPr lang="en-US" sz="1300" dirty="0">
                <a:solidFill>
                  <a:srgbClr val="000000"/>
                </a:solidFill>
                <a:latin typeface="Roboto" pitchFamily="34" charset="0"/>
                <a:ea typeface="Roboto" pitchFamily="34" charset="-122"/>
                <a:cs typeface="Roboto" pitchFamily="34" charset="-120"/>
              </a:rPr>
              <a:t> Нәтиже статистикалық маңызды емес. H₀ қабылданады (бірақ расталмайды!).</a:t>
            </a:r>
            <a:endParaRPr lang="en-US" sz="1300" dirty="0"/>
          </a:p>
          <a:p>
            <a:pPr marL="0" indent="0" algn="l">
              <a:lnSpc>
                <a:spcPct val="125000"/>
              </a:lnSpc>
              <a:buNone/>
            </a:pPr>
            <a:r>
              <a:rPr lang="en-US" sz="1300" b="1" dirty="0">
                <a:solidFill>
                  <a:srgbClr val="000000"/>
                </a:solidFill>
                <a:latin typeface="Roboto Bold" pitchFamily="34" charset="0"/>
                <a:ea typeface="Roboto Bold" pitchFamily="34" charset="-122"/>
                <a:cs typeface="Roboto Bold" pitchFamily="34" charset="-120"/>
              </a:rPr>
              <a:t>P &lt; 0,001:</a:t>
            </a:r>
            <a:r>
              <a:rPr lang="en-US" sz="1300" dirty="0">
                <a:solidFill>
                  <a:srgbClr val="000000"/>
                </a:solidFill>
                <a:latin typeface="Roboto" pitchFamily="34" charset="0"/>
                <a:ea typeface="Roboto" pitchFamily="34" charset="-122"/>
                <a:cs typeface="Roboto" pitchFamily="34" charset="-120"/>
              </a:rPr>
              <a:t> Нәтиже өте жоғары сенімділікпен маңызды — жоғары дәлдікті талап ететін зерттеулерде қолданылатын стандарт.</a:t>
            </a:r>
            <a:endParaRPr lang="en-US" sz="1300" dirty="0"/>
          </a:p>
        </p:txBody>
      </p:sp>
      <p:sp>
        <p:nvSpPr>
          <p:cNvPr id="7" name="Text 5"/>
          <p:cNvSpPr/>
          <p:nvPr/>
        </p:nvSpPr>
        <p:spPr>
          <a:xfrm>
            <a:off x="6303904" y="2332517"/>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Жиі жіберілетін қателіктер</a:t>
            </a:r>
            <a:endParaRPr lang="en-US" sz="1600" dirty="0"/>
          </a:p>
        </p:txBody>
      </p:sp>
      <p:sp>
        <p:nvSpPr>
          <p:cNvPr id="8" name="Text 6"/>
          <p:cNvSpPr/>
          <p:nvPr/>
        </p:nvSpPr>
        <p:spPr>
          <a:xfrm>
            <a:off x="6303904" y="2747863"/>
            <a:ext cx="5232666"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P-мәні туралы бірнеше кең тараған қате түсінік бар: P-мәні нөлдік гипотезаның «дұрыс» немесе «бұрыс» екенін дәлелдемейді — ол тек ықтималдықты көрсетеді. P &gt; 0,05 болуы «айырмашылық жоқ» дегенді білдірмейді; тек «бізде оны дәлелдеуге жеткілікті дәлел жоқ» дегенді білдіреді. P-мәні эффект мөлшерін (effect size) немесе практикалық маңызды (practical significance) дегенді білдірмейді — үлкен таңдамада кішкентай айырмашылықтар да статистикалық маңызды болып шығуы мүмкін.</a:t>
            </a:r>
            <a:endParaRPr lang="en-US" sz="1300" dirty="0"/>
          </a:p>
        </p:txBody>
      </p:sp>
      <p:sp>
        <p:nvSpPr>
          <p:cNvPr id="9" name="Shape 7"/>
          <p:cNvSpPr/>
          <p:nvPr/>
        </p:nvSpPr>
        <p:spPr>
          <a:xfrm>
            <a:off x="6303904" y="4918273"/>
            <a:ext cx="5232666" cy="1124347"/>
          </a:xfrm>
          <a:prstGeom prst="roundRect">
            <a:avLst>
              <a:gd name="adj" fmla="val 6178"/>
            </a:avLst>
          </a:prstGeom>
          <a:solidFill>
            <a:srgbClr val="B6D6FC"/>
          </a:solidFill>
          <a:ln/>
        </p:spPr>
        <p:txBody>
          <a:bodyPr/>
          <a:lstStyle/>
          <a:p>
            <a:endParaRPr lang="ru-RU"/>
          </a:p>
        </p:txBody>
      </p:sp>
      <p:pic>
        <p:nvPicPr>
          <p:cNvPr id="10" name="Image 0" descr="preencoded.png"/>
          <p:cNvPicPr>
            <a:picLocks noChangeAspect="1"/>
          </p:cNvPicPr>
          <p:nvPr/>
        </p:nvPicPr>
        <p:blipFill>
          <a:blip r:embed="rId3"/>
          <a:stretch>
            <a:fillRect/>
          </a:stretch>
        </p:blipFill>
        <p:spPr>
          <a:xfrm>
            <a:off x="6469198" y="5157986"/>
            <a:ext cx="206667" cy="165298"/>
          </a:xfrm>
          <a:prstGeom prst="rect">
            <a:avLst/>
          </a:prstGeom>
        </p:spPr>
      </p:pic>
      <p:sp>
        <p:nvSpPr>
          <p:cNvPr id="11" name="Text 8"/>
          <p:cNvSpPr/>
          <p:nvPr/>
        </p:nvSpPr>
        <p:spPr>
          <a:xfrm>
            <a:off x="6841160" y="5108377"/>
            <a:ext cx="4530116"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2016 жылы Американдық статистикалық қауымдастық P-мәнін жалғыз шешім критерийі ретінде қолдануға қарсы ресми мәлімдеме жасады.</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697178"/>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Сенімділік аралығы (Confidence Interval)</a:t>
            </a:r>
            <a:endParaRPr lang="en-US" sz="3250" dirty="0"/>
          </a:p>
        </p:txBody>
      </p:sp>
      <p:sp>
        <p:nvSpPr>
          <p:cNvPr id="3" name="Text 1"/>
          <p:cNvSpPr/>
          <p:nvPr/>
        </p:nvSpPr>
        <p:spPr>
          <a:xfrm>
            <a:off x="661475" y="1530945"/>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Сенімділік аралығы (CI) — белгілі бір сенімділік деңгейінде (мысалы, 95%) бас жиынтық параметрінің нақты мәні қамтылатын сандық диапазон. Ол P-мәнімен бірге қолданылып, зерттеу нәтижесінің толық суретін береді.</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213074"/>
            <a:ext cx="3512653" cy="3961408"/>
          </a:xfrm>
          <a:prstGeom prst="rect">
            <a:avLst/>
          </a:prstGeom>
        </p:spPr>
      </p:pic>
      <p:sp>
        <p:nvSpPr>
          <p:cNvPr id="5" name="Text 2"/>
          <p:cNvSpPr/>
          <p:nvPr/>
        </p:nvSpPr>
        <p:spPr>
          <a:xfrm>
            <a:off x="845819" y="2893516"/>
            <a:ext cx="314396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95% Сенімділік аралығы</a:t>
            </a:r>
            <a:endParaRPr lang="en-US" sz="1600" dirty="0"/>
          </a:p>
        </p:txBody>
      </p:sp>
      <p:sp>
        <p:nvSpPr>
          <p:cNvPr id="6" name="Text 3"/>
          <p:cNvSpPr/>
          <p:nvPr/>
        </p:nvSpPr>
        <p:spPr>
          <a:xfrm>
            <a:off x="845819" y="3251200"/>
            <a:ext cx="3143965"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Егер бір зерттеуді 100 рет қайталасаңыз, алынған 95% CI олардың 95-і бас жиынтықтың нақты параметр мәнін қамтиды. Мысалы, жаңа оқыту бағдарламасының орташа балды 5 ± 2 балға арттыратынын анықтасаңыз, 95% CI [3, 7] дегені: нақты әсер 3-тен 7-ге дейін болуы 95% ықтималдықпен расталады.</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9422" y="2213074"/>
            <a:ext cx="3512752" cy="3961408"/>
          </a:xfrm>
          <a:prstGeom prst="rect">
            <a:avLst/>
          </a:prstGeom>
        </p:spPr>
      </p:pic>
      <p:sp>
        <p:nvSpPr>
          <p:cNvPr id="8" name="Text 4"/>
          <p:cNvSpPr/>
          <p:nvPr/>
        </p:nvSpPr>
        <p:spPr>
          <a:xfrm>
            <a:off x="4523766" y="2893516"/>
            <a:ext cx="3144064"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CI және H₀ арасындағы байланыс</a:t>
            </a:r>
            <a:endParaRPr lang="en-US" sz="1600" dirty="0"/>
          </a:p>
        </p:txBody>
      </p:sp>
      <p:sp>
        <p:nvSpPr>
          <p:cNvPr id="9" name="Text 5"/>
          <p:cNvSpPr/>
          <p:nvPr/>
        </p:nvSpPr>
        <p:spPr>
          <a:xfrm>
            <a:off x="4523766" y="3509665"/>
            <a:ext cx="3144064"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Сенімділік аралығы нөлдік гипотезаны тексерудің баламалы әдісі болып табылады. Егер 95% CI нөлдік мәнді (0 немесе 1) қамтымаса, нәтиже α = 0,05 деңгейінде статистикалық маңызды деп есептеледі. CI P-мәнінен артықшылықты: ол тек «маңызды/маңызды емес» деп қоймай, нақты параметр мәнінің диапазонын да береді.</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7468" y="2213074"/>
            <a:ext cx="3512653" cy="3961408"/>
          </a:xfrm>
          <a:prstGeom prst="rect">
            <a:avLst/>
          </a:prstGeom>
        </p:spPr>
      </p:pic>
      <p:sp>
        <p:nvSpPr>
          <p:cNvPr id="11" name="Text 6"/>
          <p:cNvSpPr/>
          <p:nvPr/>
        </p:nvSpPr>
        <p:spPr>
          <a:xfrm>
            <a:off x="8201812" y="2893516"/>
            <a:ext cx="314396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Практикалық қолдану</a:t>
            </a:r>
            <a:endParaRPr lang="en-US" sz="1600" dirty="0"/>
          </a:p>
        </p:txBody>
      </p:sp>
      <p:sp>
        <p:nvSpPr>
          <p:cNvPr id="12" name="Text 7"/>
          <p:cNvSpPr/>
          <p:nvPr/>
        </p:nvSpPr>
        <p:spPr>
          <a:xfrm>
            <a:off x="8201812" y="3251200"/>
            <a:ext cx="3143965"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Медицинада: препараттың орташа қан қысымын төмендету мөлшері 95% CI [−12, −5] mmHg екені анықталса, бұл практикалық тұрғыдан маңызды нәтиже. Маркетингте: науқанның сатылымды арттыру пайызы 95% CI [2%, 18%] — нәтиже маңызды, бірақ белгісіздік ауқымы кең. Сенімділік аралығы зерттеудің дәлдігін де бағалауға мүмкіндік береді.</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3" name="Text 0"/>
          <p:cNvSpPr/>
          <p:nvPr/>
        </p:nvSpPr>
        <p:spPr>
          <a:xfrm>
            <a:off x="5233360" y="2262271"/>
            <a:ext cx="6296860"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Курс мазмұны</a:t>
            </a:r>
            <a:endParaRPr lang="en-US" sz="1600" dirty="0"/>
          </a:p>
        </p:txBody>
      </p:sp>
      <p:sp>
        <p:nvSpPr>
          <p:cNvPr id="4" name="Text 1"/>
          <p:cNvSpPr/>
          <p:nvPr/>
        </p:nvSpPr>
        <p:spPr>
          <a:xfrm>
            <a:off x="5233360" y="2592057"/>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6-бөлім: Гипотезаларды тексеру алгоритмі</a:t>
            </a:r>
            <a:endParaRPr lang="en-US" sz="3250" dirty="0"/>
          </a:p>
        </p:txBody>
      </p:sp>
      <p:sp>
        <p:nvSpPr>
          <p:cNvPr id="5" name="Text 2"/>
          <p:cNvSpPr/>
          <p:nvPr/>
        </p:nvSpPr>
        <p:spPr>
          <a:xfrm>
            <a:off x="5233360" y="3859907"/>
            <a:ext cx="6296860"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Гипотезаны тексеру — кездейсоқ жүргізілетін іс-шара емес. Ол нақты қадамдар тізбегінен тұратын жүйелі процесс. Осы бөлімде гипотезаны тексерудің стандартты алгоритмі екі кезеңге бөліп қарастырылады.</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733690"/>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Зерттеу қадамдары</a:t>
            </a:r>
            <a:endParaRPr lang="en-US" sz="3250" dirty="0"/>
          </a:p>
        </p:txBody>
      </p:sp>
      <p:sp>
        <p:nvSpPr>
          <p:cNvPr id="3" name="Text 1"/>
          <p:cNvSpPr/>
          <p:nvPr/>
        </p:nvSpPr>
        <p:spPr>
          <a:xfrm>
            <a:off x="661475" y="1567458"/>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Дұрыс жоспарланған зерттеу — сапалы нәтиженің кепілі. Алғашқы үш қадам зерттеуді нақты бағытқа қояды және деректер жинаудан бұрын жасалуы тиіс. Осы қадамдарды алдын ала орындамау — нәтижелердің бұрмалануына немесе статистикалық қателіктерге алып келуі мүмкін.</a:t>
            </a:r>
            <a:endParaRPr lang="en-US" sz="1300" dirty="0"/>
          </a:p>
        </p:txBody>
      </p:sp>
      <p:sp>
        <p:nvSpPr>
          <p:cNvPr id="4" name="Shape 2"/>
          <p:cNvSpPr/>
          <p:nvPr/>
        </p:nvSpPr>
        <p:spPr>
          <a:xfrm>
            <a:off x="6086323" y="2497634"/>
            <a:ext cx="19050" cy="3640237"/>
          </a:xfrm>
          <a:prstGeom prst="roundRect">
            <a:avLst>
              <a:gd name="adj" fmla="val 49999"/>
            </a:avLst>
          </a:prstGeom>
          <a:solidFill>
            <a:srgbClr val="BFD3D8"/>
          </a:solidFill>
          <a:ln/>
        </p:spPr>
        <p:txBody>
          <a:bodyPr/>
          <a:lstStyle/>
          <a:p>
            <a:endParaRPr lang="ru-RU"/>
          </a:p>
        </p:txBody>
      </p:sp>
      <p:sp>
        <p:nvSpPr>
          <p:cNvPr id="5" name="Shape 3"/>
          <p:cNvSpPr/>
          <p:nvPr/>
        </p:nvSpPr>
        <p:spPr>
          <a:xfrm>
            <a:off x="5432785" y="2674144"/>
            <a:ext cx="496081" cy="19050"/>
          </a:xfrm>
          <a:prstGeom prst="roundRect">
            <a:avLst>
              <a:gd name="adj" fmla="val 49999"/>
            </a:avLst>
          </a:prstGeom>
          <a:solidFill>
            <a:srgbClr val="BFD3D8"/>
          </a:solidFill>
          <a:ln/>
        </p:spPr>
        <p:txBody>
          <a:bodyPr/>
          <a:lstStyle/>
          <a:p>
            <a:endParaRPr lang="ru-RU"/>
          </a:p>
        </p:txBody>
      </p:sp>
      <p:sp>
        <p:nvSpPr>
          <p:cNvPr id="6" name="Shape 4"/>
          <p:cNvSpPr/>
          <p:nvPr/>
        </p:nvSpPr>
        <p:spPr>
          <a:xfrm>
            <a:off x="5909817" y="2497634"/>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7" name="Text 5"/>
          <p:cNvSpPr/>
          <p:nvPr/>
        </p:nvSpPr>
        <p:spPr>
          <a:xfrm>
            <a:off x="5971827" y="2528639"/>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1</a:t>
            </a:r>
            <a:endParaRPr lang="en-US" sz="1950" dirty="0"/>
          </a:p>
        </p:txBody>
      </p:sp>
      <p:sp>
        <p:nvSpPr>
          <p:cNvPr id="8" name="Text 6"/>
          <p:cNvSpPr/>
          <p:nvPr/>
        </p:nvSpPr>
        <p:spPr>
          <a:xfrm>
            <a:off x="661475" y="2554486"/>
            <a:ext cx="4607504" cy="258465"/>
          </a:xfrm>
          <a:prstGeom prst="rect">
            <a:avLst/>
          </a:prstGeom>
          <a:noFill/>
          <a:ln/>
        </p:spPr>
        <p:txBody>
          <a:bodyPr wrap="none" lIns="0" tIns="0" rIns="0" bIns="0" rtlCol="0" anchor="t"/>
          <a:lstStyle/>
          <a:p>
            <a:pPr marL="0" indent="0" algn="r">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1-қадам: Зерттеу сұрағын қою</a:t>
            </a:r>
            <a:endParaRPr lang="en-US" sz="1600" dirty="0"/>
          </a:p>
        </p:txBody>
      </p:sp>
      <p:sp>
        <p:nvSpPr>
          <p:cNvPr id="9" name="Text 7"/>
          <p:cNvSpPr/>
          <p:nvPr/>
        </p:nvSpPr>
        <p:spPr>
          <a:xfrm>
            <a:off x="661475" y="2912170"/>
            <a:ext cx="4607504" cy="1240234"/>
          </a:xfrm>
          <a:prstGeom prst="rect">
            <a:avLst/>
          </a:prstGeom>
          <a:noFill/>
          <a:ln/>
        </p:spPr>
        <p:txBody>
          <a:bodyPr wrap="square" lIns="0" tIns="0" rIns="0" bIns="0" rtlCol="0" anchor="t">
            <a:normAutofit/>
          </a:bodyPr>
          <a:lstStyle/>
          <a:p>
            <a:pPr marL="0" indent="0" algn="r">
              <a:lnSpc>
                <a:spcPct val="125000"/>
              </a:lnSpc>
              <a:buNone/>
            </a:pPr>
            <a:r>
              <a:rPr lang="en-US" sz="1300" dirty="0">
                <a:solidFill>
                  <a:srgbClr val="384653"/>
                </a:solidFill>
                <a:latin typeface="Roboto" pitchFamily="34" charset="0"/>
                <a:ea typeface="Roboto" pitchFamily="34" charset="-122"/>
                <a:cs typeface="Roboto" pitchFamily="34" charset="-120"/>
              </a:rPr>
              <a:t>Нақты, өлшеуге болатын зерттеу сұрағын тұжырымдаңыз. Мысалы: «Жаңа оқыту бағдарламасы студенттердің математика бойынша орташа балын арттыра ма?» Жауабы «иә/жоқ» форматында болатын сұрақ статистикалық тексеруге ыңғайлы.</a:t>
            </a:r>
            <a:endParaRPr lang="en-US" sz="1300" dirty="0"/>
          </a:p>
        </p:txBody>
      </p:sp>
      <p:sp>
        <p:nvSpPr>
          <p:cNvPr id="10" name="Shape 8"/>
          <p:cNvSpPr/>
          <p:nvPr/>
        </p:nvSpPr>
        <p:spPr>
          <a:xfrm>
            <a:off x="6262828" y="3666331"/>
            <a:ext cx="496081" cy="19050"/>
          </a:xfrm>
          <a:prstGeom prst="roundRect">
            <a:avLst>
              <a:gd name="adj" fmla="val 49999"/>
            </a:avLst>
          </a:prstGeom>
          <a:solidFill>
            <a:srgbClr val="BFD3D8"/>
          </a:solidFill>
          <a:ln/>
        </p:spPr>
        <p:txBody>
          <a:bodyPr/>
          <a:lstStyle/>
          <a:p>
            <a:endParaRPr lang="ru-RU"/>
          </a:p>
        </p:txBody>
      </p:sp>
      <p:sp>
        <p:nvSpPr>
          <p:cNvPr id="11" name="Shape 9"/>
          <p:cNvSpPr/>
          <p:nvPr/>
        </p:nvSpPr>
        <p:spPr>
          <a:xfrm>
            <a:off x="5909817" y="3489821"/>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12" name="Text 10"/>
          <p:cNvSpPr/>
          <p:nvPr/>
        </p:nvSpPr>
        <p:spPr>
          <a:xfrm>
            <a:off x="5971827" y="3520827"/>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2</a:t>
            </a:r>
            <a:endParaRPr lang="en-US" sz="1950" dirty="0"/>
          </a:p>
        </p:txBody>
      </p:sp>
      <p:sp>
        <p:nvSpPr>
          <p:cNvPr id="13" name="Text 11"/>
          <p:cNvSpPr/>
          <p:nvPr/>
        </p:nvSpPr>
        <p:spPr>
          <a:xfrm>
            <a:off x="6922716" y="3546673"/>
            <a:ext cx="460750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2-қадам: H₀ және H₁ анықтау</a:t>
            </a:r>
            <a:endParaRPr lang="en-US" sz="1600" dirty="0"/>
          </a:p>
        </p:txBody>
      </p:sp>
      <p:sp>
        <p:nvSpPr>
          <p:cNvPr id="14" name="Text 12"/>
          <p:cNvSpPr/>
          <p:nvPr/>
        </p:nvSpPr>
        <p:spPr>
          <a:xfrm>
            <a:off x="6922716" y="3904357"/>
            <a:ext cx="4607504"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Нөлдік гипотезаны (H₀): «Бағдарлама балды өзгертпейді» (μ₁ = μ₂) және альтернативті гипотезаны (H₁): «Бағдарлама балды арттырады» (μ₁ &gt; μ₂) нақты тұжырымдаңыз. Бұл кезеңде бағытталған/бағытталмаған форма таңдалады.</a:t>
            </a:r>
            <a:endParaRPr lang="en-US" sz="1300" dirty="0"/>
          </a:p>
        </p:txBody>
      </p:sp>
      <p:sp>
        <p:nvSpPr>
          <p:cNvPr id="15" name="Shape 13"/>
          <p:cNvSpPr/>
          <p:nvPr/>
        </p:nvSpPr>
        <p:spPr>
          <a:xfrm>
            <a:off x="5432785" y="4659610"/>
            <a:ext cx="496081" cy="19050"/>
          </a:xfrm>
          <a:prstGeom prst="roundRect">
            <a:avLst>
              <a:gd name="adj" fmla="val 49999"/>
            </a:avLst>
          </a:prstGeom>
          <a:solidFill>
            <a:srgbClr val="BFD3D8"/>
          </a:solidFill>
          <a:ln/>
        </p:spPr>
        <p:txBody>
          <a:bodyPr/>
          <a:lstStyle/>
          <a:p>
            <a:endParaRPr lang="ru-RU"/>
          </a:p>
        </p:txBody>
      </p:sp>
      <p:sp>
        <p:nvSpPr>
          <p:cNvPr id="16" name="Shape 14"/>
          <p:cNvSpPr/>
          <p:nvPr/>
        </p:nvSpPr>
        <p:spPr>
          <a:xfrm>
            <a:off x="5909817" y="4483100"/>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17" name="Text 15"/>
          <p:cNvSpPr/>
          <p:nvPr/>
        </p:nvSpPr>
        <p:spPr>
          <a:xfrm>
            <a:off x="5971827" y="4514106"/>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3</a:t>
            </a:r>
            <a:endParaRPr lang="en-US" sz="1950" dirty="0"/>
          </a:p>
        </p:txBody>
      </p:sp>
      <p:sp>
        <p:nvSpPr>
          <p:cNvPr id="18" name="Text 16"/>
          <p:cNvSpPr/>
          <p:nvPr/>
        </p:nvSpPr>
        <p:spPr>
          <a:xfrm>
            <a:off x="661475" y="4539952"/>
            <a:ext cx="4607504" cy="258465"/>
          </a:xfrm>
          <a:prstGeom prst="rect">
            <a:avLst/>
          </a:prstGeom>
          <a:noFill/>
          <a:ln/>
        </p:spPr>
        <p:txBody>
          <a:bodyPr wrap="none" lIns="0" tIns="0" rIns="0" bIns="0" rtlCol="0" anchor="t"/>
          <a:lstStyle/>
          <a:p>
            <a:pPr marL="0" indent="0" algn="r">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3-қадам: Критерий мен α таңдау</a:t>
            </a:r>
            <a:endParaRPr lang="en-US" sz="1600" dirty="0"/>
          </a:p>
        </p:txBody>
      </p:sp>
      <p:sp>
        <p:nvSpPr>
          <p:cNvPr id="19" name="Text 17"/>
          <p:cNvSpPr/>
          <p:nvPr/>
        </p:nvSpPr>
        <p:spPr>
          <a:xfrm>
            <a:off x="661475" y="4897636"/>
            <a:ext cx="4607504" cy="1240234"/>
          </a:xfrm>
          <a:prstGeom prst="rect">
            <a:avLst/>
          </a:prstGeom>
          <a:noFill/>
          <a:ln/>
        </p:spPr>
        <p:txBody>
          <a:bodyPr wrap="square" lIns="0" tIns="0" rIns="0" bIns="0" rtlCol="0" anchor="t">
            <a:normAutofit/>
          </a:bodyPr>
          <a:lstStyle/>
          <a:p>
            <a:pPr marL="0" indent="0" algn="r">
              <a:lnSpc>
                <a:spcPct val="125000"/>
              </a:lnSpc>
              <a:buNone/>
            </a:pPr>
            <a:r>
              <a:rPr lang="en-US" sz="1300" dirty="0">
                <a:solidFill>
                  <a:srgbClr val="384653"/>
                </a:solidFill>
                <a:latin typeface="Roboto" pitchFamily="34" charset="0"/>
                <a:ea typeface="Roboto" pitchFamily="34" charset="-122"/>
                <a:cs typeface="Roboto" pitchFamily="34" charset="-120"/>
              </a:rPr>
              <a:t>Деректер типіне, топтар санына және үлестірімге байланысты дұрыс статистикалық критерийді таңдаңыз (t-критерий, хи-квадрат, ANOVA және т.б.). Маңыздылық деңгейін (α) зерттеу контексіне қарай белгілеңіз: медицинада 0,01, жалпы зерттеулерде 0,05.</a:t>
            </a:r>
            <a:endParaRPr lang="en-US"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886785"/>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Деректерді талдау және шешім</a:t>
            </a:r>
            <a:endParaRPr lang="en-US" sz="3250" dirty="0"/>
          </a:p>
        </p:txBody>
      </p:sp>
      <p:sp>
        <p:nvSpPr>
          <p:cNvPr id="3" name="Text 1"/>
          <p:cNvSpPr/>
          <p:nvPr/>
        </p:nvSpPr>
        <p:spPr>
          <a:xfrm>
            <a:off x="661475" y="1720552"/>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 жиналған соң, статистикалық есептеу жүргізіледі және соңғы шешім қабылданады. Бұл кезеңдегі тұжырым нақты және дәл болуы тиіс — «H₀ жоққа шығарылады» немесе «H₀ жоққа шығаруға жеткілікті дәлел жоқ» деген форматта ғана жасалады.</a:t>
            </a:r>
            <a:endParaRPr lang="en-US" sz="1300" dirty="0"/>
          </a:p>
        </p:txBody>
      </p:sp>
      <p:pic>
        <p:nvPicPr>
          <p:cNvPr id="4" name="Image 0" descr="preencoded.png"/>
          <p:cNvPicPr>
            <a:picLocks noChangeAspect="1"/>
          </p:cNvPicPr>
          <p:nvPr/>
        </p:nvPicPr>
        <p:blipFill>
          <a:blip r:embed="rId3"/>
          <a:stretch>
            <a:fillRect/>
          </a:stretch>
        </p:blipFill>
        <p:spPr>
          <a:xfrm>
            <a:off x="661475" y="2402681"/>
            <a:ext cx="3622882" cy="661491"/>
          </a:xfrm>
          <a:prstGeom prst="rect">
            <a:avLst/>
          </a:prstGeom>
        </p:spPr>
      </p:pic>
      <p:sp>
        <p:nvSpPr>
          <p:cNvPr id="5" name="Text 2"/>
          <p:cNvSpPr/>
          <p:nvPr/>
        </p:nvSpPr>
        <p:spPr>
          <a:xfrm>
            <a:off x="826769" y="3229471"/>
            <a:ext cx="3292293"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Статистиканы есептеу</a:t>
            </a:r>
            <a:endParaRPr lang="en-US" sz="1600" dirty="0"/>
          </a:p>
        </p:txBody>
      </p:sp>
      <p:sp>
        <p:nvSpPr>
          <p:cNvPr id="6" name="Text 3"/>
          <p:cNvSpPr/>
          <p:nvPr/>
        </p:nvSpPr>
        <p:spPr>
          <a:xfrm>
            <a:off x="826769" y="3587155"/>
            <a:ext cx="3292293"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Таңдаған критерий бойынша сынақ статистикасын есептеңіз (мысалы, t-мән, χ²-мән). SPSS, R, Python немесе Excel сияқты бағдарламалар бұл есептеулерді автоматты түрде жүргізеді. Нәтиже сандық мән түрінде алынады.</a:t>
            </a:r>
            <a:endParaRPr lang="en-US" sz="1300" dirty="0"/>
          </a:p>
        </p:txBody>
      </p:sp>
      <p:pic>
        <p:nvPicPr>
          <p:cNvPr id="7" name="Image 1" descr="preencoded.png"/>
          <p:cNvPicPr>
            <a:picLocks noChangeAspect="1"/>
          </p:cNvPicPr>
          <p:nvPr/>
        </p:nvPicPr>
        <p:blipFill>
          <a:blip r:embed="rId4"/>
          <a:stretch>
            <a:fillRect/>
          </a:stretch>
        </p:blipFill>
        <p:spPr>
          <a:xfrm>
            <a:off x="4284357" y="2402681"/>
            <a:ext cx="3622882" cy="661491"/>
          </a:xfrm>
          <a:prstGeom prst="rect">
            <a:avLst/>
          </a:prstGeom>
        </p:spPr>
      </p:pic>
      <p:sp>
        <p:nvSpPr>
          <p:cNvPr id="8" name="Text 4"/>
          <p:cNvSpPr/>
          <p:nvPr/>
        </p:nvSpPr>
        <p:spPr>
          <a:xfrm>
            <a:off x="4449651" y="3229471"/>
            <a:ext cx="3292293"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P-мәнін α-мен салыстыру</a:t>
            </a:r>
            <a:endParaRPr lang="en-US" sz="1600" dirty="0"/>
          </a:p>
        </p:txBody>
      </p:sp>
      <p:sp>
        <p:nvSpPr>
          <p:cNvPr id="9" name="Text 5"/>
          <p:cNvSpPr/>
          <p:nvPr/>
        </p:nvSpPr>
        <p:spPr>
          <a:xfrm>
            <a:off x="4449651" y="3587155"/>
            <a:ext cx="3292293"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Есептелген P-мәнін алдын ала белгіленген α деңгейімен салыстырыңыз. Егер P &lt; α (мысалы, P = 0,02 &lt; 0,05): нәтиже статистикалық маңызды. Егер P &gt; α (мысалы, P = 0,12 &gt; 0,05): нәтиже статистикалық маңызды емес.</a:t>
            </a:r>
            <a:endParaRPr lang="en-US" sz="1300" dirty="0"/>
          </a:p>
        </p:txBody>
      </p:sp>
      <p:pic>
        <p:nvPicPr>
          <p:cNvPr id="10" name="Image 2" descr="preencoded.png"/>
          <p:cNvPicPr>
            <a:picLocks noChangeAspect="1"/>
          </p:cNvPicPr>
          <p:nvPr/>
        </p:nvPicPr>
        <p:blipFill>
          <a:blip r:embed="rId5"/>
          <a:stretch>
            <a:fillRect/>
          </a:stretch>
        </p:blipFill>
        <p:spPr>
          <a:xfrm>
            <a:off x="7907239" y="2402681"/>
            <a:ext cx="3622882" cy="661491"/>
          </a:xfrm>
          <a:prstGeom prst="rect">
            <a:avLst/>
          </a:prstGeom>
        </p:spPr>
      </p:pic>
      <p:sp>
        <p:nvSpPr>
          <p:cNvPr id="11" name="Text 6"/>
          <p:cNvSpPr/>
          <p:nvPr/>
        </p:nvSpPr>
        <p:spPr>
          <a:xfrm>
            <a:off x="8072533" y="3229471"/>
            <a:ext cx="3292293"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Қорытынды жасау</a:t>
            </a:r>
            <a:endParaRPr lang="en-US" sz="1600" dirty="0"/>
          </a:p>
        </p:txBody>
      </p:sp>
      <p:sp>
        <p:nvSpPr>
          <p:cNvPr id="12" name="Text 7"/>
          <p:cNvSpPr/>
          <p:nvPr/>
        </p:nvSpPr>
        <p:spPr>
          <a:xfrm>
            <a:off x="8072533" y="3587155"/>
            <a:ext cx="3292293"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P &lt; α болса: H₀ жоққа шығарылады, H₁ қолдау тапты деп тұжырымдалады. P &gt; α болса: H₀ жоққа шығаруға жеткілікті дәлел жоқ. Тұжырым зерттеу контексінде нақты тілмен жазылады: «Жаңа оқыту бағдарламасы студенттердің орташа балын статистикалық маңызды деңгейде арттырады (t(48) = 2,87, p = 0,006)».</a:t>
            </a:r>
            <a:endParaRPr lang="en-US"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3" name="Text 0"/>
          <p:cNvSpPr/>
          <p:nvPr/>
        </p:nvSpPr>
        <p:spPr>
          <a:xfrm>
            <a:off x="5233360" y="1879881"/>
            <a:ext cx="6296860"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Курс мазмұны</a:t>
            </a:r>
            <a:endParaRPr lang="en-US" sz="1600" dirty="0"/>
          </a:p>
        </p:txBody>
      </p:sp>
      <p:sp>
        <p:nvSpPr>
          <p:cNvPr id="4" name="Text 1"/>
          <p:cNvSpPr/>
          <p:nvPr/>
        </p:nvSpPr>
        <p:spPr>
          <a:xfrm>
            <a:off x="5233360" y="2209668"/>
            <a:ext cx="6296860" cy="1550194"/>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7-бөлім: Параметрлік және параметрлік емес критерийлер</a:t>
            </a:r>
            <a:endParaRPr lang="en-US" sz="3250" dirty="0"/>
          </a:p>
        </p:txBody>
      </p:sp>
      <p:sp>
        <p:nvSpPr>
          <p:cNvPr id="5" name="Text 2"/>
          <p:cNvSpPr/>
          <p:nvPr/>
        </p:nvSpPr>
        <p:spPr>
          <a:xfrm>
            <a:off x="5233360" y="3994249"/>
            <a:ext cx="6296860"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критерийлер екі үлкен санатқа бөлінеді: параметрлік және параметрлік емес. Дұрыс санатты таңдау — деректердің сипатына, таңдама мөлшеріне және зерттеу мақсатына байланысты. Қате таңдалған критерий — жалған нәтижеге алып келуі мүмкін.</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632388"/>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Параметрлік критерийлер</a:t>
            </a:r>
            <a:endParaRPr lang="en-US" sz="3250" dirty="0"/>
          </a:p>
        </p:txBody>
      </p:sp>
      <p:sp>
        <p:nvSpPr>
          <p:cNvPr id="3" name="Text 1"/>
          <p:cNvSpPr/>
          <p:nvPr/>
        </p:nvSpPr>
        <p:spPr>
          <a:xfrm>
            <a:off x="661475" y="1466155"/>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Параметрлік критерийлер деректер белгілі бір математикалық талаптарға (негізінен қалыпты үлестірімге) сәйкес болғанда қолданылады. Олар жоғары статистикалық қуатқа ие және таңдама мөлшері жеткілікті болғанда ең дәл нәтиже береді.</a:t>
            </a:r>
            <a:endParaRPr lang="en-US" sz="1300" dirty="0"/>
          </a:p>
        </p:txBody>
      </p:sp>
      <p:sp>
        <p:nvSpPr>
          <p:cNvPr id="4" name="Shape 2"/>
          <p:cNvSpPr/>
          <p:nvPr/>
        </p:nvSpPr>
        <p:spPr>
          <a:xfrm>
            <a:off x="661475" y="2148284"/>
            <a:ext cx="3512653" cy="4090888"/>
          </a:xfrm>
          <a:prstGeom prst="roundRect">
            <a:avLst>
              <a:gd name="adj" fmla="val 1978"/>
            </a:avLst>
          </a:prstGeom>
          <a:solidFill>
            <a:srgbClr val="D9EDF2"/>
          </a:solidFill>
          <a:ln w="6350">
            <a:solidFill>
              <a:srgbClr val="BFD3D8"/>
            </a:solidFill>
            <a:prstDash val="solid"/>
          </a:ln>
        </p:spPr>
        <p:txBody>
          <a:bodyPr/>
          <a:lstStyle/>
          <a:p>
            <a:endParaRPr lang="ru-RU"/>
          </a:p>
        </p:txBody>
      </p:sp>
      <p:sp>
        <p:nvSpPr>
          <p:cNvPr id="5" name="Shape 3"/>
          <p:cNvSpPr/>
          <p:nvPr/>
        </p:nvSpPr>
        <p:spPr>
          <a:xfrm>
            <a:off x="833119" y="2319933"/>
            <a:ext cx="496081" cy="496094"/>
          </a:xfrm>
          <a:prstGeom prst="ellipse">
            <a:avLst/>
          </a:prstGeom>
          <a:solidFill>
            <a:srgbClr val="C7E0E7"/>
          </a:solidFill>
          <a:ln/>
        </p:spPr>
        <p:txBody>
          <a:bodyPr/>
          <a:lstStyle/>
          <a:p>
            <a:endParaRPr lang="ru-RU"/>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9541" y="2456259"/>
            <a:ext cx="223237" cy="223242"/>
          </a:xfrm>
          <a:prstGeom prst="rect">
            <a:avLst/>
          </a:prstGeom>
        </p:spPr>
      </p:pic>
      <p:sp>
        <p:nvSpPr>
          <p:cNvPr id="7" name="Text 4"/>
          <p:cNvSpPr/>
          <p:nvPr/>
        </p:nvSpPr>
        <p:spPr>
          <a:xfrm>
            <a:off x="833119" y="2981325"/>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Стьюденттің t-критерийі</a:t>
            </a:r>
            <a:endParaRPr lang="en-US" sz="1600" dirty="0"/>
          </a:p>
        </p:txBody>
      </p:sp>
      <p:sp>
        <p:nvSpPr>
          <p:cNvPr id="8" name="Text 5"/>
          <p:cNvSpPr/>
          <p:nvPr/>
        </p:nvSpPr>
        <p:spPr>
          <a:xfrm>
            <a:off x="833119" y="3339009"/>
            <a:ext cx="3169364"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Екі топтың орташа мәндерін салыстыруға арналған классикалық критерий. Тәуелсіз таңдамалар (independent samples t-test) және байланысты таңдамалар (paired t-test) үшін бөлек формулалары бар. Мысалы: бақылау және тәжірибелік топтардың орташа балдарын салыстыру. Талаптар: қалыпты үлестірім, біртекті дисперсия (Levene сынағымен тексеріледі).</a:t>
            </a:r>
            <a:endParaRPr lang="en-US" sz="1300" dirty="0"/>
          </a:p>
        </p:txBody>
      </p:sp>
      <p:sp>
        <p:nvSpPr>
          <p:cNvPr id="9" name="Shape 6"/>
          <p:cNvSpPr/>
          <p:nvPr/>
        </p:nvSpPr>
        <p:spPr>
          <a:xfrm>
            <a:off x="4339422" y="2148284"/>
            <a:ext cx="3512752" cy="4090888"/>
          </a:xfrm>
          <a:prstGeom prst="roundRect">
            <a:avLst>
              <a:gd name="adj" fmla="val 1977"/>
            </a:avLst>
          </a:prstGeom>
          <a:solidFill>
            <a:srgbClr val="D9EDF2"/>
          </a:solidFill>
          <a:ln w="6350">
            <a:solidFill>
              <a:srgbClr val="BFD3D8"/>
            </a:solidFill>
            <a:prstDash val="solid"/>
          </a:ln>
        </p:spPr>
        <p:txBody>
          <a:bodyPr/>
          <a:lstStyle/>
          <a:p>
            <a:endParaRPr lang="ru-RU"/>
          </a:p>
        </p:txBody>
      </p:sp>
      <p:sp>
        <p:nvSpPr>
          <p:cNvPr id="10" name="Shape 7"/>
          <p:cNvSpPr/>
          <p:nvPr/>
        </p:nvSpPr>
        <p:spPr>
          <a:xfrm>
            <a:off x="4511066" y="2319933"/>
            <a:ext cx="496081" cy="496094"/>
          </a:xfrm>
          <a:prstGeom prst="ellipse">
            <a:avLst/>
          </a:prstGeom>
          <a:solidFill>
            <a:srgbClr val="C7E0E7"/>
          </a:solidFill>
          <a:ln/>
        </p:spPr>
        <p:txBody>
          <a:bodyPr/>
          <a:lstStyle/>
          <a:p>
            <a:endParaRPr lang="ru-RU"/>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47488" y="2456259"/>
            <a:ext cx="223237" cy="223242"/>
          </a:xfrm>
          <a:prstGeom prst="rect">
            <a:avLst/>
          </a:prstGeom>
        </p:spPr>
      </p:pic>
      <p:sp>
        <p:nvSpPr>
          <p:cNvPr id="12" name="Text 8"/>
          <p:cNvSpPr/>
          <p:nvPr/>
        </p:nvSpPr>
        <p:spPr>
          <a:xfrm>
            <a:off x="4511066" y="2981325"/>
            <a:ext cx="31694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Дисперсиялық талдау (ANOVA)</a:t>
            </a:r>
            <a:endParaRPr lang="en-US" sz="1600" dirty="0"/>
          </a:p>
        </p:txBody>
      </p:sp>
      <p:sp>
        <p:nvSpPr>
          <p:cNvPr id="13" name="Text 9"/>
          <p:cNvSpPr/>
          <p:nvPr/>
        </p:nvSpPr>
        <p:spPr>
          <a:xfrm>
            <a:off x="4511066" y="3339009"/>
            <a:ext cx="3169464" cy="2728516"/>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Үш және одан да көп топтың орташа мәндерін бір мезгілде салыстыруға мүмкіндік береді. Бір факторлы (one-way) және көп факторлы (factorial) ANOVA болып бөлінеді. F-статистикасын қолданады. Мысалы: үш түрлі диета бағдарламасының салмаққа әсерін салыстыру. Post-hoc сынақтар (Tukey, Bonferroni) арқылы қай топтар арасындағы айырмашылық маңызды екені анықталады.</a:t>
            </a:r>
            <a:endParaRPr lang="en-US" sz="1300" dirty="0"/>
          </a:p>
        </p:txBody>
      </p:sp>
      <p:sp>
        <p:nvSpPr>
          <p:cNvPr id="14" name="Shape 10"/>
          <p:cNvSpPr/>
          <p:nvPr/>
        </p:nvSpPr>
        <p:spPr>
          <a:xfrm>
            <a:off x="8017468" y="2148284"/>
            <a:ext cx="3512653" cy="4090888"/>
          </a:xfrm>
          <a:prstGeom prst="roundRect">
            <a:avLst>
              <a:gd name="adj" fmla="val 1978"/>
            </a:avLst>
          </a:prstGeom>
          <a:solidFill>
            <a:srgbClr val="D9EDF2"/>
          </a:solidFill>
          <a:ln w="6350">
            <a:solidFill>
              <a:srgbClr val="BFD3D8"/>
            </a:solidFill>
            <a:prstDash val="solid"/>
          </a:ln>
        </p:spPr>
        <p:txBody>
          <a:bodyPr/>
          <a:lstStyle/>
          <a:p>
            <a:endParaRPr lang="ru-RU"/>
          </a:p>
        </p:txBody>
      </p:sp>
      <p:sp>
        <p:nvSpPr>
          <p:cNvPr id="15" name="Shape 11"/>
          <p:cNvSpPr/>
          <p:nvPr/>
        </p:nvSpPr>
        <p:spPr>
          <a:xfrm>
            <a:off x="8189112" y="2319933"/>
            <a:ext cx="496081" cy="496094"/>
          </a:xfrm>
          <a:prstGeom prst="ellipse">
            <a:avLst/>
          </a:prstGeom>
          <a:solidFill>
            <a:srgbClr val="C7E0E7"/>
          </a:solidFill>
          <a:ln/>
        </p:spPr>
        <p:txBody>
          <a:bodyPr/>
          <a:lstStyle/>
          <a:p>
            <a:endParaRPr lang="ru-RU"/>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25535" y="2456259"/>
            <a:ext cx="223237" cy="223242"/>
          </a:xfrm>
          <a:prstGeom prst="rect">
            <a:avLst/>
          </a:prstGeom>
        </p:spPr>
      </p:pic>
      <p:sp>
        <p:nvSpPr>
          <p:cNvPr id="17" name="Text 12"/>
          <p:cNvSpPr/>
          <p:nvPr/>
        </p:nvSpPr>
        <p:spPr>
          <a:xfrm>
            <a:off x="8189112" y="2981325"/>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Пирсон корреляциясы</a:t>
            </a:r>
            <a:endParaRPr lang="en-US" sz="1600" dirty="0"/>
          </a:p>
        </p:txBody>
      </p:sp>
      <p:sp>
        <p:nvSpPr>
          <p:cNvPr id="18" name="Text 13"/>
          <p:cNvSpPr/>
          <p:nvPr/>
        </p:nvSpPr>
        <p:spPr>
          <a:xfrm>
            <a:off x="8189112" y="3339009"/>
            <a:ext cx="3169364"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Екі сандық айнымалы арасындағы сызықтық байланыстың күші мен бағытын өлшейді. r мәні −1-ден +1-ге дейін өзгереді. r = +1: мінсіз оң корреляция; r = −1: мінсіз теріс корреляция; r = 0: байланыс жоқ. Мысалы: оқу уақыты мен академиялық үлгерім арасындағы байланысты анықтау.</a:t>
            </a:r>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573154"/>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Параметрлік емес критерийлер</a:t>
            </a:r>
            <a:endParaRPr lang="en-US" sz="3250" dirty="0"/>
          </a:p>
        </p:txBody>
      </p:sp>
      <p:sp>
        <p:nvSpPr>
          <p:cNvPr id="3" name="Text 1"/>
          <p:cNvSpPr/>
          <p:nvPr/>
        </p:nvSpPr>
        <p:spPr>
          <a:xfrm>
            <a:off x="661475" y="1406922"/>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Параметрлік емес критерийлер деректер қалыпты үлестіріммен сипатталмаған кезде, таңдама мөлшері кішкентай болғанда немесе реттік (ordinal) деректермен жұмыс жасағанда қолданылады. Олар деректерді рангілеу (ranking) принципіне негізделеді — нақты сандық мәндердің орнына олардың реттік орны қолданылады.</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337098"/>
            <a:ext cx="3512653" cy="3961408"/>
          </a:xfrm>
          <a:prstGeom prst="rect">
            <a:avLst/>
          </a:prstGeom>
        </p:spPr>
      </p:pic>
      <p:sp>
        <p:nvSpPr>
          <p:cNvPr id="5" name="Text 2"/>
          <p:cNvSpPr/>
          <p:nvPr/>
        </p:nvSpPr>
        <p:spPr>
          <a:xfrm>
            <a:off x="922017" y="2521446"/>
            <a:ext cx="3067767"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Манн-Уитни U-критерийі</a:t>
            </a:r>
            <a:endParaRPr lang="en-US" sz="1600" dirty="0"/>
          </a:p>
        </p:txBody>
      </p:sp>
      <p:sp>
        <p:nvSpPr>
          <p:cNvPr id="6" name="Text 3"/>
          <p:cNvSpPr/>
          <p:nvPr/>
        </p:nvSpPr>
        <p:spPr>
          <a:xfrm>
            <a:off x="922017" y="2879130"/>
            <a:ext cx="3067767" cy="2976563"/>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Тәуелсіз екі топты салыстыруға арналған параметрлік емес баламасы — Стьюденттің t-критерийінің. Деректер рангіленіп, рангілер сомасы арқылы айырмашылық анықталады. Мысалы: ауруды жеңілдетуде екі түрлі емнің тиімділігін пациенттердің субъективті бағасы (реттік шкала) бойынша салыстыру. Деректер симметриялы болған кезде U-критерий t-критерийге жақын нәтиже береді.</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9422" y="2337098"/>
            <a:ext cx="3512752" cy="3961408"/>
          </a:xfrm>
          <a:prstGeom prst="rect">
            <a:avLst/>
          </a:prstGeom>
        </p:spPr>
      </p:pic>
      <p:sp>
        <p:nvSpPr>
          <p:cNvPr id="8" name="Text 4"/>
          <p:cNvSpPr/>
          <p:nvPr/>
        </p:nvSpPr>
        <p:spPr>
          <a:xfrm>
            <a:off x="4599964" y="2521446"/>
            <a:ext cx="3067866"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Вилкоксон критерийі</a:t>
            </a:r>
            <a:endParaRPr lang="en-US" sz="1600" dirty="0"/>
          </a:p>
        </p:txBody>
      </p:sp>
      <p:sp>
        <p:nvSpPr>
          <p:cNvPr id="9" name="Text 5"/>
          <p:cNvSpPr/>
          <p:nvPr/>
        </p:nvSpPr>
        <p:spPr>
          <a:xfrm>
            <a:off x="4599964" y="2879130"/>
            <a:ext cx="3067866" cy="2728516"/>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Байланысты (paired) екі таңдаманы салыстырудың параметрлік емес нұсқасы. Байланысты t-тесттің баламасы. «Дейін» және «кейін» өлшемдерін салыстыру үшін кеңінен қолданылады. Мысалы: дене шынықтыру бағдарламасына дейін және кейін пациенттердің икемділік деңгейін салыстыру. Айырымдардың таңбасы мен шамасын ескере отырып рангілейді.</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7468" y="2337098"/>
            <a:ext cx="3512653" cy="3961408"/>
          </a:xfrm>
          <a:prstGeom prst="rect">
            <a:avLst/>
          </a:prstGeom>
        </p:spPr>
      </p:pic>
      <p:sp>
        <p:nvSpPr>
          <p:cNvPr id="11" name="Text 6"/>
          <p:cNvSpPr/>
          <p:nvPr/>
        </p:nvSpPr>
        <p:spPr>
          <a:xfrm>
            <a:off x="8278010" y="2521446"/>
            <a:ext cx="3067767"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Краскел-Уоллис және Спирмен</a:t>
            </a:r>
            <a:endParaRPr lang="en-US" sz="1600" dirty="0"/>
          </a:p>
        </p:txBody>
      </p:sp>
      <p:sp>
        <p:nvSpPr>
          <p:cNvPr id="12" name="Text 7"/>
          <p:cNvSpPr/>
          <p:nvPr/>
        </p:nvSpPr>
        <p:spPr>
          <a:xfrm>
            <a:off x="8278010" y="3137595"/>
            <a:ext cx="3067767" cy="2976563"/>
          </a:xfrm>
          <a:prstGeom prst="rect">
            <a:avLst/>
          </a:prstGeom>
          <a:noFill/>
          <a:ln/>
        </p:spPr>
        <p:txBody>
          <a:bodyPr wrap="square" lIns="0" tIns="0" rIns="0" bIns="0" rtlCol="0" anchor="t">
            <a:normAutofit/>
          </a:bodyPr>
          <a:lstStyle/>
          <a:p>
            <a:pPr marL="0" indent="0" algn="l">
              <a:lnSpc>
                <a:spcPct val="125000"/>
              </a:lnSpc>
              <a:buNone/>
            </a:pPr>
            <a:r>
              <a:rPr lang="en-US" sz="1300" b="1" dirty="0">
                <a:solidFill>
                  <a:srgbClr val="384653"/>
                </a:solidFill>
                <a:latin typeface="Roboto Bold" pitchFamily="34" charset="0"/>
                <a:ea typeface="Roboto Bold" pitchFamily="34" charset="-122"/>
                <a:cs typeface="Roboto Bold" pitchFamily="34" charset="-120"/>
              </a:rPr>
              <a:t>Краскел-Уоллис:</a:t>
            </a:r>
            <a:r>
              <a:rPr lang="en-US" sz="1300" dirty="0">
                <a:solidFill>
                  <a:srgbClr val="384653"/>
                </a:solidFill>
                <a:latin typeface="Roboto" pitchFamily="34" charset="0"/>
                <a:ea typeface="Roboto" pitchFamily="34" charset="-122"/>
                <a:cs typeface="Roboto" pitchFamily="34" charset="-120"/>
              </a:rPr>
              <a:t> Үш және одан да көп тәуелсіз топты салыстыруға арналған параметрлік емес ANOVA-ның баламасы. </a:t>
            </a:r>
            <a:r>
              <a:rPr lang="en-US" sz="1300" b="1" dirty="0">
                <a:solidFill>
                  <a:srgbClr val="384653"/>
                </a:solidFill>
                <a:latin typeface="Roboto Bold" pitchFamily="34" charset="0"/>
                <a:ea typeface="Roboto Bold" pitchFamily="34" charset="-122"/>
                <a:cs typeface="Roboto Bold" pitchFamily="34" charset="-120"/>
              </a:rPr>
              <a:t>Спирменнің рангілік корреляциясы:</a:t>
            </a:r>
            <a:r>
              <a:rPr lang="en-US" sz="1300" dirty="0">
                <a:solidFill>
                  <a:srgbClr val="384653"/>
                </a:solidFill>
                <a:latin typeface="Roboto" pitchFamily="34" charset="0"/>
                <a:ea typeface="Roboto" pitchFamily="34" charset="-122"/>
                <a:cs typeface="Roboto" pitchFamily="34" charset="-120"/>
              </a:rPr>
              <a:t> Пирсон корреляциясының параметрлік емес нұсқасы, реттік деректермен немесе сызықтық емес байланыстарда қолданылады. Мысалы: студенттердің мотивация деңгейі мен оқу нәтижелері арасындағы монотонды байланысты анықтау.</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3" name="Text 0"/>
          <p:cNvSpPr/>
          <p:nvPr/>
        </p:nvSpPr>
        <p:spPr>
          <a:xfrm>
            <a:off x="5233360" y="2262271"/>
            <a:ext cx="6296860"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Курс мазмұны</a:t>
            </a:r>
            <a:endParaRPr lang="en-US" sz="1600" dirty="0"/>
          </a:p>
        </p:txBody>
      </p:sp>
      <p:sp>
        <p:nvSpPr>
          <p:cNvPr id="4" name="Text 1"/>
          <p:cNvSpPr/>
          <p:nvPr/>
        </p:nvSpPr>
        <p:spPr>
          <a:xfrm>
            <a:off x="5233360" y="2592057"/>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8-бөлім: Статистикалық қуат (Statistical Power)</a:t>
            </a:r>
            <a:endParaRPr lang="en-US" sz="3250" dirty="0"/>
          </a:p>
        </p:txBody>
      </p:sp>
      <p:sp>
        <p:nvSpPr>
          <p:cNvPr id="5" name="Text 2"/>
          <p:cNvSpPr/>
          <p:nvPr/>
        </p:nvSpPr>
        <p:spPr>
          <a:xfrm>
            <a:off x="5233360" y="3859907"/>
            <a:ext cx="6296860"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қуат — зерттеудің «күші». Ол нақты айырмашылық немесе эффект бар болса, оны анықтай алу мүмкіндігін білдіреді. Жеткіліксіз қуатты зерттеу — нақты нәтижелерді байқамай қалу қаупін арттырады.</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898195"/>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Қуаттылықтың маңызы</a:t>
            </a:r>
            <a:endParaRPr lang="en-US" sz="3250" dirty="0"/>
          </a:p>
        </p:txBody>
      </p:sp>
      <p:sp>
        <p:nvSpPr>
          <p:cNvPr id="3" name="Text 1"/>
          <p:cNvSpPr/>
          <p:nvPr/>
        </p:nvSpPr>
        <p:spPr>
          <a:xfrm>
            <a:off x="661475" y="1731963"/>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қуат (1 − β) — II типті қателіктің жасалмау ықтималдығы. Яғни, шын мәнінде айырмашылық бар болса, оны анықтай алу ықтималдығы. Стандартты ғылыми зерттеулерде қуат кемінде </a:t>
            </a:r>
            <a:r>
              <a:rPr lang="en-US" sz="1300" b="1" dirty="0">
                <a:solidFill>
                  <a:srgbClr val="384653"/>
                </a:solidFill>
                <a:latin typeface="Roboto Bold" pitchFamily="34" charset="0"/>
                <a:ea typeface="Roboto Bold" pitchFamily="34" charset="-122"/>
                <a:cs typeface="Roboto Bold" pitchFamily="34" charset="-120"/>
              </a:rPr>
              <a:t>0,80 (80%)</a:t>
            </a:r>
            <a:r>
              <a:rPr lang="en-US" sz="1300" dirty="0">
                <a:solidFill>
                  <a:srgbClr val="384653"/>
                </a:solidFill>
                <a:latin typeface="Roboto" pitchFamily="34" charset="0"/>
                <a:ea typeface="Roboto" pitchFamily="34" charset="-122"/>
                <a:cs typeface="Roboto" pitchFamily="34" charset="-120"/>
              </a:rPr>
              <a:t> болуы ұсынылады.</a:t>
            </a:r>
            <a:endParaRPr lang="en-US" sz="1300" dirty="0"/>
          </a:p>
        </p:txBody>
      </p:sp>
      <p:sp>
        <p:nvSpPr>
          <p:cNvPr id="4" name="Shape 2"/>
          <p:cNvSpPr/>
          <p:nvPr/>
        </p:nvSpPr>
        <p:spPr>
          <a:xfrm>
            <a:off x="542415" y="2414091"/>
            <a:ext cx="5470785" cy="3559373"/>
          </a:xfrm>
          <a:prstGeom prst="roundRect">
            <a:avLst>
              <a:gd name="adj" fmla="val 3346"/>
            </a:avLst>
          </a:prstGeom>
          <a:solidFill>
            <a:srgbClr val="95CCDA"/>
          </a:solidFill>
          <a:ln/>
        </p:spPr>
        <p:txBody>
          <a:bodyPr/>
          <a:lstStyle/>
          <a:p>
            <a:endParaRPr lang="ru-RU"/>
          </a:p>
        </p:txBody>
      </p:sp>
      <p:sp>
        <p:nvSpPr>
          <p:cNvPr id="5" name="Text 3"/>
          <p:cNvSpPr/>
          <p:nvPr/>
        </p:nvSpPr>
        <p:spPr>
          <a:xfrm>
            <a:off x="707710" y="2587807"/>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Қуатқа әсер ететін факторлар</a:t>
            </a:r>
            <a:endParaRPr lang="en-US" sz="1600" dirty="0"/>
          </a:p>
        </p:txBody>
      </p:sp>
      <p:sp>
        <p:nvSpPr>
          <p:cNvPr id="6" name="Text 4"/>
          <p:cNvSpPr/>
          <p:nvPr/>
        </p:nvSpPr>
        <p:spPr>
          <a:xfrm>
            <a:off x="707710" y="3003153"/>
            <a:ext cx="5140196" cy="2232422"/>
          </a:xfrm>
          <a:prstGeom prst="rect">
            <a:avLst/>
          </a:prstGeom>
          <a:noFill/>
          <a:ln/>
        </p:spPr>
        <p:txBody>
          <a:bodyPr wrap="square" lIns="0" tIns="0" rIns="0" bIns="0" rtlCol="0" anchor="t">
            <a:normAutofit lnSpcReduction="10000"/>
          </a:bodyPr>
          <a:lstStyle/>
          <a:p>
            <a:pPr marL="0" indent="0" algn="l">
              <a:lnSpc>
                <a:spcPct val="125000"/>
              </a:lnSpc>
              <a:buNone/>
            </a:pPr>
            <a:r>
              <a:rPr lang="en-US" sz="1300" b="1" dirty="0">
                <a:solidFill>
                  <a:srgbClr val="000000"/>
                </a:solidFill>
                <a:latin typeface="Roboto Bold" pitchFamily="34" charset="0"/>
                <a:ea typeface="Roboto Bold" pitchFamily="34" charset="-122"/>
                <a:cs typeface="Roboto Bold" pitchFamily="34" charset="-120"/>
              </a:rPr>
              <a:t>1. Таңдама мөлшері (n):</a:t>
            </a:r>
            <a:r>
              <a:rPr lang="en-US" sz="1300" dirty="0">
                <a:solidFill>
                  <a:srgbClr val="000000"/>
                </a:solidFill>
                <a:latin typeface="Roboto" pitchFamily="34" charset="0"/>
                <a:ea typeface="Roboto" pitchFamily="34" charset="-122"/>
                <a:cs typeface="Roboto" pitchFamily="34" charset="-120"/>
              </a:rPr>
              <a:t> Неғұрлым үлкен таңдама, соғұрлым жоғары қуат. Таңдама мөлшерін екі есеге арттыру қуатты айтарлықтай жоғарылатады. Зерттеу жоспарлау кезеңінде a priori қуат талдауы жасалуы тиіс.</a:t>
            </a:r>
            <a:endParaRPr lang="en-US" sz="1300" dirty="0"/>
          </a:p>
          <a:p>
            <a:pPr marL="0" indent="0" algn="l">
              <a:lnSpc>
                <a:spcPct val="125000"/>
              </a:lnSpc>
              <a:buNone/>
            </a:pPr>
            <a:r>
              <a:rPr lang="en-US" sz="1300" b="1" dirty="0">
                <a:solidFill>
                  <a:srgbClr val="000000"/>
                </a:solidFill>
                <a:latin typeface="Roboto Bold" pitchFamily="34" charset="0"/>
                <a:ea typeface="Roboto Bold" pitchFamily="34" charset="-122"/>
                <a:cs typeface="Roboto Bold" pitchFamily="34" charset="-120"/>
              </a:rPr>
              <a:t>2. Эффект мөлшері (effect size):</a:t>
            </a:r>
            <a:r>
              <a:rPr lang="en-US" sz="1300" dirty="0">
                <a:solidFill>
                  <a:srgbClr val="000000"/>
                </a:solidFill>
                <a:latin typeface="Roboto" pitchFamily="34" charset="0"/>
                <a:ea typeface="Roboto" pitchFamily="34" charset="-122"/>
                <a:cs typeface="Roboto" pitchFamily="34" charset="-120"/>
              </a:rPr>
              <a:t> Нақты айырмашылық неғұрлым үлкен болса, оны анықтау оңайырақ. Cohen-дің d, η², r — эффект мөлшерінің танымал өлшемдері.</a:t>
            </a:r>
            <a:endParaRPr lang="en-US" sz="1300" dirty="0"/>
          </a:p>
          <a:p>
            <a:pPr marL="0" indent="0" algn="l">
              <a:lnSpc>
                <a:spcPct val="125000"/>
              </a:lnSpc>
              <a:buNone/>
            </a:pPr>
            <a:r>
              <a:rPr lang="en-US" sz="1300" b="1" dirty="0">
                <a:solidFill>
                  <a:srgbClr val="000000"/>
                </a:solidFill>
                <a:latin typeface="Roboto Bold" pitchFamily="34" charset="0"/>
                <a:ea typeface="Roboto Bold" pitchFamily="34" charset="-122"/>
                <a:cs typeface="Roboto Bold" pitchFamily="34" charset="-120"/>
              </a:rPr>
              <a:t>3. Маңыздылық деңгейі (α):</a:t>
            </a:r>
            <a:r>
              <a:rPr lang="en-US" sz="1300" dirty="0">
                <a:solidFill>
                  <a:srgbClr val="000000"/>
                </a:solidFill>
                <a:latin typeface="Roboto" pitchFamily="34" charset="0"/>
                <a:ea typeface="Roboto" pitchFamily="34" charset="-122"/>
                <a:cs typeface="Roboto" pitchFamily="34" charset="-120"/>
              </a:rPr>
              <a:t> α жоғарылатылса (мысалы, 0,05-тен 0,10-ға), қуат артады, бірақ I типті қателік ықтималдығы да өседі.</a:t>
            </a:r>
            <a:endParaRPr lang="en-US" sz="1300" dirty="0"/>
          </a:p>
        </p:txBody>
      </p:sp>
      <p:sp>
        <p:nvSpPr>
          <p:cNvPr id="7" name="Text 5"/>
          <p:cNvSpPr/>
          <p:nvPr/>
        </p:nvSpPr>
        <p:spPr>
          <a:xfrm>
            <a:off x="6303904" y="2587807"/>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Таңдама мөлшерін есептеу</a:t>
            </a:r>
            <a:endParaRPr lang="en-US" sz="1600" dirty="0"/>
          </a:p>
        </p:txBody>
      </p:sp>
      <p:sp>
        <p:nvSpPr>
          <p:cNvPr id="8" name="Text 6"/>
          <p:cNvSpPr/>
          <p:nvPr/>
        </p:nvSpPr>
        <p:spPr>
          <a:xfrm>
            <a:off x="6303904" y="3003153"/>
            <a:ext cx="5232666"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Зерттеу жоспарлағанда зерттеуші қажетті таңдама мөлшерін алдын ала есептеуі тиіс. Ол үшін мыналар қажет: күтілетін эффект мөлшері, маңыздылық деңгейі α, қажетті қуат деңгейі (1 − β). G*Power, R немесе Python бағдарламалары арқылы бұл есептеу автоматты түрде жасалады.</a:t>
            </a:r>
            <a:endParaRPr lang="en-US" sz="1300" dirty="0"/>
          </a:p>
        </p:txBody>
      </p:sp>
      <p:sp>
        <p:nvSpPr>
          <p:cNvPr id="9" name="Text 7"/>
          <p:cNvSpPr/>
          <p:nvPr/>
        </p:nvSpPr>
        <p:spPr>
          <a:xfrm>
            <a:off x="6303904" y="4417103"/>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Жеткіліксіз қуаттың салдары</a:t>
            </a:r>
            <a:endParaRPr lang="en-US" sz="1600" dirty="0"/>
          </a:p>
        </p:txBody>
      </p:sp>
      <p:sp>
        <p:nvSpPr>
          <p:cNvPr id="10" name="Text 8"/>
          <p:cNvSpPr/>
          <p:nvPr/>
        </p:nvSpPr>
        <p:spPr>
          <a:xfrm>
            <a:off x="6303904" y="4832449"/>
            <a:ext cx="5232666" cy="99218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Қуаты төмен зерттеулер жарияланбау тенденциясына (publication bias) алып келеді: теріс нәтижелі зерттеулер сирек жарияланады, нақты айырмашылықтар байқалмайды. Бұл ғылыми білімнің бұрмаланған бейнесін қалыптастыруы мүмкін.</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3" name="Text 0"/>
          <p:cNvSpPr/>
          <p:nvPr/>
        </p:nvSpPr>
        <p:spPr>
          <a:xfrm>
            <a:off x="5233360" y="2262271"/>
            <a:ext cx="6296860"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Курс мазмұны</a:t>
            </a:r>
            <a:endParaRPr lang="en-US" sz="1600" dirty="0"/>
          </a:p>
        </p:txBody>
      </p:sp>
      <p:sp>
        <p:nvSpPr>
          <p:cNvPr id="4" name="Text 1"/>
          <p:cNvSpPr/>
          <p:nvPr/>
        </p:nvSpPr>
        <p:spPr>
          <a:xfrm>
            <a:off x="5233360" y="2592057"/>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9-бөлім: Практикалық мысалдар</a:t>
            </a:r>
            <a:endParaRPr lang="en-US" sz="3250" dirty="0"/>
          </a:p>
        </p:txBody>
      </p:sp>
      <p:sp>
        <p:nvSpPr>
          <p:cNvPr id="5" name="Text 2"/>
          <p:cNvSpPr/>
          <p:nvPr/>
        </p:nvSpPr>
        <p:spPr>
          <a:xfrm>
            <a:off x="5233360" y="3859907"/>
            <a:ext cx="6296860"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Теорияны өмірмен байланыстыру — ғылыми білімнің нақты мәнін ашады. Бұл бөлімде статистикалық гипотезалардың медицина, маркетинг және әлеуметтік ғылымдардағы нақты қолданысы мысалдармен қарастырылады.</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636724"/>
            <a:ext cx="10868745" cy="500658"/>
          </a:xfrm>
          <a:prstGeom prst="rect">
            <a:avLst/>
          </a:prstGeom>
          <a:noFill/>
          <a:ln/>
        </p:spPr>
        <p:txBody>
          <a:bodyPr wrap="none" lIns="0" tIns="0" rIns="0" bIns="0" rtlCol="0" anchor="t"/>
          <a:lstStyle/>
          <a:p>
            <a:pPr marL="0" indent="0" algn="l">
              <a:lnSpc>
                <a:spcPct val="104000"/>
              </a:lnSpc>
              <a:buNone/>
            </a:pPr>
            <a:r>
              <a:rPr lang="en-US" sz="3150" dirty="0">
                <a:solidFill>
                  <a:srgbClr val="2E3C4E"/>
                </a:solidFill>
                <a:latin typeface="Host Grotesk Medium" pitchFamily="34" charset="0"/>
                <a:ea typeface="Host Grotesk Medium" pitchFamily="34" charset="-122"/>
                <a:cs typeface="Host Grotesk Medium" pitchFamily="34" charset="-120"/>
              </a:rPr>
              <a:t>Медициналық зерттеулердегі гипотеза</a:t>
            </a:r>
            <a:endParaRPr lang="en-US" sz="3150" dirty="0"/>
          </a:p>
        </p:txBody>
      </p:sp>
      <p:sp>
        <p:nvSpPr>
          <p:cNvPr id="3" name="Text 1"/>
          <p:cNvSpPr/>
          <p:nvPr/>
        </p:nvSpPr>
        <p:spPr>
          <a:xfrm>
            <a:off x="661475" y="1433215"/>
            <a:ext cx="10868745" cy="473075"/>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Медицина саласы — статистикалық гипотезаларды ең жауапкершілікпен тексеру талап етілетін аймақ. Мұнда қате шешімдердің адам өміріне тікелей әсері болуы мүмкін. Клиникалық сынақтар (clinical trials) — гипотезаны тексерудің ең жүйелі және қатаң стандарттары бар форматы.</a:t>
            </a:r>
            <a:endParaRPr lang="en-US" sz="1250" dirty="0"/>
          </a:p>
        </p:txBody>
      </p:sp>
      <p:pic>
        <p:nvPicPr>
          <p:cNvPr id="4" name="Image 0" descr="preencoded.png"/>
          <p:cNvPicPr>
            <a:picLocks noChangeAspect="1"/>
          </p:cNvPicPr>
          <p:nvPr/>
        </p:nvPicPr>
        <p:blipFill>
          <a:blip r:embed="rId3"/>
          <a:stretch>
            <a:fillRect/>
          </a:stretch>
        </p:blipFill>
        <p:spPr>
          <a:xfrm>
            <a:off x="661475" y="2080816"/>
            <a:ext cx="2026195" cy="1252240"/>
          </a:xfrm>
          <a:prstGeom prst="rect">
            <a:avLst/>
          </a:prstGeom>
        </p:spPr>
      </p:pic>
      <p:sp>
        <p:nvSpPr>
          <p:cNvPr id="5" name="Text 2"/>
          <p:cNvSpPr/>
          <p:nvPr/>
        </p:nvSpPr>
        <p:spPr>
          <a:xfrm>
            <a:off x="661475" y="3527028"/>
            <a:ext cx="3493603" cy="250329"/>
          </a:xfrm>
          <a:prstGeom prst="rect">
            <a:avLst/>
          </a:prstGeom>
          <a:noFill/>
          <a:ln/>
        </p:spPr>
        <p:txBody>
          <a:bodyPr wrap="none" lIns="0" tIns="0" rIns="0" bIns="0" rtlCol="0" anchor="t"/>
          <a:lstStyle/>
          <a:p>
            <a:pPr marL="0" indent="0" algn="l">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Жаңа дәрінің тиімділігін тексеру</a:t>
            </a:r>
            <a:endParaRPr lang="en-US" sz="1550" dirty="0"/>
          </a:p>
        </p:txBody>
      </p:sp>
      <p:sp>
        <p:nvSpPr>
          <p:cNvPr id="6" name="Text 3"/>
          <p:cNvSpPr/>
          <p:nvPr/>
        </p:nvSpPr>
        <p:spPr>
          <a:xfrm>
            <a:off x="661475" y="3870424"/>
            <a:ext cx="3493603" cy="2365375"/>
          </a:xfrm>
          <a:prstGeom prst="rect">
            <a:avLst/>
          </a:prstGeom>
          <a:noFill/>
          <a:ln/>
        </p:spPr>
        <p:txBody>
          <a:bodyPr wrap="square" lIns="0" tIns="0" rIns="0" bIns="0" rtlCol="0" anchor="t">
            <a:normAutofit/>
          </a:bodyPr>
          <a:lstStyle/>
          <a:p>
            <a:pPr marL="0" indent="0" algn="l">
              <a:lnSpc>
                <a:spcPct val="123000"/>
              </a:lnSpc>
              <a:buNone/>
            </a:pPr>
            <a:r>
              <a:rPr lang="en-US" sz="1250" b="1" dirty="0">
                <a:solidFill>
                  <a:srgbClr val="384653"/>
                </a:solidFill>
                <a:latin typeface="Roboto Bold" pitchFamily="34" charset="0"/>
                <a:ea typeface="Roboto Bold" pitchFamily="34" charset="-122"/>
                <a:cs typeface="Roboto Bold" pitchFamily="34" charset="-120"/>
              </a:rPr>
              <a:t>H₀:</a:t>
            </a:r>
            <a:r>
              <a:rPr lang="en-US" sz="1250" dirty="0">
                <a:solidFill>
                  <a:srgbClr val="384653"/>
                </a:solidFill>
                <a:latin typeface="Roboto" pitchFamily="34" charset="0"/>
                <a:ea typeface="Roboto" pitchFamily="34" charset="-122"/>
                <a:cs typeface="Roboto" pitchFamily="34" charset="-120"/>
              </a:rPr>
              <a:t> «Жаңа препарат пен плацебо арасында емдеу нәтижесінде айырмашылық жоқ»</a:t>
            </a:r>
            <a:endParaRPr lang="en-US" sz="1250" dirty="0"/>
          </a:p>
          <a:p>
            <a:pPr marL="0" indent="0" algn="l">
              <a:lnSpc>
                <a:spcPct val="123000"/>
              </a:lnSpc>
              <a:buNone/>
            </a:pPr>
            <a:r>
              <a:rPr lang="en-US" sz="1250" b="1" dirty="0">
                <a:solidFill>
                  <a:srgbClr val="384653"/>
                </a:solidFill>
                <a:latin typeface="Roboto Bold" pitchFamily="34" charset="0"/>
                <a:ea typeface="Roboto Bold" pitchFamily="34" charset="-122"/>
                <a:cs typeface="Roboto Bold" pitchFamily="34" charset="-120"/>
              </a:rPr>
              <a:t>H₁:</a:t>
            </a:r>
            <a:r>
              <a:rPr lang="en-US" sz="1250" dirty="0">
                <a:solidFill>
                  <a:srgbClr val="384653"/>
                </a:solidFill>
                <a:latin typeface="Roboto" pitchFamily="34" charset="0"/>
                <a:ea typeface="Roboto" pitchFamily="34" charset="-122"/>
                <a:cs typeface="Roboto" pitchFamily="34" charset="-120"/>
              </a:rPr>
              <a:t> «Жаңа препарат плацебоға қарағанда симптомдарды тиімдірек азайтады»</a:t>
            </a:r>
            <a:endParaRPr lang="en-US" sz="1250" dirty="0"/>
          </a:p>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Рандомизацияланған бақыланатын сынақта (RCT) пациенттер кездейсоқ бақылау (плацебо) және тәжірибелік (препарат) топтарға бөлінеді. Нәтижелер статистикалық тексеруден өтіп, P &lt; 0,05 болса препарат тиімді деп танылады.</a:t>
            </a:r>
            <a:endParaRPr lang="en-US" sz="1250" dirty="0"/>
          </a:p>
        </p:txBody>
      </p:sp>
      <p:pic>
        <p:nvPicPr>
          <p:cNvPr id="7" name="Image 1" descr="preencoded.png"/>
          <p:cNvPicPr>
            <a:picLocks noChangeAspect="1"/>
          </p:cNvPicPr>
          <p:nvPr/>
        </p:nvPicPr>
        <p:blipFill>
          <a:blip r:embed="rId4"/>
          <a:stretch>
            <a:fillRect/>
          </a:stretch>
        </p:blipFill>
        <p:spPr>
          <a:xfrm>
            <a:off x="4349046" y="2080816"/>
            <a:ext cx="2026195" cy="1252240"/>
          </a:xfrm>
          <a:prstGeom prst="rect">
            <a:avLst/>
          </a:prstGeom>
        </p:spPr>
      </p:pic>
      <p:sp>
        <p:nvSpPr>
          <p:cNvPr id="8" name="Text 4"/>
          <p:cNvSpPr/>
          <p:nvPr/>
        </p:nvSpPr>
        <p:spPr>
          <a:xfrm>
            <a:off x="4349046" y="3527028"/>
            <a:ext cx="3493603" cy="250329"/>
          </a:xfrm>
          <a:prstGeom prst="rect">
            <a:avLst/>
          </a:prstGeom>
          <a:noFill/>
          <a:ln/>
        </p:spPr>
        <p:txBody>
          <a:bodyPr wrap="none" lIns="0" tIns="0" rIns="0" bIns="0" rtlCol="0" anchor="t"/>
          <a:lstStyle/>
          <a:p>
            <a:pPr marL="0" indent="0" algn="l">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Топтар арасындағы айырмашылық</a:t>
            </a:r>
            <a:endParaRPr lang="en-US" sz="1550" dirty="0"/>
          </a:p>
        </p:txBody>
      </p:sp>
      <p:sp>
        <p:nvSpPr>
          <p:cNvPr id="9" name="Text 5"/>
          <p:cNvSpPr/>
          <p:nvPr/>
        </p:nvSpPr>
        <p:spPr>
          <a:xfrm>
            <a:off x="4349046" y="3870424"/>
            <a:ext cx="3493603" cy="2365375"/>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Тәжірибелік топ пен бақылау тобының нәтижелерін салыстыру үшін Стьюденттің t-критерийі немесе Манн-Уитни U-критерийі қолданылады. Эффект мөлшері (Cohen's d) дәрінің практикалық маңыздылығын да бағалайды. Статистикалық маңыздылық пен клиникалық маңыздылық — бұл екі бөлек ұғым: статистикалық маңызды нәтиже клиникалық тұрғыдан маңызсыз болуы мүмкін.</a:t>
            </a:r>
            <a:endParaRPr lang="en-US" sz="1250" dirty="0"/>
          </a:p>
        </p:txBody>
      </p:sp>
      <p:pic>
        <p:nvPicPr>
          <p:cNvPr id="10" name="Image 2" descr="preencoded.png"/>
          <p:cNvPicPr>
            <a:picLocks noChangeAspect="1"/>
          </p:cNvPicPr>
          <p:nvPr/>
        </p:nvPicPr>
        <p:blipFill>
          <a:blip r:embed="rId5"/>
          <a:stretch>
            <a:fillRect/>
          </a:stretch>
        </p:blipFill>
        <p:spPr>
          <a:xfrm>
            <a:off x="8036617" y="2080816"/>
            <a:ext cx="2026195" cy="1252240"/>
          </a:xfrm>
          <a:prstGeom prst="rect">
            <a:avLst/>
          </a:prstGeom>
        </p:spPr>
      </p:pic>
      <p:sp>
        <p:nvSpPr>
          <p:cNvPr id="11" name="Text 6"/>
          <p:cNvSpPr/>
          <p:nvPr/>
        </p:nvSpPr>
        <p:spPr>
          <a:xfrm>
            <a:off x="8036617" y="3527028"/>
            <a:ext cx="3493603" cy="250329"/>
          </a:xfrm>
          <a:prstGeom prst="rect">
            <a:avLst/>
          </a:prstGeom>
          <a:noFill/>
          <a:ln/>
        </p:spPr>
        <p:txBody>
          <a:bodyPr wrap="none" lIns="0" tIns="0" rIns="0" bIns="0" rtlCol="0" anchor="t"/>
          <a:lstStyle/>
          <a:p>
            <a:pPr marL="0" indent="0" algn="l">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Реттеушілік шешімдерде рөлі</a:t>
            </a:r>
            <a:endParaRPr lang="en-US" sz="1550" dirty="0"/>
          </a:p>
        </p:txBody>
      </p:sp>
      <p:sp>
        <p:nvSpPr>
          <p:cNvPr id="12" name="Text 7"/>
          <p:cNvSpPr/>
          <p:nvPr/>
        </p:nvSpPr>
        <p:spPr>
          <a:xfrm>
            <a:off x="8036617" y="3870424"/>
            <a:ext cx="3493603" cy="1892300"/>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ДДҰ (WHO), АҚШ-тың FDA, ЕО-ның EMA сияқты реттеуші органдар дәрілік препараттарды мақұлдауда статистикалық маңыздылықты негізгі критерий ретінде қолданады. Фаза III клиникалық сынақтарында P &lt; 0,05 (кейде P &lt; 0,01) шарты міндетті. Бірнеше сынақтан өту қажет — бір ғана сынақтағы маңызды нәтиже жеткіліксіз.</a:t>
            </a:r>
            <a:endParaRPr lang="en-US" sz="12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9">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489716"/>
            <a:ext cx="10868745" cy="492621"/>
          </a:xfrm>
          <a:prstGeom prst="rect">
            <a:avLst/>
          </a:prstGeom>
          <a:noFill/>
          <a:ln/>
        </p:spPr>
        <p:txBody>
          <a:bodyPr wrap="none" lIns="0" tIns="0" rIns="0" bIns="0" rtlCol="0" anchor="t"/>
          <a:lstStyle/>
          <a:p>
            <a:pPr marL="0" indent="0" algn="l">
              <a:lnSpc>
                <a:spcPct val="104000"/>
              </a:lnSpc>
              <a:buNone/>
            </a:pPr>
            <a:r>
              <a:rPr lang="en-US" sz="3100" dirty="0">
                <a:solidFill>
                  <a:srgbClr val="2E3C4E"/>
                </a:solidFill>
                <a:latin typeface="Host Grotesk Medium" pitchFamily="34" charset="0"/>
                <a:ea typeface="Host Grotesk Medium" pitchFamily="34" charset="-122"/>
                <a:cs typeface="Host Grotesk Medium" pitchFamily="34" charset="-120"/>
              </a:rPr>
              <a:t>Әлеуметтік және экономикалық болжамдар</a:t>
            </a:r>
            <a:endParaRPr lang="en-US" sz="3100" dirty="0"/>
          </a:p>
        </p:txBody>
      </p:sp>
      <p:sp>
        <p:nvSpPr>
          <p:cNvPr id="3" name="Text 1"/>
          <p:cNvSpPr/>
          <p:nvPr/>
        </p:nvSpPr>
        <p:spPr>
          <a:xfrm>
            <a:off x="661475" y="1269405"/>
            <a:ext cx="10868745" cy="692646"/>
          </a:xfrm>
          <a:prstGeom prst="rect">
            <a:avLst/>
          </a:prstGeom>
          <a:noFill/>
          <a:ln/>
        </p:spPr>
        <p:txBody>
          <a:bodyPr wrap="square" lIns="0" tIns="0" rIns="0" bIns="0" rtlCol="0" anchor="t">
            <a:normAutofit/>
          </a:bodyPr>
          <a:lstStyle/>
          <a:p>
            <a:pPr marL="0" indent="0" algn="l">
              <a:lnSpc>
                <a:spcPct val="122000"/>
              </a:lnSpc>
              <a:buNone/>
            </a:pPr>
            <a:r>
              <a:rPr lang="en-US" sz="1200" dirty="0">
                <a:solidFill>
                  <a:srgbClr val="384653"/>
                </a:solidFill>
                <a:latin typeface="Roboto" pitchFamily="34" charset="0"/>
                <a:ea typeface="Roboto" pitchFamily="34" charset="-122"/>
                <a:cs typeface="Roboto" pitchFamily="34" charset="-120"/>
              </a:rPr>
              <a:t>Статистикалық гипотезалар тек зертханалық жағдайда ғана емес, маркетинг стратегиясын жоспарлауда, экономикалық саясатты бағалауда және әлеуметтік зерттеулерде де кеңінен қолданылады. Бизнес шешімдерінің деректерге негізделуі — компанияның бәсекелестік артықшылығына тікелей байланысты.</a:t>
            </a:r>
            <a:endParaRPr lang="en-US" sz="1200" dirty="0"/>
          </a:p>
        </p:txBody>
      </p:sp>
      <p:sp>
        <p:nvSpPr>
          <p:cNvPr id="4" name="Shape 2"/>
          <p:cNvSpPr/>
          <p:nvPr/>
        </p:nvSpPr>
        <p:spPr>
          <a:xfrm>
            <a:off x="547971" y="2131020"/>
            <a:ext cx="5469098" cy="4250531"/>
          </a:xfrm>
          <a:prstGeom prst="roundRect">
            <a:avLst>
              <a:gd name="adj" fmla="val 2670"/>
            </a:avLst>
          </a:prstGeom>
          <a:solidFill>
            <a:srgbClr val="95CCDA"/>
          </a:solidFill>
          <a:ln/>
        </p:spPr>
        <p:txBody>
          <a:bodyPr/>
          <a:lstStyle/>
          <a:p>
            <a:endParaRPr lang="ru-RU"/>
          </a:p>
        </p:txBody>
      </p:sp>
      <p:sp>
        <p:nvSpPr>
          <p:cNvPr id="5" name="Text 3"/>
          <p:cNvSpPr/>
          <p:nvPr/>
        </p:nvSpPr>
        <p:spPr>
          <a:xfrm>
            <a:off x="705527" y="2286333"/>
            <a:ext cx="5153987" cy="246261"/>
          </a:xfrm>
          <a:prstGeom prst="rect">
            <a:avLst/>
          </a:prstGeom>
          <a:noFill/>
          <a:ln/>
        </p:spPr>
        <p:txBody>
          <a:bodyPr wrap="none" lIns="0" tIns="0" rIns="0" bIns="0" rtlCol="0" anchor="t"/>
          <a:lstStyle/>
          <a:p>
            <a:pPr marL="0" indent="0" algn="l">
              <a:lnSpc>
                <a:spcPct val="104000"/>
              </a:lnSpc>
              <a:buNone/>
            </a:pPr>
            <a:r>
              <a:rPr lang="en-US" sz="1550" dirty="0">
                <a:solidFill>
                  <a:srgbClr val="2E3C4E"/>
                </a:solidFill>
                <a:latin typeface="Host Grotesk Medium" pitchFamily="34" charset="0"/>
                <a:ea typeface="Host Grotesk Medium" pitchFamily="34" charset="-122"/>
                <a:cs typeface="Host Grotesk Medium" pitchFamily="34" charset="-120"/>
              </a:rPr>
              <a:t>Маркетингтік науқандардың тиімділігін бағалау</a:t>
            </a:r>
            <a:endParaRPr lang="en-US" sz="1550" dirty="0"/>
          </a:p>
        </p:txBody>
      </p:sp>
      <p:sp>
        <p:nvSpPr>
          <p:cNvPr id="6" name="Text 4"/>
          <p:cNvSpPr/>
          <p:nvPr/>
        </p:nvSpPr>
        <p:spPr>
          <a:xfrm>
            <a:off x="705527" y="2677716"/>
            <a:ext cx="5153987" cy="1847056"/>
          </a:xfrm>
          <a:prstGeom prst="rect">
            <a:avLst/>
          </a:prstGeom>
          <a:noFill/>
          <a:ln/>
        </p:spPr>
        <p:txBody>
          <a:bodyPr wrap="square" lIns="0" tIns="0" rIns="0" bIns="0" rtlCol="0" anchor="t">
            <a:normAutofit/>
          </a:bodyPr>
          <a:lstStyle/>
          <a:p>
            <a:pPr marL="0" indent="0" algn="l">
              <a:lnSpc>
                <a:spcPct val="122000"/>
              </a:lnSpc>
              <a:buNone/>
            </a:pPr>
            <a:r>
              <a:rPr lang="en-US" sz="1200" dirty="0">
                <a:solidFill>
                  <a:srgbClr val="000000"/>
                </a:solidFill>
                <a:latin typeface="Roboto" pitchFamily="34" charset="0"/>
                <a:ea typeface="Roboto" pitchFamily="34" charset="-122"/>
                <a:cs typeface="Roboto" pitchFamily="34" charset="-120"/>
              </a:rPr>
              <a:t>Сұрақ: «Жаңа жарнама науқаны сатылымды арттыра ма?»</a:t>
            </a:r>
            <a:endParaRPr lang="en-US" sz="1200" dirty="0"/>
          </a:p>
          <a:p>
            <a:pPr marL="0" indent="0" algn="l">
              <a:lnSpc>
                <a:spcPct val="122000"/>
              </a:lnSpc>
              <a:buNone/>
            </a:pPr>
            <a:r>
              <a:rPr lang="en-US" sz="1200" b="1" dirty="0">
                <a:solidFill>
                  <a:srgbClr val="000000"/>
                </a:solidFill>
                <a:latin typeface="Roboto Bold" pitchFamily="34" charset="0"/>
                <a:ea typeface="Roboto Bold" pitchFamily="34" charset="-122"/>
                <a:cs typeface="Roboto Bold" pitchFamily="34" charset="-120"/>
              </a:rPr>
              <a:t>H₀:</a:t>
            </a:r>
            <a:r>
              <a:rPr lang="en-US" sz="1200" dirty="0">
                <a:solidFill>
                  <a:srgbClr val="000000"/>
                </a:solidFill>
                <a:latin typeface="Roboto" pitchFamily="34" charset="0"/>
                <a:ea typeface="Roboto" pitchFamily="34" charset="-122"/>
                <a:cs typeface="Roboto" pitchFamily="34" charset="-120"/>
              </a:rPr>
              <a:t> Науқан сатылымға әсер етпейді (μ_дейін = μ_кейін).</a:t>
            </a:r>
            <a:endParaRPr lang="en-US" sz="1200" dirty="0"/>
          </a:p>
          <a:p>
            <a:pPr marL="0" indent="0" algn="l">
              <a:lnSpc>
                <a:spcPct val="122000"/>
              </a:lnSpc>
              <a:buNone/>
            </a:pPr>
            <a:r>
              <a:rPr lang="en-US" sz="1200" b="1" dirty="0">
                <a:solidFill>
                  <a:srgbClr val="000000"/>
                </a:solidFill>
                <a:latin typeface="Roboto Bold" pitchFamily="34" charset="0"/>
                <a:ea typeface="Roboto Bold" pitchFamily="34" charset="-122"/>
                <a:cs typeface="Roboto Bold" pitchFamily="34" charset="-120"/>
              </a:rPr>
              <a:t>H₁:</a:t>
            </a:r>
            <a:r>
              <a:rPr lang="en-US" sz="1200" dirty="0">
                <a:solidFill>
                  <a:srgbClr val="000000"/>
                </a:solidFill>
                <a:latin typeface="Roboto" pitchFamily="34" charset="0"/>
                <a:ea typeface="Roboto" pitchFamily="34" charset="-122"/>
                <a:cs typeface="Roboto" pitchFamily="34" charset="-120"/>
              </a:rPr>
              <a:t> Науқаннан кейін сатылым өсті (μ_кейін &gt; μ_дейін).</a:t>
            </a:r>
            <a:endParaRPr lang="en-US" sz="1200" dirty="0"/>
          </a:p>
          <a:p>
            <a:pPr marL="0" indent="0" algn="l">
              <a:lnSpc>
                <a:spcPct val="122000"/>
              </a:lnSpc>
              <a:buNone/>
            </a:pPr>
            <a:r>
              <a:rPr lang="en-US" sz="1200" dirty="0">
                <a:solidFill>
                  <a:srgbClr val="000000"/>
                </a:solidFill>
                <a:latin typeface="Roboto" pitchFamily="34" charset="0"/>
                <a:ea typeface="Roboto" pitchFamily="34" charset="-122"/>
                <a:cs typeface="Roboto" pitchFamily="34" charset="-120"/>
              </a:rPr>
              <a:t>A/B тестілеу арқылы клиенттер екі топқа бөлінеді: бірі жаңа жарнаманы, екіншісі ескісін көреді. Сатып алу конверсиясы χ²-критерийі немесе t-критерийімен салыстырылады. P &lt; 0,05 болса, жаңа науқан сатылымға оң әсер тигізді деп тұжырымдалады — маркетинг бюджеті осы шешімге негізделеді.</a:t>
            </a:r>
            <a:endParaRPr lang="en-US" sz="1200" dirty="0"/>
          </a:p>
        </p:txBody>
      </p:sp>
      <p:sp>
        <p:nvSpPr>
          <p:cNvPr id="7" name="Text 5"/>
          <p:cNvSpPr/>
          <p:nvPr/>
        </p:nvSpPr>
        <p:spPr>
          <a:xfrm>
            <a:off x="6294478" y="2286333"/>
            <a:ext cx="5242092" cy="492522"/>
          </a:xfrm>
          <a:prstGeom prst="rect">
            <a:avLst/>
          </a:prstGeom>
          <a:noFill/>
          <a:ln/>
        </p:spPr>
        <p:txBody>
          <a:bodyPr wrap="square" lIns="0" tIns="0" rIns="0" bIns="0" rtlCol="0" anchor="t">
            <a:normAutofit/>
          </a:bodyPr>
          <a:lstStyle/>
          <a:p>
            <a:pPr marL="0" indent="0" algn="l">
              <a:lnSpc>
                <a:spcPct val="104000"/>
              </a:lnSpc>
              <a:buNone/>
            </a:pPr>
            <a:r>
              <a:rPr lang="en-US" sz="1550" dirty="0">
                <a:solidFill>
                  <a:srgbClr val="2E3C4E"/>
                </a:solidFill>
                <a:latin typeface="Host Grotesk Medium" pitchFamily="34" charset="0"/>
                <a:ea typeface="Host Grotesk Medium" pitchFamily="34" charset="-122"/>
                <a:cs typeface="Host Grotesk Medium" pitchFamily="34" charset="-120"/>
              </a:rPr>
              <a:t>Халықтың әл-ауқаты мен факторлар арасындағы корреляция</a:t>
            </a:r>
            <a:endParaRPr lang="en-US" sz="1550" dirty="0"/>
          </a:p>
        </p:txBody>
      </p:sp>
      <p:sp>
        <p:nvSpPr>
          <p:cNvPr id="8" name="Text 6"/>
          <p:cNvSpPr/>
          <p:nvPr/>
        </p:nvSpPr>
        <p:spPr>
          <a:xfrm>
            <a:off x="6294478" y="2923977"/>
            <a:ext cx="5242092" cy="2308820"/>
          </a:xfrm>
          <a:prstGeom prst="rect">
            <a:avLst/>
          </a:prstGeom>
          <a:noFill/>
          <a:ln/>
        </p:spPr>
        <p:txBody>
          <a:bodyPr wrap="square" lIns="0" tIns="0" rIns="0" bIns="0" rtlCol="0" anchor="t">
            <a:normAutofit/>
          </a:bodyPr>
          <a:lstStyle/>
          <a:p>
            <a:pPr marL="0" indent="0" algn="l">
              <a:lnSpc>
                <a:spcPct val="122000"/>
              </a:lnSpc>
              <a:buNone/>
            </a:pPr>
            <a:r>
              <a:rPr lang="en-US" sz="1200" dirty="0">
                <a:solidFill>
                  <a:srgbClr val="384653"/>
                </a:solidFill>
                <a:latin typeface="Roboto" pitchFamily="34" charset="0"/>
                <a:ea typeface="Roboto" pitchFamily="34" charset="-122"/>
                <a:cs typeface="Roboto" pitchFamily="34" charset="-120"/>
              </a:rPr>
              <a:t>Экономистер мен социологтар халықтың табыс деңгейі, білім деңгейі, денсаулық сақтау шығындары сияқты факторлар арасындағы байланысты статистикалық тексеру арқылы анықтайды.</a:t>
            </a:r>
            <a:endParaRPr lang="en-US" sz="1200" dirty="0"/>
          </a:p>
          <a:p>
            <a:pPr marL="0" indent="0" algn="l">
              <a:lnSpc>
                <a:spcPct val="122000"/>
              </a:lnSpc>
              <a:buNone/>
            </a:pPr>
            <a:r>
              <a:rPr lang="en-US" sz="1200" b="1" dirty="0">
                <a:solidFill>
                  <a:srgbClr val="384653"/>
                </a:solidFill>
                <a:latin typeface="Roboto Bold" pitchFamily="34" charset="0"/>
                <a:ea typeface="Roboto Bold" pitchFamily="34" charset="-122"/>
                <a:cs typeface="Roboto Bold" pitchFamily="34" charset="-120"/>
              </a:rPr>
              <a:t>Мысал:</a:t>
            </a:r>
            <a:r>
              <a:rPr lang="en-US" sz="1200" dirty="0">
                <a:solidFill>
                  <a:srgbClr val="384653"/>
                </a:solidFill>
                <a:latin typeface="Roboto" pitchFamily="34" charset="0"/>
                <a:ea typeface="Roboto" pitchFamily="34" charset="-122"/>
                <a:cs typeface="Roboto" pitchFamily="34" charset="-120"/>
              </a:rPr>
              <a:t> «Орта мектептегі сынып мөлшері мен оқушылардың академиялық нәтижелері арасында байланыс бар ма?»</a:t>
            </a:r>
            <a:endParaRPr lang="en-US" sz="1200" dirty="0"/>
          </a:p>
          <a:p>
            <a:pPr marL="0" indent="0" algn="l">
              <a:lnSpc>
                <a:spcPct val="122000"/>
              </a:lnSpc>
              <a:buNone/>
            </a:pPr>
            <a:r>
              <a:rPr lang="en-US" sz="1200" dirty="0">
                <a:solidFill>
                  <a:srgbClr val="384653"/>
                </a:solidFill>
                <a:latin typeface="Roboto" pitchFamily="34" charset="0"/>
                <a:ea typeface="Roboto" pitchFamily="34" charset="-122"/>
                <a:cs typeface="Roboto" pitchFamily="34" charset="-120"/>
              </a:rPr>
              <a:t>Регрессиялық талдау және корреляция коэффициенті арқылы байланыстың бар-жоғы, күші және бағыты анықталады. Мемлекеттік саясат жасаушылар осындай статистикалық дәлелдемелерге сүйене отырып, білім беруге инвестиция салу туралы шешім қабылдайды.</a:t>
            </a:r>
            <a:endParaRPr lang="en-US" sz="1200" dirty="0"/>
          </a:p>
        </p:txBody>
      </p:sp>
      <p:sp>
        <p:nvSpPr>
          <p:cNvPr id="9" name="Shape 7"/>
          <p:cNvSpPr/>
          <p:nvPr/>
        </p:nvSpPr>
        <p:spPr>
          <a:xfrm>
            <a:off x="6294478" y="5401766"/>
            <a:ext cx="5242092" cy="810816"/>
          </a:xfrm>
          <a:prstGeom prst="roundRect">
            <a:avLst>
              <a:gd name="adj" fmla="val 8166"/>
            </a:avLst>
          </a:prstGeom>
          <a:solidFill>
            <a:srgbClr val="B6FCB8"/>
          </a:solidFill>
          <a:ln/>
        </p:spPr>
        <p:txBody>
          <a:bodyPr/>
          <a:lstStyle/>
          <a:p>
            <a:endParaRPr lang="ru-RU"/>
          </a:p>
        </p:txBody>
      </p:sp>
      <p:pic>
        <p:nvPicPr>
          <p:cNvPr id="10" name="Image 0" descr="preencoded.png"/>
          <p:cNvPicPr>
            <a:picLocks noChangeAspect="1"/>
          </p:cNvPicPr>
          <p:nvPr/>
        </p:nvPicPr>
        <p:blipFill>
          <a:blip r:embed="rId3"/>
          <a:stretch>
            <a:fillRect/>
          </a:stretch>
        </p:blipFill>
        <p:spPr>
          <a:xfrm>
            <a:off x="6452034" y="5618559"/>
            <a:ext cx="197044" cy="157559"/>
          </a:xfrm>
          <a:prstGeom prst="rect">
            <a:avLst/>
          </a:prstGeom>
        </p:spPr>
      </p:pic>
      <p:sp>
        <p:nvSpPr>
          <p:cNvPr id="11" name="Text 8"/>
          <p:cNvSpPr/>
          <p:nvPr/>
        </p:nvSpPr>
        <p:spPr>
          <a:xfrm>
            <a:off x="6806633" y="5576292"/>
            <a:ext cx="4572382" cy="461764"/>
          </a:xfrm>
          <a:prstGeom prst="rect">
            <a:avLst/>
          </a:prstGeom>
          <a:noFill/>
          <a:ln/>
        </p:spPr>
        <p:txBody>
          <a:bodyPr wrap="square" lIns="0" tIns="0" rIns="0" bIns="0" rtlCol="0" anchor="t">
            <a:normAutofit/>
          </a:bodyPr>
          <a:lstStyle/>
          <a:p>
            <a:pPr marL="0" indent="0" algn="l">
              <a:lnSpc>
                <a:spcPct val="122000"/>
              </a:lnSpc>
              <a:buNone/>
            </a:pPr>
            <a:r>
              <a:rPr lang="en-US" sz="1200" dirty="0">
                <a:solidFill>
                  <a:srgbClr val="000000"/>
                </a:solidFill>
                <a:latin typeface="Roboto" pitchFamily="34" charset="0"/>
                <a:ea typeface="Roboto" pitchFamily="34" charset="-122"/>
                <a:cs typeface="Roboto" pitchFamily="34" charset="-120"/>
              </a:rPr>
              <a:t>Деректерге негізделген шешімдер — сезімге негізделгеннен 5–6 есе нәтижелі екенін зерттеулер дәлелдеген.</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0">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737966"/>
            <a:ext cx="10868745" cy="468412"/>
          </a:xfrm>
          <a:prstGeom prst="rect">
            <a:avLst/>
          </a:prstGeom>
          <a:noFill/>
          <a:ln/>
        </p:spPr>
        <p:txBody>
          <a:bodyPr wrap="none" lIns="0" tIns="0" rIns="0" bIns="0" rtlCol="0" anchor="t"/>
          <a:lstStyle/>
          <a:p>
            <a:pPr marL="0" indent="0" algn="l">
              <a:lnSpc>
                <a:spcPct val="104000"/>
              </a:lnSpc>
              <a:buNone/>
            </a:pPr>
            <a:r>
              <a:rPr lang="en-US" sz="2950" dirty="0">
                <a:solidFill>
                  <a:srgbClr val="2E3C4E"/>
                </a:solidFill>
                <a:latin typeface="Host Grotesk Medium" pitchFamily="34" charset="0"/>
                <a:ea typeface="Host Grotesk Medium" pitchFamily="34" charset="-122"/>
                <a:cs typeface="Host Grotesk Medium" pitchFamily="34" charset="-120"/>
              </a:rPr>
              <a:t>Статистикалық гипотезалар: Ғылыми ақиқатқа апарар жол</a:t>
            </a:r>
            <a:endParaRPr lang="en-US" sz="2950" dirty="0"/>
          </a:p>
        </p:txBody>
      </p:sp>
      <p:sp>
        <p:nvSpPr>
          <p:cNvPr id="3" name="Text 1"/>
          <p:cNvSpPr/>
          <p:nvPr/>
        </p:nvSpPr>
        <p:spPr>
          <a:xfrm>
            <a:off x="661475" y="1464965"/>
            <a:ext cx="10868745" cy="428625"/>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Статистикалық гипотезаларды тексеру — бұл тек сандарды салыстыру емес, болжамдардың шындыққа сәйкестігін объективті дәлелдеу процесі. Ол ғылымның субъективтіліктен арылып, ақиқатқа жақындаудың негізгі құралы болып табылады.</a:t>
            </a:r>
            <a:endParaRPr lang="en-US" sz="1150" dirty="0"/>
          </a:p>
        </p:txBody>
      </p:sp>
      <p:sp>
        <p:nvSpPr>
          <p:cNvPr id="4" name="Shape 2"/>
          <p:cNvSpPr/>
          <p:nvPr/>
        </p:nvSpPr>
        <p:spPr>
          <a:xfrm>
            <a:off x="661475" y="2046387"/>
            <a:ext cx="3532298" cy="3199705"/>
          </a:xfrm>
          <a:prstGeom prst="roundRect">
            <a:avLst>
              <a:gd name="adj" fmla="val 1967"/>
            </a:avLst>
          </a:prstGeom>
          <a:solidFill>
            <a:srgbClr val="D9EDF2"/>
          </a:solidFill>
          <a:ln w="6350">
            <a:solidFill>
              <a:srgbClr val="BFD3D8"/>
            </a:solidFill>
            <a:prstDash val="solid"/>
          </a:ln>
        </p:spPr>
        <p:txBody>
          <a:bodyPr/>
          <a:lstStyle/>
          <a:p>
            <a:endParaRPr lang="ru-RU"/>
          </a:p>
        </p:txBody>
      </p:sp>
      <p:sp>
        <p:nvSpPr>
          <p:cNvPr id="5" name="Text 3"/>
          <p:cNvSpPr/>
          <p:nvPr/>
        </p:nvSpPr>
        <p:spPr>
          <a:xfrm>
            <a:off x="817641" y="2202557"/>
            <a:ext cx="3219965" cy="234156"/>
          </a:xfrm>
          <a:prstGeom prst="rect">
            <a:avLst/>
          </a:prstGeom>
          <a:noFill/>
          <a:ln/>
        </p:spPr>
        <p:txBody>
          <a:bodyPr wrap="none" lIns="0" tIns="0" rIns="0" bIns="0" rtlCol="0" anchor="t"/>
          <a:lstStyle/>
          <a:p>
            <a:pPr marL="0" indent="0" algn="l">
              <a:lnSpc>
                <a:spcPct val="104000"/>
              </a:lnSpc>
              <a:buNone/>
            </a:pPr>
            <a:r>
              <a:rPr lang="en-US" sz="1450" dirty="0">
                <a:solidFill>
                  <a:srgbClr val="384653"/>
                </a:solidFill>
                <a:latin typeface="Host Grotesk Medium" pitchFamily="34" charset="0"/>
                <a:ea typeface="Host Grotesk Medium" pitchFamily="34" charset="-122"/>
                <a:cs typeface="Host Grotesk Medium" pitchFamily="34" charset="-120"/>
              </a:rPr>
              <a:t>Қателіктерді басқару</a:t>
            </a:r>
            <a:endParaRPr lang="en-US" sz="1450" dirty="0"/>
          </a:p>
        </p:txBody>
      </p:sp>
      <p:sp>
        <p:nvSpPr>
          <p:cNvPr id="6" name="Text 4"/>
          <p:cNvSpPr/>
          <p:nvPr/>
        </p:nvSpPr>
        <p:spPr>
          <a:xfrm>
            <a:off x="817641" y="2518172"/>
            <a:ext cx="3219965" cy="1500188"/>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I және II типті қателіктерді саналы басқару арқылы зерттеушілер жалған жаңалықтардан сақтанып, ғылыми тұжырымдардың сенімділігін қамтамасыз етеді. Маңыздылық деңгейін, қуатты және таңдама мөлшерін дұрыс таңдау — жоғары сапалы зерттеудің үш тірегі.</a:t>
            </a:r>
            <a:endParaRPr lang="en-US" sz="1150" dirty="0"/>
          </a:p>
        </p:txBody>
      </p:sp>
      <p:sp>
        <p:nvSpPr>
          <p:cNvPr id="7" name="Shape 5"/>
          <p:cNvSpPr/>
          <p:nvPr/>
        </p:nvSpPr>
        <p:spPr>
          <a:xfrm>
            <a:off x="4329599" y="2046387"/>
            <a:ext cx="3532397" cy="3199705"/>
          </a:xfrm>
          <a:prstGeom prst="roundRect">
            <a:avLst>
              <a:gd name="adj" fmla="val 1967"/>
            </a:avLst>
          </a:prstGeom>
          <a:solidFill>
            <a:srgbClr val="D9EDF2"/>
          </a:solidFill>
          <a:ln w="6350">
            <a:solidFill>
              <a:srgbClr val="BFD3D8"/>
            </a:solidFill>
            <a:prstDash val="solid"/>
          </a:ln>
        </p:spPr>
        <p:txBody>
          <a:bodyPr/>
          <a:lstStyle/>
          <a:p>
            <a:endParaRPr lang="ru-RU"/>
          </a:p>
        </p:txBody>
      </p:sp>
      <p:sp>
        <p:nvSpPr>
          <p:cNvPr id="8" name="Text 6"/>
          <p:cNvSpPr/>
          <p:nvPr/>
        </p:nvSpPr>
        <p:spPr>
          <a:xfrm>
            <a:off x="4485766" y="2202557"/>
            <a:ext cx="3220064" cy="234156"/>
          </a:xfrm>
          <a:prstGeom prst="rect">
            <a:avLst/>
          </a:prstGeom>
          <a:noFill/>
          <a:ln/>
        </p:spPr>
        <p:txBody>
          <a:bodyPr wrap="none" lIns="0" tIns="0" rIns="0" bIns="0" rtlCol="0" anchor="t"/>
          <a:lstStyle/>
          <a:p>
            <a:pPr marL="0" indent="0" algn="l">
              <a:lnSpc>
                <a:spcPct val="104000"/>
              </a:lnSpc>
              <a:buNone/>
            </a:pPr>
            <a:r>
              <a:rPr lang="en-US" sz="1450" dirty="0">
                <a:solidFill>
                  <a:srgbClr val="384653"/>
                </a:solidFill>
                <a:latin typeface="Host Grotesk Medium" pitchFamily="34" charset="0"/>
                <a:ea typeface="Host Grotesk Medium" pitchFamily="34" charset="-122"/>
                <a:cs typeface="Host Grotesk Medium" pitchFamily="34" charset="-120"/>
              </a:rPr>
              <a:t>P-мәні — шекара белгісі</a:t>
            </a:r>
            <a:endParaRPr lang="en-US" sz="1450" dirty="0"/>
          </a:p>
        </p:txBody>
      </p:sp>
      <p:sp>
        <p:nvSpPr>
          <p:cNvPr id="9" name="Text 7"/>
          <p:cNvSpPr/>
          <p:nvPr/>
        </p:nvSpPr>
        <p:spPr>
          <a:xfrm>
            <a:off x="4485766" y="2518172"/>
            <a:ext cx="3220064" cy="1928813"/>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Статистикалық маңыздылық (P-мәні) — кездейсоқтық пен заңдылық арасындағы шекараны белгілейтін математикалық компас. Ол ғылыми зерттеулердің объективтілігін айқындайды. Алайда P-мәнін практикалық маңыздылықпен, эффект мөлшерімен және сенімділік аралықтарымен бірге қарастыру — толыққанды зерттеудің белгісі.</a:t>
            </a:r>
            <a:endParaRPr lang="en-US" sz="1150" dirty="0"/>
          </a:p>
        </p:txBody>
      </p:sp>
      <p:sp>
        <p:nvSpPr>
          <p:cNvPr id="10" name="Shape 8"/>
          <p:cNvSpPr/>
          <p:nvPr/>
        </p:nvSpPr>
        <p:spPr>
          <a:xfrm>
            <a:off x="7997823" y="2046387"/>
            <a:ext cx="3532298" cy="3199705"/>
          </a:xfrm>
          <a:prstGeom prst="roundRect">
            <a:avLst>
              <a:gd name="adj" fmla="val 1967"/>
            </a:avLst>
          </a:prstGeom>
          <a:solidFill>
            <a:srgbClr val="D9EDF2"/>
          </a:solidFill>
          <a:ln w="6350">
            <a:solidFill>
              <a:srgbClr val="BFD3D8"/>
            </a:solidFill>
            <a:prstDash val="solid"/>
          </a:ln>
        </p:spPr>
        <p:txBody>
          <a:bodyPr/>
          <a:lstStyle/>
          <a:p>
            <a:endParaRPr lang="ru-RU"/>
          </a:p>
        </p:txBody>
      </p:sp>
      <p:sp>
        <p:nvSpPr>
          <p:cNvPr id="11" name="Text 9"/>
          <p:cNvSpPr/>
          <p:nvPr/>
        </p:nvSpPr>
        <p:spPr>
          <a:xfrm>
            <a:off x="8153990" y="2202557"/>
            <a:ext cx="3219965" cy="234156"/>
          </a:xfrm>
          <a:prstGeom prst="rect">
            <a:avLst/>
          </a:prstGeom>
          <a:noFill/>
          <a:ln/>
        </p:spPr>
        <p:txBody>
          <a:bodyPr wrap="none" lIns="0" tIns="0" rIns="0" bIns="0" rtlCol="0" anchor="t"/>
          <a:lstStyle/>
          <a:p>
            <a:pPr marL="0" indent="0" algn="l">
              <a:lnSpc>
                <a:spcPct val="104000"/>
              </a:lnSpc>
              <a:buNone/>
            </a:pPr>
            <a:r>
              <a:rPr lang="en-US" sz="1450" dirty="0">
                <a:solidFill>
                  <a:srgbClr val="384653"/>
                </a:solidFill>
                <a:latin typeface="Host Grotesk Medium" pitchFamily="34" charset="0"/>
                <a:ea typeface="Host Grotesk Medium" pitchFamily="34" charset="-122"/>
                <a:cs typeface="Host Grotesk Medium" pitchFamily="34" charset="-120"/>
              </a:rPr>
              <a:t>Болашақтың перспективасы</a:t>
            </a:r>
            <a:endParaRPr lang="en-US" sz="1450" dirty="0"/>
          </a:p>
        </p:txBody>
      </p:sp>
      <p:sp>
        <p:nvSpPr>
          <p:cNvPr id="12" name="Text 10"/>
          <p:cNvSpPr/>
          <p:nvPr/>
        </p:nvSpPr>
        <p:spPr>
          <a:xfrm>
            <a:off x="8153990" y="2518172"/>
            <a:ext cx="3219965" cy="2571750"/>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Үлкен деректер (Big Data) мен жасанды интеллект (AI) дәуірінде гипотезаларды тексерудің дәстүрлі критерийлері жаңа деңгейге көтерілуде. Machine learning алгоритмдері миллиондаған деректер нүктелерінен жасырын заңдылықтарды ашуда. Байесиандық статистика классикалық жиілік статистикасына балама ұсынуда. Алайда ядро өзгермейді: сапалы гипотеза, дұрыс критерий таңдау және шешімді нақты тұжырымдау — ғылыми зерттеудің мәңгілік негізі.</a:t>
            </a:r>
            <a:endParaRPr lang="en-US" sz="1150" dirty="0"/>
          </a:p>
        </p:txBody>
      </p:sp>
      <p:sp>
        <p:nvSpPr>
          <p:cNvPr id="13" name="Text 11"/>
          <p:cNvSpPr/>
          <p:nvPr/>
        </p:nvSpPr>
        <p:spPr>
          <a:xfrm>
            <a:off x="886299" y="5551686"/>
            <a:ext cx="10643921" cy="428625"/>
          </a:xfrm>
          <a:prstGeom prst="rect">
            <a:avLst/>
          </a:prstGeom>
          <a:noFill/>
          <a:ln/>
        </p:spPr>
        <p:txBody>
          <a:bodyPr wrap="square" lIns="0" tIns="0" rIns="0" bIns="0" rtlCol="0" anchor="t">
            <a:normAutofit/>
          </a:bodyPr>
          <a:lstStyle/>
          <a:p>
            <a:pPr marL="0" indent="0" algn="l">
              <a:lnSpc>
                <a:spcPct val="119000"/>
              </a:lnSpc>
              <a:buNone/>
            </a:pPr>
            <a:r>
              <a:rPr lang="en-US" sz="1150" dirty="0">
                <a:solidFill>
                  <a:srgbClr val="384653"/>
                </a:solidFill>
                <a:latin typeface="Roboto" pitchFamily="34" charset="0"/>
                <a:ea typeface="Roboto" pitchFamily="34" charset="-122"/>
                <a:cs typeface="Roboto" pitchFamily="34" charset="-120"/>
              </a:rPr>
              <a:t>«Барлық модельдер қате, бірақ кейбіреулері пайдалы.» — Джордж Бокс. Статистикалық гипотезалар шындықтың дәл көшірмесі емес, ғылыми болжамдардың ең жақсы жуықтамасы.</a:t>
            </a:r>
            <a:endParaRPr lang="en-US" sz="1150" dirty="0"/>
          </a:p>
        </p:txBody>
      </p:sp>
      <p:sp>
        <p:nvSpPr>
          <p:cNvPr id="14" name="Shape 12"/>
          <p:cNvSpPr/>
          <p:nvPr/>
        </p:nvSpPr>
        <p:spPr>
          <a:xfrm>
            <a:off x="661475" y="5398889"/>
            <a:ext cx="19050" cy="734219"/>
          </a:xfrm>
          <a:prstGeom prst="roundRect">
            <a:avLst>
              <a:gd name="adj" fmla="val 49999"/>
            </a:avLst>
          </a:prstGeom>
          <a:solidFill>
            <a:srgbClr val="95CCDA"/>
          </a:solidFill>
          <a:ln/>
        </p:spPr>
        <p:txBody>
          <a:bodyPr/>
          <a:lstStyle/>
          <a:p>
            <a:endParaRPr lang="ru-RU"/>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4310</Words>
  <Application>Microsoft Office PowerPoint</Application>
  <PresentationFormat>Широкоэкранный</PresentationFormat>
  <Paragraphs>240</Paragraphs>
  <Slides>31</Slides>
  <Notes>30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31</vt:i4>
      </vt:variant>
    </vt:vector>
  </HeadingPairs>
  <TitlesOfParts>
    <vt:vector size="37" baseType="lpstr">
      <vt:lpstr>Roboto</vt:lpstr>
      <vt:lpstr>Host Grotesk Medium</vt:lpstr>
      <vt:lpstr>Arial</vt:lpstr>
      <vt:lpstr>Roboto Bold</vt:lpstr>
      <vt:lpstr>Times New Roman</vt:lpstr>
      <vt:lpstr>Office Theme</vt:lpstr>
      <vt:lpstr>Статистика және деректерді талдау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3</cp:revision>
  <dcterms:created xsi:type="dcterms:W3CDTF">2026-10-12T18:57:29Z</dcterms:created>
  <dcterms:modified xsi:type="dcterms:W3CDTF">2026-11-03T18:53:38Z</dcterms:modified>
</cp:coreProperties>
</file>