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46"/>
  </p:notesMasterIdLst>
  <p:sldIdLst>
    <p:sldId id="300"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sldSz cx="12192000" cy="6858000"/>
  <p:notesSz cx="6858000" cy="12192000"/>
  <p:embeddedFontLst>
    <p:embeddedFont>
      <p:font typeface="Host Grotesk Medium" panose="020B0604020202020204" charset="0"/>
      <p:regular r:id="rId47"/>
    </p:embeddedFont>
    <p:embeddedFont>
      <p:font typeface="Roboto" panose="02000000000000000000" pitchFamily="2" charset="0"/>
      <p:regular r:id="rId48"/>
      <p:bold r:id="rId49"/>
      <p:italic r:id="rId50"/>
      <p:boldItalic r:id="rId51"/>
    </p:embeddedFont>
    <p:embeddedFont>
      <p:font typeface="Roboto Bold" panose="02000000000000000000" pitchFamily="2" charset="0"/>
      <p:regular r:id="rId52"/>
      <p:bold r:id="rId53"/>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3" d="100"/>
          <a:sy n="93" d="100"/>
        </p:scale>
        <p:origin x="202" y="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7.fntdata"/><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02326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C7E0E7"/>
          </a:solidFill>
          <a:ln/>
        </p:spPr>
        <p:txBody>
          <a:bodyPr/>
          <a:lstStyle/>
          <a:p>
            <a:endParaRPr lang="ru-RU"/>
          </a:p>
        </p:txBody>
      </p:sp>
      <p:sp>
        <p:nvSpPr>
          <p:cNvPr id="3" name="Shape 1"/>
          <p:cNvSpPr/>
          <p:nvPr/>
        </p:nvSpPr>
        <p:spPr>
          <a:xfrm>
            <a:off x="0" y="0"/>
            <a:ext cx="12191695" cy="6858000"/>
          </a:xfrm>
          <a:prstGeom prst="rect">
            <a:avLst/>
          </a:prstGeom>
          <a:solidFill>
            <a:srgbClr val="FAF9F5"/>
          </a:solidFill>
          <a:ln/>
        </p:spPr>
        <p:txBody>
          <a:bodyPr/>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8B708CAD-A79B-4FF2-A2AD-8FFCB2A3D2EB}" type="datetimeFigureOut">
              <a:rPr lang="ru-RU" smtClean="0"/>
              <a:t>13.09.2026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696E53A-6968-4272-8BC2-4567D025D9BB}" type="slidenum">
              <a:rPr lang="ru-RU" smtClean="0"/>
              <a:t>‹#›</a:t>
            </a:fld>
            <a:endParaRPr lang="ru-RU"/>
          </a:p>
        </p:txBody>
      </p:sp>
    </p:spTree>
    <p:extLst>
      <p:ext uri="{BB962C8B-B14F-4D97-AF65-F5344CB8AC3E}">
        <p14:creationId xmlns:p14="http://schemas.microsoft.com/office/powerpoint/2010/main" val="301814465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7.svg"/><Relationship Id="rId4" Type="http://schemas.openxmlformats.org/officeDocument/2006/relationships/image" Target="../media/image6.sv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sv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4.svg"/></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25.svg"/><Relationship Id="rId4" Type="http://schemas.openxmlformats.org/officeDocument/2006/relationships/image" Target="../media/image24.sv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9.svg"/></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37.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34.svg"/></Relationships>
</file>

<file path=ppt/slides/_rels/slide3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40.svg"/><Relationship Id="rId4" Type="http://schemas.openxmlformats.org/officeDocument/2006/relationships/image" Target="../media/image39.svg"/></Relationships>
</file>

<file path=ppt/slides/_rels/slide4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43.svg"/><Relationship Id="rId4" Type="http://schemas.openxmlformats.org/officeDocument/2006/relationships/image" Target="../media/image42.sv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45.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
        <p:nvSpPr>
          <p:cNvPr id="6" name="Заголовок 5"/>
          <p:cNvSpPr txBox="1">
            <a:spLocks noGrp="1"/>
          </p:cNvSpPr>
          <p:nvPr>
            <p:ph type="ctrTitle"/>
          </p:nvPr>
        </p:nvSpPr>
        <p:spPr>
          <a:xfrm>
            <a:off x="2407510" y="2553353"/>
            <a:ext cx="7766221" cy="1446550"/>
          </a:xfrm>
          <a:prstGeom prst="rect">
            <a:avLst/>
          </a:prstGeom>
          <a:noFill/>
        </p:spPr>
        <p:txBody>
          <a:bodyPr wrap="square" rtlCol="0">
            <a:spAutoFit/>
          </a:bodyPr>
          <a:lstStyle/>
          <a:p>
            <a:r>
              <a:rPr lang="kk-KZ" sz="4400"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Статистика және деректерді талдау</a:t>
            </a:r>
            <a:endParaRPr lang="ru-RU" sz="2800" b="1" dirty="0">
              <a:latin typeface="Times New Roman" panose="02020603050405020304" pitchFamily="18" charset="0"/>
              <a:cs typeface="Times New Roman" panose="02020603050405020304" pitchFamily="18" charset="0"/>
            </a:endParaRPr>
          </a:p>
        </p:txBody>
      </p:sp>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42461" y="785554"/>
            <a:ext cx="4178893" cy="947814"/>
          </a:xfrm>
          <a:prstGeom prst="rect">
            <a:avLst/>
          </a:prstGeom>
        </p:spPr>
      </p:pic>
      <p:sp>
        <p:nvSpPr>
          <p:cNvPr id="2" name="TextBox 1"/>
          <p:cNvSpPr txBox="1"/>
          <p:nvPr/>
        </p:nvSpPr>
        <p:spPr>
          <a:xfrm>
            <a:off x="3263899" y="3999902"/>
            <a:ext cx="6205495" cy="1508105"/>
          </a:xfrm>
          <a:prstGeom prst="rect">
            <a:avLst/>
          </a:prstGeom>
          <a:noFill/>
        </p:spPr>
        <p:txBody>
          <a:bodyPr wrap="square" rtlCol="0">
            <a:spAutoFit/>
          </a:bodyPr>
          <a:lstStyle/>
          <a:p>
            <a:pPr algn="ctr"/>
            <a:r>
              <a:rPr lang="ru-RU" b="1" dirty="0">
                <a:solidFill>
                  <a:schemeClr val="bg1"/>
                </a:solidFill>
                <a:latin typeface="Times New Roman" panose="02020603050405020304" pitchFamily="18" charset="0"/>
                <a:cs typeface="Times New Roman" panose="02020603050405020304" pitchFamily="18" charset="0"/>
              </a:rPr>
              <a:t>Ержан </a:t>
            </a:r>
            <a:r>
              <a:rPr lang="ru-RU" b="1" dirty="0" err="1">
                <a:solidFill>
                  <a:schemeClr val="bg1"/>
                </a:solidFill>
                <a:latin typeface="Times New Roman" panose="02020603050405020304" pitchFamily="18" charset="0"/>
                <a:cs typeface="Times New Roman" panose="02020603050405020304" pitchFamily="18" charset="0"/>
              </a:rPr>
              <a:t>Асел</a:t>
            </a:r>
            <a:r>
              <a:rPr lang="ru-RU" b="1" dirty="0">
                <a:solidFill>
                  <a:schemeClr val="bg1"/>
                </a:solidFill>
                <a:latin typeface="Times New Roman" panose="02020603050405020304" pitchFamily="18" charset="0"/>
                <a:cs typeface="Times New Roman" panose="02020603050405020304" pitchFamily="18" charset="0"/>
              </a:rPr>
              <a:t> </a:t>
            </a:r>
            <a:r>
              <a:rPr lang="ru-RU" b="1" dirty="0" err="1">
                <a:solidFill>
                  <a:schemeClr val="bg1"/>
                </a:solidFill>
                <a:latin typeface="Times New Roman" panose="02020603050405020304" pitchFamily="18" charset="0"/>
                <a:cs typeface="Times New Roman" panose="02020603050405020304" pitchFamily="18" charset="0"/>
              </a:rPr>
              <a:t>Ануаркызы</a:t>
            </a:r>
            <a:r>
              <a:rPr lang="ru-RU" b="1" dirty="0">
                <a:solidFill>
                  <a:schemeClr val="bg1"/>
                </a:solidFill>
                <a:latin typeface="Times New Roman" panose="02020603050405020304" pitchFamily="18" charset="0"/>
                <a:cs typeface="Times New Roman" panose="02020603050405020304" pitchFamily="18" charset="0"/>
              </a:rPr>
              <a:t>,</a:t>
            </a:r>
            <a:r>
              <a:rPr lang="en-US" b="1" dirty="0">
                <a:solidFill>
                  <a:schemeClr val="bg1"/>
                </a:solidFill>
                <a:latin typeface="Times New Roman" panose="02020603050405020304" pitchFamily="18" charset="0"/>
                <a:cs typeface="Times New Roman" panose="02020603050405020304" pitchFamily="18" charset="0"/>
              </a:rPr>
              <a:t>Ph.D.</a:t>
            </a:r>
            <a:r>
              <a:rPr lang="ru-RU" b="1" dirty="0">
                <a:solidFill>
                  <a:schemeClr val="bg1"/>
                </a:solidFill>
                <a:latin typeface="Times New Roman" panose="02020603050405020304" pitchFamily="18" charset="0"/>
                <a:cs typeface="Times New Roman" panose="02020603050405020304" pitchFamily="18" charset="0"/>
              </a:rPr>
              <a:t>, «</a:t>
            </a:r>
            <a:r>
              <a:rPr lang="ru-RU" b="1" dirty="0" err="1">
                <a:solidFill>
                  <a:schemeClr val="bg1"/>
                </a:solidFill>
                <a:latin typeface="Times New Roman" panose="02020603050405020304" pitchFamily="18" charset="0"/>
                <a:cs typeface="Times New Roman" panose="02020603050405020304" pitchFamily="18" charset="0"/>
              </a:rPr>
              <a:t>Ақпараттық</a:t>
            </a:r>
            <a:r>
              <a:rPr lang="ru-RU" b="1" dirty="0">
                <a:solidFill>
                  <a:schemeClr val="bg1"/>
                </a:solidFill>
                <a:latin typeface="Times New Roman" panose="02020603050405020304" pitchFamily="18" charset="0"/>
                <a:cs typeface="Times New Roman" panose="02020603050405020304" pitchFamily="18" charset="0"/>
              </a:rPr>
              <a:t> </a:t>
            </a:r>
            <a:r>
              <a:rPr lang="ru-RU" b="1" dirty="0" err="1">
                <a:solidFill>
                  <a:schemeClr val="bg1"/>
                </a:solidFill>
                <a:latin typeface="Times New Roman" panose="02020603050405020304" pitchFamily="18" charset="0"/>
                <a:cs typeface="Times New Roman" panose="02020603050405020304" pitchFamily="18" charset="0"/>
              </a:rPr>
              <a:t>жүйелер</a:t>
            </a:r>
            <a:r>
              <a:rPr lang="ru-RU" b="1" dirty="0">
                <a:solidFill>
                  <a:schemeClr val="bg1"/>
                </a:solidFill>
                <a:latin typeface="Times New Roman" panose="02020603050405020304" pitchFamily="18" charset="0"/>
                <a:cs typeface="Times New Roman" panose="02020603050405020304" pitchFamily="18" charset="0"/>
              </a:rPr>
              <a:t>» </a:t>
            </a:r>
            <a:r>
              <a:rPr lang="ru-RU" b="1" dirty="0" err="1">
                <a:solidFill>
                  <a:schemeClr val="bg1"/>
                </a:solidFill>
                <a:latin typeface="Times New Roman" panose="02020603050405020304" pitchFamily="18" charset="0"/>
                <a:cs typeface="Times New Roman" panose="02020603050405020304" pitchFamily="18" charset="0"/>
              </a:rPr>
              <a:t>кафедрасының</a:t>
            </a:r>
            <a:r>
              <a:rPr lang="ru-RU" b="1" dirty="0">
                <a:solidFill>
                  <a:schemeClr val="bg1"/>
                </a:solidFill>
                <a:latin typeface="Times New Roman" panose="02020603050405020304" pitchFamily="18" charset="0"/>
                <a:cs typeface="Times New Roman" panose="02020603050405020304" pitchFamily="18" charset="0"/>
              </a:rPr>
              <a:t> </a:t>
            </a:r>
            <a:r>
              <a:rPr lang="ru-RU" b="1" dirty="0" err="1">
                <a:solidFill>
                  <a:schemeClr val="bg1"/>
                </a:solidFill>
                <a:latin typeface="Times New Roman" panose="02020603050405020304" pitchFamily="18" charset="0"/>
                <a:cs typeface="Times New Roman" panose="02020603050405020304" pitchFamily="18" charset="0"/>
              </a:rPr>
              <a:t>қауымдастырылған</a:t>
            </a:r>
            <a:r>
              <a:rPr lang="ru-RU" b="1" dirty="0">
                <a:solidFill>
                  <a:schemeClr val="bg1"/>
                </a:solidFill>
                <a:latin typeface="Times New Roman" panose="02020603050405020304" pitchFamily="18" charset="0"/>
                <a:cs typeface="Times New Roman" panose="02020603050405020304" pitchFamily="18" charset="0"/>
              </a:rPr>
              <a:t> профессоры</a:t>
            </a:r>
            <a:br>
              <a:rPr lang="en-US" b="1" dirty="0">
                <a:latin typeface="Times New Roman" panose="02020603050405020304" pitchFamily="18" charset="0"/>
                <a:cs typeface="Times New Roman" panose="02020603050405020304" pitchFamily="18" charset="0"/>
              </a:rPr>
            </a:br>
            <a:br>
              <a:rPr lang="ru-RU" b="1" dirty="0">
                <a:latin typeface="Times New Roman" panose="02020603050405020304" pitchFamily="18" charset="0"/>
                <a:cs typeface="Times New Roman" panose="02020603050405020304" pitchFamily="18" charset="0"/>
              </a:rPr>
            </a:br>
            <a:r>
              <a:rPr lang="en-US" sz="2000" b="1" dirty="0" err="1"/>
              <a:t>Assel.yerzhan@satbayev.university</a:t>
            </a:r>
            <a:br>
              <a:rPr lang="en-US" b="1" dirty="0">
                <a:latin typeface="Times New Roman" panose="02020603050405020304" pitchFamily="18" charset="0"/>
                <a:cs typeface="Times New Roman" panose="02020603050405020304" pitchFamily="18" charset="0"/>
              </a:rPr>
            </a:b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978401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100000" y="0"/>
                </a:lnTo>
                <a:lnTo>
                  <a:pt x="75000" y="100000"/>
                </a:lnTo>
                <a:lnTo>
                  <a:pt x="0" y="100000"/>
                </a:lnTo>
                <a:close/>
              </a:path>
            </a:pathLst>
          </a:custGeom>
        </p:spPr>
      </p:pic>
      <p:sp>
        <p:nvSpPr>
          <p:cNvPr id="3" name="Text 0"/>
          <p:cNvSpPr/>
          <p:nvPr/>
        </p:nvSpPr>
        <p:spPr>
          <a:xfrm>
            <a:off x="5233360" y="2281833"/>
            <a:ext cx="6296860" cy="1550194"/>
          </a:xfrm>
          <a:prstGeom prst="rect">
            <a:avLst/>
          </a:prstGeom>
          <a:noFill/>
          <a:ln/>
        </p:spPr>
        <p:txBody>
          <a:bodyPr wrap="square" lIns="0" tIns="0" rIns="0" bIns="0" rtlCol="0" anchor="t">
            <a:normAutofit/>
          </a:bodyPr>
          <a:lstStyle/>
          <a:p>
            <a:pPr marL="0" indent="0" algn="ctr">
              <a:lnSpc>
                <a:spcPct val="104000"/>
              </a:lnSpc>
              <a:buNone/>
            </a:pPr>
            <a:r>
              <a:rPr lang="kk-KZ" sz="3250" dirty="0">
                <a:solidFill>
                  <a:srgbClr val="2E3C4E"/>
                </a:solidFill>
                <a:latin typeface="Host Grotesk Medium" pitchFamily="34" charset="0"/>
                <a:ea typeface="Host Grotesk Medium" pitchFamily="34" charset="-122"/>
                <a:cs typeface="Host Grotesk Medium" pitchFamily="34" charset="-120"/>
              </a:rPr>
              <a:t>№2. </a:t>
            </a:r>
            <a:r>
              <a:rPr lang="en-US" sz="3250" dirty="0" err="1">
                <a:solidFill>
                  <a:srgbClr val="2E3C4E"/>
                </a:solidFill>
                <a:latin typeface="Host Grotesk Medium" pitchFamily="34" charset="0"/>
                <a:ea typeface="Host Grotesk Medium" pitchFamily="34" charset="-122"/>
                <a:cs typeface="Host Grotesk Medium" pitchFamily="34" charset="-120"/>
              </a:rPr>
              <a:t>Деректерді</a:t>
            </a:r>
            <a:r>
              <a:rPr lang="en-US" sz="3250" dirty="0">
                <a:solidFill>
                  <a:srgbClr val="2E3C4E"/>
                </a:solidFill>
                <a:latin typeface="Host Grotesk Medium" pitchFamily="34" charset="0"/>
                <a:ea typeface="Host Grotesk Medium" pitchFamily="34" charset="-122"/>
                <a:cs typeface="Host Grotesk Medium" pitchFamily="34" charset="-120"/>
              </a:rPr>
              <a:t> жинау </a:t>
            </a:r>
            <a:r>
              <a:rPr lang="en-US" sz="3250" dirty="0" err="1">
                <a:solidFill>
                  <a:srgbClr val="2E3C4E"/>
                </a:solidFill>
                <a:latin typeface="Host Grotesk Medium" pitchFamily="34" charset="0"/>
                <a:ea typeface="Host Grotesk Medium" pitchFamily="34" charset="-122"/>
                <a:cs typeface="Host Grotesk Medium" pitchFamily="34" charset="-120"/>
              </a:rPr>
              <a:t>және</a:t>
            </a:r>
            <a:r>
              <a:rPr lang="en-US" sz="3250" dirty="0">
                <a:solidFill>
                  <a:srgbClr val="2E3C4E"/>
                </a:solidFill>
                <a:latin typeface="Host Grotesk Medium" pitchFamily="34" charset="0"/>
                <a:ea typeface="Host Grotesk Medium" pitchFamily="34" charset="-122"/>
                <a:cs typeface="Host Grotesk Medium" pitchFamily="34" charset="-120"/>
              </a:rPr>
              <a:t> </a:t>
            </a:r>
            <a:r>
              <a:rPr lang="en-US" sz="3250" dirty="0" err="1">
                <a:solidFill>
                  <a:srgbClr val="2E3C4E"/>
                </a:solidFill>
                <a:latin typeface="Host Grotesk Medium" pitchFamily="34" charset="0"/>
                <a:ea typeface="Host Grotesk Medium" pitchFamily="34" charset="-122"/>
                <a:cs typeface="Host Grotesk Medium" pitchFamily="34" charset="-120"/>
              </a:rPr>
              <a:t>дайындау</a:t>
            </a:r>
            <a:endParaRPr lang="en-US" sz="32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0" y="0"/>
                </a:moveTo>
                <a:lnTo>
                  <a:pt x="100000" y="0"/>
                </a:lnTo>
                <a:lnTo>
                  <a:pt x="100000" y="100000"/>
                </a:lnTo>
                <a:lnTo>
                  <a:pt x="25000" y="100000"/>
                </a:lnTo>
                <a:close/>
              </a:path>
            </a:pathLst>
          </a:custGeom>
        </p:spPr>
      </p:pic>
      <p:sp>
        <p:nvSpPr>
          <p:cNvPr id="3" name="Text 0"/>
          <p:cNvSpPr/>
          <p:nvPr/>
        </p:nvSpPr>
        <p:spPr>
          <a:xfrm>
            <a:off x="661475" y="1232892"/>
            <a:ext cx="6296860" cy="1033463"/>
          </a:xfrm>
          <a:prstGeom prst="rect">
            <a:avLst/>
          </a:prstGeom>
          <a:noFill/>
          <a:ln/>
        </p:spPr>
        <p:txBody>
          <a:bodyPr wrap="square" lIns="0" tIns="0" rIns="0" bIns="0" rtlCol="0" anchor="t">
            <a:normAutofit/>
          </a:bodyPr>
          <a:lstStyle/>
          <a:p>
            <a:pPr marL="0" indent="0" algn="l">
              <a:lnSpc>
                <a:spcPct val="104000"/>
              </a:lnSpc>
              <a:buNone/>
            </a:pPr>
            <a:r>
              <a:rPr lang="en-US" sz="3250" dirty="0" err="1">
                <a:solidFill>
                  <a:srgbClr val="2E3C4E"/>
                </a:solidFill>
                <a:latin typeface="Host Grotesk Medium" pitchFamily="34" charset="0"/>
                <a:ea typeface="Host Grotesk Medium" pitchFamily="34" charset="-122"/>
                <a:cs typeface="Host Grotesk Medium" pitchFamily="34" charset="-120"/>
              </a:rPr>
              <a:t>Деректер</a:t>
            </a:r>
            <a:r>
              <a:rPr lang="en-US" sz="3250" dirty="0">
                <a:solidFill>
                  <a:srgbClr val="2E3C4E"/>
                </a:solidFill>
                <a:latin typeface="Host Grotesk Medium" pitchFamily="34" charset="0"/>
                <a:ea typeface="Host Grotesk Medium" pitchFamily="34" charset="-122"/>
                <a:cs typeface="Host Grotesk Medium" pitchFamily="34" charset="-120"/>
              </a:rPr>
              <a:t> әлеміне саяхат</a:t>
            </a:r>
            <a:endParaRPr lang="en-US" sz="3250" dirty="0"/>
          </a:p>
        </p:txBody>
      </p:sp>
      <p:sp>
        <p:nvSpPr>
          <p:cNvPr id="4" name="Shape 1"/>
          <p:cNvSpPr/>
          <p:nvPr/>
        </p:nvSpPr>
        <p:spPr>
          <a:xfrm>
            <a:off x="542415" y="2514402"/>
            <a:ext cx="3184842" cy="3110706"/>
          </a:xfrm>
          <a:prstGeom prst="roundRect">
            <a:avLst>
              <a:gd name="adj" fmla="val 3828"/>
            </a:avLst>
          </a:prstGeom>
          <a:solidFill>
            <a:srgbClr val="95CCDA"/>
          </a:solidFill>
          <a:ln/>
        </p:spPr>
        <p:txBody>
          <a:bodyPr/>
          <a:lstStyle/>
          <a:p>
            <a:endParaRPr lang="ru-RU"/>
          </a:p>
        </p:txBody>
      </p:sp>
      <p:sp>
        <p:nvSpPr>
          <p:cNvPr id="5" name="Text 2"/>
          <p:cNvSpPr/>
          <p:nvPr/>
        </p:nvSpPr>
        <p:spPr>
          <a:xfrm>
            <a:off x="707710" y="2679700"/>
            <a:ext cx="2854254"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Деректердің рөлі</a:t>
            </a:r>
            <a:endParaRPr lang="en-US" sz="1600" dirty="0"/>
          </a:p>
        </p:txBody>
      </p:sp>
      <p:sp>
        <p:nvSpPr>
          <p:cNvPr id="6" name="Text 3"/>
          <p:cNvSpPr/>
          <p:nvPr/>
        </p:nvSpPr>
        <p:spPr>
          <a:xfrm>
            <a:off x="707710" y="3103463"/>
            <a:ext cx="2854254" cy="1984375"/>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000000"/>
                </a:solidFill>
                <a:latin typeface="Roboto" pitchFamily="34" charset="0"/>
                <a:ea typeface="Roboto" pitchFamily="34" charset="-122"/>
                <a:cs typeface="Roboto" pitchFamily="34" charset="-120"/>
              </a:rPr>
              <a:t>Заманауи қоғамда деректер — жаңа мұнайға теңелген стратегиялық ресурс. Медицина, білім, бизнес, мемлекеттік басқару — барлық салада шешімдер деректерге негізделеді. Дұрыс жиналған және өңделген ақпарат ұйымдарға бәсекелестік артықшылық береді.</a:t>
            </a:r>
            <a:endParaRPr lang="en-US" sz="1300" dirty="0"/>
          </a:p>
        </p:txBody>
      </p:sp>
      <p:sp>
        <p:nvSpPr>
          <p:cNvPr id="7" name="Text 4"/>
          <p:cNvSpPr/>
          <p:nvPr/>
        </p:nvSpPr>
        <p:spPr>
          <a:xfrm>
            <a:off x="4017961" y="2679700"/>
            <a:ext cx="2946723"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Бұл курстың жоспары</a:t>
            </a:r>
            <a:endParaRPr lang="en-US" sz="1600" dirty="0"/>
          </a:p>
        </p:txBody>
      </p:sp>
      <p:sp>
        <p:nvSpPr>
          <p:cNvPr id="8" name="Text 5"/>
          <p:cNvSpPr/>
          <p:nvPr/>
        </p:nvSpPr>
        <p:spPr>
          <a:xfrm>
            <a:off x="4017961" y="3103463"/>
            <a:ext cx="2946723" cy="2463800"/>
          </a:xfrm>
          <a:prstGeom prst="rect">
            <a:avLst/>
          </a:prstGeom>
          <a:noFill/>
          <a:ln/>
        </p:spPr>
        <p:txBody>
          <a:bodyPr wrap="square" lIns="0" tIns="0" rIns="0" bIns="0" rtlCol="0" anchor="t">
            <a:normAutofit/>
          </a:bodyPr>
          <a:lstStyle/>
          <a:p>
            <a:pPr marL="264160" indent="-264160" algn="l">
              <a:lnSpc>
                <a:spcPct val="125000"/>
              </a:lnSpc>
              <a:buSzPct val="100000"/>
              <a:buChar char="•"/>
            </a:pPr>
            <a:r>
              <a:rPr lang="en-US" sz="1300" dirty="0">
                <a:solidFill>
                  <a:srgbClr val="384653"/>
                </a:solidFill>
                <a:latin typeface="Roboto" pitchFamily="34" charset="0"/>
                <a:ea typeface="Roboto" pitchFamily="34" charset="-122"/>
                <a:cs typeface="Roboto" pitchFamily="34" charset="-120"/>
              </a:rPr>
              <a:t>Деректер базасының негіздері мен терминологиясы</a:t>
            </a:r>
            <a:endParaRPr lang="en-US" sz="1300" dirty="0"/>
          </a:p>
          <a:p>
            <a:pPr marL="264160" indent="-264160" algn="l">
              <a:lnSpc>
                <a:spcPct val="125000"/>
              </a:lnSpc>
              <a:buSzPct val="100000"/>
              <a:buChar char="•"/>
            </a:pPr>
            <a:r>
              <a:rPr lang="en-US" sz="1300" dirty="0">
                <a:solidFill>
                  <a:srgbClr val="384653"/>
                </a:solidFill>
                <a:latin typeface="Roboto" pitchFamily="34" charset="0"/>
                <a:ea typeface="Roboto" pitchFamily="34" charset="-122"/>
                <a:cs typeface="Roboto" pitchFamily="34" charset="-120"/>
              </a:rPr>
              <a:t>Деректерді жинау стратегиялары мен әдістері</a:t>
            </a:r>
            <a:endParaRPr lang="en-US" sz="1300" dirty="0"/>
          </a:p>
          <a:p>
            <a:pPr marL="264160" indent="-264160" algn="l">
              <a:lnSpc>
                <a:spcPct val="125000"/>
              </a:lnSpc>
              <a:buSzPct val="100000"/>
              <a:buChar char="•"/>
            </a:pPr>
            <a:r>
              <a:rPr lang="en-US" sz="1300" dirty="0">
                <a:solidFill>
                  <a:srgbClr val="384653"/>
                </a:solidFill>
                <a:latin typeface="Roboto" pitchFamily="34" charset="0"/>
                <a:ea typeface="Roboto" pitchFamily="34" charset="-122"/>
                <a:cs typeface="Roboto" pitchFamily="34" charset="-120"/>
              </a:rPr>
              <a:t>Өңдеу құралдары: SQL, триггерлер, процедуралар</a:t>
            </a:r>
            <a:endParaRPr lang="en-US" sz="1300" dirty="0"/>
          </a:p>
          <a:p>
            <a:pPr marL="264160" indent="-264160" algn="l">
              <a:lnSpc>
                <a:spcPct val="125000"/>
              </a:lnSpc>
              <a:buSzPct val="100000"/>
              <a:buChar char="•"/>
            </a:pPr>
            <a:r>
              <a:rPr lang="en-US" sz="1300" dirty="0">
                <a:solidFill>
                  <a:srgbClr val="384653"/>
                </a:solidFill>
                <a:latin typeface="Roboto" pitchFamily="34" charset="0"/>
                <a:ea typeface="Roboto" pitchFamily="34" charset="-122"/>
                <a:cs typeface="Roboto" pitchFamily="34" charset="-120"/>
              </a:rPr>
              <a:t>Заманауи аналитика және визуализация</a:t>
            </a:r>
            <a:endParaRPr lang="en-US" sz="1300" dirty="0"/>
          </a:p>
          <a:p>
            <a:pPr marL="264160" indent="-264160" algn="l">
              <a:lnSpc>
                <a:spcPct val="125000"/>
              </a:lnSpc>
              <a:buSzPct val="100000"/>
              <a:buChar char="•"/>
            </a:pPr>
            <a:r>
              <a:rPr lang="en-US" sz="1300" dirty="0">
                <a:solidFill>
                  <a:srgbClr val="384653"/>
                </a:solidFill>
                <a:latin typeface="Roboto" pitchFamily="34" charset="0"/>
                <a:ea typeface="Roboto" pitchFamily="34" charset="-122"/>
                <a:cs typeface="Roboto" pitchFamily="34" charset="-120"/>
              </a:rPr>
              <a:t>Деректер қауіпсіздігі және этика</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661475" y="1429445"/>
            <a:ext cx="10868745" cy="516731"/>
          </a:xfrm>
          <a:prstGeom prst="rect">
            <a:avLst/>
          </a:prstGeom>
          <a:noFill/>
          <a:ln/>
        </p:spPr>
        <p:txBody>
          <a:bodyPr wrap="none" lIns="0" tIns="0" rIns="0" bIns="0" rtlCol="0" anchor="t"/>
          <a:lstStyle/>
          <a:p>
            <a:pPr marL="0" indent="0" algn="l">
              <a:lnSpc>
                <a:spcPct val="104000"/>
              </a:lnSpc>
              <a:buNone/>
            </a:pPr>
            <a:r>
              <a:rPr lang="en-US" sz="3250" dirty="0" err="1">
                <a:solidFill>
                  <a:srgbClr val="2E3C4E"/>
                </a:solidFill>
                <a:latin typeface="Host Grotesk Medium" pitchFamily="34" charset="0"/>
                <a:ea typeface="Host Grotesk Medium" pitchFamily="34" charset="-122"/>
                <a:cs typeface="Host Grotesk Medium" pitchFamily="34" charset="-120"/>
              </a:rPr>
              <a:t>Деректер</a:t>
            </a:r>
            <a:r>
              <a:rPr lang="en-US" sz="3250" dirty="0">
                <a:solidFill>
                  <a:srgbClr val="2E3C4E"/>
                </a:solidFill>
                <a:latin typeface="Host Grotesk Medium" pitchFamily="34" charset="0"/>
                <a:ea typeface="Host Grotesk Medium" pitchFamily="34" charset="-122"/>
                <a:cs typeface="Host Grotesk Medium" pitchFamily="34" charset="-120"/>
              </a:rPr>
              <a:t> базасының негіздері</a:t>
            </a:r>
            <a:endParaRPr lang="en-US" sz="3250" dirty="0"/>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475" y="2714327"/>
            <a:ext cx="413434" cy="413445"/>
          </a:xfrm>
          <a:prstGeom prst="rect">
            <a:avLst/>
          </a:prstGeom>
        </p:spPr>
      </p:pic>
      <p:sp>
        <p:nvSpPr>
          <p:cNvPr id="6" name="Text 3"/>
          <p:cNvSpPr/>
          <p:nvPr/>
        </p:nvSpPr>
        <p:spPr>
          <a:xfrm>
            <a:off x="661475" y="3334445"/>
            <a:ext cx="3485071"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Деректер базасы (ДҚ) ұғымы</a:t>
            </a:r>
            <a:endParaRPr lang="en-US" sz="1600" dirty="0"/>
          </a:p>
        </p:txBody>
      </p:sp>
      <p:sp>
        <p:nvSpPr>
          <p:cNvPr id="7" name="Text 4"/>
          <p:cNvSpPr/>
          <p:nvPr/>
        </p:nvSpPr>
        <p:spPr>
          <a:xfrm>
            <a:off x="661475" y="3692128"/>
            <a:ext cx="3485071" cy="1736328"/>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ДҚ — белгілі бір тақырыпқа немесе мақсатқа байланысты ұйымдасқан деректер жиыны. Ол ақпаратты тиімді сақтауға, іздеуге және өңдеуге мүмкіндік береді. ДББЖ (Деректер базасын басқару жүйесі) арқылы деректерге қол жеткізу басқарылады.</a:t>
            </a:r>
            <a:endParaRPr lang="en-US" sz="1300" dirty="0"/>
          </a:p>
        </p:txBody>
      </p:sp>
      <p:pic>
        <p:nvPicPr>
          <p:cNvPr id="8"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353213" y="2714327"/>
            <a:ext cx="413434" cy="413445"/>
          </a:xfrm>
          <a:prstGeom prst="rect">
            <a:avLst/>
          </a:prstGeom>
        </p:spPr>
      </p:pic>
      <p:sp>
        <p:nvSpPr>
          <p:cNvPr id="9" name="Text 5"/>
          <p:cNvSpPr/>
          <p:nvPr/>
        </p:nvSpPr>
        <p:spPr>
          <a:xfrm>
            <a:off x="4353213" y="3334445"/>
            <a:ext cx="3485170"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Негізгі терминдер</a:t>
            </a:r>
            <a:endParaRPr lang="en-US" sz="1600" dirty="0"/>
          </a:p>
        </p:txBody>
      </p:sp>
      <p:sp>
        <p:nvSpPr>
          <p:cNvPr id="10" name="Text 6"/>
          <p:cNvSpPr/>
          <p:nvPr/>
        </p:nvSpPr>
        <p:spPr>
          <a:xfrm>
            <a:off x="4353213" y="3692128"/>
            <a:ext cx="3485170" cy="1736328"/>
          </a:xfrm>
          <a:prstGeom prst="rect">
            <a:avLst/>
          </a:prstGeom>
          <a:noFill/>
          <a:ln/>
        </p:spPr>
        <p:txBody>
          <a:bodyPr wrap="square" lIns="0" tIns="0" rIns="0" bIns="0" rtlCol="0" anchor="t">
            <a:normAutofit/>
          </a:bodyPr>
          <a:lstStyle/>
          <a:p>
            <a:pPr marL="0" indent="0" algn="l">
              <a:lnSpc>
                <a:spcPct val="125000"/>
              </a:lnSpc>
              <a:buNone/>
            </a:pPr>
            <a:r>
              <a:rPr lang="en-US" sz="1300" b="1" dirty="0">
                <a:solidFill>
                  <a:srgbClr val="384653"/>
                </a:solidFill>
                <a:latin typeface="Roboto Bold" pitchFamily="34" charset="0"/>
                <a:ea typeface="Roboto Bold" pitchFamily="34" charset="-122"/>
                <a:cs typeface="Roboto Bold" pitchFamily="34" charset="-120"/>
              </a:rPr>
              <a:t>Өріс</a:t>
            </a:r>
            <a:r>
              <a:rPr lang="en-US" sz="1300" dirty="0">
                <a:solidFill>
                  <a:srgbClr val="384653"/>
                </a:solidFill>
                <a:latin typeface="Roboto" pitchFamily="34" charset="0"/>
                <a:ea typeface="Roboto" pitchFamily="34" charset="-122"/>
                <a:cs typeface="Roboto" pitchFamily="34" charset="-120"/>
              </a:rPr>
              <a:t> — деректердің бір атрибутын сақтайтын ұяшық (мысалы: аты, жасы). </a:t>
            </a:r>
            <a:r>
              <a:rPr lang="en-US" sz="1300" b="1" dirty="0">
                <a:solidFill>
                  <a:srgbClr val="384653"/>
                </a:solidFill>
                <a:latin typeface="Roboto Bold" pitchFamily="34" charset="0"/>
                <a:ea typeface="Roboto Bold" pitchFamily="34" charset="-122"/>
                <a:cs typeface="Roboto Bold" pitchFamily="34" charset="-120"/>
              </a:rPr>
              <a:t>Жазба</a:t>
            </a:r>
            <a:r>
              <a:rPr lang="en-US" sz="1300" dirty="0">
                <a:solidFill>
                  <a:srgbClr val="384653"/>
                </a:solidFill>
                <a:latin typeface="Roboto" pitchFamily="34" charset="0"/>
                <a:ea typeface="Roboto" pitchFamily="34" charset="-122"/>
                <a:cs typeface="Roboto" pitchFamily="34" charset="-120"/>
              </a:rPr>
              <a:t> — бір объект туралы толық ақпараттың жиыны (кестедегі жол). </a:t>
            </a:r>
            <a:r>
              <a:rPr lang="en-US" sz="1300" b="1" dirty="0">
                <a:solidFill>
                  <a:srgbClr val="384653"/>
                </a:solidFill>
                <a:latin typeface="Roboto Bold" pitchFamily="34" charset="0"/>
                <a:ea typeface="Roboto Bold" pitchFamily="34" charset="-122"/>
                <a:cs typeface="Roboto Bold" pitchFamily="34" charset="-120"/>
              </a:rPr>
              <a:t>Кесте</a:t>
            </a:r>
            <a:r>
              <a:rPr lang="en-US" sz="1300" dirty="0">
                <a:solidFill>
                  <a:srgbClr val="384653"/>
                </a:solidFill>
                <a:latin typeface="Roboto" pitchFamily="34" charset="0"/>
                <a:ea typeface="Roboto" pitchFamily="34" charset="-122"/>
                <a:cs typeface="Roboto" pitchFamily="34" charset="-120"/>
              </a:rPr>
              <a:t> — бірыңғай типтегі жазбалардың реттелген жиыны. Бұл үш элемент ДҚ-ның негізгі конструктивтік бірліктері болып табылады.</a:t>
            </a:r>
            <a:endParaRPr lang="en-US" sz="1300" dirty="0"/>
          </a:p>
        </p:txBody>
      </p:sp>
      <p:pic>
        <p:nvPicPr>
          <p:cNvPr id="11"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045050" y="2714327"/>
            <a:ext cx="413434" cy="413445"/>
          </a:xfrm>
          <a:prstGeom prst="rect">
            <a:avLst/>
          </a:prstGeom>
        </p:spPr>
      </p:pic>
      <p:sp>
        <p:nvSpPr>
          <p:cNvPr id="12" name="Text 7"/>
          <p:cNvSpPr/>
          <p:nvPr/>
        </p:nvSpPr>
        <p:spPr>
          <a:xfrm>
            <a:off x="8045050" y="3334445"/>
            <a:ext cx="3485170"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ДББЖ жүйелері</a:t>
            </a:r>
            <a:endParaRPr lang="en-US" sz="1600" dirty="0"/>
          </a:p>
        </p:txBody>
      </p:sp>
      <p:sp>
        <p:nvSpPr>
          <p:cNvPr id="13" name="Text 8"/>
          <p:cNvSpPr/>
          <p:nvPr/>
        </p:nvSpPr>
        <p:spPr>
          <a:xfrm>
            <a:off x="8045050" y="3692128"/>
            <a:ext cx="3485170" cy="1488281"/>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Oracle, Microsoft SQL Server, PostgreSQL, MySQL — заманауи кәсіби деректер базаларын басқару жүйелері. Олар деректердің тұтастығын, қауіпсіздігін және қол жетімділігін қамтамасыз ету үшін күрделі механизмдерді пайдаланады.</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0" y="0"/>
                </a:moveTo>
                <a:lnTo>
                  <a:pt x="100000" y="0"/>
                </a:lnTo>
                <a:lnTo>
                  <a:pt x="100000" y="100000"/>
                </a:lnTo>
                <a:lnTo>
                  <a:pt x="25000" y="100000"/>
                </a:lnTo>
                <a:close/>
              </a:path>
            </a:pathLst>
          </a:custGeom>
        </p:spPr>
      </p:pic>
      <p:sp>
        <p:nvSpPr>
          <p:cNvPr id="3" name="Text 0"/>
          <p:cNvSpPr/>
          <p:nvPr/>
        </p:nvSpPr>
        <p:spPr>
          <a:xfrm>
            <a:off x="661475" y="764381"/>
            <a:ext cx="6296860" cy="1033463"/>
          </a:xfrm>
          <a:prstGeom prst="rect">
            <a:avLst/>
          </a:prstGeom>
          <a:noFill/>
          <a:ln/>
        </p:spPr>
        <p:txBody>
          <a:bodyPr wrap="square" lIns="0" tIns="0" rIns="0" bIns="0" rtlCol="0" anchor="t">
            <a:normAutofit/>
          </a:bodyPr>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Деректерді ұйымдастыру түрлері</a:t>
            </a:r>
            <a:endParaRPr lang="en-US" sz="3250" dirty="0"/>
          </a:p>
        </p:txBody>
      </p:sp>
      <p:sp>
        <p:nvSpPr>
          <p:cNvPr id="4" name="Shape 1"/>
          <p:cNvSpPr/>
          <p:nvPr/>
        </p:nvSpPr>
        <p:spPr>
          <a:xfrm>
            <a:off x="661475" y="2045891"/>
            <a:ext cx="3065783" cy="2437309"/>
          </a:xfrm>
          <a:prstGeom prst="roundRect">
            <a:avLst>
              <a:gd name="adj" fmla="val 2850"/>
            </a:avLst>
          </a:prstGeom>
          <a:solidFill>
            <a:srgbClr val="D9EDF2"/>
          </a:solidFill>
          <a:ln w="6350">
            <a:solidFill>
              <a:srgbClr val="BFD3D8"/>
            </a:solidFill>
            <a:prstDash val="solid"/>
          </a:ln>
        </p:spPr>
        <p:txBody>
          <a:bodyPr/>
          <a:lstStyle/>
          <a:p>
            <a:endParaRPr lang="ru-RU"/>
          </a:p>
        </p:txBody>
      </p:sp>
      <p:sp>
        <p:nvSpPr>
          <p:cNvPr id="5" name="Text 2"/>
          <p:cNvSpPr/>
          <p:nvPr/>
        </p:nvSpPr>
        <p:spPr>
          <a:xfrm>
            <a:off x="833119" y="2217539"/>
            <a:ext cx="2722494"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Реляциялық (кестелік) ДҚ</a:t>
            </a:r>
            <a:endParaRPr lang="en-US" sz="1600" dirty="0"/>
          </a:p>
        </p:txBody>
      </p:sp>
      <p:sp>
        <p:nvSpPr>
          <p:cNvPr id="6" name="Text 3"/>
          <p:cNvSpPr/>
          <p:nvPr/>
        </p:nvSpPr>
        <p:spPr>
          <a:xfrm>
            <a:off x="833119" y="2575223"/>
            <a:ext cx="2722494" cy="1736328"/>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Деректер кестелер түрінде ұйымдастырылады. Кестелер арасындағы байланыс кілттік өрістер арқылы жүзеге асырылады. SQL тілін пайдаланады. Мысал: Oracle, MySQL, PostgreSQL.</a:t>
            </a:r>
            <a:endParaRPr lang="en-US" sz="1300" dirty="0"/>
          </a:p>
        </p:txBody>
      </p:sp>
      <p:sp>
        <p:nvSpPr>
          <p:cNvPr id="7" name="Shape 4"/>
          <p:cNvSpPr/>
          <p:nvPr/>
        </p:nvSpPr>
        <p:spPr>
          <a:xfrm>
            <a:off x="3892552" y="2045891"/>
            <a:ext cx="3065783" cy="2437309"/>
          </a:xfrm>
          <a:prstGeom prst="roundRect">
            <a:avLst>
              <a:gd name="adj" fmla="val 2850"/>
            </a:avLst>
          </a:prstGeom>
          <a:solidFill>
            <a:srgbClr val="D9EDF2"/>
          </a:solidFill>
          <a:ln w="6350">
            <a:solidFill>
              <a:srgbClr val="BFD3D8"/>
            </a:solidFill>
            <a:prstDash val="solid"/>
          </a:ln>
        </p:spPr>
        <p:txBody>
          <a:bodyPr/>
          <a:lstStyle/>
          <a:p>
            <a:endParaRPr lang="ru-RU"/>
          </a:p>
        </p:txBody>
      </p:sp>
      <p:sp>
        <p:nvSpPr>
          <p:cNvPr id="8" name="Text 5"/>
          <p:cNvSpPr/>
          <p:nvPr/>
        </p:nvSpPr>
        <p:spPr>
          <a:xfrm>
            <a:off x="4064196" y="2217539"/>
            <a:ext cx="2722494"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Иерархиялық модель</a:t>
            </a:r>
            <a:endParaRPr lang="en-US" sz="1600" dirty="0"/>
          </a:p>
        </p:txBody>
      </p:sp>
      <p:sp>
        <p:nvSpPr>
          <p:cNvPr id="9" name="Text 6"/>
          <p:cNvSpPr/>
          <p:nvPr/>
        </p:nvSpPr>
        <p:spPr>
          <a:xfrm>
            <a:off x="4064196" y="2575223"/>
            <a:ext cx="2722494" cy="1736328"/>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Деректер ата-бала қатынасы бойынша ағаш тәрізді ұйымдастырылады. Әр баланың тек бір атасы болады. IBM IMS жүйесі бұл модельдің классикалық мысалы болып табылады.</a:t>
            </a:r>
            <a:endParaRPr lang="en-US" sz="1300" dirty="0"/>
          </a:p>
        </p:txBody>
      </p:sp>
      <p:sp>
        <p:nvSpPr>
          <p:cNvPr id="10" name="Shape 7"/>
          <p:cNvSpPr/>
          <p:nvPr/>
        </p:nvSpPr>
        <p:spPr>
          <a:xfrm>
            <a:off x="661475" y="4648498"/>
            <a:ext cx="6296860" cy="1445121"/>
          </a:xfrm>
          <a:prstGeom prst="roundRect">
            <a:avLst>
              <a:gd name="adj" fmla="val 4807"/>
            </a:avLst>
          </a:prstGeom>
          <a:solidFill>
            <a:srgbClr val="D9EDF2"/>
          </a:solidFill>
          <a:ln w="6350">
            <a:solidFill>
              <a:srgbClr val="BFD3D8"/>
            </a:solidFill>
            <a:prstDash val="solid"/>
          </a:ln>
        </p:spPr>
        <p:txBody>
          <a:bodyPr/>
          <a:lstStyle/>
          <a:p>
            <a:endParaRPr lang="ru-RU"/>
          </a:p>
        </p:txBody>
      </p:sp>
      <p:sp>
        <p:nvSpPr>
          <p:cNvPr id="11" name="Text 8"/>
          <p:cNvSpPr/>
          <p:nvPr/>
        </p:nvSpPr>
        <p:spPr>
          <a:xfrm>
            <a:off x="833119" y="4820146"/>
            <a:ext cx="5953571"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Желілік модель</a:t>
            </a:r>
            <a:endParaRPr lang="en-US" sz="1600" dirty="0"/>
          </a:p>
        </p:txBody>
      </p:sp>
      <p:sp>
        <p:nvSpPr>
          <p:cNvPr id="12" name="Text 9"/>
          <p:cNvSpPr/>
          <p:nvPr/>
        </p:nvSpPr>
        <p:spPr>
          <a:xfrm>
            <a:off x="833119" y="5177830"/>
            <a:ext cx="5953571" cy="744141"/>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Иерархиялық модельден ерекшелігі — бір баланың бірнеше атасы болуы мүмкін. Күрделі байланыстарды бейнелеуге ыңғайлы. CODASYL стандартына негізделген жүйелерде қолданылады.</a:t>
            </a:r>
            <a:endParaRPr lang="en-US" sz="1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661475" y="1598712"/>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Деректерді жинаудың мақсаты мен стратегиясы</a:t>
            </a:r>
            <a:endParaRPr lang="en-US" sz="3250" dirty="0"/>
          </a:p>
        </p:txBody>
      </p:sp>
      <p:sp>
        <p:nvSpPr>
          <p:cNvPr id="3" name="Text 1"/>
          <p:cNvSpPr/>
          <p:nvPr/>
        </p:nvSpPr>
        <p:spPr>
          <a:xfrm>
            <a:off x="661475" y="2528788"/>
            <a:ext cx="5232666"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Ақпараттың сапасын арттыру</a:t>
            </a:r>
            <a:endParaRPr lang="en-US" sz="1600" dirty="0"/>
          </a:p>
        </p:txBody>
      </p:sp>
      <p:sp>
        <p:nvSpPr>
          <p:cNvPr id="4" name="Text 2"/>
          <p:cNvSpPr/>
          <p:nvPr/>
        </p:nvSpPr>
        <p:spPr>
          <a:xfrm>
            <a:off x="661475" y="2952552"/>
            <a:ext cx="5232666" cy="124023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Деректерді жинаудың басты мақсаты — шешім қабылдауға жарамды, нақты және сенімді ақпараттық базаны қалыптастыру. Сапалы деректер бизнес-процестерді оңтайландырады, тиімділікті арттырады және болжамды аналитиканың негізін жасайды.</a:t>
            </a:r>
            <a:endParaRPr lang="en-US" sz="1300" dirty="0"/>
          </a:p>
        </p:txBody>
      </p:sp>
      <p:sp>
        <p:nvSpPr>
          <p:cNvPr id="5" name="Text 3"/>
          <p:cNvSpPr/>
          <p:nvPr/>
        </p:nvSpPr>
        <p:spPr>
          <a:xfrm>
            <a:off x="661475" y="4341614"/>
            <a:ext cx="5232666" cy="859830"/>
          </a:xfrm>
          <a:prstGeom prst="rect">
            <a:avLst/>
          </a:prstGeom>
          <a:noFill/>
          <a:ln/>
        </p:spPr>
        <p:txBody>
          <a:bodyPr wrap="square" lIns="0" tIns="0" rIns="0" bIns="0" rtlCol="0" anchor="t">
            <a:normAutofit/>
          </a:bodyPr>
          <a:lstStyle/>
          <a:p>
            <a:pPr marL="264160" indent="-264160" algn="l">
              <a:lnSpc>
                <a:spcPct val="125000"/>
              </a:lnSpc>
              <a:buSzPct val="100000"/>
              <a:buChar char="•"/>
            </a:pPr>
            <a:r>
              <a:rPr lang="en-US" sz="1300" dirty="0">
                <a:solidFill>
                  <a:srgbClr val="384653"/>
                </a:solidFill>
                <a:latin typeface="Roboto" pitchFamily="34" charset="0"/>
                <a:ea typeface="Roboto" pitchFamily="34" charset="-122"/>
                <a:cs typeface="Roboto" pitchFamily="34" charset="-120"/>
              </a:rPr>
              <a:t>Деректердің толықтылығын қамтамасыз ету</a:t>
            </a:r>
            <a:endParaRPr lang="en-US" sz="1300" dirty="0"/>
          </a:p>
          <a:p>
            <a:pPr marL="264160" indent="-264160" algn="l">
              <a:lnSpc>
                <a:spcPct val="125000"/>
              </a:lnSpc>
              <a:buSzPct val="100000"/>
              <a:buChar char="•"/>
            </a:pPr>
            <a:r>
              <a:rPr lang="en-US" sz="1300" dirty="0">
                <a:solidFill>
                  <a:srgbClr val="384653"/>
                </a:solidFill>
                <a:latin typeface="Roboto" pitchFamily="34" charset="0"/>
                <a:ea typeface="Roboto" pitchFamily="34" charset="-122"/>
                <a:cs typeface="Roboto" pitchFamily="34" charset="-120"/>
              </a:rPr>
              <a:t>Ақпараттың өзектілігін сақтау</a:t>
            </a:r>
            <a:endParaRPr lang="en-US" sz="1300" dirty="0"/>
          </a:p>
          <a:p>
            <a:pPr marL="264160" indent="-264160" algn="l">
              <a:lnSpc>
                <a:spcPct val="125000"/>
              </a:lnSpc>
              <a:buSzPct val="100000"/>
              <a:buChar char="•"/>
            </a:pPr>
            <a:r>
              <a:rPr lang="en-US" sz="1300" dirty="0">
                <a:solidFill>
                  <a:srgbClr val="384653"/>
                </a:solidFill>
                <a:latin typeface="Roboto" pitchFamily="34" charset="0"/>
                <a:ea typeface="Roboto" pitchFamily="34" charset="-122"/>
                <a:cs typeface="Roboto" pitchFamily="34" charset="-120"/>
              </a:rPr>
              <a:t>Жүйелі жаңартуды ұйымдастыру</a:t>
            </a:r>
            <a:endParaRPr lang="en-US" sz="1300" dirty="0"/>
          </a:p>
        </p:txBody>
      </p:sp>
      <p:sp>
        <p:nvSpPr>
          <p:cNvPr id="6" name="Shape 4"/>
          <p:cNvSpPr/>
          <p:nvPr/>
        </p:nvSpPr>
        <p:spPr>
          <a:xfrm>
            <a:off x="6184844" y="2363490"/>
            <a:ext cx="5470785" cy="2895798"/>
          </a:xfrm>
          <a:prstGeom prst="roundRect">
            <a:avLst>
              <a:gd name="adj" fmla="val 4112"/>
            </a:avLst>
          </a:prstGeom>
          <a:solidFill>
            <a:srgbClr val="95CCDA"/>
          </a:solidFill>
          <a:ln/>
        </p:spPr>
        <p:txBody>
          <a:bodyPr/>
          <a:lstStyle/>
          <a:p>
            <a:endParaRPr lang="ru-RU"/>
          </a:p>
        </p:txBody>
      </p:sp>
      <p:sp>
        <p:nvSpPr>
          <p:cNvPr id="7" name="Text 5"/>
          <p:cNvSpPr/>
          <p:nvPr/>
        </p:nvSpPr>
        <p:spPr>
          <a:xfrm>
            <a:off x="6350139" y="2528788"/>
            <a:ext cx="5140196"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Қателіктерді азайту</a:t>
            </a:r>
            <a:endParaRPr lang="en-US" sz="1600" dirty="0"/>
          </a:p>
        </p:txBody>
      </p:sp>
      <p:sp>
        <p:nvSpPr>
          <p:cNvPr id="8" name="Text 6"/>
          <p:cNvSpPr/>
          <p:nvPr/>
        </p:nvSpPr>
        <p:spPr>
          <a:xfrm>
            <a:off x="6350139" y="2952552"/>
            <a:ext cx="5140196" cy="124023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000000"/>
                </a:solidFill>
                <a:latin typeface="Roboto" pitchFamily="34" charset="0"/>
                <a:ea typeface="Roboto" pitchFamily="34" charset="-122"/>
                <a:cs typeface="Roboto" pitchFamily="34" charset="-120"/>
              </a:rPr>
              <a:t>Деректер жинау стратегиясы қателіктерді бастапқы сатыда болдырмауға бағытталуы тиіс. Автоматтандырылған тексеру, деректерді форматтау ережелері және кіріс деректерін валидациялау жүйелері ақпараттың жоғары сапасын кепілдендіреді.</a:t>
            </a:r>
            <a:endParaRPr lang="en-US" sz="1300" dirty="0"/>
          </a:p>
        </p:txBody>
      </p:sp>
      <p:sp>
        <p:nvSpPr>
          <p:cNvPr id="9" name="Text 7"/>
          <p:cNvSpPr/>
          <p:nvPr/>
        </p:nvSpPr>
        <p:spPr>
          <a:xfrm>
            <a:off x="6350139" y="4341614"/>
            <a:ext cx="5140196" cy="859830"/>
          </a:xfrm>
          <a:prstGeom prst="rect">
            <a:avLst/>
          </a:prstGeom>
          <a:noFill/>
          <a:ln/>
        </p:spPr>
        <p:txBody>
          <a:bodyPr wrap="square" lIns="0" tIns="0" rIns="0" bIns="0" rtlCol="0" anchor="t">
            <a:normAutofit/>
          </a:bodyPr>
          <a:lstStyle/>
          <a:p>
            <a:pPr marL="264160" indent="-264160" algn="l">
              <a:lnSpc>
                <a:spcPct val="125000"/>
              </a:lnSpc>
              <a:buSzPct val="100000"/>
              <a:buChar char="•"/>
            </a:pPr>
            <a:r>
              <a:rPr lang="en-US" sz="1300" dirty="0">
                <a:solidFill>
                  <a:srgbClr val="000000"/>
                </a:solidFill>
                <a:latin typeface="Roboto" pitchFamily="34" charset="0"/>
                <a:ea typeface="Roboto" pitchFamily="34" charset="-122"/>
                <a:cs typeface="Roboto" pitchFamily="34" charset="-120"/>
              </a:rPr>
              <a:t>Автоматтандырылған валидация</a:t>
            </a:r>
            <a:endParaRPr lang="en-US" sz="1300" dirty="0"/>
          </a:p>
          <a:p>
            <a:pPr marL="264160" indent="-264160" algn="l">
              <a:lnSpc>
                <a:spcPct val="125000"/>
              </a:lnSpc>
              <a:buSzPct val="100000"/>
              <a:buChar char="•"/>
            </a:pPr>
            <a:r>
              <a:rPr lang="en-US" sz="1300" dirty="0">
                <a:solidFill>
                  <a:srgbClr val="000000"/>
                </a:solidFill>
                <a:latin typeface="Roboto" pitchFamily="34" charset="0"/>
                <a:ea typeface="Roboto" pitchFamily="34" charset="-122"/>
                <a:cs typeface="Roboto" pitchFamily="34" charset="-120"/>
              </a:rPr>
              <a:t>Қос тексеру механизмдері</a:t>
            </a:r>
            <a:endParaRPr lang="en-US" sz="1300" dirty="0"/>
          </a:p>
          <a:p>
            <a:pPr marL="264160" indent="-264160" algn="l">
              <a:lnSpc>
                <a:spcPct val="125000"/>
              </a:lnSpc>
              <a:buSzPct val="100000"/>
              <a:buChar char="•"/>
            </a:pPr>
            <a:r>
              <a:rPr lang="en-US" sz="1300" dirty="0">
                <a:solidFill>
                  <a:srgbClr val="000000"/>
                </a:solidFill>
                <a:latin typeface="Roboto" pitchFamily="34" charset="0"/>
                <a:ea typeface="Roboto" pitchFamily="34" charset="-122"/>
                <a:cs typeface="Roboto" pitchFamily="34" charset="-120"/>
              </a:rPr>
              <a:t>Деректерді тазалау алгоритмдері</a:t>
            </a:r>
            <a:endParaRPr lang="en-US" sz="1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0" y="0"/>
                </a:moveTo>
                <a:lnTo>
                  <a:pt x="100000" y="0"/>
                </a:lnTo>
                <a:lnTo>
                  <a:pt x="100000" y="100000"/>
                </a:lnTo>
                <a:lnTo>
                  <a:pt x="25000" y="100000"/>
                </a:lnTo>
                <a:close/>
              </a:path>
            </a:pathLst>
          </a:custGeom>
        </p:spPr>
      </p:pic>
      <p:sp>
        <p:nvSpPr>
          <p:cNvPr id="5" name="Text 2"/>
          <p:cNvSpPr/>
          <p:nvPr/>
        </p:nvSpPr>
        <p:spPr>
          <a:xfrm>
            <a:off x="661475" y="1145778"/>
            <a:ext cx="6296860" cy="1033463"/>
          </a:xfrm>
          <a:prstGeom prst="rect">
            <a:avLst/>
          </a:prstGeom>
          <a:noFill/>
          <a:ln/>
        </p:spPr>
        <p:txBody>
          <a:bodyPr wrap="square" lIns="0" tIns="0" rIns="0" bIns="0" rtlCol="0" anchor="t">
            <a:normAutofit/>
          </a:bodyPr>
          <a:lstStyle/>
          <a:p>
            <a:pPr marL="0" indent="0" algn="l">
              <a:lnSpc>
                <a:spcPct val="104000"/>
              </a:lnSpc>
              <a:buNone/>
            </a:pPr>
            <a:r>
              <a:rPr lang="en-US" sz="3250" dirty="0" err="1">
                <a:solidFill>
                  <a:srgbClr val="2E3C4E"/>
                </a:solidFill>
                <a:latin typeface="Host Grotesk Medium" pitchFamily="34" charset="0"/>
                <a:ea typeface="Host Grotesk Medium" pitchFamily="34" charset="-122"/>
                <a:cs typeface="Host Grotesk Medium" pitchFamily="34" charset="-120"/>
              </a:rPr>
              <a:t>Жобалаудың</a:t>
            </a:r>
            <a:r>
              <a:rPr lang="en-US" sz="3250" dirty="0">
                <a:solidFill>
                  <a:srgbClr val="2E3C4E"/>
                </a:solidFill>
                <a:latin typeface="Host Grotesk Medium" pitchFamily="34" charset="0"/>
                <a:ea typeface="Host Grotesk Medium" pitchFamily="34" charset="-122"/>
                <a:cs typeface="Host Grotesk Medium" pitchFamily="34" charset="-120"/>
              </a:rPr>
              <a:t> маңызы</a:t>
            </a:r>
            <a:endParaRPr lang="en-US" sz="325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1475" y="2427288"/>
            <a:ext cx="6296860" cy="1718568"/>
          </a:xfrm>
          <a:prstGeom prst="rect">
            <a:avLst/>
          </a:prstGeom>
        </p:spPr>
      </p:pic>
      <p:sp>
        <p:nvSpPr>
          <p:cNvPr id="7" name="Text 3"/>
          <p:cNvSpPr/>
          <p:nvPr/>
        </p:nvSpPr>
        <p:spPr>
          <a:xfrm>
            <a:off x="922017" y="2611636"/>
            <a:ext cx="5851974"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Тұжырымдамалық модельдеу</a:t>
            </a:r>
            <a:endParaRPr lang="en-US" sz="1600" dirty="0"/>
          </a:p>
        </p:txBody>
      </p:sp>
      <p:sp>
        <p:nvSpPr>
          <p:cNvPr id="8" name="Text 4"/>
          <p:cNvSpPr/>
          <p:nvPr/>
        </p:nvSpPr>
        <p:spPr>
          <a:xfrm>
            <a:off x="922017" y="2969320"/>
            <a:ext cx="5851974" cy="992188"/>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Жобалаудың алғашқы кезеңінде жүйенің жалпы концепциясы анықталады. Мұнда субъектілер, олардың атрибуттары және өзара байланыстары бейнеленеді. ER-диаграммалар тұжырымдамалық модельдеудің негізгі құралы болып табылады.</a:t>
            </a:r>
            <a:endParaRPr lang="en-US" sz="130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1475" y="4311154"/>
            <a:ext cx="6296860" cy="1718568"/>
          </a:xfrm>
          <a:prstGeom prst="rect">
            <a:avLst/>
          </a:prstGeom>
        </p:spPr>
      </p:pic>
      <p:sp>
        <p:nvSpPr>
          <p:cNvPr id="10" name="Text 5"/>
          <p:cNvSpPr/>
          <p:nvPr/>
        </p:nvSpPr>
        <p:spPr>
          <a:xfrm>
            <a:off x="922017" y="4495502"/>
            <a:ext cx="5851974"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Бизнес-процестерді талдау</a:t>
            </a:r>
            <a:endParaRPr lang="en-US" sz="1600" dirty="0"/>
          </a:p>
        </p:txBody>
      </p:sp>
      <p:sp>
        <p:nvSpPr>
          <p:cNvPr id="11" name="Text 6"/>
          <p:cNvSpPr/>
          <p:nvPr/>
        </p:nvSpPr>
        <p:spPr>
          <a:xfrm>
            <a:off x="922017" y="4853186"/>
            <a:ext cx="5851974" cy="992188"/>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Тиімді деректер базасын жасау үшін ұйымның бизнес-процестерін терең зерттеу қажет. Қандай деректер жиналады? Кім пайдаланады? Қандай есептер қажет? Осы сұрақтарға жауап жобалаудың бағытын айқындайды.</a:t>
            </a:r>
            <a:endParaRPr lang="en-US"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661475" y="1722735"/>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Үлкен ұйымдардағы деректер архитектурасы</a:t>
            </a:r>
            <a:endParaRPr lang="en-US" sz="3250" dirty="0"/>
          </a:p>
        </p:txBody>
      </p:sp>
      <p:sp>
        <p:nvSpPr>
          <p:cNvPr id="3" name="Shape 1"/>
          <p:cNvSpPr/>
          <p:nvPr/>
        </p:nvSpPr>
        <p:spPr>
          <a:xfrm>
            <a:off x="542415" y="2487513"/>
            <a:ext cx="5470785" cy="2647752"/>
          </a:xfrm>
          <a:prstGeom prst="roundRect">
            <a:avLst>
              <a:gd name="adj" fmla="val 4497"/>
            </a:avLst>
          </a:prstGeom>
          <a:solidFill>
            <a:srgbClr val="95CCDA"/>
          </a:solidFill>
          <a:ln/>
        </p:spPr>
        <p:txBody>
          <a:bodyPr/>
          <a:lstStyle/>
          <a:p>
            <a:endParaRPr lang="ru-RU"/>
          </a:p>
        </p:txBody>
      </p:sp>
      <p:sp>
        <p:nvSpPr>
          <p:cNvPr id="4" name="Text 2"/>
          <p:cNvSpPr/>
          <p:nvPr/>
        </p:nvSpPr>
        <p:spPr>
          <a:xfrm>
            <a:off x="707710" y="2652812"/>
            <a:ext cx="5140196"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Интегралданған жүйелер</a:t>
            </a:r>
            <a:endParaRPr lang="en-US" sz="1600" dirty="0"/>
          </a:p>
        </p:txBody>
      </p:sp>
      <p:sp>
        <p:nvSpPr>
          <p:cNvPr id="5" name="Text 3"/>
          <p:cNvSpPr/>
          <p:nvPr/>
        </p:nvSpPr>
        <p:spPr>
          <a:xfrm>
            <a:off x="707710" y="3076575"/>
            <a:ext cx="5140196" cy="124023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000000"/>
                </a:solidFill>
                <a:latin typeface="Roboto" pitchFamily="34" charset="0"/>
                <a:ea typeface="Roboto" pitchFamily="34" charset="-122"/>
                <a:cs typeface="Roboto" pitchFamily="34" charset="-120"/>
              </a:rPr>
              <a:t>Үлкен корпорацияларда деректер әртүрлі бөлімдер мен жүйелер арасында үздіксіз ағып жатады. ERP, CRM, SCM жүйелері бірыңғай деректер ортамен интеграцияланады. Мұндай архитектура мәліметтердің дублануын болдырмайды және жалпы жүйе тиімділігін арттырады.</a:t>
            </a:r>
            <a:endParaRPr lang="en-US" sz="1300" dirty="0"/>
          </a:p>
        </p:txBody>
      </p:sp>
      <p:sp>
        <p:nvSpPr>
          <p:cNvPr id="6" name="Text 4"/>
          <p:cNvSpPr/>
          <p:nvPr/>
        </p:nvSpPr>
        <p:spPr>
          <a:xfrm>
            <a:off x="6303904" y="2652812"/>
            <a:ext cx="5232666"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Таратылған деректер қоры</a:t>
            </a:r>
            <a:endParaRPr lang="en-US" sz="1600" dirty="0"/>
          </a:p>
        </p:txBody>
      </p:sp>
      <p:sp>
        <p:nvSpPr>
          <p:cNvPr id="7" name="Text 5"/>
          <p:cNvSpPr/>
          <p:nvPr/>
        </p:nvSpPr>
        <p:spPr>
          <a:xfrm>
            <a:off x="6303904" y="3076575"/>
            <a:ext cx="5232666" cy="992188"/>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Физикалық тұрғыдан әр жерде орналасқан, бірақ логикалық тұрғыдан бірыңғай жүйе ретінде жұмыс істейтін ДҚ-лар. Таратылған жүйелер үздіксіз жұмысты, жоғары қол жетімділікті және географиялық икемділікті қамтамасыз етеді.</a:t>
            </a:r>
            <a:endParaRPr lang="en-US" sz="1300" dirty="0"/>
          </a:p>
        </p:txBody>
      </p:sp>
      <p:sp>
        <p:nvSpPr>
          <p:cNvPr id="8" name="Text 6"/>
          <p:cNvSpPr/>
          <p:nvPr/>
        </p:nvSpPr>
        <p:spPr>
          <a:xfrm>
            <a:off x="6303904" y="4217591"/>
            <a:ext cx="5232666" cy="859830"/>
          </a:xfrm>
          <a:prstGeom prst="rect">
            <a:avLst/>
          </a:prstGeom>
          <a:noFill/>
          <a:ln/>
        </p:spPr>
        <p:txBody>
          <a:bodyPr wrap="square" lIns="0" tIns="0" rIns="0" bIns="0" rtlCol="0" anchor="t">
            <a:normAutofit/>
          </a:bodyPr>
          <a:lstStyle/>
          <a:p>
            <a:pPr marL="264160" indent="-264160" algn="l">
              <a:lnSpc>
                <a:spcPct val="125000"/>
              </a:lnSpc>
              <a:buSzPct val="100000"/>
              <a:buChar char="•"/>
            </a:pPr>
            <a:r>
              <a:rPr lang="en-US" sz="1300" dirty="0">
                <a:solidFill>
                  <a:srgbClr val="384653"/>
                </a:solidFill>
                <a:latin typeface="Roboto" pitchFamily="34" charset="0"/>
                <a:ea typeface="Roboto" pitchFamily="34" charset="-122"/>
                <a:cs typeface="Roboto" pitchFamily="34" charset="-120"/>
              </a:rPr>
              <a:t>Репликация және синхронизация</a:t>
            </a:r>
            <a:endParaRPr lang="en-US" sz="1300" dirty="0"/>
          </a:p>
          <a:p>
            <a:pPr marL="264160" indent="-264160" algn="l">
              <a:lnSpc>
                <a:spcPct val="125000"/>
              </a:lnSpc>
              <a:buSzPct val="100000"/>
              <a:buChar char="•"/>
            </a:pPr>
            <a:r>
              <a:rPr lang="en-US" sz="1300" dirty="0">
                <a:solidFill>
                  <a:srgbClr val="384653"/>
                </a:solidFill>
                <a:latin typeface="Roboto" pitchFamily="34" charset="0"/>
                <a:ea typeface="Roboto" pitchFamily="34" charset="-122"/>
                <a:cs typeface="Roboto" pitchFamily="34" charset="-120"/>
              </a:rPr>
              <a:t>Отказды өңдеу мүмкіндігі</a:t>
            </a:r>
            <a:endParaRPr lang="en-US" sz="1300" dirty="0"/>
          </a:p>
          <a:p>
            <a:pPr marL="264160" indent="-264160" algn="l">
              <a:lnSpc>
                <a:spcPct val="125000"/>
              </a:lnSpc>
              <a:buSzPct val="100000"/>
              <a:buChar char="•"/>
            </a:pPr>
            <a:r>
              <a:rPr lang="en-US" sz="1300" dirty="0">
                <a:solidFill>
                  <a:srgbClr val="384653"/>
                </a:solidFill>
                <a:latin typeface="Roboto" pitchFamily="34" charset="0"/>
                <a:ea typeface="Roboto" pitchFamily="34" charset="-122"/>
                <a:cs typeface="Roboto" pitchFamily="34" charset="-120"/>
              </a:rPr>
              <a:t>Жүктемені теңестіру</a:t>
            </a:r>
            <a:endParaRPr lang="en-US" sz="13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661475" y="460772"/>
            <a:ext cx="10868745" cy="298748"/>
          </a:xfrm>
          <a:prstGeom prst="rect">
            <a:avLst/>
          </a:prstGeom>
          <a:noFill/>
          <a:ln/>
        </p:spPr>
        <p:txBody>
          <a:bodyPr wrap="none" lIns="0" tIns="0" rIns="0" bIns="0" rtlCol="0" anchor="t"/>
          <a:lstStyle/>
          <a:p>
            <a:pPr marL="0" indent="0" algn="l">
              <a:lnSpc>
                <a:spcPct val="104000"/>
              </a:lnSpc>
              <a:buNone/>
            </a:pPr>
            <a:r>
              <a:rPr lang="en-US" sz="1850" dirty="0">
                <a:solidFill>
                  <a:srgbClr val="2E3C4E"/>
                </a:solidFill>
                <a:latin typeface="Host Grotesk Medium" pitchFamily="34" charset="0"/>
                <a:ea typeface="Host Grotesk Medium" pitchFamily="34" charset="-122"/>
                <a:cs typeface="Host Grotesk Medium" pitchFamily="34" charset="-120"/>
              </a:rPr>
              <a:t>Жобалау кезеңдері: Түсініктен жүйеге</a:t>
            </a:r>
            <a:endParaRPr lang="en-US" sz="1850" dirty="0"/>
          </a:p>
        </p:txBody>
      </p:sp>
      <p:pic>
        <p:nvPicPr>
          <p:cNvPr id="3" name="Image 0" descr="preencoded.png"/>
          <p:cNvPicPr>
            <a:picLocks noChangeAspect="1"/>
          </p:cNvPicPr>
          <p:nvPr/>
        </p:nvPicPr>
        <p:blipFill>
          <a:blip r:embed="rId3"/>
          <a:stretch>
            <a:fillRect/>
          </a:stretch>
        </p:blipFill>
        <p:spPr>
          <a:xfrm>
            <a:off x="1150611" y="870049"/>
            <a:ext cx="9890473" cy="5238750"/>
          </a:xfrm>
          <a:prstGeom prst="rect">
            <a:avLst/>
          </a:prstGeom>
        </p:spPr>
      </p:pic>
      <p:sp>
        <p:nvSpPr>
          <p:cNvPr id="4" name="Text 1"/>
          <p:cNvSpPr/>
          <p:nvPr/>
        </p:nvSpPr>
        <p:spPr>
          <a:xfrm>
            <a:off x="2519981" y="4614171"/>
            <a:ext cx="2445413" cy="305684"/>
          </a:xfrm>
          <a:prstGeom prst="rect">
            <a:avLst/>
          </a:prstGeom>
          <a:noFill/>
          <a:ln/>
        </p:spPr>
        <p:txBody>
          <a:bodyPr wrap="none" lIns="0" tIns="0" rIns="0" bIns="0" rtlCol="0" anchor="t"/>
          <a:lstStyle/>
          <a:p>
            <a:pPr marL="0" indent="0" algn="r">
              <a:lnSpc>
                <a:spcPct val="104000"/>
              </a:lnSpc>
              <a:buNone/>
            </a:pPr>
            <a:r>
              <a:rPr lang="en-US" sz="1900" dirty="0">
                <a:solidFill>
                  <a:srgbClr val="2E3C4E"/>
                </a:solidFill>
                <a:latin typeface="Host Grotesk Medium" pitchFamily="34" charset="0"/>
                <a:ea typeface="Host Grotesk Medium" pitchFamily="34" charset="-122"/>
                <a:cs typeface="Host Grotesk Medium" pitchFamily="34" charset="-120"/>
              </a:rPr>
              <a:t>Талаптарды талдау</a:t>
            </a:r>
            <a:endParaRPr lang="en-US" sz="1900" dirty="0"/>
          </a:p>
        </p:txBody>
      </p:sp>
      <p:sp>
        <p:nvSpPr>
          <p:cNvPr id="5" name="Text 2"/>
          <p:cNvSpPr/>
          <p:nvPr/>
        </p:nvSpPr>
        <p:spPr>
          <a:xfrm>
            <a:off x="2346085" y="5006806"/>
            <a:ext cx="2619309" cy="385842"/>
          </a:xfrm>
          <a:prstGeom prst="rect">
            <a:avLst/>
          </a:prstGeom>
          <a:noFill/>
          <a:ln/>
        </p:spPr>
        <p:txBody>
          <a:bodyPr wrap="square" lIns="0" tIns="0" rIns="0" bIns="0" rtlCol="0" anchor="t">
            <a:normAutofit/>
          </a:bodyPr>
          <a:lstStyle/>
          <a:p>
            <a:pPr marL="0" indent="0" algn="r">
              <a:lnSpc>
                <a:spcPct val="82000"/>
              </a:lnSpc>
              <a:buNone/>
            </a:pPr>
            <a:r>
              <a:rPr lang="en-US" sz="1500" dirty="0">
                <a:solidFill>
                  <a:srgbClr val="384653"/>
                </a:solidFill>
                <a:latin typeface="Roboto" pitchFamily="34" charset="0"/>
                <a:ea typeface="Roboto" pitchFamily="34" charset="-122"/>
                <a:cs typeface="Roboto" pitchFamily="34" charset="-120"/>
              </a:rPr>
              <a:t>Қажеттіліктер мен мақсаттарды анықтау.</a:t>
            </a:r>
            <a:endParaRPr lang="en-US" sz="1500" dirty="0"/>
          </a:p>
        </p:txBody>
      </p:sp>
      <p:sp>
        <p:nvSpPr>
          <p:cNvPr id="6" name="Text 3"/>
          <p:cNvSpPr/>
          <p:nvPr/>
        </p:nvSpPr>
        <p:spPr>
          <a:xfrm>
            <a:off x="1389657" y="1280176"/>
            <a:ext cx="2619308" cy="611368"/>
          </a:xfrm>
          <a:prstGeom prst="rect">
            <a:avLst/>
          </a:prstGeom>
          <a:noFill/>
          <a:ln/>
        </p:spPr>
        <p:txBody>
          <a:bodyPr wrap="square" lIns="0" tIns="0" rIns="0" bIns="0" rtlCol="0" anchor="t">
            <a:normAutofit/>
          </a:bodyPr>
          <a:lstStyle/>
          <a:p>
            <a:pPr marL="0" indent="0" algn="r">
              <a:lnSpc>
                <a:spcPct val="104000"/>
              </a:lnSpc>
              <a:buNone/>
            </a:pPr>
            <a:r>
              <a:rPr lang="en-US" sz="1900" dirty="0">
                <a:solidFill>
                  <a:srgbClr val="2E3C4E"/>
                </a:solidFill>
                <a:latin typeface="Host Grotesk Medium" pitchFamily="34" charset="0"/>
                <a:ea typeface="Host Grotesk Medium" pitchFamily="34" charset="-122"/>
                <a:cs typeface="Host Grotesk Medium" pitchFamily="34" charset="-120"/>
              </a:rPr>
              <a:t>Тұжырымдамалық дизайн</a:t>
            </a:r>
            <a:endParaRPr lang="en-US" sz="1900" dirty="0"/>
          </a:p>
        </p:txBody>
      </p:sp>
      <p:sp>
        <p:nvSpPr>
          <p:cNvPr id="7" name="Text 4"/>
          <p:cNvSpPr/>
          <p:nvPr/>
        </p:nvSpPr>
        <p:spPr>
          <a:xfrm>
            <a:off x="1389657" y="1978494"/>
            <a:ext cx="2619308" cy="385841"/>
          </a:xfrm>
          <a:prstGeom prst="rect">
            <a:avLst/>
          </a:prstGeom>
          <a:noFill/>
          <a:ln/>
        </p:spPr>
        <p:txBody>
          <a:bodyPr wrap="square" lIns="0" tIns="0" rIns="0" bIns="0" rtlCol="0" anchor="t">
            <a:normAutofit/>
          </a:bodyPr>
          <a:lstStyle/>
          <a:p>
            <a:pPr marL="0" indent="0" algn="r">
              <a:lnSpc>
                <a:spcPct val="82000"/>
              </a:lnSpc>
              <a:buNone/>
            </a:pPr>
            <a:r>
              <a:rPr lang="en-US" sz="1500" dirty="0">
                <a:solidFill>
                  <a:srgbClr val="384653"/>
                </a:solidFill>
                <a:latin typeface="Roboto" pitchFamily="34" charset="0"/>
                <a:ea typeface="Roboto" pitchFamily="34" charset="-122"/>
                <a:cs typeface="Roboto" pitchFamily="34" charset="-120"/>
              </a:rPr>
              <a:t>ER диаграммаларын және модельдерді құру.</a:t>
            </a:r>
            <a:endParaRPr lang="en-US" sz="1500" dirty="0"/>
          </a:p>
        </p:txBody>
      </p:sp>
      <p:sp>
        <p:nvSpPr>
          <p:cNvPr id="8" name="Text 5"/>
          <p:cNvSpPr/>
          <p:nvPr/>
        </p:nvSpPr>
        <p:spPr>
          <a:xfrm>
            <a:off x="7258647" y="1585860"/>
            <a:ext cx="2445413" cy="305684"/>
          </a:xfrm>
          <a:prstGeom prst="rect">
            <a:avLst/>
          </a:prstGeom>
          <a:noFill/>
          <a:ln/>
        </p:spPr>
        <p:txBody>
          <a:bodyPr wrap="none" lIns="0" tIns="0" rIns="0" bIns="0" rtlCol="0" anchor="t"/>
          <a:lstStyle/>
          <a:p>
            <a:pPr marL="0" indent="0" algn="l">
              <a:lnSpc>
                <a:spcPct val="104000"/>
              </a:lnSpc>
              <a:buNone/>
            </a:pPr>
            <a:r>
              <a:rPr lang="en-US" sz="1900" dirty="0">
                <a:solidFill>
                  <a:srgbClr val="2E3C4E"/>
                </a:solidFill>
                <a:latin typeface="Host Grotesk Medium" pitchFamily="34" charset="0"/>
                <a:ea typeface="Host Grotesk Medium" pitchFamily="34" charset="-122"/>
                <a:cs typeface="Host Grotesk Medium" pitchFamily="34" charset="-120"/>
              </a:rPr>
              <a:t>Логикалық дизайн</a:t>
            </a:r>
            <a:endParaRPr lang="en-US" sz="1900" dirty="0"/>
          </a:p>
        </p:txBody>
      </p:sp>
      <p:sp>
        <p:nvSpPr>
          <p:cNvPr id="9" name="Text 6"/>
          <p:cNvSpPr/>
          <p:nvPr/>
        </p:nvSpPr>
        <p:spPr>
          <a:xfrm>
            <a:off x="7258647" y="1978494"/>
            <a:ext cx="2619309" cy="385841"/>
          </a:xfrm>
          <a:prstGeom prst="rect">
            <a:avLst/>
          </a:prstGeom>
          <a:noFill/>
          <a:ln/>
        </p:spPr>
        <p:txBody>
          <a:bodyPr wrap="square" lIns="0" tIns="0" rIns="0" bIns="0" rtlCol="0" anchor="t">
            <a:normAutofit/>
          </a:bodyPr>
          <a:lstStyle/>
          <a:p>
            <a:pPr marL="0" indent="0" algn="l">
              <a:lnSpc>
                <a:spcPct val="82000"/>
              </a:lnSpc>
              <a:buNone/>
            </a:pPr>
            <a:r>
              <a:rPr lang="en-US" sz="1500" dirty="0">
                <a:solidFill>
                  <a:srgbClr val="384653"/>
                </a:solidFill>
                <a:latin typeface="Roboto" pitchFamily="34" charset="0"/>
                <a:ea typeface="Roboto" pitchFamily="34" charset="-122"/>
                <a:cs typeface="Roboto" pitchFamily="34" charset="-120"/>
              </a:rPr>
              <a:t>Логикалық схема және нормализация жасау.</a:t>
            </a:r>
            <a:endParaRPr lang="en-US" sz="1500" dirty="0"/>
          </a:p>
        </p:txBody>
      </p:sp>
      <p:sp>
        <p:nvSpPr>
          <p:cNvPr id="10" name="Text 7"/>
          <p:cNvSpPr/>
          <p:nvPr/>
        </p:nvSpPr>
        <p:spPr>
          <a:xfrm>
            <a:off x="8182470" y="4614341"/>
            <a:ext cx="2445412" cy="305684"/>
          </a:xfrm>
          <a:prstGeom prst="rect">
            <a:avLst/>
          </a:prstGeom>
          <a:noFill/>
          <a:ln/>
        </p:spPr>
        <p:txBody>
          <a:bodyPr wrap="none" lIns="0" tIns="0" rIns="0" bIns="0" rtlCol="0" anchor="t"/>
          <a:lstStyle/>
          <a:p>
            <a:pPr marL="0" indent="0" algn="l">
              <a:lnSpc>
                <a:spcPct val="104000"/>
              </a:lnSpc>
              <a:buNone/>
            </a:pPr>
            <a:r>
              <a:rPr lang="en-US" sz="1900" dirty="0">
                <a:solidFill>
                  <a:srgbClr val="2E3C4E"/>
                </a:solidFill>
                <a:latin typeface="Host Grotesk Medium" pitchFamily="34" charset="0"/>
                <a:ea typeface="Host Grotesk Medium" pitchFamily="34" charset="-122"/>
                <a:cs typeface="Host Grotesk Medium" pitchFamily="34" charset="-120"/>
              </a:rPr>
              <a:t>Физикалық енгізу</a:t>
            </a:r>
            <a:endParaRPr lang="en-US" sz="1900" dirty="0"/>
          </a:p>
        </p:txBody>
      </p:sp>
      <p:sp>
        <p:nvSpPr>
          <p:cNvPr id="11" name="Text 8"/>
          <p:cNvSpPr/>
          <p:nvPr/>
        </p:nvSpPr>
        <p:spPr>
          <a:xfrm>
            <a:off x="8182470" y="5006975"/>
            <a:ext cx="2619308" cy="385842"/>
          </a:xfrm>
          <a:prstGeom prst="rect">
            <a:avLst/>
          </a:prstGeom>
          <a:noFill/>
          <a:ln/>
        </p:spPr>
        <p:txBody>
          <a:bodyPr wrap="square" lIns="0" tIns="0" rIns="0" bIns="0" rtlCol="0" anchor="t">
            <a:normAutofit/>
          </a:bodyPr>
          <a:lstStyle/>
          <a:p>
            <a:pPr marL="0" indent="0" algn="l">
              <a:lnSpc>
                <a:spcPct val="82000"/>
              </a:lnSpc>
              <a:buNone/>
            </a:pPr>
            <a:r>
              <a:rPr lang="en-US" sz="1500" dirty="0">
                <a:solidFill>
                  <a:srgbClr val="384653"/>
                </a:solidFill>
                <a:latin typeface="Roboto" pitchFamily="34" charset="0"/>
                <a:ea typeface="Roboto" pitchFamily="34" charset="-122"/>
                <a:cs typeface="Roboto" pitchFamily="34" charset="-120"/>
              </a:rPr>
              <a:t>Жабдық пен бағдарламаны орналастыру.</a:t>
            </a:r>
            <a:endParaRPr lang="en-US" sz="1500" dirty="0"/>
          </a:p>
        </p:txBody>
      </p:sp>
      <p:sp>
        <p:nvSpPr>
          <p:cNvPr id="12" name="Text 9"/>
          <p:cNvSpPr/>
          <p:nvPr/>
        </p:nvSpPr>
        <p:spPr>
          <a:xfrm>
            <a:off x="661475" y="6170910"/>
            <a:ext cx="10868745" cy="226219"/>
          </a:xfrm>
          <a:prstGeom prst="rect">
            <a:avLst/>
          </a:prstGeom>
          <a:noFill/>
          <a:ln/>
        </p:spPr>
        <p:txBody>
          <a:bodyPr wrap="square" lIns="0" tIns="0" rIns="0" bIns="0" rtlCol="0" anchor="t">
            <a:normAutofit lnSpcReduction="10000"/>
          </a:bodyPr>
          <a:lstStyle/>
          <a:p>
            <a:pPr marL="0" indent="0" algn="l">
              <a:lnSpc>
                <a:spcPct val="99000"/>
              </a:lnSpc>
              <a:buNone/>
            </a:pPr>
            <a:r>
              <a:rPr lang="en-US" sz="750" dirty="0">
                <a:solidFill>
                  <a:srgbClr val="384653"/>
                </a:solidFill>
                <a:latin typeface="Roboto" pitchFamily="34" charset="0"/>
                <a:ea typeface="Roboto" pitchFamily="34" charset="-122"/>
                <a:cs typeface="Roboto" pitchFamily="34" charset="-120"/>
              </a:rPr>
              <a:t>Деректер базасын жобалау бірнеше кезеңнен тұратын итерациялық процесс. Алдымен талаптар анықталады, содан соң тұжырымдамалық модель жасалады, логикалық схема қалыптастырылады және ақырында физикалық орналастыру жүзеге асырылады.</a:t>
            </a:r>
            <a:endParaRPr lang="en-US" sz="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661475" y="2057499"/>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ER-диаграмма: Мән мен байланысты модельдеу</a:t>
            </a:r>
            <a:endParaRPr lang="en-US" sz="3250" dirty="0"/>
          </a:p>
        </p:txBody>
      </p:sp>
      <p:sp>
        <p:nvSpPr>
          <p:cNvPr id="3" name="Text 1"/>
          <p:cNvSpPr/>
          <p:nvPr/>
        </p:nvSpPr>
        <p:spPr>
          <a:xfrm>
            <a:off x="661475" y="2987576"/>
            <a:ext cx="5232666"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Негізгі субъектілер</a:t>
            </a:r>
            <a:endParaRPr lang="en-US" sz="1600" dirty="0"/>
          </a:p>
        </p:txBody>
      </p:sp>
      <p:sp>
        <p:nvSpPr>
          <p:cNvPr id="4" name="Text 2"/>
          <p:cNvSpPr/>
          <p:nvPr/>
        </p:nvSpPr>
        <p:spPr>
          <a:xfrm>
            <a:off x="661475" y="3411339"/>
            <a:ext cx="5232666" cy="124023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ER-диаграмма (Entity-Relationship) — деректер моделін визуалды түрде бейнелеудің стандарты. Жүйедегі негізгі субъектілер: </a:t>
            </a:r>
            <a:r>
              <a:rPr lang="en-US" sz="1300" b="1" dirty="0">
                <a:solidFill>
                  <a:srgbClr val="384653"/>
                </a:solidFill>
                <a:latin typeface="Roboto Bold" pitchFamily="34" charset="0"/>
                <a:ea typeface="Roboto Bold" pitchFamily="34" charset="-122"/>
                <a:cs typeface="Roboto Bold" pitchFamily="34" charset="-120"/>
              </a:rPr>
              <a:t>Қызметкер</a:t>
            </a:r>
            <a:r>
              <a:rPr lang="en-US" sz="1300" dirty="0">
                <a:solidFill>
                  <a:srgbClr val="384653"/>
                </a:solidFill>
                <a:latin typeface="Roboto" pitchFamily="34" charset="0"/>
                <a:ea typeface="Roboto" pitchFamily="34" charset="-122"/>
                <a:cs typeface="Roboto" pitchFamily="34" charset="-120"/>
              </a:rPr>
              <a:t> (аты, лауазымы, жалақысы), </a:t>
            </a:r>
            <a:r>
              <a:rPr lang="en-US" sz="1300" b="1" dirty="0">
                <a:solidFill>
                  <a:srgbClr val="384653"/>
                </a:solidFill>
                <a:latin typeface="Roboto Bold" pitchFamily="34" charset="0"/>
                <a:ea typeface="Roboto Bold" pitchFamily="34" charset="-122"/>
                <a:cs typeface="Roboto Bold" pitchFamily="34" charset="-120"/>
              </a:rPr>
              <a:t>Бөлім</a:t>
            </a:r>
            <a:r>
              <a:rPr lang="en-US" sz="1300" dirty="0">
                <a:solidFill>
                  <a:srgbClr val="384653"/>
                </a:solidFill>
                <a:latin typeface="Roboto" pitchFamily="34" charset="0"/>
                <a:ea typeface="Roboto" pitchFamily="34" charset="-122"/>
                <a:cs typeface="Roboto" pitchFamily="34" charset="-120"/>
              </a:rPr>
              <a:t> (атауы, орналасуы, бюджеті), </a:t>
            </a:r>
            <a:r>
              <a:rPr lang="en-US" sz="1300" b="1" dirty="0">
                <a:solidFill>
                  <a:srgbClr val="384653"/>
                </a:solidFill>
                <a:latin typeface="Roboto Bold" pitchFamily="34" charset="0"/>
                <a:ea typeface="Roboto Bold" pitchFamily="34" charset="-122"/>
                <a:cs typeface="Roboto Bold" pitchFamily="34" charset="-120"/>
              </a:rPr>
              <a:t>Жоба</a:t>
            </a:r>
            <a:r>
              <a:rPr lang="en-US" sz="1300" dirty="0">
                <a:solidFill>
                  <a:srgbClr val="384653"/>
                </a:solidFill>
                <a:latin typeface="Roboto" pitchFamily="34" charset="0"/>
                <a:ea typeface="Roboto" pitchFamily="34" charset="-122"/>
                <a:cs typeface="Roboto" pitchFamily="34" charset="-120"/>
              </a:rPr>
              <a:t> (атауы, мерзімі, мәртебесі). Әр субъект тікбұрышпен белгіленеді.</a:t>
            </a:r>
            <a:endParaRPr lang="en-US" sz="1300" dirty="0"/>
          </a:p>
        </p:txBody>
      </p:sp>
      <p:sp>
        <p:nvSpPr>
          <p:cNvPr id="5" name="Shape 3"/>
          <p:cNvSpPr/>
          <p:nvPr/>
        </p:nvSpPr>
        <p:spPr>
          <a:xfrm>
            <a:off x="6184844" y="2822277"/>
            <a:ext cx="5470785" cy="1978124"/>
          </a:xfrm>
          <a:prstGeom prst="roundRect">
            <a:avLst>
              <a:gd name="adj" fmla="val 6020"/>
            </a:avLst>
          </a:prstGeom>
          <a:solidFill>
            <a:srgbClr val="C7E0E7"/>
          </a:solidFill>
          <a:ln/>
        </p:spPr>
        <p:txBody>
          <a:bodyPr/>
          <a:lstStyle/>
          <a:p>
            <a:endParaRPr lang="ru-RU"/>
          </a:p>
        </p:txBody>
      </p:sp>
      <p:sp>
        <p:nvSpPr>
          <p:cNvPr id="6" name="Text 4"/>
          <p:cNvSpPr/>
          <p:nvPr/>
        </p:nvSpPr>
        <p:spPr>
          <a:xfrm>
            <a:off x="6350139" y="2987576"/>
            <a:ext cx="5140196"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Қатынастар мен шектеулер</a:t>
            </a:r>
            <a:endParaRPr lang="en-US" sz="1600" dirty="0"/>
          </a:p>
        </p:txBody>
      </p:sp>
      <p:sp>
        <p:nvSpPr>
          <p:cNvPr id="7" name="Text 5"/>
          <p:cNvSpPr/>
          <p:nvPr/>
        </p:nvSpPr>
        <p:spPr>
          <a:xfrm>
            <a:off x="6350139" y="3411339"/>
            <a:ext cx="5140196" cy="124023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Субъектілер арасындағы байланыстар ромб белгісімен көрсетіледі. </a:t>
            </a:r>
            <a:r>
              <a:rPr lang="en-US" sz="1300" b="1" dirty="0">
                <a:solidFill>
                  <a:srgbClr val="384653"/>
                </a:solidFill>
                <a:latin typeface="Roboto Bold" pitchFamily="34" charset="0"/>
                <a:ea typeface="Roboto Bold" pitchFamily="34" charset="-122"/>
                <a:cs typeface="Roboto Bold" pitchFamily="34" charset="-120"/>
              </a:rPr>
              <a:t>Кардиналдылық</a:t>
            </a:r>
            <a:r>
              <a:rPr lang="en-US" sz="1300" dirty="0">
                <a:solidFill>
                  <a:srgbClr val="384653"/>
                </a:solidFill>
                <a:latin typeface="Roboto" pitchFamily="34" charset="0"/>
                <a:ea typeface="Roboto" pitchFamily="34" charset="-122"/>
                <a:cs typeface="Roboto" pitchFamily="34" charset="-120"/>
              </a:rPr>
              <a:t> байланыстың санын анықтайды: бір-ден-бірге (1:1), бір-ден-көпке (1:N), көп-тен-көпке (M:N). Шектеулер деректердің бүтіндігін (integrity) қамтамасыз ету үшін қажет.</a:t>
            </a:r>
            <a:endParaRPr lang="en-US" sz="13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661475" y="1910655"/>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Деректер моделінің түрлері</a:t>
            </a:r>
            <a:endParaRPr lang="en-US" sz="3250" dirty="0"/>
          </a:p>
        </p:txBody>
      </p:sp>
      <p:sp>
        <p:nvSpPr>
          <p:cNvPr id="3" name="Shape 1"/>
          <p:cNvSpPr/>
          <p:nvPr/>
        </p:nvSpPr>
        <p:spPr>
          <a:xfrm>
            <a:off x="661475" y="2758083"/>
            <a:ext cx="3512653" cy="2189262"/>
          </a:xfrm>
          <a:prstGeom prst="roundRect">
            <a:avLst>
              <a:gd name="adj" fmla="val 3173"/>
            </a:avLst>
          </a:prstGeom>
          <a:solidFill>
            <a:srgbClr val="D9EDF2"/>
          </a:solidFill>
          <a:ln w="6350">
            <a:solidFill>
              <a:srgbClr val="BFD3D8"/>
            </a:solidFill>
            <a:prstDash val="solid"/>
          </a:ln>
        </p:spPr>
        <p:txBody>
          <a:bodyPr/>
          <a:lstStyle/>
          <a:p>
            <a:endParaRPr lang="ru-RU"/>
          </a:p>
        </p:txBody>
      </p:sp>
      <p:sp>
        <p:nvSpPr>
          <p:cNvPr id="4" name="Text 2"/>
          <p:cNvSpPr/>
          <p:nvPr/>
        </p:nvSpPr>
        <p:spPr>
          <a:xfrm>
            <a:off x="833119" y="2929731"/>
            <a:ext cx="3169364"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Реляциялық модель</a:t>
            </a:r>
            <a:endParaRPr lang="en-US" sz="1600" dirty="0"/>
          </a:p>
        </p:txBody>
      </p:sp>
      <p:sp>
        <p:nvSpPr>
          <p:cNvPr id="5" name="Text 3"/>
          <p:cNvSpPr/>
          <p:nvPr/>
        </p:nvSpPr>
        <p:spPr>
          <a:xfrm>
            <a:off x="833119" y="3287415"/>
            <a:ext cx="3169364" cy="1488281"/>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Артықшылықтары: қарапайым сұраныстар тілі (SQL), деректердің жоғары тұтастығы, транзакциялық механизмдер (ACID). Банктер, мемлекеттік жүйелер, денсаулық сақтау — ең кең тараған модель.</a:t>
            </a:r>
            <a:endParaRPr lang="en-US" sz="1300" dirty="0"/>
          </a:p>
        </p:txBody>
      </p:sp>
      <p:sp>
        <p:nvSpPr>
          <p:cNvPr id="6" name="Shape 4"/>
          <p:cNvSpPr/>
          <p:nvPr/>
        </p:nvSpPr>
        <p:spPr>
          <a:xfrm>
            <a:off x="4339422" y="2758083"/>
            <a:ext cx="3512752" cy="2189262"/>
          </a:xfrm>
          <a:prstGeom prst="roundRect">
            <a:avLst>
              <a:gd name="adj" fmla="val 3173"/>
            </a:avLst>
          </a:prstGeom>
          <a:solidFill>
            <a:srgbClr val="D9EDF2"/>
          </a:solidFill>
          <a:ln w="6350">
            <a:solidFill>
              <a:srgbClr val="BFD3D8"/>
            </a:solidFill>
            <a:prstDash val="solid"/>
          </a:ln>
        </p:spPr>
        <p:txBody>
          <a:bodyPr/>
          <a:lstStyle/>
          <a:p>
            <a:endParaRPr lang="ru-RU"/>
          </a:p>
        </p:txBody>
      </p:sp>
      <p:sp>
        <p:nvSpPr>
          <p:cNvPr id="7" name="Text 5"/>
          <p:cNvSpPr/>
          <p:nvPr/>
        </p:nvSpPr>
        <p:spPr>
          <a:xfrm>
            <a:off x="4511066" y="2929731"/>
            <a:ext cx="3169464"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Иерархиялық модель</a:t>
            </a:r>
            <a:endParaRPr lang="en-US" sz="1600" dirty="0"/>
          </a:p>
        </p:txBody>
      </p:sp>
      <p:sp>
        <p:nvSpPr>
          <p:cNvPr id="8" name="Text 6"/>
          <p:cNvSpPr/>
          <p:nvPr/>
        </p:nvSpPr>
        <p:spPr>
          <a:xfrm>
            <a:off x="4511066" y="3287415"/>
            <a:ext cx="3169464" cy="1488281"/>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Ағаш тәрізді құрылым. Жылдам оқу мүмкіндігі, бірақ күрделі байланыстарды бейнелеу қиын. XML деректер форматы иерархиялық модельдің заманауи түрі болып саналады.</a:t>
            </a:r>
            <a:endParaRPr lang="en-US" sz="1300" dirty="0"/>
          </a:p>
        </p:txBody>
      </p:sp>
      <p:sp>
        <p:nvSpPr>
          <p:cNvPr id="9" name="Shape 7"/>
          <p:cNvSpPr/>
          <p:nvPr/>
        </p:nvSpPr>
        <p:spPr>
          <a:xfrm>
            <a:off x="8017468" y="2758083"/>
            <a:ext cx="3512653" cy="2189262"/>
          </a:xfrm>
          <a:prstGeom prst="roundRect">
            <a:avLst>
              <a:gd name="adj" fmla="val 3173"/>
            </a:avLst>
          </a:prstGeom>
          <a:solidFill>
            <a:srgbClr val="D9EDF2"/>
          </a:solidFill>
          <a:ln w="6350">
            <a:solidFill>
              <a:srgbClr val="BFD3D8"/>
            </a:solidFill>
            <a:prstDash val="solid"/>
          </a:ln>
        </p:spPr>
        <p:txBody>
          <a:bodyPr/>
          <a:lstStyle/>
          <a:p>
            <a:endParaRPr lang="ru-RU"/>
          </a:p>
        </p:txBody>
      </p:sp>
      <p:sp>
        <p:nvSpPr>
          <p:cNvPr id="10" name="Text 8"/>
          <p:cNvSpPr/>
          <p:nvPr/>
        </p:nvSpPr>
        <p:spPr>
          <a:xfrm>
            <a:off x="8189112" y="2929731"/>
            <a:ext cx="3169364"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Постреляциялық модель</a:t>
            </a:r>
            <a:endParaRPr lang="en-US" sz="1600" dirty="0"/>
          </a:p>
        </p:txBody>
      </p:sp>
      <p:sp>
        <p:nvSpPr>
          <p:cNvPr id="11" name="Text 9"/>
          <p:cNvSpPr/>
          <p:nvPr/>
        </p:nvSpPr>
        <p:spPr>
          <a:xfrm>
            <a:off x="8189112" y="3287415"/>
            <a:ext cx="3169364" cy="1488281"/>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NoSQL деректер базалары (MongoDB, Cassandra) — реляциялық моделдің шектеулерін жеңу үшін жасалған. Үлкен деректер және икемді схемалар үшін оңтайлы. Горизонталды масштабталу мүмкіндігі бар.</a:t>
            </a:r>
            <a:endParaRPr lang="en-US" sz="13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100000" y="0"/>
                </a:lnTo>
                <a:lnTo>
                  <a:pt x="75000" y="100000"/>
                </a:lnTo>
                <a:lnTo>
                  <a:pt x="0" y="100000"/>
                </a:lnTo>
                <a:close/>
              </a:path>
            </a:pathLst>
          </a:custGeom>
        </p:spPr>
      </p:pic>
      <p:sp>
        <p:nvSpPr>
          <p:cNvPr id="5" name="Text 2"/>
          <p:cNvSpPr/>
          <p:nvPr/>
        </p:nvSpPr>
        <p:spPr>
          <a:xfrm>
            <a:off x="5233360" y="1585813"/>
            <a:ext cx="6296860" cy="1033463"/>
          </a:xfrm>
          <a:prstGeom prst="rect">
            <a:avLst/>
          </a:prstGeom>
          <a:noFill/>
          <a:ln/>
        </p:spPr>
        <p:txBody>
          <a:bodyPr wrap="square" lIns="0" tIns="0" rIns="0" bIns="0" rtlCol="0" anchor="t">
            <a:normAutofit/>
          </a:bodyPr>
          <a:lstStyle/>
          <a:p>
            <a:pPr marL="0" indent="0" algn="l">
              <a:lnSpc>
                <a:spcPct val="104000"/>
              </a:lnSpc>
              <a:buNone/>
            </a:pPr>
            <a:r>
              <a:rPr lang="en-US" sz="3250" dirty="0" err="1">
                <a:solidFill>
                  <a:srgbClr val="2E3C4E"/>
                </a:solidFill>
                <a:latin typeface="Host Grotesk Medium" pitchFamily="34" charset="0"/>
                <a:ea typeface="Host Grotesk Medium" pitchFamily="34" charset="-122"/>
                <a:cs typeface="Host Grotesk Medium" pitchFamily="34" charset="-120"/>
              </a:rPr>
              <a:t>Физикалық</a:t>
            </a:r>
            <a:r>
              <a:rPr lang="en-US" sz="3250" dirty="0">
                <a:solidFill>
                  <a:srgbClr val="2E3C4E"/>
                </a:solidFill>
                <a:latin typeface="Host Grotesk Medium" pitchFamily="34" charset="0"/>
                <a:ea typeface="Host Grotesk Medium" pitchFamily="34" charset="-122"/>
                <a:cs typeface="Host Grotesk Medium" pitchFamily="34" charset="-120"/>
              </a:rPr>
              <a:t> жобалау</a:t>
            </a:r>
            <a:endParaRPr lang="en-US" sz="3250" dirty="0"/>
          </a:p>
        </p:txBody>
      </p:sp>
      <p:sp>
        <p:nvSpPr>
          <p:cNvPr id="6" name="Text 3"/>
          <p:cNvSpPr/>
          <p:nvPr/>
        </p:nvSpPr>
        <p:spPr>
          <a:xfrm>
            <a:off x="5233360" y="3032621"/>
            <a:ext cx="2946723"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Аппараттық платформа</a:t>
            </a:r>
            <a:endParaRPr lang="en-US" sz="1600" dirty="0"/>
          </a:p>
        </p:txBody>
      </p:sp>
      <p:sp>
        <p:nvSpPr>
          <p:cNvPr id="7" name="Text 4"/>
          <p:cNvSpPr/>
          <p:nvPr/>
        </p:nvSpPr>
        <p:spPr>
          <a:xfrm>
            <a:off x="5233360" y="3456384"/>
            <a:ext cx="2946723" cy="1984375"/>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Физикалық жобалау кезеңінде серверлер, сақтау жүйелері және желі инфрақұрылымы таңдалады. Дискілік жүйелердің типі (HDD, SSD, NVMe), жады мөлшері және процессор архитектурасы деректер базасының өнімділігін тікелей анықтайды.</a:t>
            </a:r>
            <a:endParaRPr lang="en-US" sz="1300" dirty="0"/>
          </a:p>
        </p:txBody>
      </p:sp>
      <p:sp>
        <p:nvSpPr>
          <p:cNvPr id="8" name="Text 5"/>
          <p:cNvSpPr/>
          <p:nvPr/>
        </p:nvSpPr>
        <p:spPr>
          <a:xfrm>
            <a:off x="8589847" y="3032621"/>
            <a:ext cx="2946723"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Өнімділікті оңтайландыру</a:t>
            </a:r>
            <a:endParaRPr lang="en-US" sz="1600" dirty="0"/>
          </a:p>
        </p:txBody>
      </p:sp>
      <p:sp>
        <p:nvSpPr>
          <p:cNvPr id="9" name="Text 6"/>
          <p:cNvSpPr/>
          <p:nvPr/>
        </p:nvSpPr>
        <p:spPr>
          <a:xfrm>
            <a:off x="8589847" y="3456384"/>
            <a:ext cx="2946723" cy="1984375"/>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Индекстер, партициялау және кэштеу механизмдері сұраныс жылдамдығын күрт арттырады. Дұрыс таңдалған физикалық параметрлер жүйенің тиімділігін бірнеше есеге жақсартуы мүмкін. Өнімділік тесттері (benchmarking) міндетті түрде жүргізіледі.</a:t>
            </a:r>
            <a:endParaRPr lang="en-US" sz="1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661475" y="2082304"/>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Ресурстарды басқару</a:t>
            </a:r>
            <a:endParaRPr lang="en-US" sz="325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475" y="2929731"/>
            <a:ext cx="413434" cy="413445"/>
          </a:xfrm>
          <a:prstGeom prst="rect">
            <a:avLst/>
          </a:prstGeom>
        </p:spPr>
      </p:pic>
      <p:sp>
        <p:nvSpPr>
          <p:cNvPr id="4" name="Text 1"/>
          <p:cNvSpPr/>
          <p:nvPr/>
        </p:nvSpPr>
        <p:spPr>
          <a:xfrm>
            <a:off x="1281577" y="2929731"/>
            <a:ext cx="4710888"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Процессор мен жадыны тиімді пайдалану</a:t>
            </a:r>
            <a:endParaRPr lang="en-US" sz="1600" dirty="0"/>
          </a:p>
        </p:txBody>
      </p:sp>
      <p:sp>
        <p:nvSpPr>
          <p:cNvPr id="5" name="Text 2"/>
          <p:cNvSpPr/>
          <p:nvPr/>
        </p:nvSpPr>
        <p:spPr>
          <a:xfrm>
            <a:off x="1281577" y="3287415"/>
            <a:ext cx="4710888" cy="124023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Процессор (CPU) ресурстарын оңтайлы бөлу үшін параллель сұраныстарды өңдеу, жоспарлаушы (query planner) параметрлерін баптау қажет. Оперативті жады (RAM) деректердің кэшін сақтайды, бұл дискіге сілтемелерді азайтып, жылдамдықты арттырады.</a:t>
            </a:r>
            <a:endParaRPr lang="en-US" sz="130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99132" y="2929731"/>
            <a:ext cx="413434" cy="413445"/>
          </a:xfrm>
          <a:prstGeom prst="rect">
            <a:avLst/>
          </a:prstGeom>
        </p:spPr>
      </p:pic>
      <p:sp>
        <p:nvSpPr>
          <p:cNvPr id="7" name="Text 3"/>
          <p:cNvSpPr/>
          <p:nvPr/>
        </p:nvSpPr>
        <p:spPr>
          <a:xfrm>
            <a:off x="6819233" y="2929731"/>
            <a:ext cx="4710987"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Дискілік жүйелердің рөлі</a:t>
            </a:r>
            <a:endParaRPr lang="en-US" sz="1600" dirty="0"/>
          </a:p>
        </p:txBody>
      </p:sp>
      <p:sp>
        <p:nvSpPr>
          <p:cNvPr id="8" name="Text 4"/>
          <p:cNvSpPr/>
          <p:nvPr/>
        </p:nvSpPr>
        <p:spPr>
          <a:xfrm>
            <a:off x="6819233" y="3287415"/>
            <a:ext cx="4710987" cy="1488281"/>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Деректердің тұрақты сақтауы дискілік жүйелер арқылы жүзеге асырылады. RAID массивтері деректердің қауіпсіздігін қамтамасыз ету үшін деректерді бірнеше дискіде параллель сақтайды. SSD технологиясы оқу/жазу жылдамдығын механикалық дискілермен салыстырғанда 10-100 есе арттырады.</a:t>
            </a:r>
            <a:endParaRPr lang="en-US" sz="13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0" y="0"/>
                </a:moveTo>
                <a:lnTo>
                  <a:pt x="100000" y="0"/>
                </a:lnTo>
                <a:lnTo>
                  <a:pt x="100000" y="100000"/>
                </a:lnTo>
                <a:lnTo>
                  <a:pt x="25000" y="100000"/>
                </a:lnTo>
                <a:close/>
              </a:path>
            </a:pathLst>
          </a:custGeom>
        </p:spPr>
      </p:pic>
      <p:sp>
        <p:nvSpPr>
          <p:cNvPr id="5" name="Text 2"/>
          <p:cNvSpPr/>
          <p:nvPr/>
        </p:nvSpPr>
        <p:spPr>
          <a:xfrm>
            <a:off x="661475" y="1332607"/>
            <a:ext cx="6296860" cy="1033463"/>
          </a:xfrm>
          <a:prstGeom prst="rect">
            <a:avLst/>
          </a:prstGeom>
          <a:noFill/>
          <a:ln/>
        </p:spPr>
        <p:txBody>
          <a:bodyPr wrap="square" lIns="0" tIns="0" rIns="0" bIns="0" rtlCol="0" anchor="t">
            <a:normAutofit/>
          </a:bodyPr>
          <a:lstStyle/>
          <a:p>
            <a:pPr marL="0" indent="0" algn="l">
              <a:lnSpc>
                <a:spcPct val="104000"/>
              </a:lnSpc>
              <a:buNone/>
            </a:pPr>
            <a:r>
              <a:rPr lang="en-US" sz="3250" dirty="0" err="1">
                <a:solidFill>
                  <a:srgbClr val="2E3C4E"/>
                </a:solidFill>
                <a:latin typeface="Host Grotesk Medium" pitchFamily="34" charset="0"/>
                <a:ea typeface="Host Grotesk Medium" pitchFamily="34" charset="-122"/>
                <a:cs typeface="Host Grotesk Medium" pitchFamily="34" charset="-120"/>
              </a:rPr>
              <a:t>Деректерді</a:t>
            </a:r>
            <a:r>
              <a:rPr lang="en-US" sz="3250" dirty="0">
                <a:solidFill>
                  <a:srgbClr val="2E3C4E"/>
                </a:solidFill>
                <a:latin typeface="Host Grotesk Medium" pitchFamily="34" charset="0"/>
                <a:ea typeface="Host Grotesk Medium" pitchFamily="34" charset="-122"/>
                <a:cs typeface="Host Grotesk Medium" pitchFamily="34" charset="-120"/>
              </a:rPr>
              <a:t> өңдеу құралдары</a:t>
            </a:r>
            <a:endParaRPr lang="en-US" sz="3250" dirty="0"/>
          </a:p>
        </p:txBody>
      </p:sp>
      <p:sp>
        <p:nvSpPr>
          <p:cNvPr id="6" name="Shape 3"/>
          <p:cNvSpPr/>
          <p:nvPr/>
        </p:nvSpPr>
        <p:spPr>
          <a:xfrm>
            <a:off x="542415" y="2614116"/>
            <a:ext cx="3184842" cy="3228777"/>
          </a:xfrm>
          <a:prstGeom prst="roundRect">
            <a:avLst>
              <a:gd name="adj" fmla="val 3739"/>
            </a:avLst>
          </a:prstGeom>
          <a:solidFill>
            <a:srgbClr val="95CCDA"/>
          </a:solidFill>
          <a:ln/>
        </p:spPr>
        <p:txBody>
          <a:bodyPr/>
          <a:lstStyle/>
          <a:p>
            <a:endParaRPr lang="ru-RU"/>
          </a:p>
        </p:txBody>
      </p:sp>
      <p:sp>
        <p:nvSpPr>
          <p:cNvPr id="7" name="Text 4"/>
          <p:cNvSpPr/>
          <p:nvPr/>
        </p:nvSpPr>
        <p:spPr>
          <a:xfrm>
            <a:off x="707710" y="2779415"/>
            <a:ext cx="2854254"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SQL тілі</a:t>
            </a:r>
            <a:endParaRPr lang="en-US" sz="1600" dirty="0"/>
          </a:p>
        </p:txBody>
      </p:sp>
      <p:sp>
        <p:nvSpPr>
          <p:cNvPr id="8" name="Text 5"/>
          <p:cNvSpPr/>
          <p:nvPr/>
        </p:nvSpPr>
        <p:spPr>
          <a:xfrm>
            <a:off x="707710" y="3203178"/>
            <a:ext cx="2854254" cy="2232422"/>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000000"/>
                </a:solidFill>
                <a:latin typeface="Roboto" pitchFamily="34" charset="0"/>
                <a:ea typeface="Roboto" pitchFamily="34" charset="-122"/>
                <a:cs typeface="Roboto" pitchFamily="34" charset="-120"/>
              </a:rPr>
              <a:t>Structured Query Language (SQL) — реляциялық деректер базасымен жұмыс істеудің стандартты тілі. </a:t>
            </a:r>
            <a:r>
              <a:rPr lang="en-US" sz="1300" b="1" dirty="0">
                <a:solidFill>
                  <a:srgbClr val="000000"/>
                </a:solidFill>
                <a:latin typeface="Roboto Bold" pitchFamily="34" charset="0"/>
                <a:ea typeface="Roboto Bold" pitchFamily="34" charset="-122"/>
                <a:cs typeface="Roboto Bold" pitchFamily="34" charset="-120"/>
              </a:rPr>
              <a:t>DDL</a:t>
            </a:r>
            <a:r>
              <a:rPr lang="en-US" sz="1300" dirty="0">
                <a:solidFill>
                  <a:srgbClr val="000000"/>
                </a:solidFill>
                <a:latin typeface="Roboto" pitchFamily="34" charset="0"/>
                <a:ea typeface="Roboto" pitchFamily="34" charset="-122"/>
                <a:cs typeface="Roboto" pitchFamily="34" charset="-120"/>
              </a:rPr>
              <a:t> (Data Definition Language) — кестелер мен индекстер жасайды. </a:t>
            </a:r>
            <a:r>
              <a:rPr lang="en-US" sz="1300" b="1" dirty="0">
                <a:solidFill>
                  <a:srgbClr val="000000"/>
                </a:solidFill>
                <a:latin typeface="Roboto Bold" pitchFamily="34" charset="0"/>
                <a:ea typeface="Roboto Bold" pitchFamily="34" charset="-122"/>
                <a:cs typeface="Roboto Bold" pitchFamily="34" charset="-120"/>
              </a:rPr>
              <a:t>DML</a:t>
            </a:r>
            <a:r>
              <a:rPr lang="en-US" sz="1300" dirty="0">
                <a:solidFill>
                  <a:srgbClr val="000000"/>
                </a:solidFill>
                <a:latin typeface="Roboto" pitchFamily="34" charset="0"/>
                <a:ea typeface="Roboto" pitchFamily="34" charset="-122"/>
                <a:cs typeface="Roboto" pitchFamily="34" charset="-120"/>
              </a:rPr>
              <a:t> (Data Manipulation Language) — деректерді қосу, жою, өзгерту операциялары. </a:t>
            </a:r>
            <a:r>
              <a:rPr lang="en-US" sz="1300" b="1" dirty="0">
                <a:solidFill>
                  <a:srgbClr val="000000"/>
                </a:solidFill>
                <a:latin typeface="Roboto Bold" pitchFamily="34" charset="0"/>
                <a:ea typeface="Roboto Bold" pitchFamily="34" charset="-122"/>
                <a:cs typeface="Roboto Bold" pitchFamily="34" charset="-120"/>
              </a:rPr>
              <a:t>DCL</a:t>
            </a:r>
            <a:r>
              <a:rPr lang="en-US" sz="1300" dirty="0">
                <a:solidFill>
                  <a:srgbClr val="000000"/>
                </a:solidFill>
                <a:latin typeface="Roboto" pitchFamily="34" charset="0"/>
                <a:ea typeface="Roboto" pitchFamily="34" charset="-122"/>
                <a:cs typeface="Roboto" pitchFamily="34" charset="-120"/>
              </a:rPr>
              <a:t> — қол жетімділік құқықтарын басқарады.</a:t>
            </a:r>
            <a:endParaRPr lang="en-US" sz="1300" dirty="0"/>
          </a:p>
        </p:txBody>
      </p:sp>
      <p:sp>
        <p:nvSpPr>
          <p:cNvPr id="9" name="Text 6"/>
          <p:cNvSpPr/>
          <p:nvPr/>
        </p:nvSpPr>
        <p:spPr>
          <a:xfrm>
            <a:off x="4017961" y="2779415"/>
            <a:ext cx="2946723" cy="516930"/>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Сұраныстарды құру принциптері</a:t>
            </a:r>
            <a:endParaRPr lang="en-US" sz="1600" dirty="0"/>
          </a:p>
        </p:txBody>
      </p:sp>
      <p:sp>
        <p:nvSpPr>
          <p:cNvPr id="10" name="Text 7"/>
          <p:cNvSpPr/>
          <p:nvPr/>
        </p:nvSpPr>
        <p:spPr>
          <a:xfrm>
            <a:off x="4017961" y="3461643"/>
            <a:ext cx="2946723" cy="2232422"/>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Тиімді SQL сұранысы: нақты мақсатты айқындайды, қажетсіз JOIN операцияларынан аулақ болады, индекстерді дұрыс пайдаланады. SELECT, FROM, WHERE, GROUP BY, HAVING, ORDER BY — сұраныстың негізгі операторлары. Оңтайлы сұрау деректер базасының жүктемесін едәуір азайтады.</a:t>
            </a:r>
            <a:endParaRPr lang="en-US" sz="13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661475" y="1933476"/>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Сақталынатын процедуралар</a:t>
            </a:r>
            <a:endParaRPr lang="en-US" sz="3250" dirty="0"/>
          </a:p>
        </p:txBody>
      </p:sp>
      <p:sp>
        <p:nvSpPr>
          <p:cNvPr id="3" name="Text 1"/>
          <p:cNvSpPr/>
          <p:nvPr/>
        </p:nvSpPr>
        <p:spPr>
          <a:xfrm>
            <a:off x="661475" y="2863552"/>
            <a:ext cx="5232666"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Компиляцияланған кодтың тиімділігі</a:t>
            </a:r>
            <a:endParaRPr lang="en-US" sz="1600" dirty="0"/>
          </a:p>
        </p:txBody>
      </p:sp>
      <p:sp>
        <p:nvSpPr>
          <p:cNvPr id="4" name="Text 2"/>
          <p:cNvSpPr/>
          <p:nvPr/>
        </p:nvSpPr>
        <p:spPr>
          <a:xfrm>
            <a:off x="661475" y="3287316"/>
            <a:ext cx="5232666" cy="1488281"/>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Сақталынатын процедуралар (Stored Procedures) — сервер жағында алдын ала компиляцияланып сақталатын SQL блоктары. Бір рет компиляцияланып, қайта-қайта орындала береді. Желілік трафикті азайтады, өйткені бір команда бойынша күрделі логика орындалады. Деректер базасы жағында бизнес-логиканы орталықтандыруға мүмкіндік береді.</a:t>
            </a:r>
            <a:endParaRPr lang="en-US" sz="1300" dirty="0"/>
          </a:p>
        </p:txBody>
      </p:sp>
      <p:sp>
        <p:nvSpPr>
          <p:cNvPr id="5" name="Shape 3"/>
          <p:cNvSpPr/>
          <p:nvPr/>
        </p:nvSpPr>
        <p:spPr>
          <a:xfrm>
            <a:off x="6184844" y="2698254"/>
            <a:ext cx="5470785" cy="2226171"/>
          </a:xfrm>
          <a:prstGeom prst="roundRect">
            <a:avLst>
              <a:gd name="adj" fmla="val 5349"/>
            </a:avLst>
          </a:prstGeom>
          <a:solidFill>
            <a:srgbClr val="95CCDA"/>
          </a:solidFill>
          <a:ln/>
        </p:spPr>
        <p:txBody>
          <a:bodyPr/>
          <a:lstStyle/>
          <a:p>
            <a:endParaRPr lang="ru-RU"/>
          </a:p>
        </p:txBody>
      </p:sp>
      <p:sp>
        <p:nvSpPr>
          <p:cNvPr id="6" name="Text 4"/>
          <p:cNvSpPr/>
          <p:nvPr/>
        </p:nvSpPr>
        <p:spPr>
          <a:xfrm>
            <a:off x="6350139" y="2863552"/>
            <a:ext cx="5140196"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PL/SQL және Transact-SQL</a:t>
            </a:r>
            <a:endParaRPr lang="en-US" sz="1600" dirty="0"/>
          </a:p>
        </p:txBody>
      </p:sp>
      <p:sp>
        <p:nvSpPr>
          <p:cNvPr id="7" name="Text 5"/>
          <p:cNvSpPr/>
          <p:nvPr/>
        </p:nvSpPr>
        <p:spPr>
          <a:xfrm>
            <a:off x="6350139" y="3287316"/>
            <a:ext cx="5140196" cy="1240234"/>
          </a:xfrm>
          <a:prstGeom prst="rect">
            <a:avLst/>
          </a:prstGeom>
          <a:noFill/>
          <a:ln/>
        </p:spPr>
        <p:txBody>
          <a:bodyPr wrap="square" lIns="0" tIns="0" rIns="0" bIns="0" rtlCol="0" anchor="t">
            <a:normAutofit/>
          </a:bodyPr>
          <a:lstStyle/>
          <a:p>
            <a:pPr marL="0" indent="0" algn="l">
              <a:lnSpc>
                <a:spcPct val="125000"/>
              </a:lnSpc>
              <a:buNone/>
            </a:pPr>
            <a:r>
              <a:rPr lang="en-US" sz="1300" b="1" dirty="0">
                <a:solidFill>
                  <a:srgbClr val="000000"/>
                </a:solidFill>
                <a:latin typeface="Roboto Bold" pitchFamily="34" charset="0"/>
                <a:ea typeface="Roboto Bold" pitchFamily="34" charset="-122"/>
                <a:cs typeface="Roboto Bold" pitchFamily="34" charset="-120"/>
              </a:rPr>
              <a:t>PL/SQL</a:t>
            </a:r>
            <a:r>
              <a:rPr lang="en-US" sz="1300" dirty="0">
                <a:solidFill>
                  <a:srgbClr val="000000"/>
                </a:solidFill>
                <a:latin typeface="Roboto" pitchFamily="34" charset="0"/>
                <a:ea typeface="Roboto" pitchFamily="34" charset="-122"/>
                <a:cs typeface="Roboto" pitchFamily="34" charset="-120"/>
              </a:rPr>
              <a:t> (Oracle) — SQL тілін процедуралық мүмкіндіктермен кеңейтеді: айнымалылар, шарттар, циклдер, ерекше жағдайларды өңдеу. </a:t>
            </a:r>
            <a:r>
              <a:rPr lang="en-US" sz="1300" b="1" dirty="0">
                <a:solidFill>
                  <a:srgbClr val="000000"/>
                </a:solidFill>
                <a:latin typeface="Roboto Bold" pitchFamily="34" charset="0"/>
                <a:ea typeface="Roboto Bold" pitchFamily="34" charset="-122"/>
                <a:cs typeface="Roboto Bold" pitchFamily="34" charset="-120"/>
              </a:rPr>
              <a:t>Transact-SQL</a:t>
            </a:r>
            <a:r>
              <a:rPr lang="en-US" sz="1300" dirty="0">
                <a:solidFill>
                  <a:srgbClr val="000000"/>
                </a:solidFill>
                <a:latin typeface="Roboto" pitchFamily="34" charset="0"/>
                <a:ea typeface="Roboto" pitchFamily="34" charset="-122"/>
                <a:cs typeface="Roboto" pitchFamily="34" charset="-120"/>
              </a:rPr>
              <a:t> (Microsoft SQL Server) — Microsoft-тың SQL кеңейтімі. Екеуі де күрделі бизнес-логиканы деректер базасы деңгейінде тікелей орындауға мүмкіндік береді.</a:t>
            </a:r>
            <a:endParaRPr lang="en-US" sz="13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661475" y="1396603"/>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Триггерлер: Автоматтандырылған реакция</a:t>
            </a:r>
            <a:endParaRPr lang="en-US" sz="325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475" y="2244030"/>
            <a:ext cx="3512653" cy="3217267"/>
          </a:xfrm>
          <a:prstGeom prst="rect">
            <a:avLst/>
          </a:prstGeom>
        </p:spPr>
      </p:pic>
      <p:sp>
        <p:nvSpPr>
          <p:cNvPr id="4" name="Text 1"/>
          <p:cNvSpPr/>
          <p:nvPr/>
        </p:nvSpPr>
        <p:spPr>
          <a:xfrm>
            <a:off x="2293781" y="2352873"/>
            <a:ext cx="248041" cy="310059"/>
          </a:xfrm>
          <a:prstGeom prst="rect">
            <a:avLst/>
          </a:prstGeom>
          <a:noFill/>
          <a:ln/>
        </p:spPr>
        <p:txBody>
          <a:bodyPr wrap="none" lIns="0" tIns="0" rIns="0" bIns="0" rtlCol="0" anchor="ctr"/>
          <a:lstStyle/>
          <a:p>
            <a:pPr marL="0" indent="0" algn="ctr">
              <a:lnSpc>
                <a:spcPct val="100000"/>
              </a:lnSpc>
              <a:buNone/>
            </a:pPr>
            <a:r>
              <a:rPr lang="en-US" sz="1950" dirty="0">
                <a:solidFill>
                  <a:srgbClr val="384653"/>
                </a:solidFill>
                <a:latin typeface="Host Grotesk Medium" pitchFamily="34" charset="0"/>
                <a:ea typeface="Host Grotesk Medium" pitchFamily="34" charset="-122"/>
                <a:cs typeface="Host Grotesk Medium" pitchFamily="34" charset="-120"/>
              </a:rPr>
              <a:t>1</a:t>
            </a:r>
            <a:endParaRPr lang="en-US" sz="1950" dirty="0"/>
          </a:p>
        </p:txBody>
      </p:sp>
      <p:sp>
        <p:nvSpPr>
          <p:cNvPr id="5" name="Text 2"/>
          <p:cNvSpPr/>
          <p:nvPr/>
        </p:nvSpPr>
        <p:spPr>
          <a:xfrm>
            <a:off x="845819" y="2924473"/>
            <a:ext cx="3143965"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Триггер дегеніміз не?</a:t>
            </a:r>
            <a:endParaRPr lang="en-US" sz="1600" dirty="0"/>
          </a:p>
        </p:txBody>
      </p:sp>
      <p:sp>
        <p:nvSpPr>
          <p:cNvPr id="6" name="Text 3"/>
          <p:cNvSpPr/>
          <p:nvPr/>
        </p:nvSpPr>
        <p:spPr>
          <a:xfrm>
            <a:off x="845819" y="3282156"/>
            <a:ext cx="3143965" cy="1736328"/>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Триггер — кестеде белгілі бір оқиға орын алғанда (INSERT, UPDATE, DELETE) автоматты түрде іске қосылатын код блогы. Ол деректер базасы жүйесімен тікелей байланысқан және пайдаланушының ешқандай іс-қимылынсыз орындалады.</a:t>
            </a:r>
            <a:endParaRPr lang="en-US" sz="13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39422" y="2244030"/>
            <a:ext cx="3512752" cy="3217267"/>
          </a:xfrm>
          <a:prstGeom prst="rect">
            <a:avLst/>
          </a:prstGeom>
        </p:spPr>
      </p:pic>
      <p:sp>
        <p:nvSpPr>
          <p:cNvPr id="8" name="Text 4"/>
          <p:cNvSpPr/>
          <p:nvPr/>
        </p:nvSpPr>
        <p:spPr>
          <a:xfrm>
            <a:off x="5971728" y="2352873"/>
            <a:ext cx="248041" cy="310059"/>
          </a:xfrm>
          <a:prstGeom prst="rect">
            <a:avLst/>
          </a:prstGeom>
          <a:noFill/>
          <a:ln/>
        </p:spPr>
        <p:txBody>
          <a:bodyPr wrap="none" lIns="0" tIns="0" rIns="0" bIns="0" rtlCol="0" anchor="ctr"/>
          <a:lstStyle/>
          <a:p>
            <a:pPr marL="0" indent="0" algn="ctr">
              <a:lnSpc>
                <a:spcPct val="100000"/>
              </a:lnSpc>
              <a:buNone/>
            </a:pPr>
            <a:r>
              <a:rPr lang="en-US" sz="1950" dirty="0">
                <a:solidFill>
                  <a:srgbClr val="384653"/>
                </a:solidFill>
                <a:latin typeface="Host Grotesk Medium" pitchFamily="34" charset="0"/>
                <a:ea typeface="Host Grotesk Medium" pitchFamily="34" charset="-122"/>
                <a:cs typeface="Host Grotesk Medium" pitchFamily="34" charset="-120"/>
              </a:rPr>
              <a:t>2</a:t>
            </a:r>
            <a:endParaRPr lang="en-US" sz="1950" dirty="0"/>
          </a:p>
        </p:txBody>
      </p:sp>
      <p:sp>
        <p:nvSpPr>
          <p:cNvPr id="9" name="Text 5"/>
          <p:cNvSpPr/>
          <p:nvPr/>
        </p:nvSpPr>
        <p:spPr>
          <a:xfrm>
            <a:off x="4523766" y="2924473"/>
            <a:ext cx="3144064" cy="516930"/>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Деректерді жаңарту және бақылау</a:t>
            </a:r>
            <a:endParaRPr lang="en-US" sz="1600" dirty="0"/>
          </a:p>
        </p:txBody>
      </p:sp>
      <p:sp>
        <p:nvSpPr>
          <p:cNvPr id="10" name="Text 6"/>
          <p:cNvSpPr/>
          <p:nvPr/>
        </p:nvSpPr>
        <p:spPr>
          <a:xfrm>
            <a:off x="4523766" y="3540621"/>
            <a:ext cx="3144064" cy="1736328"/>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Триггерлер арқылы: деректердің өзгерту тарихын автоматты жазу, байланысты кестелерді синхронды жаңарту, деректердің дұрыстығын тексеру жүзеге асырылады. Аудит журналдарын жүргізу — триггерлердің классикалық қолданысы.</a:t>
            </a:r>
            <a:endParaRPr lang="en-US" sz="1300" dirty="0"/>
          </a:p>
        </p:txBody>
      </p:sp>
      <p:pic>
        <p:nvPicPr>
          <p:cNvPr id="11"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17468" y="2244030"/>
            <a:ext cx="3512653" cy="3217267"/>
          </a:xfrm>
          <a:prstGeom prst="rect">
            <a:avLst/>
          </a:prstGeom>
        </p:spPr>
      </p:pic>
      <p:sp>
        <p:nvSpPr>
          <p:cNvPr id="12" name="Text 7"/>
          <p:cNvSpPr/>
          <p:nvPr/>
        </p:nvSpPr>
        <p:spPr>
          <a:xfrm>
            <a:off x="9649774" y="2352873"/>
            <a:ext cx="248041" cy="310059"/>
          </a:xfrm>
          <a:prstGeom prst="rect">
            <a:avLst/>
          </a:prstGeom>
          <a:noFill/>
          <a:ln/>
        </p:spPr>
        <p:txBody>
          <a:bodyPr wrap="none" lIns="0" tIns="0" rIns="0" bIns="0" rtlCol="0" anchor="ctr"/>
          <a:lstStyle/>
          <a:p>
            <a:pPr marL="0" indent="0" algn="ctr">
              <a:lnSpc>
                <a:spcPct val="100000"/>
              </a:lnSpc>
              <a:buNone/>
            </a:pPr>
            <a:r>
              <a:rPr lang="en-US" sz="1950" dirty="0">
                <a:solidFill>
                  <a:srgbClr val="384653"/>
                </a:solidFill>
                <a:latin typeface="Host Grotesk Medium" pitchFamily="34" charset="0"/>
                <a:ea typeface="Host Grotesk Medium" pitchFamily="34" charset="-122"/>
                <a:cs typeface="Host Grotesk Medium" pitchFamily="34" charset="-120"/>
              </a:rPr>
              <a:t>3</a:t>
            </a:r>
            <a:endParaRPr lang="en-US" sz="1950" dirty="0"/>
          </a:p>
        </p:txBody>
      </p:sp>
      <p:sp>
        <p:nvSpPr>
          <p:cNvPr id="13" name="Text 8"/>
          <p:cNvSpPr/>
          <p:nvPr/>
        </p:nvSpPr>
        <p:spPr>
          <a:xfrm>
            <a:off x="8201812" y="2924473"/>
            <a:ext cx="3143965"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Бизнес-логиканы сақтау</a:t>
            </a:r>
            <a:endParaRPr lang="en-US" sz="1600" dirty="0"/>
          </a:p>
        </p:txBody>
      </p:sp>
      <p:sp>
        <p:nvSpPr>
          <p:cNvPr id="14" name="Text 9"/>
          <p:cNvSpPr/>
          <p:nvPr/>
        </p:nvSpPr>
        <p:spPr>
          <a:xfrm>
            <a:off x="8201812" y="3282156"/>
            <a:ext cx="3143965" cy="1488281"/>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Бизнес-ережелерді триггерлер арқылы деректер базасы деңгейінде бекіту оларды қолданба кодынан тәуелсіз ете отырып, жүйенің тұтастығын кепілдендіреді. Мысалы, тауар қоры азайғанда автоматты тапсырыс беру.</a:t>
            </a:r>
            <a:endParaRPr lang="en-US" sz="13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0" y="0"/>
                </a:moveTo>
                <a:lnTo>
                  <a:pt x="100000" y="0"/>
                </a:lnTo>
                <a:lnTo>
                  <a:pt x="100000" y="100000"/>
                </a:lnTo>
                <a:lnTo>
                  <a:pt x="25000" y="100000"/>
                </a:lnTo>
                <a:close/>
              </a:path>
            </a:pathLst>
          </a:custGeom>
        </p:spPr>
      </p:pic>
      <p:sp>
        <p:nvSpPr>
          <p:cNvPr id="5" name="Text 2"/>
          <p:cNvSpPr/>
          <p:nvPr/>
        </p:nvSpPr>
        <p:spPr>
          <a:xfrm>
            <a:off x="661475" y="799108"/>
            <a:ext cx="6296860" cy="1033463"/>
          </a:xfrm>
          <a:prstGeom prst="rect">
            <a:avLst/>
          </a:prstGeom>
          <a:noFill/>
          <a:ln/>
        </p:spPr>
        <p:txBody>
          <a:bodyPr wrap="square" lIns="0" tIns="0" rIns="0" bIns="0" rtlCol="0" anchor="t">
            <a:normAutofit/>
          </a:bodyPr>
          <a:lstStyle/>
          <a:p>
            <a:pPr marL="0" indent="0" algn="l">
              <a:lnSpc>
                <a:spcPct val="104000"/>
              </a:lnSpc>
              <a:buNone/>
            </a:pPr>
            <a:r>
              <a:rPr lang="en-US" sz="3250" dirty="0" err="1">
                <a:solidFill>
                  <a:srgbClr val="2E3C4E"/>
                </a:solidFill>
                <a:latin typeface="Host Grotesk Medium" pitchFamily="34" charset="0"/>
                <a:ea typeface="Host Grotesk Medium" pitchFamily="34" charset="-122"/>
                <a:cs typeface="Host Grotesk Medium" pitchFamily="34" charset="-120"/>
              </a:rPr>
              <a:t>Деректерді</a:t>
            </a:r>
            <a:r>
              <a:rPr lang="en-US" sz="3250" dirty="0">
                <a:solidFill>
                  <a:srgbClr val="2E3C4E"/>
                </a:solidFill>
                <a:latin typeface="Host Grotesk Medium" pitchFamily="34" charset="0"/>
                <a:ea typeface="Host Grotesk Medium" pitchFamily="34" charset="-122"/>
                <a:cs typeface="Host Grotesk Medium" pitchFamily="34" charset="-120"/>
              </a:rPr>
              <a:t> енгізу және редакциялау</a:t>
            </a:r>
            <a:endParaRPr lang="en-US" sz="3250" dirty="0"/>
          </a:p>
        </p:txBody>
      </p:sp>
      <p:sp>
        <p:nvSpPr>
          <p:cNvPr id="6" name="Shape 3"/>
          <p:cNvSpPr/>
          <p:nvPr/>
        </p:nvSpPr>
        <p:spPr>
          <a:xfrm>
            <a:off x="661475" y="2080617"/>
            <a:ext cx="3065783" cy="2685355"/>
          </a:xfrm>
          <a:prstGeom prst="roundRect">
            <a:avLst>
              <a:gd name="adj" fmla="val 2587"/>
            </a:avLst>
          </a:prstGeom>
          <a:solidFill>
            <a:srgbClr val="D9EDF2"/>
          </a:solidFill>
          <a:ln w="6350">
            <a:solidFill>
              <a:srgbClr val="BFD3D8"/>
            </a:solidFill>
            <a:prstDash val="solid"/>
          </a:ln>
        </p:spPr>
        <p:txBody>
          <a:bodyPr/>
          <a:lstStyle/>
          <a:p>
            <a:endParaRPr lang="ru-RU"/>
          </a:p>
        </p:txBody>
      </p:sp>
      <p:sp>
        <p:nvSpPr>
          <p:cNvPr id="7" name="Text 4"/>
          <p:cNvSpPr/>
          <p:nvPr/>
        </p:nvSpPr>
        <p:spPr>
          <a:xfrm>
            <a:off x="833119" y="2252266"/>
            <a:ext cx="2722494"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Формальды енгізу әдістері</a:t>
            </a:r>
            <a:endParaRPr lang="en-US" sz="1600" dirty="0"/>
          </a:p>
        </p:txBody>
      </p:sp>
      <p:sp>
        <p:nvSpPr>
          <p:cNvPr id="8" name="Text 5"/>
          <p:cNvSpPr/>
          <p:nvPr/>
        </p:nvSpPr>
        <p:spPr>
          <a:xfrm>
            <a:off x="833119" y="2609949"/>
            <a:ext cx="2722494" cy="1984375"/>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Деректерді енгізу формалары (Input Forms) пайдаланушыға ыңғайлы интерфейс ұсынады. Пайдаланушы тек қажетті өрістерді толтырады, жүйе автоматты валидация жүргізеді. Бұл процесс қателіктер санын күрт азайтады.</a:t>
            </a:r>
            <a:endParaRPr lang="en-US" sz="1300" dirty="0"/>
          </a:p>
        </p:txBody>
      </p:sp>
      <p:sp>
        <p:nvSpPr>
          <p:cNvPr id="9" name="Shape 6"/>
          <p:cNvSpPr/>
          <p:nvPr/>
        </p:nvSpPr>
        <p:spPr>
          <a:xfrm>
            <a:off x="3892552" y="2080617"/>
            <a:ext cx="3065783" cy="2685355"/>
          </a:xfrm>
          <a:prstGeom prst="roundRect">
            <a:avLst>
              <a:gd name="adj" fmla="val 2587"/>
            </a:avLst>
          </a:prstGeom>
          <a:solidFill>
            <a:srgbClr val="D9EDF2"/>
          </a:solidFill>
          <a:ln w="6350">
            <a:solidFill>
              <a:srgbClr val="BFD3D8"/>
            </a:solidFill>
            <a:prstDash val="solid"/>
          </a:ln>
        </p:spPr>
        <p:txBody>
          <a:bodyPr/>
          <a:lstStyle/>
          <a:p>
            <a:endParaRPr lang="ru-RU"/>
          </a:p>
        </p:txBody>
      </p:sp>
      <p:sp>
        <p:nvSpPr>
          <p:cNvPr id="10" name="Text 7"/>
          <p:cNvSpPr/>
          <p:nvPr/>
        </p:nvSpPr>
        <p:spPr>
          <a:xfrm>
            <a:off x="4064196" y="2252266"/>
            <a:ext cx="2722494"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Деректер типін анықтау</a:t>
            </a:r>
            <a:endParaRPr lang="en-US" sz="1600" dirty="0"/>
          </a:p>
        </p:txBody>
      </p:sp>
      <p:sp>
        <p:nvSpPr>
          <p:cNvPr id="11" name="Text 8"/>
          <p:cNvSpPr/>
          <p:nvPr/>
        </p:nvSpPr>
        <p:spPr>
          <a:xfrm>
            <a:off x="4064196" y="2609949"/>
            <a:ext cx="2722494" cy="1984375"/>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Әр өрістің дұрыс деректер типін таңдау өте маңызды: INTEGER, VARCHAR, DATE, BOOLEAN, DECIMAL. Дұрыс тип сақтау кеңістігін үнемдейді, іздеу жылдамдығын арттырады және деректер тұтастығын қамтамасыз етеді.</a:t>
            </a:r>
            <a:endParaRPr lang="en-US" sz="1300" dirty="0"/>
          </a:p>
        </p:txBody>
      </p:sp>
      <p:sp>
        <p:nvSpPr>
          <p:cNvPr id="12" name="Shape 9"/>
          <p:cNvSpPr/>
          <p:nvPr/>
        </p:nvSpPr>
        <p:spPr>
          <a:xfrm>
            <a:off x="661475" y="4931271"/>
            <a:ext cx="6296860" cy="1445121"/>
          </a:xfrm>
          <a:prstGeom prst="roundRect">
            <a:avLst>
              <a:gd name="adj" fmla="val 4807"/>
            </a:avLst>
          </a:prstGeom>
          <a:solidFill>
            <a:srgbClr val="D9EDF2"/>
          </a:solidFill>
          <a:ln w="6350">
            <a:solidFill>
              <a:srgbClr val="BFD3D8"/>
            </a:solidFill>
            <a:prstDash val="solid"/>
          </a:ln>
        </p:spPr>
        <p:txBody>
          <a:bodyPr/>
          <a:lstStyle/>
          <a:p>
            <a:endParaRPr lang="ru-RU"/>
          </a:p>
        </p:txBody>
      </p:sp>
      <p:sp>
        <p:nvSpPr>
          <p:cNvPr id="13" name="Text 10"/>
          <p:cNvSpPr/>
          <p:nvPr/>
        </p:nvSpPr>
        <p:spPr>
          <a:xfrm>
            <a:off x="833119" y="5102920"/>
            <a:ext cx="5953571"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Топтық импорт</a:t>
            </a:r>
            <a:endParaRPr lang="en-US" sz="1600" dirty="0"/>
          </a:p>
        </p:txBody>
      </p:sp>
      <p:sp>
        <p:nvSpPr>
          <p:cNvPr id="14" name="Text 11"/>
          <p:cNvSpPr/>
          <p:nvPr/>
        </p:nvSpPr>
        <p:spPr>
          <a:xfrm>
            <a:off x="833119" y="5460603"/>
            <a:ext cx="5953571" cy="744141"/>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CSV, Excel, XML файлдарынан деректерді жаппай импорттау мүмкіндігі уақытты үнемдейді. ETL (Extract, Transform, Load) процестері сыртқы деректер көздерінен автоматтандырылған жүктеуді қамтамасыз етеді.</a:t>
            </a:r>
            <a:endParaRPr lang="en-US" sz="13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661475" y="2057499"/>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Пішімдеу және сапаны бақылау</a:t>
            </a:r>
            <a:endParaRPr lang="en-US" sz="3250" dirty="0"/>
          </a:p>
        </p:txBody>
      </p:sp>
      <p:sp>
        <p:nvSpPr>
          <p:cNvPr id="3" name="Shape 1"/>
          <p:cNvSpPr/>
          <p:nvPr/>
        </p:nvSpPr>
        <p:spPr>
          <a:xfrm>
            <a:off x="542415" y="2822277"/>
            <a:ext cx="5470785" cy="1978124"/>
          </a:xfrm>
          <a:prstGeom prst="roundRect">
            <a:avLst>
              <a:gd name="adj" fmla="val 6020"/>
            </a:avLst>
          </a:prstGeom>
          <a:solidFill>
            <a:srgbClr val="95CCDA"/>
          </a:solidFill>
          <a:ln/>
        </p:spPr>
        <p:txBody>
          <a:bodyPr/>
          <a:lstStyle/>
          <a:p>
            <a:endParaRPr lang="ru-RU"/>
          </a:p>
        </p:txBody>
      </p:sp>
      <p:sp>
        <p:nvSpPr>
          <p:cNvPr id="4" name="Text 2"/>
          <p:cNvSpPr/>
          <p:nvPr/>
        </p:nvSpPr>
        <p:spPr>
          <a:xfrm>
            <a:off x="707710" y="2987576"/>
            <a:ext cx="5140196"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Ұяшықтарды теңестіру және пішімдеу</a:t>
            </a:r>
            <a:endParaRPr lang="en-US" sz="1600" dirty="0"/>
          </a:p>
        </p:txBody>
      </p:sp>
      <p:sp>
        <p:nvSpPr>
          <p:cNvPr id="5" name="Text 3"/>
          <p:cNvSpPr/>
          <p:nvPr/>
        </p:nvSpPr>
        <p:spPr>
          <a:xfrm>
            <a:off x="707710" y="3411339"/>
            <a:ext cx="5140196" cy="124023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000000"/>
                </a:solidFill>
                <a:latin typeface="Roboto" pitchFamily="34" charset="0"/>
                <a:ea typeface="Roboto" pitchFamily="34" charset="-122"/>
                <a:cs typeface="Roboto" pitchFamily="34" charset="-120"/>
              </a:rPr>
              <a:t>Деректерді стандарт бойынша пішімдеу тұтастықты қамтамасыз ету үшін өте маңызды. Мысалы, телефон нөмірлері +7 (XXX) XXX-XX-XX форматында, күндер YYYY-MM-DD форматында сақталуы тиіс. Пішімдеу ережелері автоматты түрде қолданылса, адами қателіктер минимумға дейін азаяды.</a:t>
            </a:r>
            <a:endParaRPr lang="en-US" sz="1300" dirty="0"/>
          </a:p>
        </p:txBody>
      </p:sp>
      <p:sp>
        <p:nvSpPr>
          <p:cNvPr id="6" name="Text 4"/>
          <p:cNvSpPr/>
          <p:nvPr/>
        </p:nvSpPr>
        <p:spPr>
          <a:xfrm>
            <a:off x="6303904" y="2987576"/>
            <a:ext cx="5232666"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Деректердің тұтастығын қамтамасыз ету</a:t>
            </a:r>
            <a:endParaRPr lang="en-US" sz="1600" dirty="0"/>
          </a:p>
        </p:txBody>
      </p:sp>
      <p:sp>
        <p:nvSpPr>
          <p:cNvPr id="7" name="Text 5"/>
          <p:cNvSpPr/>
          <p:nvPr/>
        </p:nvSpPr>
        <p:spPr>
          <a:xfrm>
            <a:off x="6303904" y="3411339"/>
            <a:ext cx="5232666" cy="124023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Тұтастық шектеулері (Integrity Constraints): </a:t>
            </a:r>
            <a:r>
              <a:rPr lang="en-US" sz="1300" b="1" dirty="0">
                <a:solidFill>
                  <a:srgbClr val="384653"/>
                </a:solidFill>
                <a:latin typeface="Roboto Bold" pitchFamily="34" charset="0"/>
                <a:ea typeface="Roboto Bold" pitchFamily="34" charset="-122"/>
                <a:cs typeface="Roboto Bold" pitchFamily="34" charset="-120"/>
              </a:rPr>
              <a:t>Бастапқы кілт</a:t>
            </a:r>
            <a:r>
              <a:rPr lang="en-US" sz="1300" dirty="0">
                <a:solidFill>
                  <a:srgbClr val="384653"/>
                </a:solidFill>
                <a:latin typeface="Roboto" pitchFamily="34" charset="0"/>
                <a:ea typeface="Roboto" pitchFamily="34" charset="-122"/>
                <a:cs typeface="Roboto" pitchFamily="34" charset="-120"/>
              </a:rPr>
              <a:t> (Primary Key) — жазбаның бірегейлігін қамтамасыз ету. </a:t>
            </a:r>
            <a:r>
              <a:rPr lang="en-US" sz="1300" b="1" dirty="0">
                <a:solidFill>
                  <a:srgbClr val="384653"/>
                </a:solidFill>
                <a:latin typeface="Roboto Bold" pitchFamily="34" charset="0"/>
                <a:ea typeface="Roboto Bold" pitchFamily="34" charset="-122"/>
                <a:cs typeface="Roboto Bold" pitchFamily="34" charset="-120"/>
              </a:rPr>
              <a:t>Сыртқы кілт</a:t>
            </a:r>
            <a:r>
              <a:rPr lang="en-US" sz="1300" dirty="0">
                <a:solidFill>
                  <a:srgbClr val="384653"/>
                </a:solidFill>
                <a:latin typeface="Roboto" pitchFamily="34" charset="0"/>
                <a:ea typeface="Roboto" pitchFamily="34" charset="-122"/>
                <a:cs typeface="Roboto" pitchFamily="34" charset="-120"/>
              </a:rPr>
              <a:t> (Foreign Key) — кестелер арасындағы байланыстың дұрыстығы. </a:t>
            </a:r>
            <a:r>
              <a:rPr lang="en-US" sz="1300" b="1" dirty="0">
                <a:solidFill>
                  <a:srgbClr val="384653"/>
                </a:solidFill>
                <a:latin typeface="Roboto Bold" pitchFamily="34" charset="0"/>
                <a:ea typeface="Roboto Bold" pitchFamily="34" charset="-122"/>
                <a:cs typeface="Roboto Bold" pitchFamily="34" charset="-120"/>
              </a:rPr>
              <a:t>NOT NULL</a:t>
            </a:r>
            <a:r>
              <a:rPr lang="en-US" sz="1300" dirty="0">
                <a:solidFill>
                  <a:srgbClr val="384653"/>
                </a:solidFill>
                <a:latin typeface="Roboto" pitchFamily="34" charset="0"/>
                <a:ea typeface="Roboto" pitchFamily="34" charset="-122"/>
                <a:cs typeface="Roboto" pitchFamily="34" charset="-120"/>
              </a:rPr>
              <a:t> — маңызды өрістердің бос қалмауы. </a:t>
            </a:r>
            <a:r>
              <a:rPr lang="en-US" sz="1300" b="1" dirty="0">
                <a:solidFill>
                  <a:srgbClr val="384653"/>
                </a:solidFill>
                <a:latin typeface="Roboto Bold" pitchFamily="34" charset="0"/>
                <a:ea typeface="Roboto Bold" pitchFamily="34" charset="-122"/>
                <a:cs typeface="Roboto Bold" pitchFamily="34" charset="-120"/>
              </a:rPr>
              <a:t>UNIQUE</a:t>
            </a:r>
            <a:r>
              <a:rPr lang="en-US" sz="1300" dirty="0">
                <a:solidFill>
                  <a:srgbClr val="384653"/>
                </a:solidFill>
                <a:latin typeface="Roboto" pitchFamily="34" charset="0"/>
                <a:ea typeface="Roboto" pitchFamily="34" charset="-122"/>
                <a:cs typeface="Roboto" pitchFamily="34" charset="-120"/>
              </a:rPr>
              <a:t> — қайталанбайтын мәндерді кепілдеу.</a:t>
            </a:r>
            <a:endParaRPr lang="en-US" sz="13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100000" y="0"/>
                </a:lnTo>
                <a:lnTo>
                  <a:pt x="75000" y="100000"/>
                </a:lnTo>
                <a:lnTo>
                  <a:pt x="0" y="100000"/>
                </a:lnTo>
                <a:close/>
              </a:path>
            </a:pathLst>
          </a:custGeom>
        </p:spPr>
      </p:pic>
      <p:sp>
        <p:nvSpPr>
          <p:cNvPr id="5" name="Text 2"/>
          <p:cNvSpPr/>
          <p:nvPr/>
        </p:nvSpPr>
        <p:spPr>
          <a:xfrm>
            <a:off x="5233360" y="897731"/>
            <a:ext cx="6296860" cy="1033463"/>
          </a:xfrm>
          <a:prstGeom prst="rect">
            <a:avLst/>
          </a:prstGeom>
          <a:noFill/>
          <a:ln/>
        </p:spPr>
        <p:txBody>
          <a:bodyPr wrap="square" lIns="0" tIns="0" rIns="0" bIns="0" rtlCol="0" anchor="t">
            <a:normAutofit/>
          </a:bodyPr>
          <a:lstStyle/>
          <a:p>
            <a:pPr marL="0" indent="0" algn="l">
              <a:lnSpc>
                <a:spcPct val="104000"/>
              </a:lnSpc>
              <a:buNone/>
            </a:pPr>
            <a:r>
              <a:rPr lang="en-US" sz="3250" dirty="0" err="1">
                <a:solidFill>
                  <a:srgbClr val="2E3C4E"/>
                </a:solidFill>
                <a:latin typeface="Host Grotesk Medium" pitchFamily="34" charset="0"/>
                <a:ea typeface="Host Grotesk Medium" pitchFamily="34" charset="-122"/>
                <a:cs typeface="Host Grotesk Medium" pitchFamily="34" charset="-120"/>
              </a:rPr>
              <a:t>Қазіргі</a:t>
            </a:r>
            <a:r>
              <a:rPr lang="en-US" sz="3250" dirty="0">
                <a:solidFill>
                  <a:srgbClr val="2E3C4E"/>
                </a:solidFill>
                <a:latin typeface="Host Grotesk Medium" pitchFamily="34" charset="0"/>
                <a:ea typeface="Host Grotesk Medium" pitchFamily="34" charset="-122"/>
                <a:cs typeface="Host Grotesk Medium" pitchFamily="34" charset="-120"/>
              </a:rPr>
              <a:t> заманғы аналитика</a:t>
            </a:r>
            <a:endParaRPr lang="en-US" sz="325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33360" y="2179241"/>
            <a:ext cx="6296860" cy="1966615"/>
          </a:xfrm>
          <a:prstGeom prst="rect">
            <a:avLst/>
          </a:prstGeom>
        </p:spPr>
      </p:pic>
      <p:sp>
        <p:nvSpPr>
          <p:cNvPr id="7" name="Text 3"/>
          <p:cNvSpPr/>
          <p:nvPr/>
        </p:nvSpPr>
        <p:spPr>
          <a:xfrm>
            <a:off x="5493902" y="2363589"/>
            <a:ext cx="5851974"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Сапалық және сандық деректер айырмашылығы</a:t>
            </a:r>
            <a:endParaRPr lang="en-US" sz="1600" dirty="0"/>
          </a:p>
        </p:txBody>
      </p:sp>
      <p:sp>
        <p:nvSpPr>
          <p:cNvPr id="8" name="Text 4"/>
          <p:cNvSpPr/>
          <p:nvPr/>
        </p:nvSpPr>
        <p:spPr>
          <a:xfrm>
            <a:off x="5493902" y="2721273"/>
            <a:ext cx="5851974" cy="1240234"/>
          </a:xfrm>
          <a:prstGeom prst="rect">
            <a:avLst/>
          </a:prstGeom>
          <a:noFill/>
          <a:ln/>
        </p:spPr>
        <p:txBody>
          <a:bodyPr wrap="square" lIns="0" tIns="0" rIns="0" bIns="0" rtlCol="0" anchor="t">
            <a:normAutofit/>
          </a:bodyPr>
          <a:lstStyle/>
          <a:p>
            <a:pPr marL="0" indent="0" algn="l">
              <a:lnSpc>
                <a:spcPct val="125000"/>
              </a:lnSpc>
              <a:buNone/>
            </a:pPr>
            <a:r>
              <a:rPr lang="en-US" sz="1300" b="1" dirty="0">
                <a:solidFill>
                  <a:srgbClr val="384653"/>
                </a:solidFill>
                <a:latin typeface="Roboto Bold" pitchFamily="34" charset="0"/>
                <a:ea typeface="Roboto Bold" pitchFamily="34" charset="-122"/>
                <a:cs typeface="Roboto Bold" pitchFamily="34" charset="-120"/>
              </a:rPr>
              <a:t>Сандық деректер</a:t>
            </a:r>
            <a:r>
              <a:rPr lang="en-US" sz="1300" dirty="0">
                <a:solidFill>
                  <a:srgbClr val="384653"/>
                </a:solidFill>
                <a:latin typeface="Roboto" pitchFamily="34" charset="0"/>
                <a:ea typeface="Roboto" pitchFamily="34" charset="-122"/>
                <a:cs typeface="Roboto" pitchFamily="34" charset="-120"/>
              </a:rPr>
              <a:t> — өлшемдер, мөлшерлер, статистика (мысалы: сату көлемі, температура). Математикалық операциялар мен статистикалық талдауға жарамды. </a:t>
            </a:r>
            <a:r>
              <a:rPr lang="en-US" sz="1300" b="1" dirty="0">
                <a:solidFill>
                  <a:srgbClr val="384653"/>
                </a:solidFill>
                <a:latin typeface="Roboto Bold" pitchFamily="34" charset="0"/>
                <a:ea typeface="Roboto Bold" pitchFamily="34" charset="-122"/>
                <a:cs typeface="Roboto Bold" pitchFamily="34" charset="-120"/>
              </a:rPr>
              <a:t>Сапалық деректер</a:t>
            </a:r>
            <a:r>
              <a:rPr lang="en-US" sz="1300" dirty="0">
                <a:solidFill>
                  <a:srgbClr val="384653"/>
                </a:solidFill>
                <a:latin typeface="Roboto" pitchFamily="34" charset="0"/>
                <a:ea typeface="Roboto" pitchFamily="34" charset="-122"/>
                <a:cs typeface="Roboto" pitchFamily="34" charset="-120"/>
              </a:rPr>
              <a:t> — сипаттамалар, категориялар, пікірлер. Контент-анализ, кластерлеу арқылы зерттеледі. Екі тип бірге жиі пайдаланылады.</a:t>
            </a:r>
            <a:endParaRPr lang="en-US" sz="130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33360" y="4311154"/>
            <a:ext cx="6296860" cy="1966615"/>
          </a:xfrm>
          <a:prstGeom prst="rect">
            <a:avLst/>
          </a:prstGeom>
        </p:spPr>
      </p:pic>
      <p:sp>
        <p:nvSpPr>
          <p:cNvPr id="10" name="Text 5"/>
          <p:cNvSpPr/>
          <p:nvPr/>
        </p:nvSpPr>
        <p:spPr>
          <a:xfrm>
            <a:off x="5493902" y="4495502"/>
            <a:ext cx="5851974"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Жоспарла-Істе-Тексер-Әрекет ет (PDCA) циклі</a:t>
            </a:r>
            <a:endParaRPr lang="en-US" sz="1600" dirty="0"/>
          </a:p>
        </p:txBody>
      </p:sp>
      <p:sp>
        <p:nvSpPr>
          <p:cNvPr id="11" name="Text 6"/>
          <p:cNvSpPr/>
          <p:nvPr/>
        </p:nvSpPr>
        <p:spPr>
          <a:xfrm>
            <a:off x="5493902" y="4853186"/>
            <a:ext cx="5851974" cy="124023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Деминг циклі ретінде белгілі PDCA — үздіксіз жетілдіруді деректерге негіздейтін басқару моделі. </a:t>
            </a:r>
            <a:r>
              <a:rPr lang="en-US" sz="1300" b="1" dirty="0">
                <a:solidFill>
                  <a:srgbClr val="384653"/>
                </a:solidFill>
                <a:latin typeface="Roboto Bold" pitchFamily="34" charset="0"/>
                <a:ea typeface="Roboto Bold" pitchFamily="34" charset="-122"/>
                <a:cs typeface="Roboto Bold" pitchFamily="34" charset="-120"/>
              </a:rPr>
              <a:t>Жоспарла</a:t>
            </a:r>
            <a:r>
              <a:rPr lang="en-US" sz="1300" dirty="0">
                <a:solidFill>
                  <a:srgbClr val="384653"/>
                </a:solidFill>
                <a:latin typeface="Roboto" pitchFamily="34" charset="0"/>
                <a:ea typeface="Roboto" pitchFamily="34" charset="-122"/>
                <a:cs typeface="Roboto" pitchFamily="34" charset="-120"/>
              </a:rPr>
              <a:t>: мәселелерді анықта. </a:t>
            </a:r>
            <a:r>
              <a:rPr lang="en-US" sz="1300" b="1" dirty="0">
                <a:solidFill>
                  <a:srgbClr val="384653"/>
                </a:solidFill>
                <a:latin typeface="Roboto Bold" pitchFamily="34" charset="0"/>
                <a:ea typeface="Roboto Bold" pitchFamily="34" charset="-122"/>
                <a:cs typeface="Roboto Bold" pitchFamily="34" charset="-120"/>
              </a:rPr>
              <a:t>Істе</a:t>
            </a:r>
            <a:r>
              <a:rPr lang="en-US" sz="1300" dirty="0">
                <a:solidFill>
                  <a:srgbClr val="384653"/>
                </a:solidFill>
                <a:latin typeface="Roboto" pitchFamily="34" charset="0"/>
                <a:ea typeface="Roboto" pitchFamily="34" charset="-122"/>
                <a:cs typeface="Roboto" pitchFamily="34" charset="-120"/>
              </a:rPr>
              <a:t>: шешімді сынап көр. </a:t>
            </a:r>
            <a:r>
              <a:rPr lang="en-US" sz="1300" b="1" dirty="0">
                <a:solidFill>
                  <a:srgbClr val="384653"/>
                </a:solidFill>
                <a:latin typeface="Roboto Bold" pitchFamily="34" charset="0"/>
                <a:ea typeface="Roboto Bold" pitchFamily="34" charset="-122"/>
                <a:cs typeface="Roboto Bold" pitchFamily="34" charset="-120"/>
              </a:rPr>
              <a:t>Тексер</a:t>
            </a:r>
            <a:r>
              <a:rPr lang="en-US" sz="1300" dirty="0">
                <a:solidFill>
                  <a:srgbClr val="384653"/>
                </a:solidFill>
                <a:latin typeface="Roboto" pitchFamily="34" charset="0"/>
                <a:ea typeface="Roboto" pitchFamily="34" charset="-122"/>
                <a:cs typeface="Roboto" pitchFamily="34" charset="-120"/>
              </a:rPr>
              <a:t>: деректерді талда. </a:t>
            </a:r>
            <a:r>
              <a:rPr lang="en-US" sz="1300" b="1" dirty="0">
                <a:solidFill>
                  <a:srgbClr val="384653"/>
                </a:solidFill>
                <a:latin typeface="Roboto Bold" pitchFamily="34" charset="0"/>
                <a:ea typeface="Roboto Bold" pitchFamily="34" charset="-122"/>
                <a:cs typeface="Roboto Bold" pitchFamily="34" charset="-120"/>
              </a:rPr>
              <a:t>Әрекет ет</a:t>
            </a:r>
            <a:r>
              <a:rPr lang="en-US" sz="1300" dirty="0">
                <a:solidFill>
                  <a:srgbClr val="384653"/>
                </a:solidFill>
                <a:latin typeface="Roboto" pitchFamily="34" charset="0"/>
                <a:ea typeface="Roboto" pitchFamily="34" charset="-122"/>
                <a:cs typeface="Roboto" pitchFamily="34" charset="-120"/>
              </a:rPr>
              <a:t>: жетілдіруді жүйелендір. Бұл цикл деректер аналитикасын бизнес-жетілдіруге тікелей байланыстырады.</a:t>
            </a:r>
            <a:endParaRPr lang="en-US" sz="13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661475" y="1933476"/>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Аналитикалық сипаттама: Ғылыми негіздер</a:t>
            </a:r>
            <a:endParaRPr lang="en-US" sz="3250" dirty="0"/>
          </a:p>
        </p:txBody>
      </p:sp>
      <p:sp>
        <p:nvSpPr>
          <p:cNvPr id="3" name="Shape 1"/>
          <p:cNvSpPr/>
          <p:nvPr/>
        </p:nvSpPr>
        <p:spPr>
          <a:xfrm>
            <a:off x="542415" y="2698254"/>
            <a:ext cx="5470785" cy="2226171"/>
          </a:xfrm>
          <a:prstGeom prst="roundRect">
            <a:avLst>
              <a:gd name="adj" fmla="val 5349"/>
            </a:avLst>
          </a:prstGeom>
          <a:solidFill>
            <a:srgbClr val="95CCDA"/>
          </a:solidFill>
          <a:ln/>
        </p:spPr>
        <p:txBody>
          <a:bodyPr/>
          <a:lstStyle/>
          <a:p>
            <a:endParaRPr lang="ru-RU"/>
          </a:p>
        </p:txBody>
      </p:sp>
      <p:sp>
        <p:nvSpPr>
          <p:cNvPr id="4" name="Text 2"/>
          <p:cNvSpPr/>
          <p:nvPr/>
        </p:nvSpPr>
        <p:spPr>
          <a:xfrm>
            <a:off x="707710" y="2863552"/>
            <a:ext cx="5140196"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Дереккөздерді жүйелеу ережелері</a:t>
            </a:r>
            <a:endParaRPr lang="en-US" sz="1600" dirty="0"/>
          </a:p>
        </p:txBody>
      </p:sp>
      <p:sp>
        <p:nvSpPr>
          <p:cNvPr id="5" name="Text 3"/>
          <p:cNvSpPr/>
          <p:nvPr/>
        </p:nvSpPr>
        <p:spPr>
          <a:xfrm>
            <a:off x="707710" y="3287316"/>
            <a:ext cx="5140196" cy="1488281"/>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000000"/>
                </a:solidFill>
                <a:latin typeface="Roboto" pitchFamily="34" charset="0"/>
                <a:ea typeface="Roboto" pitchFamily="34" charset="-122"/>
                <a:cs typeface="Roboto" pitchFamily="34" charset="-120"/>
              </a:rPr>
              <a:t>Зерттеу жұмысында деректер мен дереккөздерді дұрыс сипаттау — ғылыми нәтижелердің сенімділігінің негізі. Библиографиялық сипаттама стандарттары (ГОСТ, APA, MLA, Chicago) дереккөздерді бірыңғай форматта ұсынуды талап етеді. Дұрыс сілтеме авторлық құқықты қорғап, зерттеудің қайталануына мүмкіндік береді.</a:t>
            </a:r>
            <a:endParaRPr lang="en-US" sz="1300" dirty="0"/>
          </a:p>
        </p:txBody>
      </p:sp>
      <p:sp>
        <p:nvSpPr>
          <p:cNvPr id="6" name="Text 4"/>
          <p:cNvSpPr/>
          <p:nvPr/>
        </p:nvSpPr>
        <p:spPr>
          <a:xfrm>
            <a:off x="6303904" y="2863552"/>
            <a:ext cx="5232666"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Кітап құрамдас бөліктерін сипаттау</a:t>
            </a:r>
            <a:endParaRPr lang="en-US" sz="1600" dirty="0"/>
          </a:p>
        </p:txBody>
      </p:sp>
      <p:sp>
        <p:nvSpPr>
          <p:cNvPr id="7" name="Text 5"/>
          <p:cNvSpPr/>
          <p:nvPr/>
        </p:nvSpPr>
        <p:spPr>
          <a:xfrm>
            <a:off x="6303904" y="3287316"/>
            <a:ext cx="5232666" cy="1488281"/>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Кітаптың жеке тараулары, мақалалары немесе бөлімдерін сипаттауда: автордың аты-жөні, тараудың атауы, кітаптың атауы, редактор, баспа, жыл, бет аралығы міндетті элементтер болып табылады. Аналитикалық сипаттаманың логикалық тізбегі мен элементтерінің дұрыс реті ғылыми мәтіннің академиялық деңгейін анықтайды.</a:t>
            </a:r>
            <a:endParaRPr lang="en-US" sz="13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661475" y="1423293"/>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Электронды ресурстарды жинақтау</a:t>
            </a:r>
            <a:endParaRPr lang="en-US" sz="3250" dirty="0"/>
          </a:p>
        </p:txBody>
      </p:sp>
      <p:sp>
        <p:nvSpPr>
          <p:cNvPr id="3" name="Shape 1"/>
          <p:cNvSpPr/>
          <p:nvPr/>
        </p:nvSpPr>
        <p:spPr>
          <a:xfrm>
            <a:off x="661475" y="2270720"/>
            <a:ext cx="372061" cy="372070"/>
          </a:xfrm>
          <a:prstGeom prst="roundRect">
            <a:avLst>
              <a:gd name="adj" fmla="val 18670"/>
            </a:avLst>
          </a:prstGeom>
          <a:solidFill>
            <a:srgbClr val="D9EDF2"/>
          </a:solidFill>
          <a:ln w="6350">
            <a:solidFill>
              <a:srgbClr val="BFD3D8"/>
            </a:solidFill>
            <a:prstDash val="solid"/>
          </a:ln>
        </p:spPr>
        <p:txBody>
          <a:bodyPr/>
          <a:lstStyle/>
          <a:p>
            <a:endParaRPr lang="ru-RU"/>
          </a:p>
        </p:txBody>
      </p:sp>
      <p:sp>
        <p:nvSpPr>
          <p:cNvPr id="4" name="Text 2"/>
          <p:cNvSpPr/>
          <p:nvPr/>
        </p:nvSpPr>
        <p:spPr>
          <a:xfrm>
            <a:off x="723485" y="2301726"/>
            <a:ext cx="248041" cy="310059"/>
          </a:xfrm>
          <a:prstGeom prst="rect">
            <a:avLst/>
          </a:prstGeom>
          <a:noFill/>
          <a:ln/>
        </p:spPr>
        <p:txBody>
          <a:bodyPr wrap="none" lIns="0" tIns="0" rIns="0" bIns="0" rtlCol="0" anchor="ctr"/>
          <a:lstStyle/>
          <a:p>
            <a:pPr marL="0" indent="0" algn="ctr">
              <a:lnSpc>
                <a:spcPct val="100000"/>
              </a:lnSpc>
              <a:buNone/>
            </a:pPr>
            <a:r>
              <a:rPr lang="en-US" sz="1950" dirty="0">
                <a:solidFill>
                  <a:srgbClr val="384653"/>
                </a:solidFill>
                <a:latin typeface="Host Grotesk Medium" pitchFamily="34" charset="0"/>
                <a:ea typeface="Host Grotesk Medium" pitchFamily="34" charset="-122"/>
                <a:cs typeface="Host Grotesk Medium" pitchFamily="34" charset="-120"/>
              </a:rPr>
              <a:t>1</a:t>
            </a:r>
            <a:endParaRPr lang="en-US" sz="1950" dirty="0"/>
          </a:p>
        </p:txBody>
      </p:sp>
      <p:sp>
        <p:nvSpPr>
          <p:cNvPr id="5" name="Text 3"/>
          <p:cNvSpPr/>
          <p:nvPr/>
        </p:nvSpPr>
        <p:spPr>
          <a:xfrm>
            <a:off x="1198830" y="2327573"/>
            <a:ext cx="2947715" cy="775395"/>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Сандық тасымалдағыштардағы деректерді стандарттау</a:t>
            </a:r>
            <a:endParaRPr lang="en-US" sz="1600" dirty="0"/>
          </a:p>
        </p:txBody>
      </p:sp>
      <p:sp>
        <p:nvSpPr>
          <p:cNvPr id="6" name="Text 4"/>
          <p:cNvSpPr/>
          <p:nvPr/>
        </p:nvSpPr>
        <p:spPr>
          <a:xfrm>
            <a:off x="1198830" y="3202186"/>
            <a:ext cx="2947715" cy="2232422"/>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CD-ROM, DVD, USB тасымалдағыштарындағы ресурстарды сипаттауда физикалық формат пен қол жеткізу тәсілі міндетті түрде көрсетіледі. ISO 690-2 халықаралық стандарты электронды дереккөздерді сипаттаудың жалпыға ортақ ережелерін белгілейді.</a:t>
            </a:r>
            <a:endParaRPr lang="en-US" sz="1300" dirty="0"/>
          </a:p>
        </p:txBody>
      </p:sp>
      <p:sp>
        <p:nvSpPr>
          <p:cNvPr id="7" name="Shape 5"/>
          <p:cNvSpPr/>
          <p:nvPr/>
        </p:nvSpPr>
        <p:spPr>
          <a:xfrm>
            <a:off x="4353213" y="2270720"/>
            <a:ext cx="372061" cy="372070"/>
          </a:xfrm>
          <a:prstGeom prst="roundRect">
            <a:avLst>
              <a:gd name="adj" fmla="val 18670"/>
            </a:avLst>
          </a:prstGeom>
          <a:solidFill>
            <a:srgbClr val="D9EDF2"/>
          </a:solidFill>
          <a:ln w="6350">
            <a:solidFill>
              <a:srgbClr val="BFD3D8"/>
            </a:solidFill>
            <a:prstDash val="solid"/>
          </a:ln>
        </p:spPr>
        <p:txBody>
          <a:bodyPr/>
          <a:lstStyle/>
          <a:p>
            <a:endParaRPr lang="ru-RU"/>
          </a:p>
        </p:txBody>
      </p:sp>
      <p:sp>
        <p:nvSpPr>
          <p:cNvPr id="8" name="Text 6"/>
          <p:cNvSpPr/>
          <p:nvPr/>
        </p:nvSpPr>
        <p:spPr>
          <a:xfrm>
            <a:off x="4415223" y="2301726"/>
            <a:ext cx="248041" cy="310059"/>
          </a:xfrm>
          <a:prstGeom prst="rect">
            <a:avLst/>
          </a:prstGeom>
          <a:noFill/>
          <a:ln/>
        </p:spPr>
        <p:txBody>
          <a:bodyPr wrap="none" lIns="0" tIns="0" rIns="0" bIns="0" rtlCol="0" anchor="ctr"/>
          <a:lstStyle/>
          <a:p>
            <a:pPr marL="0" indent="0" algn="ctr">
              <a:lnSpc>
                <a:spcPct val="100000"/>
              </a:lnSpc>
              <a:buNone/>
            </a:pPr>
            <a:r>
              <a:rPr lang="en-US" sz="1950" dirty="0">
                <a:solidFill>
                  <a:srgbClr val="384653"/>
                </a:solidFill>
                <a:latin typeface="Host Grotesk Medium" pitchFamily="34" charset="0"/>
                <a:ea typeface="Host Grotesk Medium" pitchFamily="34" charset="-122"/>
                <a:cs typeface="Host Grotesk Medium" pitchFamily="34" charset="-120"/>
              </a:rPr>
              <a:t>2</a:t>
            </a:r>
            <a:endParaRPr lang="en-US" sz="1950" dirty="0"/>
          </a:p>
        </p:txBody>
      </p:sp>
      <p:sp>
        <p:nvSpPr>
          <p:cNvPr id="9" name="Text 7"/>
          <p:cNvSpPr/>
          <p:nvPr/>
        </p:nvSpPr>
        <p:spPr>
          <a:xfrm>
            <a:off x="4890568" y="2327573"/>
            <a:ext cx="2947815" cy="516930"/>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Метадеректерді толтыру және сақтау</a:t>
            </a:r>
            <a:endParaRPr lang="en-US" sz="1600" dirty="0"/>
          </a:p>
        </p:txBody>
      </p:sp>
      <p:sp>
        <p:nvSpPr>
          <p:cNvPr id="10" name="Text 8"/>
          <p:cNvSpPr/>
          <p:nvPr/>
        </p:nvSpPr>
        <p:spPr>
          <a:xfrm>
            <a:off x="4890568" y="2943721"/>
            <a:ext cx="2947815" cy="1736328"/>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Метадеректер (автор, атауы, жыл, URL, қол жеткізу күні) ресурстың дәл идентификациясын қамтамасыз етеді. Онлайн ресурстар үшін соңғы қол жеткізу күнін көрсету міндетті, өйткені сілтемелер өзгеруі немесе жойылуы мүмкін.</a:t>
            </a:r>
            <a:endParaRPr lang="en-US" sz="1300" dirty="0"/>
          </a:p>
        </p:txBody>
      </p:sp>
      <p:sp>
        <p:nvSpPr>
          <p:cNvPr id="11" name="Shape 9"/>
          <p:cNvSpPr/>
          <p:nvPr/>
        </p:nvSpPr>
        <p:spPr>
          <a:xfrm>
            <a:off x="8045050" y="2270720"/>
            <a:ext cx="372061" cy="372070"/>
          </a:xfrm>
          <a:prstGeom prst="roundRect">
            <a:avLst>
              <a:gd name="adj" fmla="val 18670"/>
            </a:avLst>
          </a:prstGeom>
          <a:solidFill>
            <a:srgbClr val="D9EDF2"/>
          </a:solidFill>
          <a:ln w="6350">
            <a:solidFill>
              <a:srgbClr val="BFD3D8"/>
            </a:solidFill>
            <a:prstDash val="solid"/>
          </a:ln>
        </p:spPr>
        <p:txBody>
          <a:bodyPr/>
          <a:lstStyle/>
          <a:p>
            <a:endParaRPr lang="ru-RU"/>
          </a:p>
        </p:txBody>
      </p:sp>
      <p:sp>
        <p:nvSpPr>
          <p:cNvPr id="12" name="Text 10"/>
          <p:cNvSpPr/>
          <p:nvPr/>
        </p:nvSpPr>
        <p:spPr>
          <a:xfrm>
            <a:off x="8107060" y="2301726"/>
            <a:ext cx="248041" cy="310059"/>
          </a:xfrm>
          <a:prstGeom prst="rect">
            <a:avLst/>
          </a:prstGeom>
          <a:noFill/>
          <a:ln/>
        </p:spPr>
        <p:txBody>
          <a:bodyPr wrap="none" lIns="0" tIns="0" rIns="0" bIns="0" rtlCol="0" anchor="ctr"/>
          <a:lstStyle/>
          <a:p>
            <a:pPr marL="0" indent="0" algn="ctr">
              <a:lnSpc>
                <a:spcPct val="100000"/>
              </a:lnSpc>
              <a:buNone/>
            </a:pPr>
            <a:r>
              <a:rPr lang="en-US" sz="1950" dirty="0">
                <a:solidFill>
                  <a:srgbClr val="384653"/>
                </a:solidFill>
                <a:latin typeface="Host Grotesk Medium" pitchFamily="34" charset="0"/>
                <a:ea typeface="Host Grotesk Medium" pitchFamily="34" charset="-122"/>
                <a:cs typeface="Host Grotesk Medium" pitchFamily="34" charset="-120"/>
              </a:rPr>
              <a:t>3</a:t>
            </a:r>
            <a:endParaRPr lang="en-US" sz="1950" dirty="0"/>
          </a:p>
        </p:txBody>
      </p:sp>
      <p:sp>
        <p:nvSpPr>
          <p:cNvPr id="13" name="Text 11"/>
          <p:cNvSpPr/>
          <p:nvPr/>
        </p:nvSpPr>
        <p:spPr>
          <a:xfrm>
            <a:off x="8582406" y="2327573"/>
            <a:ext cx="2947815" cy="516930"/>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Желілік ресурстарды библиографиялау</a:t>
            </a:r>
            <a:endParaRPr lang="en-US" sz="1600" dirty="0"/>
          </a:p>
        </p:txBody>
      </p:sp>
      <p:sp>
        <p:nvSpPr>
          <p:cNvPr id="14" name="Text 12"/>
          <p:cNvSpPr/>
          <p:nvPr/>
        </p:nvSpPr>
        <p:spPr>
          <a:xfrm>
            <a:off x="8582406" y="2943721"/>
            <a:ext cx="2947815" cy="1488281"/>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Интернет ресурстарын (сайт, онлайн-мақала, электронды кітап, деректер базасы) сипаттауда DOI нөмірі, тұрақты URL немесе архив сілтемесі (web.archive.org) ресурстың тұрақты қол жетімділігін кепілдендіреді.</a:t>
            </a:r>
            <a:endParaRPr lang="en-US" sz="13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100000" y="0"/>
                </a:lnTo>
                <a:lnTo>
                  <a:pt x="75000" y="100000"/>
                </a:lnTo>
                <a:lnTo>
                  <a:pt x="0" y="100000"/>
                </a:lnTo>
                <a:close/>
              </a:path>
            </a:pathLst>
          </a:custGeom>
        </p:spPr>
      </p:pic>
      <p:sp>
        <p:nvSpPr>
          <p:cNvPr id="5" name="Text 2"/>
          <p:cNvSpPr/>
          <p:nvPr/>
        </p:nvSpPr>
        <p:spPr>
          <a:xfrm>
            <a:off x="5233360" y="881062"/>
            <a:ext cx="6296860" cy="1405235"/>
          </a:xfrm>
          <a:prstGeom prst="rect">
            <a:avLst/>
          </a:prstGeom>
          <a:noFill/>
          <a:ln/>
        </p:spPr>
        <p:txBody>
          <a:bodyPr wrap="square" lIns="0" tIns="0" rIns="0" bIns="0" rtlCol="0" anchor="t">
            <a:normAutofit/>
          </a:bodyPr>
          <a:lstStyle/>
          <a:p>
            <a:pPr marL="0" indent="0" algn="l">
              <a:lnSpc>
                <a:spcPct val="104000"/>
              </a:lnSpc>
              <a:buNone/>
            </a:pPr>
            <a:r>
              <a:rPr lang="en-US" sz="2950" dirty="0" err="1">
                <a:solidFill>
                  <a:srgbClr val="2E3C4E"/>
                </a:solidFill>
                <a:latin typeface="Host Grotesk Medium" pitchFamily="34" charset="0"/>
                <a:ea typeface="Host Grotesk Medium" pitchFamily="34" charset="-122"/>
                <a:cs typeface="Host Grotesk Medium" pitchFamily="34" charset="-120"/>
              </a:rPr>
              <a:t>Деректерді</a:t>
            </a:r>
            <a:r>
              <a:rPr lang="en-US" sz="2950" dirty="0">
                <a:solidFill>
                  <a:srgbClr val="2E3C4E"/>
                </a:solidFill>
                <a:latin typeface="Host Grotesk Medium" pitchFamily="34" charset="0"/>
                <a:ea typeface="Host Grotesk Medium" pitchFamily="34" charset="-122"/>
                <a:cs typeface="Host Grotesk Medium" pitchFamily="34" charset="-120"/>
              </a:rPr>
              <a:t> басқарудың нормативтік негіздері</a:t>
            </a:r>
            <a:endParaRPr lang="en-US" sz="2950" dirty="0"/>
          </a:p>
        </p:txBody>
      </p:sp>
      <p:sp>
        <p:nvSpPr>
          <p:cNvPr id="6" name="Shape 3"/>
          <p:cNvSpPr/>
          <p:nvPr/>
        </p:nvSpPr>
        <p:spPr>
          <a:xfrm>
            <a:off x="5233360" y="2489994"/>
            <a:ext cx="3080467" cy="2362299"/>
          </a:xfrm>
          <a:prstGeom prst="roundRect">
            <a:avLst>
              <a:gd name="adj" fmla="val 2665"/>
            </a:avLst>
          </a:prstGeom>
          <a:solidFill>
            <a:srgbClr val="D9EDF2"/>
          </a:solidFill>
          <a:ln w="6350">
            <a:solidFill>
              <a:srgbClr val="BFD3D8"/>
            </a:solidFill>
            <a:prstDash val="solid"/>
          </a:ln>
        </p:spPr>
        <p:txBody>
          <a:bodyPr/>
          <a:lstStyle/>
          <a:p>
            <a:endParaRPr lang="ru-RU"/>
          </a:p>
        </p:txBody>
      </p:sp>
      <p:sp>
        <p:nvSpPr>
          <p:cNvPr id="7" name="Text 4"/>
          <p:cNvSpPr/>
          <p:nvPr/>
        </p:nvSpPr>
        <p:spPr>
          <a:xfrm>
            <a:off x="5389527" y="2646164"/>
            <a:ext cx="2768134" cy="468313"/>
          </a:xfrm>
          <a:prstGeom prst="rect">
            <a:avLst/>
          </a:prstGeom>
          <a:noFill/>
          <a:ln/>
        </p:spPr>
        <p:txBody>
          <a:bodyPr wrap="square" lIns="0" tIns="0" rIns="0" bIns="0" rtlCol="0" anchor="t">
            <a:normAutofit/>
          </a:bodyPr>
          <a:lstStyle/>
          <a:p>
            <a:pPr marL="0" indent="0" algn="l">
              <a:lnSpc>
                <a:spcPct val="104000"/>
              </a:lnSpc>
              <a:buNone/>
            </a:pPr>
            <a:r>
              <a:rPr lang="en-US" sz="1450" dirty="0">
                <a:solidFill>
                  <a:srgbClr val="384653"/>
                </a:solidFill>
                <a:latin typeface="Host Grotesk Medium" pitchFamily="34" charset="0"/>
                <a:ea typeface="Host Grotesk Medium" pitchFamily="34" charset="-122"/>
                <a:cs typeface="Host Grotesk Medium" pitchFamily="34" charset="-120"/>
              </a:rPr>
              <a:t>Стандарттар мен регламенттер</a:t>
            </a:r>
            <a:endParaRPr lang="en-US" sz="1450" dirty="0"/>
          </a:p>
        </p:txBody>
      </p:sp>
      <p:sp>
        <p:nvSpPr>
          <p:cNvPr id="8" name="Text 5"/>
          <p:cNvSpPr/>
          <p:nvPr/>
        </p:nvSpPr>
        <p:spPr>
          <a:xfrm>
            <a:off x="5389527" y="3195935"/>
            <a:ext cx="2768134" cy="1285875"/>
          </a:xfrm>
          <a:prstGeom prst="rect">
            <a:avLst/>
          </a:prstGeom>
          <a:noFill/>
          <a:ln/>
        </p:spPr>
        <p:txBody>
          <a:bodyPr wrap="square" lIns="0" tIns="0" rIns="0" bIns="0" rtlCol="0" anchor="t">
            <a:normAutofit/>
          </a:bodyPr>
          <a:lstStyle/>
          <a:p>
            <a:pPr marL="0" indent="0" algn="l">
              <a:lnSpc>
                <a:spcPct val="119000"/>
              </a:lnSpc>
              <a:buNone/>
            </a:pPr>
            <a:r>
              <a:rPr lang="en-US" sz="1150" dirty="0">
                <a:solidFill>
                  <a:srgbClr val="384653"/>
                </a:solidFill>
                <a:latin typeface="Roboto" pitchFamily="34" charset="0"/>
                <a:ea typeface="Roboto" pitchFamily="34" charset="-122"/>
                <a:cs typeface="Roboto" pitchFamily="34" charset="-120"/>
              </a:rPr>
              <a:t>Құжат айналымы халықаралық (ISO 15489), ұлттық және салалық стандарттармен реттеледі. Бұл стандарттар ресімдеу тәртібін, сақтау мерзімін және деректерге қол жеткізу ережелерін анықтайды.</a:t>
            </a:r>
            <a:endParaRPr lang="en-US" sz="1150" dirty="0"/>
          </a:p>
        </p:txBody>
      </p:sp>
      <p:sp>
        <p:nvSpPr>
          <p:cNvPr id="9" name="Shape 6"/>
          <p:cNvSpPr/>
          <p:nvPr/>
        </p:nvSpPr>
        <p:spPr>
          <a:xfrm>
            <a:off x="8449654" y="2489994"/>
            <a:ext cx="3080566" cy="2362299"/>
          </a:xfrm>
          <a:prstGeom prst="roundRect">
            <a:avLst>
              <a:gd name="adj" fmla="val 2665"/>
            </a:avLst>
          </a:prstGeom>
          <a:solidFill>
            <a:srgbClr val="D9EDF2"/>
          </a:solidFill>
          <a:ln w="6350">
            <a:solidFill>
              <a:srgbClr val="BFD3D8"/>
            </a:solidFill>
            <a:prstDash val="solid"/>
          </a:ln>
        </p:spPr>
        <p:txBody>
          <a:bodyPr/>
          <a:lstStyle/>
          <a:p>
            <a:endParaRPr lang="ru-RU"/>
          </a:p>
        </p:txBody>
      </p:sp>
      <p:sp>
        <p:nvSpPr>
          <p:cNvPr id="10" name="Text 7"/>
          <p:cNvSpPr/>
          <p:nvPr/>
        </p:nvSpPr>
        <p:spPr>
          <a:xfrm>
            <a:off x="8605821" y="2646164"/>
            <a:ext cx="2768233" cy="468313"/>
          </a:xfrm>
          <a:prstGeom prst="rect">
            <a:avLst/>
          </a:prstGeom>
          <a:noFill/>
          <a:ln/>
        </p:spPr>
        <p:txBody>
          <a:bodyPr wrap="square" lIns="0" tIns="0" rIns="0" bIns="0" rtlCol="0" anchor="t">
            <a:normAutofit/>
          </a:bodyPr>
          <a:lstStyle/>
          <a:p>
            <a:pPr marL="0" indent="0" algn="l">
              <a:lnSpc>
                <a:spcPct val="104000"/>
              </a:lnSpc>
              <a:buNone/>
            </a:pPr>
            <a:r>
              <a:rPr lang="en-US" sz="1450" dirty="0">
                <a:solidFill>
                  <a:srgbClr val="384653"/>
                </a:solidFill>
                <a:latin typeface="Host Grotesk Medium" pitchFamily="34" charset="0"/>
                <a:ea typeface="Host Grotesk Medium" pitchFamily="34" charset="-122"/>
                <a:cs typeface="Host Grotesk Medium" pitchFamily="34" charset="-120"/>
              </a:rPr>
              <a:t>Мемлекеттік деңгейдегі рәсімдеу</a:t>
            </a:r>
            <a:endParaRPr lang="en-US" sz="1450" dirty="0"/>
          </a:p>
        </p:txBody>
      </p:sp>
      <p:sp>
        <p:nvSpPr>
          <p:cNvPr id="11" name="Text 8"/>
          <p:cNvSpPr/>
          <p:nvPr/>
        </p:nvSpPr>
        <p:spPr>
          <a:xfrm>
            <a:off x="8605821" y="3195935"/>
            <a:ext cx="2768233" cy="1500188"/>
          </a:xfrm>
          <a:prstGeom prst="rect">
            <a:avLst/>
          </a:prstGeom>
          <a:noFill/>
          <a:ln/>
        </p:spPr>
        <p:txBody>
          <a:bodyPr wrap="square" lIns="0" tIns="0" rIns="0" bIns="0" rtlCol="0" anchor="t">
            <a:normAutofit/>
          </a:bodyPr>
          <a:lstStyle/>
          <a:p>
            <a:pPr marL="0" indent="0" algn="l">
              <a:lnSpc>
                <a:spcPct val="119000"/>
              </a:lnSpc>
              <a:buNone/>
            </a:pPr>
            <a:r>
              <a:rPr lang="en-US" sz="1150" dirty="0">
                <a:solidFill>
                  <a:srgbClr val="384653"/>
                </a:solidFill>
                <a:latin typeface="Roboto" pitchFamily="34" charset="0"/>
                <a:ea typeface="Roboto" pitchFamily="34" charset="-122"/>
                <a:cs typeface="Roboto" pitchFamily="34" charset="-120"/>
              </a:rPr>
              <a:t>Қазақстанда мемлекеттік органдардың деректерді рәсімдеуі "Электронды үкімет" инфрақұрылымы арқылы жүзеге асырылады. ҚР Заңдары, Үкімет қаулылары деректерді жинау мен сақтаудың міндетті талаптарын бекітеді.</a:t>
            </a:r>
            <a:endParaRPr lang="en-US" sz="1150" dirty="0"/>
          </a:p>
        </p:txBody>
      </p:sp>
      <p:sp>
        <p:nvSpPr>
          <p:cNvPr id="12" name="Shape 9"/>
          <p:cNvSpPr/>
          <p:nvPr/>
        </p:nvSpPr>
        <p:spPr>
          <a:xfrm>
            <a:off x="5233360" y="4988123"/>
            <a:ext cx="6296860" cy="1270893"/>
          </a:xfrm>
          <a:prstGeom prst="roundRect">
            <a:avLst>
              <a:gd name="adj" fmla="val 4953"/>
            </a:avLst>
          </a:prstGeom>
          <a:solidFill>
            <a:srgbClr val="D9EDF2"/>
          </a:solidFill>
          <a:ln w="6350">
            <a:solidFill>
              <a:srgbClr val="BFD3D8"/>
            </a:solidFill>
            <a:prstDash val="solid"/>
          </a:ln>
        </p:spPr>
        <p:txBody>
          <a:bodyPr/>
          <a:lstStyle/>
          <a:p>
            <a:endParaRPr lang="ru-RU"/>
          </a:p>
        </p:txBody>
      </p:sp>
      <p:sp>
        <p:nvSpPr>
          <p:cNvPr id="13" name="Text 10"/>
          <p:cNvSpPr/>
          <p:nvPr/>
        </p:nvSpPr>
        <p:spPr>
          <a:xfrm>
            <a:off x="5389527" y="5144294"/>
            <a:ext cx="5984527" cy="234156"/>
          </a:xfrm>
          <a:prstGeom prst="rect">
            <a:avLst/>
          </a:prstGeom>
          <a:noFill/>
          <a:ln/>
        </p:spPr>
        <p:txBody>
          <a:bodyPr wrap="none" lIns="0" tIns="0" rIns="0" bIns="0" rtlCol="0" anchor="t"/>
          <a:lstStyle/>
          <a:p>
            <a:pPr marL="0" indent="0" algn="l">
              <a:lnSpc>
                <a:spcPct val="104000"/>
              </a:lnSpc>
              <a:buNone/>
            </a:pPr>
            <a:r>
              <a:rPr lang="en-US" sz="1450" dirty="0">
                <a:solidFill>
                  <a:srgbClr val="384653"/>
                </a:solidFill>
                <a:latin typeface="Host Grotesk Medium" pitchFamily="34" charset="0"/>
                <a:ea typeface="Host Grotesk Medium" pitchFamily="34" charset="-122"/>
                <a:cs typeface="Host Grotesk Medium" pitchFamily="34" charset="-120"/>
              </a:rPr>
              <a:t>Құқықтық күш</a:t>
            </a:r>
            <a:endParaRPr lang="en-US" sz="1450" dirty="0"/>
          </a:p>
        </p:txBody>
      </p:sp>
      <p:sp>
        <p:nvSpPr>
          <p:cNvPr id="14" name="Text 11"/>
          <p:cNvSpPr/>
          <p:nvPr/>
        </p:nvSpPr>
        <p:spPr>
          <a:xfrm>
            <a:off x="5389527" y="5459909"/>
            <a:ext cx="5984527" cy="642938"/>
          </a:xfrm>
          <a:prstGeom prst="rect">
            <a:avLst/>
          </a:prstGeom>
          <a:noFill/>
          <a:ln/>
        </p:spPr>
        <p:txBody>
          <a:bodyPr wrap="square" lIns="0" tIns="0" rIns="0" bIns="0" rtlCol="0" anchor="t">
            <a:normAutofit/>
          </a:bodyPr>
          <a:lstStyle/>
          <a:p>
            <a:pPr marL="0" indent="0" algn="l">
              <a:lnSpc>
                <a:spcPct val="119000"/>
              </a:lnSpc>
              <a:buNone/>
            </a:pPr>
            <a:r>
              <a:rPr lang="en-US" sz="1150" dirty="0">
                <a:solidFill>
                  <a:srgbClr val="384653"/>
                </a:solidFill>
                <a:latin typeface="Roboto" pitchFamily="34" charset="0"/>
                <a:ea typeface="Roboto" pitchFamily="34" charset="-122"/>
                <a:cs typeface="Roboto" pitchFamily="34" charset="-120"/>
              </a:rPr>
              <a:t>Электронды құжаттардың заңды күші ЭЦҚ (электронды цифрлық қолтаңба) арқылы қамтамасыз етіледі. Тиісті рәсімделген электронды құжат қағаз нұсқасымен бірдей заңды статусқа ие болады.</a:t>
            </a:r>
            <a:endParaRPr lang="en-US" sz="11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661475" y="1241921"/>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Құжаттар эволюциясы: Куәліктен дереккөзге</a:t>
            </a:r>
            <a:endParaRPr lang="en-US" sz="3250" dirty="0"/>
          </a:p>
        </p:txBody>
      </p:sp>
      <p:sp>
        <p:nvSpPr>
          <p:cNvPr id="3" name="Shape 1"/>
          <p:cNvSpPr/>
          <p:nvPr/>
        </p:nvSpPr>
        <p:spPr>
          <a:xfrm>
            <a:off x="661475" y="3852664"/>
            <a:ext cx="10868745" cy="19050"/>
          </a:xfrm>
          <a:prstGeom prst="roundRect">
            <a:avLst>
              <a:gd name="adj" fmla="val 49999"/>
            </a:avLst>
          </a:prstGeom>
          <a:solidFill>
            <a:srgbClr val="BFD3D8"/>
          </a:solidFill>
          <a:ln/>
        </p:spPr>
        <p:txBody>
          <a:bodyPr/>
          <a:lstStyle/>
          <a:p>
            <a:endParaRPr lang="ru-RU"/>
          </a:p>
        </p:txBody>
      </p:sp>
      <p:sp>
        <p:nvSpPr>
          <p:cNvPr id="4" name="Shape 2"/>
          <p:cNvSpPr/>
          <p:nvPr/>
        </p:nvSpPr>
        <p:spPr>
          <a:xfrm>
            <a:off x="2763669" y="3356570"/>
            <a:ext cx="19050" cy="496094"/>
          </a:xfrm>
          <a:prstGeom prst="roundRect">
            <a:avLst>
              <a:gd name="adj" fmla="val 49999"/>
            </a:avLst>
          </a:prstGeom>
          <a:solidFill>
            <a:srgbClr val="BFD3D8"/>
          </a:solidFill>
          <a:ln/>
        </p:spPr>
        <p:txBody>
          <a:bodyPr/>
          <a:lstStyle/>
          <a:p>
            <a:endParaRPr lang="ru-RU"/>
          </a:p>
        </p:txBody>
      </p:sp>
      <p:sp>
        <p:nvSpPr>
          <p:cNvPr id="5" name="Shape 3"/>
          <p:cNvSpPr/>
          <p:nvPr/>
        </p:nvSpPr>
        <p:spPr>
          <a:xfrm>
            <a:off x="2587163" y="3666629"/>
            <a:ext cx="372061" cy="372070"/>
          </a:xfrm>
          <a:prstGeom prst="roundRect">
            <a:avLst>
              <a:gd name="adj" fmla="val 18670"/>
            </a:avLst>
          </a:prstGeom>
          <a:solidFill>
            <a:srgbClr val="D9EDF2"/>
          </a:solidFill>
          <a:ln w="6350">
            <a:solidFill>
              <a:srgbClr val="BFD3D8"/>
            </a:solidFill>
            <a:prstDash val="solid"/>
          </a:ln>
        </p:spPr>
        <p:txBody>
          <a:bodyPr/>
          <a:lstStyle/>
          <a:p>
            <a:endParaRPr lang="ru-RU"/>
          </a:p>
        </p:txBody>
      </p:sp>
      <p:sp>
        <p:nvSpPr>
          <p:cNvPr id="6" name="Text 4"/>
          <p:cNvSpPr/>
          <p:nvPr/>
        </p:nvSpPr>
        <p:spPr>
          <a:xfrm>
            <a:off x="2649174" y="3697635"/>
            <a:ext cx="248041" cy="310059"/>
          </a:xfrm>
          <a:prstGeom prst="rect">
            <a:avLst/>
          </a:prstGeom>
          <a:noFill/>
          <a:ln/>
        </p:spPr>
        <p:txBody>
          <a:bodyPr wrap="none" lIns="0" tIns="0" rIns="0" bIns="0" rtlCol="0" anchor="ctr"/>
          <a:lstStyle/>
          <a:p>
            <a:pPr marL="0" indent="0" algn="ctr">
              <a:lnSpc>
                <a:spcPct val="100000"/>
              </a:lnSpc>
              <a:buNone/>
            </a:pPr>
            <a:r>
              <a:rPr lang="en-US" sz="1950" dirty="0">
                <a:solidFill>
                  <a:srgbClr val="384653"/>
                </a:solidFill>
                <a:latin typeface="Host Grotesk Medium" pitchFamily="34" charset="0"/>
                <a:ea typeface="Host Grotesk Medium" pitchFamily="34" charset="-122"/>
                <a:cs typeface="Host Grotesk Medium" pitchFamily="34" charset="-120"/>
              </a:rPr>
              <a:t>1</a:t>
            </a:r>
            <a:endParaRPr lang="en-US" sz="1950" dirty="0"/>
          </a:p>
        </p:txBody>
      </p:sp>
      <p:sp>
        <p:nvSpPr>
          <p:cNvPr id="7" name="Text 5"/>
          <p:cNvSpPr/>
          <p:nvPr/>
        </p:nvSpPr>
        <p:spPr>
          <a:xfrm>
            <a:off x="826769" y="2089348"/>
            <a:ext cx="3892849" cy="258465"/>
          </a:xfrm>
          <a:prstGeom prst="rect">
            <a:avLst/>
          </a:prstGeom>
          <a:noFill/>
          <a:ln/>
        </p:spPr>
        <p:txBody>
          <a:bodyPr wrap="none" lIns="0" tIns="0" rIns="0" bIns="0" rtlCol="0" anchor="t"/>
          <a:lstStyle/>
          <a:p>
            <a:pPr marL="0" indent="0" algn="ctr">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Латынша Documentum</a:t>
            </a:r>
            <a:endParaRPr lang="en-US" sz="1600" dirty="0"/>
          </a:p>
        </p:txBody>
      </p:sp>
      <p:sp>
        <p:nvSpPr>
          <p:cNvPr id="8" name="Text 6"/>
          <p:cNvSpPr/>
          <p:nvPr/>
        </p:nvSpPr>
        <p:spPr>
          <a:xfrm>
            <a:off x="826769" y="2447032"/>
            <a:ext cx="3892849" cy="744141"/>
          </a:xfrm>
          <a:prstGeom prst="rect">
            <a:avLst/>
          </a:prstGeom>
          <a:noFill/>
          <a:ln/>
        </p:spPr>
        <p:txBody>
          <a:bodyPr wrap="square" lIns="0" tIns="0" rIns="0" bIns="0" rtlCol="0" anchor="t">
            <a:normAutofit/>
          </a:bodyPr>
          <a:lstStyle/>
          <a:p>
            <a:pPr marL="0" indent="0" algn="ctr">
              <a:lnSpc>
                <a:spcPct val="125000"/>
              </a:lnSpc>
              <a:buNone/>
            </a:pPr>
            <a:r>
              <a:rPr lang="en-US" sz="1300" dirty="0">
                <a:solidFill>
                  <a:srgbClr val="384653"/>
                </a:solidFill>
                <a:latin typeface="Roboto" pitchFamily="34" charset="0"/>
                <a:ea typeface="Roboto" pitchFamily="34" charset="-122"/>
                <a:cs typeface="Roboto" pitchFamily="34" charset="-120"/>
              </a:rPr>
              <a:t>Бастапқы мағынасы — "үйрету, нұсқау". Ортағасырлық Еуропада ресми жазбаша куәлік ретінде қолданылды.</a:t>
            </a:r>
            <a:endParaRPr lang="en-US" sz="1300" dirty="0"/>
          </a:p>
        </p:txBody>
      </p:sp>
      <p:sp>
        <p:nvSpPr>
          <p:cNvPr id="9" name="Shape 7"/>
          <p:cNvSpPr/>
          <p:nvPr/>
        </p:nvSpPr>
        <p:spPr>
          <a:xfrm>
            <a:off x="4978672" y="3852664"/>
            <a:ext cx="19050" cy="496094"/>
          </a:xfrm>
          <a:prstGeom prst="roundRect">
            <a:avLst>
              <a:gd name="adj" fmla="val 49999"/>
            </a:avLst>
          </a:prstGeom>
          <a:solidFill>
            <a:srgbClr val="BFD3D8"/>
          </a:solidFill>
          <a:ln/>
        </p:spPr>
        <p:txBody>
          <a:bodyPr/>
          <a:lstStyle/>
          <a:p>
            <a:endParaRPr lang="ru-RU"/>
          </a:p>
        </p:txBody>
      </p:sp>
      <p:sp>
        <p:nvSpPr>
          <p:cNvPr id="10" name="Shape 8"/>
          <p:cNvSpPr/>
          <p:nvPr/>
        </p:nvSpPr>
        <p:spPr>
          <a:xfrm>
            <a:off x="4802167" y="3666629"/>
            <a:ext cx="372061" cy="372070"/>
          </a:xfrm>
          <a:prstGeom prst="roundRect">
            <a:avLst>
              <a:gd name="adj" fmla="val 18670"/>
            </a:avLst>
          </a:prstGeom>
          <a:solidFill>
            <a:srgbClr val="D9EDF2"/>
          </a:solidFill>
          <a:ln w="6350">
            <a:solidFill>
              <a:srgbClr val="BFD3D8"/>
            </a:solidFill>
            <a:prstDash val="solid"/>
          </a:ln>
        </p:spPr>
        <p:txBody>
          <a:bodyPr/>
          <a:lstStyle/>
          <a:p>
            <a:endParaRPr lang="ru-RU"/>
          </a:p>
        </p:txBody>
      </p:sp>
      <p:sp>
        <p:nvSpPr>
          <p:cNvPr id="11" name="Text 9"/>
          <p:cNvSpPr/>
          <p:nvPr/>
        </p:nvSpPr>
        <p:spPr>
          <a:xfrm>
            <a:off x="4864177" y="3697635"/>
            <a:ext cx="248041" cy="310059"/>
          </a:xfrm>
          <a:prstGeom prst="rect">
            <a:avLst/>
          </a:prstGeom>
          <a:noFill/>
          <a:ln/>
        </p:spPr>
        <p:txBody>
          <a:bodyPr wrap="none" lIns="0" tIns="0" rIns="0" bIns="0" rtlCol="0" anchor="ctr"/>
          <a:lstStyle/>
          <a:p>
            <a:pPr marL="0" indent="0" algn="ctr">
              <a:lnSpc>
                <a:spcPct val="100000"/>
              </a:lnSpc>
              <a:buNone/>
            </a:pPr>
            <a:r>
              <a:rPr lang="en-US" sz="1950" dirty="0">
                <a:solidFill>
                  <a:srgbClr val="384653"/>
                </a:solidFill>
                <a:latin typeface="Host Grotesk Medium" pitchFamily="34" charset="0"/>
                <a:ea typeface="Host Grotesk Medium" pitchFamily="34" charset="-122"/>
                <a:cs typeface="Host Grotesk Medium" pitchFamily="34" charset="-120"/>
              </a:rPr>
              <a:t>2</a:t>
            </a:r>
            <a:endParaRPr lang="en-US" sz="1950" dirty="0"/>
          </a:p>
        </p:txBody>
      </p:sp>
      <p:sp>
        <p:nvSpPr>
          <p:cNvPr id="12" name="Text 10"/>
          <p:cNvSpPr/>
          <p:nvPr/>
        </p:nvSpPr>
        <p:spPr>
          <a:xfrm>
            <a:off x="3041772" y="4514155"/>
            <a:ext cx="3892949" cy="258465"/>
          </a:xfrm>
          <a:prstGeom prst="rect">
            <a:avLst/>
          </a:prstGeom>
          <a:noFill/>
          <a:ln/>
        </p:spPr>
        <p:txBody>
          <a:bodyPr wrap="none" lIns="0" tIns="0" rIns="0" bIns="0" rtlCol="0" anchor="t"/>
          <a:lstStyle/>
          <a:p>
            <a:pPr marL="0" indent="0" algn="ctr">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XVII–XIX ғасырлар</a:t>
            </a:r>
            <a:endParaRPr lang="en-US" sz="1600" dirty="0"/>
          </a:p>
        </p:txBody>
      </p:sp>
      <p:sp>
        <p:nvSpPr>
          <p:cNvPr id="13" name="Text 11"/>
          <p:cNvSpPr/>
          <p:nvPr/>
        </p:nvSpPr>
        <p:spPr>
          <a:xfrm>
            <a:off x="3041772" y="4871839"/>
            <a:ext cx="3892949" cy="744141"/>
          </a:xfrm>
          <a:prstGeom prst="rect">
            <a:avLst/>
          </a:prstGeom>
          <a:noFill/>
          <a:ln/>
        </p:spPr>
        <p:txBody>
          <a:bodyPr wrap="square" lIns="0" tIns="0" rIns="0" bIns="0" rtlCol="0" anchor="t">
            <a:normAutofit/>
          </a:bodyPr>
          <a:lstStyle/>
          <a:p>
            <a:pPr marL="0" indent="0" algn="ctr">
              <a:lnSpc>
                <a:spcPct val="125000"/>
              </a:lnSpc>
              <a:buNone/>
            </a:pPr>
            <a:r>
              <a:rPr lang="en-US" sz="1300" dirty="0">
                <a:solidFill>
                  <a:srgbClr val="384653"/>
                </a:solidFill>
                <a:latin typeface="Roboto" pitchFamily="34" charset="0"/>
                <a:ea typeface="Roboto" pitchFamily="34" charset="-122"/>
                <a:cs typeface="Roboto" pitchFamily="34" charset="-120"/>
              </a:rPr>
              <a:t>Мемлекеттік басқарудың өсуімен құжаттың мәні өзгерді. Бюрократиялық жүйелер нығая бастады, іс-қағаздар рәсімделді.</a:t>
            </a:r>
            <a:endParaRPr lang="en-US" sz="1300" dirty="0"/>
          </a:p>
        </p:txBody>
      </p:sp>
      <p:sp>
        <p:nvSpPr>
          <p:cNvPr id="14" name="Shape 12"/>
          <p:cNvSpPr/>
          <p:nvPr/>
        </p:nvSpPr>
        <p:spPr>
          <a:xfrm>
            <a:off x="7193775" y="3356570"/>
            <a:ext cx="19050" cy="496094"/>
          </a:xfrm>
          <a:prstGeom prst="roundRect">
            <a:avLst>
              <a:gd name="adj" fmla="val 49999"/>
            </a:avLst>
          </a:prstGeom>
          <a:solidFill>
            <a:srgbClr val="BFD3D8"/>
          </a:solidFill>
          <a:ln/>
        </p:spPr>
        <p:txBody>
          <a:bodyPr/>
          <a:lstStyle/>
          <a:p>
            <a:endParaRPr lang="ru-RU"/>
          </a:p>
        </p:txBody>
      </p:sp>
      <p:sp>
        <p:nvSpPr>
          <p:cNvPr id="15" name="Shape 13"/>
          <p:cNvSpPr/>
          <p:nvPr/>
        </p:nvSpPr>
        <p:spPr>
          <a:xfrm>
            <a:off x="7017269" y="3666629"/>
            <a:ext cx="372061" cy="372070"/>
          </a:xfrm>
          <a:prstGeom prst="roundRect">
            <a:avLst>
              <a:gd name="adj" fmla="val 18670"/>
            </a:avLst>
          </a:prstGeom>
          <a:solidFill>
            <a:srgbClr val="D9EDF2"/>
          </a:solidFill>
          <a:ln w="6350">
            <a:solidFill>
              <a:srgbClr val="BFD3D8"/>
            </a:solidFill>
            <a:prstDash val="solid"/>
          </a:ln>
        </p:spPr>
        <p:txBody>
          <a:bodyPr/>
          <a:lstStyle/>
          <a:p>
            <a:endParaRPr lang="ru-RU"/>
          </a:p>
        </p:txBody>
      </p:sp>
      <p:sp>
        <p:nvSpPr>
          <p:cNvPr id="16" name="Text 14"/>
          <p:cNvSpPr/>
          <p:nvPr/>
        </p:nvSpPr>
        <p:spPr>
          <a:xfrm>
            <a:off x="7079279" y="3697635"/>
            <a:ext cx="248041" cy="310059"/>
          </a:xfrm>
          <a:prstGeom prst="rect">
            <a:avLst/>
          </a:prstGeom>
          <a:noFill/>
          <a:ln/>
        </p:spPr>
        <p:txBody>
          <a:bodyPr wrap="none" lIns="0" tIns="0" rIns="0" bIns="0" rtlCol="0" anchor="ctr"/>
          <a:lstStyle/>
          <a:p>
            <a:pPr marL="0" indent="0" algn="ctr">
              <a:lnSpc>
                <a:spcPct val="100000"/>
              </a:lnSpc>
              <a:buNone/>
            </a:pPr>
            <a:r>
              <a:rPr lang="en-US" sz="1950" dirty="0">
                <a:solidFill>
                  <a:srgbClr val="384653"/>
                </a:solidFill>
                <a:latin typeface="Host Grotesk Medium" pitchFamily="34" charset="0"/>
                <a:ea typeface="Host Grotesk Medium" pitchFamily="34" charset="-122"/>
                <a:cs typeface="Host Grotesk Medium" pitchFamily="34" charset="-120"/>
              </a:rPr>
              <a:t>3</a:t>
            </a:r>
            <a:endParaRPr lang="en-US" sz="1950" dirty="0"/>
          </a:p>
        </p:txBody>
      </p:sp>
      <p:sp>
        <p:nvSpPr>
          <p:cNvPr id="17" name="Text 15"/>
          <p:cNvSpPr/>
          <p:nvPr/>
        </p:nvSpPr>
        <p:spPr>
          <a:xfrm>
            <a:off x="5256875" y="2089348"/>
            <a:ext cx="3892949" cy="258465"/>
          </a:xfrm>
          <a:prstGeom prst="rect">
            <a:avLst/>
          </a:prstGeom>
          <a:noFill/>
          <a:ln/>
        </p:spPr>
        <p:txBody>
          <a:bodyPr wrap="none" lIns="0" tIns="0" rIns="0" bIns="0" rtlCol="0" anchor="t"/>
          <a:lstStyle/>
          <a:p>
            <a:pPr marL="0" indent="0" algn="ctr">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XX ғасыр</a:t>
            </a:r>
            <a:endParaRPr lang="en-US" sz="1600" dirty="0"/>
          </a:p>
        </p:txBody>
      </p:sp>
      <p:sp>
        <p:nvSpPr>
          <p:cNvPr id="18" name="Text 16"/>
          <p:cNvSpPr/>
          <p:nvPr/>
        </p:nvSpPr>
        <p:spPr>
          <a:xfrm>
            <a:off x="5256875" y="2447032"/>
            <a:ext cx="3892949" cy="744141"/>
          </a:xfrm>
          <a:prstGeom prst="rect">
            <a:avLst/>
          </a:prstGeom>
          <a:noFill/>
          <a:ln/>
        </p:spPr>
        <p:txBody>
          <a:bodyPr wrap="square" lIns="0" tIns="0" rIns="0" bIns="0" rtlCol="0" anchor="t">
            <a:normAutofit/>
          </a:bodyPr>
          <a:lstStyle/>
          <a:p>
            <a:pPr marL="0" indent="0" algn="ctr">
              <a:lnSpc>
                <a:spcPct val="125000"/>
              </a:lnSpc>
              <a:buNone/>
            </a:pPr>
            <a:r>
              <a:rPr lang="en-US" sz="1300" dirty="0">
                <a:solidFill>
                  <a:srgbClr val="384653"/>
                </a:solidFill>
                <a:latin typeface="Roboto" pitchFamily="34" charset="0"/>
                <a:ea typeface="Roboto" pitchFamily="34" charset="-122"/>
                <a:cs typeface="Roboto" pitchFamily="34" charset="-120"/>
              </a:rPr>
              <a:t>Типографика, ксерокс және компьютерлер құжаттарды жаппай өндіруге мүмкіндік берді. Кеңсе жұмысы стандартталды.</a:t>
            </a:r>
            <a:endParaRPr lang="en-US" sz="1300" dirty="0"/>
          </a:p>
        </p:txBody>
      </p:sp>
      <p:sp>
        <p:nvSpPr>
          <p:cNvPr id="19" name="Shape 17"/>
          <p:cNvSpPr/>
          <p:nvPr/>
        </p:nvSpPr>
        <p:spPr>
          <a:xfrm>
            <a:off x="9408877" y="3852664"/>
            <a:ext cx="19050" cy="496094"/>
          </a:xfrm>
          <a:prstGeom prst="roundRect">
            <a:avLst>
              <a:gd name="adj" fmla="val 49999"/>
            </a:avLst>
          </a:prstGeom>
          <a:solidFill>
            <a:srgbClr val="BFD3D8"/>
          </a:solidFill>
          <a:ln/>
        </p:spPr>
        <p:txBody>
          <a:bodyPr/>
          <a:lstStyle/>
          <a:p>
            <a:endParaRPr lang="ru-RU"/>
          </a:p>
        </p:txBody>
      </p:sp>
      <p:sp>
        <p:nvSpPr>
          <p:cNvPr id="20" name="Shape 18"/>
          <p:cNvSpPr/>
          <p:nvPr/>
        </p:nvSpPr>
        <p:spPr>
          <a:xfrm>
            <a:off x="9232371" y="3666629"/>
            <a:ext cx="372061" cy="372070"/>
          </a:xfrm>
          <a:prstGeom prst="roundRect">
            <a:avLst>
              <a:gd name="adj" fmla="val 18670"/>
            </a:avLst>
          </a:prstGeom>
          <a:solidFill>
            <a:srgbClr val="D9EDF2"/>
          </a:solidFill>
          <a:ln w="6350">
            <a:solidFill>
              <a:srgbClr val="BFD3D8"/>
            </a:solidFill>
            <a:prstDash val="solid"/>
          </a:ln>
        </p:spPr>
        <p:txBody>
          <a:bodyPr/>
          <a:lstStyle/>
          <a:p>
            <a:endParaRPr lang="ru-RU"/>
          </a:p>
        </p:txBody>
      </p:sp>
      <p:sp>
        <p:nvSpPr>
          <p:cNvPr id="21" name="Text 19"/>
          <p:cNvSpPr/>
          <p:nvPr/>
        </p:nvSpPr>
        <p:spPr>
          <a:xfrm>
            <a:off x="9294382" y="3697635"/>
            <a:ext cx="248041" cy="310059"/>
          </a:xfrm>
          <a:prstGeom prst="rect">
            <a:avLst/>
          </a:prstGeom>
          <a:noFill/>
          <a:ln/>
        </p:spPr>
        <p:txBody>
          <a:bodyPr wrap="none" lIns="0" tIns="0" rIns="0" bIns="0" rtlCol="0" anchor="ctr"/>
          <a:lstStyle/>
          <a:p>
            <a:pPr marL="0" indent="0" algn="ctr">
              <a:lnSpc>
                <a:spcPct val="100000"/>
              </a:lnSpc>
              <a:buNone/>
            </a:pPr>
            <a:r>
              <a:rPr lang="en-US" sz="1950" dirty="0">
                <a:solidFill>
                  <a:srgbClr val="384653"/>
                </a:solidFill>
                <a:latin typeface="Host Grotesk Medium" pitchFamily="34" charset="0"/>
                <a:ea typeface="Host Grotesk Medium" pitchFamily="34" charset="-122"/>
                <a:cs typeface="Host Grotesk Medium" pitchFamily="34" charset="-120"/>
              </a:rPr>
              <a:t>4</a:t>
            </a:r>
            <a:endParaRPr lang="en-US" sz="1950" dirty="0"/>
          </a:p>
        </p:txBody>
      </p:sp>
      <p:sp>
        <p:nvSpPr>
          <p:cNvPr id="22" name="Text 20"/>
          <p:cNvSpPr/>
          <p:nvPr/>
        </p:nvSpPr>
        <p:spPr>
          <a:xfrm>
            <a:off x="7471977" y="4514155"/>
            <a:ext cx="3892949" cy="258465"/>
          </a:xfrm>
          <a:prstGeom prst="rect">
            <a:avLst/>
          </a:prstGeom>
          <a:noFill/>
          <a:ln/>
        </p:spPr>
        <p:txBody>
          <a:bodyPr wrap="none" lIns="0" tIns="0" rIns="0" bIns="0" rtlCol="0" anchor="t"/>
          <a:lstStyle/>
          <a:p>
            <a:pPr marL="0" indent="0" algn="ctr">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XXI ғасыр</a:t>
            </a:r>
            <a:endParaRPr lang="en-US" sz="1600" dirty="0"/>
          </a:p>
        </p:txBody>
      </p:sp>
      <p:sp>
        <p:nvSpPr>
          <p:cNvPr id="23" name="Text 21"/>
          <p:cNvSpPr/>
          <p:nvPr/>
        </p:nvSpPr>
        <p:spPr>
          <a:xfrm>
            <a:off x="7471977" y="4871839"/>
            <a:ext cx="3892949" cy="744141"/>
          </a:xfrm>
          <a:prstGeom prst="rect">
            <a:avLst/>
          </a:prstGeom>
          <a:noFill/>
          <a:ln/>
        </p:spPr>
        <p:txBody>
          <a:bodyPr wrap="square" lIns="0" tIns="0" rIns="0" bIns="0" rtlCol="0" anchor="t">
            <a:normAutofit/>
          </a:bodyPr>
          <a:lstStyle/>
          <a:p>
            <a:pPr marL="0" indent="0" algn="ctr">
              <a:lnSpc>
                <a:spcPct val="125000"/>
              </a:lnSpc>
              <a:buNone/>
            </a:pPr>
            <a:r>
              <a:rPr lang="en-US" sz="1300" dirty="0">
                <a:solidFill>
                  <a:srgbClr val="384653"/>
                </a:solidFill>
                <a:latin typeface="Roboto" pitchFamily="34" charset="0"/>
                <a:ea typeface="Roboto" pitchFamily="34" charset="-122"/>
                <a:cs typeface="Roboto" pitchFamily="34" charset="-120"/>
              </a:rPr>
              <a:t>Электронды деректер базалары қағаз құжаттарын алмастырды. Цифрлық трансформация — деректердің жаңа өмірі.</a:t>
            </a:r>
            <a:endParaRPr lang="en-US" sz="13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661475" y="1933476"/>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Іс-қағаздарды жүргізудің қазақстандық моделі</a:t>
            </a:r>
            <a:endParaRPr lang="en-US" sz="3250" dirty="0"/>
          </a:p>
        </p:txBody>
      </p:sp>
      <p:sp>
        <p:nvSpPr>
          <p:cNvPr id="3" name="Shape 1"/>
          <p:cNvSpPr/>
          <p:nvPr/>
        </p:nvSpPr>
        <p:spPr>
          <a:xfrm>
            <a:off x="542415" y="2698254"/>
            <a:ext cx="5470785" cy="2226171"/>
          </a:xfrm>
          <a:prstGeom prst="roundRect">
            <a:avLst>
              <a:gd name="adj" fmla="val 5349"/>
            </a:avLst>
          </a:prstGeom>
          <a:solidFill>
            <a:srgbClr val="95CCDA"/>
          </a:solidFill>
          <a:ln/>
        </p:spPr>
        <p:txBody>
          <a:bodyPr/>
          <a:lstStyle/>
          <a:p>
            <a:endParaRPr lang="ru-RU"/>
          </a:p>
        </p:txBody>
      </p:sp>
      <p:sp>
        <p:nvSpPr>
          <p:cNvPr id="4" name="Text 2"/>
          <p:cNvSpPr/>
          <p:nvPr/>
        </p:nvSpPr>
        <p:spPr>
          <a:xfrm>
            <a:off x="707710" y="2863552"/>
            <a:ext cx="5140196"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Бөкей хандығының кеңселік жүйесі</a:t>
            </a:r>
            <a:endParaRPr lang="en-US" sz="1600" dirty="0"/>
          </a:p>
        </p:txBody>
      </p:sp>
      <p:sp>
        <p:nvSpPr>
          <p:cNvPr id="5" name="Text 3"/>
          <p:cNvSpPr/>
          <p:nvPr/>
        </p:nvSpPr>
        <p:spPr>
          <a:xfrm>
            <a:off x="707710" y="3287316"/>
            <a:ext cx="5140196" cy="124023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000000"/>
                </a:solidFill>
                <a:latin typeface="Roboto" pitchFamily="34" charset="0"/>
                <a:ea typeface="Roboto" pitchFamily="34" charset="-122"/>
                <a:cs typeface="Roboto" pitchFamily="34" charset="-120"/>
              </a:rPr>
              <a:t>XIX ғасырдың басында Бөкей хандығы (1801–1845) Еділ мен Жайықтың арасында өз кеңселік жүйесін қалыптастырды. Хан кеңсесінде іс-қағаздар жүргізілді, жарлықтар мен жарғылар ресімделді. Бұл — қазақ мемлекеттік басқарудағы деректерді ұйымдастырудың тарихи алғашқы ірі тәжірибесі.</a:t>
            </a:r>
            <a:endParaRPr lang="en-US" sz="1300" dirty="0"/>
          </a:p>
        </p:txBody>
      </p:sp>
      <p:sp>
        <p:nvSpPr>
          <p:cNvPr id="6" name="Text 4"/>
          <p:cNvSpPr/>
          <p:nvPr/>
        </p:nvSpPr>
        <p:spPr>
          <a:xfrm>
            <a:off x="6303904" y="2863552"/>
            <a:ext cx="5232666"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Тілдер мен жазу жүйелері</a:t>
            </a:r>
            <a:endParaRPr lang="en-US" sz="1600" dirty="0"/>
          </a:p>
        </p:txBody>
      </p:sp>
      <p:sp>
        <p:nvSpPr>
          <p:cNvPr id="7" name="Text 5"/>
          <p:cNvSpPr/>
          <p:nvPr/>
        </p:nvSpPr>
        <p:spPr>
          <a:xfrm>
            <a:off x="6303904" y="3287316"/>
            <a:ext cx="5232666" cy="1488281"/>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Бөкей хандығы кезінде іс-қағаздар </a:t>
            </a:r>
            <a:r>
              <a:rPr lang="en-US" sz="1300" b="1" dirty="0">
                <a:solidFill>
                  <a:srgbClr val="384653"/>
                </a:solidFill>
                <a:latin typeface="Roboto Bold" pitchFamily="34" charset="0"/>
                <a:ea typeface="Roboto Bold" pitchFamily="34" charset="-122"/>
                <a:cs typeface="Roboto Bold" pitchFamily="34" charset="-120"/>
              </a:rPr>
              <a:t>түркі-шағатай</a:t>
            </a:r>
            <a:r>
              <a:rPr lang="en-US" sz="1300" dirty="0">
                <a:solidFill>
                  <a:srgbClr val="384653"/>
                </a:solidFill>
                <a:latin typeface="Roboto" pitchFamily="34" charset="0"/>
                <a:ea typeface="Roboto" pitchFamily="34" charset="-122"/>
                <a:cs typeface="Roboto" pitchFamily="34" charset="-120"/>
              </a:rPr>
              <a:t> (жазба әдеби тіл) және </a:t>
            </a:r>
            <a:r>
              <a:rPr lang="en-US" sz="1300" b="1" dirty="0">
                <a:solidFill>
                  <a:srgbClr val="384653"/>
                </a:solidFill>
                <a:latin typeface="Roboto Bold" pitchFamily="34" charset="0"/>
                <a:ea typeface="Roboto Bold" pitchFamily="34" charset="-122"/>
                <a:cs typeface="Roboto Bold" pitchFamily="34" charset="-120"/>
              </a:rPr>
              <a:t>орыс тілдерінде</a:t>
            </a:r>
            <a:r>
              <a:rPr lang="en-US" sz="1300" dirty="0">
                <a:solidFill>
                  <a:srgbClr val="384653"/>
                </a:solidFill>
                <a:latin typeface="Roboto" pitchFamily="34" charset="0"/>
                <a:ea typeface="Roboto" pitchFamily="34" charset="-122"/>
                <a:cs typeface="Roboto" pitchFamily="34" charset="-120"/>
              </a:rPr>
              <a:t> жүргізілді. XIX ғасырдың аяғынан бастап қазақ тілінде ресми іс-қағаздардың пайда болуы ұлттық деректану мен іс жүргізудің тарихи кезеңін бастады. Бұл тілдік әртүрлілік деректерді интерпретациялауда ерекше дағды талап етеді.</a:t>
            </a:r>
            <a:endParaRPr lang="en-US" sz="13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0" y="0"/>
                </a:moveTo>
                <a:lnTo>
                  <a:pt x="100000" y="0"/>
                </a:lnTo>
                <a:lnTo>
                  <a:pt x="100000" y="100000"/>
                </a:lnTo>
                <a:lnTo>
                  <a:pt x="25000" y="100000"/>
                </a:lnTo>
                <a:close/>
              </a:path>
            </a:pathLst>
          </a:custGeom>
        </p:spPr>
      </p:pic>
      <p:sp>
        <p:nvSpPr>
          <p:cNvPr id="5" name="Text 2"/>
          <p:cNvSpPr/>
          <p:nvPr/>
        </p:nvSpPr>
        <p:spPr>
          <a:xfrm>
            <a:off x="661475" y="2202855"/>
            <a:ext cx="6296860" cy="1033463"/>
          </a:xfrm>
          <a:prstGeom prst="rect">
            <a:avLst/>
          </a:prstGeom>
          <a:noFill/>
          <a:ln/>
        </p:spPr>
        <p:txBody>
          <a:bodyPr wrap="square" lIns="0" tIns="0" rIns="0" bIns="0" rtlCol="0" anchor="t">
            <a:normAutofit/>
          </a:bodyPr>
          <a:lstStyle/>
          <a:p>
            <a:pPr marL="0" indent="0" algn="l">
              <a:lnSpc>
                <a:spcPct val="104000"/>
              </a:lnSpc>
              <a:buNone/>
            </a:pPr>
            <a:r>
              <a:rPr lang="en-US" sz="3250" dirty="0" err="1">
                <a:solidFill>
                  <a:srgbClr val="2E3C4E"/>
                </a:solidFill>
                <a:latin typeface="Host Grotesk Medium" pitchFamily="34" charset="0"/>
                <a:ea typeface="Host Grotesk Medium" pitchFamily="34" charset="-122"/>
                <a:cs typeface="Host Grotesk Medium" pitchFamily="34" charset="-120"/>
              </a:rPr>
              <a:t>Деректердің</a:t>
            </a:r>
            <a:r>
              <a:rPr lang="en-US" sz="3250" dirty="0">
                <a:solidFill>
                  <a:srgbClr val="2E3C4E"/>
                </a:solidFill>
                <a:latin typeface="Host Grotesk Medium" pitchFamily="34" charset="0"/>
                <a:ea typeface="Host Grotesk Medium" pitchFamily="34" charset="-122"/>
                <a:cs typeface="Host Grotesk Medium" pitchFamily="34" charset="-120"/>
              </a:rPr>
              <a:t> ертедегі тарихы</a:t>
            </a:r>
            <a:endParaRPr lang="en-US" sz="3250" dirty="0"/>
          </a:p>
        </p:txBody>
      </p:sp>
      <p:sp>
        <p:nvSpPr>
          <p:cNvPr id="6" name="Text 3"/>
          <p:cNvSpPr/>
          <p:nvPr/>
        </p:nvSpPr>
        <p:spPr>
          <a:xfrm>
            <a:off x="661475" y="3484364"/>
            <a:ext cx="6296860" cy="1488281"/>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Адамзат өз тарихының басынан ақпаратты сыртқы ортаға шығаруға ұмтылды. Тасқа қашалған суреттер, саздан жасалған таблеткалар, папирусқа жазылған мәтіндер — бәрі де деректерді сақтаудың алғашқы тәсілдері. Пиктография (сурет жазуы) — ақпаратты алғашқы жүйелеу тәжірибесі: нақты объектілер суреттер арқылы бейнеленіп, оқиғалар тіркелді. Бұл адамзаттың танымдық эволюциясының ерекше белесі болды.</a:t>
            </a:r>
            <a:endParaRPr lang="en-US" sz="13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661475" y="466626"/>
            <a:ext cx="10868745" cy="395684"/>
          </a:xfrm>
          <a:prstGeom prst="rect">
            <a:avLst/>
          </a:prstGeom>
          <a:noFill/>
          <a:ln/>
        </p:spPr>
        <p:txBody>
          <a:bodyPr wrap="none" lIns="0" tIns="0" rIns="0" bIns="0" rtlCol="0" anchor="t"/>
          <a:lstStyle/>
          <a:p>
            <a:pPr marL="0" indent="0" algn="l">
              <a:lnSpc>
                <a:spcPct val="104000"/>
              </a:lnSpc>
              <a:buNone/>
            </a:pPr>
            <a:r>
              <a:rPr lang="en-US" sz="2450" dirty="0">
                <a:solidFill>
                  <a:srgbClr val="2E3C4E"/>
                </a:solidFill>
                <a:latin typeface="Host Grotesk Medium" pitchFamily="34" charset="0"/>
                <a:ea typeface="Host Grotesk Medium" pitchFamily="34" charset="-122"/>
                <a:cs typeface="Host Grotesk Medium" pitchFamily="34" charset="-120"/>
              </a:rPr>
              <a:t>Жазу жүйелерінің эволюциясы</a:t>
            </a:r>
            <a:endParaRPr lang="en-US" sz="2450" dirty="0"/>
          </a:p>
        </p:txBody>
      </p:sp>
      <p:pic>
        <p:nvPicPr>
          <p:cNvPr id="3" name="Image 0" descr="preencoded.png"/>
          <p:cNvPicPr>
            <a:picLocks noChangeAspect="1"/>
          </p:cNvPicPr>
          <p:nvPr/>
        </p:nvPicPr>
        <p:blipFill>
          <a:blip r:embed="rId3"/>
          <a:stretch>
            <a:fillRect/>
          </a:stretch>
        </p:blipFill>
        <p:spPr>
          <a:xfrm>
            <a:off x="661475" y="1056184"/>
            <a:ext cx="10868745" cy="4890988"/>
          </a:xfrm>
          <a:prstGeom prst="rect">
            <a:avLst/>
          </a:prstGeom>
        </p:spPr>
      </p:pic>
      <p:sp>
        <p:nvSpPr>
          <p:cNvPr id="4" name="Text 1"/>
          <p:cNvSpPr/>
          <p:nvPr/>
        </p:nvSpPr>
        <p:spPr>
          <a:xfrm>
            <a:off x="2298699" y="1286918"/>
            <a:ext cx="1902004" cy="293930"/>
          </a:xfrm>
          <a:prstGeom prst="rect">
            <a:avLst/>
          </a:prstGeom>
          <a:noFill/>
          <a:ln/>
        </p:spPr>
        <p:txBody>
          <a:bodyPr wrap="none" lIns="0" tIns="0" rIns="0" bIns="0" rtlCol="0" anchor="t"/>
          <a:lstStyle/>
          <a:p>
            <a:pPr marL="0" indent="0" algn="ctr">
              <a:lnSpc>
                <a:spcPct val="104000"/>
              </a:lnSpc>
              <a:buNone/>
            </a:pPr>
            <a:r>
              <a:rPr lang="en-US" sz="1850" dirty="0">
                <a:solidFill>
                  <a:srgbClr val="384653"/>
                </a:solidFill>
                <a:latin typeface="Host Grotesk Medium" pitchFamily="34" charset="0"/>
                <a:ea typeface="Host Grotesk Medium" pitchFamily="34" charset="-122"/>
                <a:cs typeface="Host Grotesk Medium" pitchFamily="34" charset="-120"/>
              </a:rPr>
              <a:t>Пиктография</a:t>
            </a:r>
            <a:endParaRPr lang="en-US" sz="1850" dirty="0"/>
          </a:p>
        </p:txBody>
      </p:sp>
      <p:sp>
        <p:nvSpPr>
          <p:cNvPr id="5" name="Text 2"/>
          <p:cNvSpPr/>
          <p:nvPr/>
        </p:nvSpPr>
        <p:spPr>
          <a:xfrm>
            <a:off x="2298699" y="1664455"/>
            <a:ext cx="1902004" cy="415094"/>
          </a:xfrm>
          <a:prstGeom prst="rect">
            <a:avLst/>
          </a:prstGeom>
          <a:noFill/>
          <a:ln/>
        </p:spPr>
        <p:txBody>
          <a:bodyPr wrap="square" lIns="0" tIns="0" rIns="0" bIns="0" rtlCol="0" anchor="t">
            <a:normAutofit/>
          </a:bodyPr>
          <a:lstStyle/>
          <a:p>
            <a:pPr marL="0" indent="0" algn="ctr">
              <a:lnSpc>
                <a:spcPct val="92000"/>
              </a:lnSpc>
              <a:buNone/>
            </a:pPr>
            <a:r>
              <a:rPr lang="en-US" sz="1450" dirty="0">
                <a:solidFill>
                  <a:srgbClr val="384653"/>
                </a:solidFill>
                <a:latin typeface="Roboto" pitchFamily="34" charset="0"/>
                <a:ea typeface="Roboto" pitchFamily="34" charset="-122"/>
                <a:cs typeface="Roboto" pitchFamily="34" charset="-120"/>
              </a:rPr>
              <a:t>Суреттер заттарды білдірді, көне дәуір</a:t>
            </a:r>
            <a:endParaRPr lang="en-US" sz="1450" dirty="0"/>
          </a:p>
        </p:txBody>
      </p:sp>
      <p:sp>
        <p:nvSpPr>
          <p:cNvPr id="6" name="Text 3"/>
          <p:cNvSpPr/>
          <p:nvPr/>
        </p:nvSpPr>
        <p:spPr>
          <a:xfrm>
            <a:off x="4179801" y="4851468"/>
            <a:ext cx="1912454" cy="293929"/>
          </a:xfrm>
          <a:prstGeom prst="rect">
            <a:avLst/>
          </a:prstGeom>
          <a:noFill/>
          <a:ln/>
        </p:spPr>
        <p:txBody>
          <a:bodyPr wrap="none" lIns="0" tIns="0" rIns="0" bIns="0" rtlCol="0" anchor="t"/>
          <a:lstStyle/>
          <a:p>
            <a:pPr marL="0" indent="0" algn="ctr">
              <a:lnSpc>
                <a:spcPct val="104000"/>
              </a:lnSpc>
              <a:buNone/>
            </a:pPr>
            <a:r>
              <a:rPr lang="en-US" sz="1850" dirty="0">
                <a:solidFill>
                  <a:srgbClr val="384653"/>
                </a:solidFill>
                <a:latin typeface="Host Grotesk Medium" pitchFamily="34" charset="0"/>
                <a:ea typeface="Host Grotesk Medium" pitchFamily="34" charset="-122"/>
                <a:cs typeface="Host Grotesk Medium" pitchFamily="34" charset="-120"/>
              </a:rPr>
              <a:t>Идеография</a:t>
            </a:r>
            <a:endParaRPr lang="en-US" sz="1850" dirty="0"/>
          </a:p>
        </p:txBody>
      </p:sp>
      <p:sp>
        <p:nvSpPr>
          <p:cNvPr id="7" name="Text 4"/>
          <p:cNvSpPr/>
          <p:nvPr/>
        </p:nvSpPr>
        <p:spPr>
          <a:xfrm>
            <a:off x="4179801" y="5229004"/>
            <a:ext cx="1912454" cy="622641"/>
          </a:xfrm>
          <a:prstGeom prst="rect">
            <a:avLst/>
          </a:prstGeom>
          <a:noFill/>
          <a:ln/>
        </p:spPr>
        <p:txBody>
          <a:bodyPr wrap="square" lIns="0" tIns="0" rIns="0" bIns="0" rtlCol="0" anchor="t">
            <a:normAutofit/>
          </a:bodyPr>
          <a:lstStyle/>
          <a:p>
            <a:pPr marL="0" indent="0" algn="ctr">
              <a:lnSpc>
                <a:spcPct val="92000"/>
              </a:lnSpc>
              <a:buNone/>
            </a:pPr>
            <a:r>
              <a:rPr lang="en-US" sz="1450" dirty="0">
                <a:solidFill>
                  <a:srgbClr val="384653"/>
                </a:solidFill>
                <a:latin typeface="Roboto" pitchFamily="34" charset="0"/>
                <a:ea typeface="Roboto" pitchFamily="34" charset="-122"/>
                <a:cs typeface="Roboto" pitchFamily="34" charset="-120"/>
              </a:rPr>
              <a:t>Белгілер сөздер мен мағыналарды білдірді</a:t>
            </a:r>
            <a:endParaRPr lang="en-US" sz="1450" dirty="0"/>
          </a:p>
        </p:txBody>
      </p:sp>
      <p:sp>
        <p:nvSpPr>
          <p:cNvPr id="8" name="Text 5"/>
          <p:cNvSpPr/>
          <p:nvPr/>
        </p:nvSpPr>
        <p:spPr>
          <a:xfrm>
            <a:off x="6040002" y="1146649"/>
            <a:ext cx="1902003" cy="293930"/>
          </a:xfrm>
          <a:prstGeom prst="rect">
            <a:avLst/>
          </a:prstGeom>
          <a:noFill/>
          <a:ln/>
        </p:spPr>
        <p:txBody>
          <a:bodyPr wrap="none" lIns="0" tIns="0" rIns="0" bIns="0" rtlCol="0" anchor="t"/>
          <a:lstStyle/>
          <a:p>
            <a:pPr marL="0" indent="0" algn="ctr">
              <a:lnSpc>
                <a:spcPct val="104000"/>
              </a:lnSpc>
              <a:buNone/>
            </a:pPr>
            <a:r>
              <a:rPr lang="en-US" sz="1850" dirty="0">
                <a:solidFill>
                  <a:srgbClr val="384653"/>
                </a:solidFill>
                <a:latin typeface="Host Grotesk Medium" pitchFamily="34" charset="0"/>
                <a:ea typeface="Host Grotesk Medium" pitchFamily="34" charset="-122"/>
                <a:cs typeface="Host Grotesk Medium" pitchFamily="34" charset="-120"/>
              </a:rPr>
              <a:t>Буын жазуы</a:t>
            </a:r>
            <a:endParaRPr lang="en-US" sz="1850" dirty="0"/>
          </a:p>
        </p:txBody>
      </p:sp>
      <p:sp>
        <p:nvSpPr>
          <p:cNvPr id="9" name="Text 6"/>
          <p:cNvSpPr/>
          <p:nvPr/>
        </p:nvSpPr>
        <p:spPr>
          <a:xfrm>
            <a:off x="6040002" y="1524185"/>
            <a:ext cx="1902003" cy="622641"/>
          </a:xfrm>
          <a:prstGeom prst="rect">
            <a:avLst/>
          </a:prstGeom>
          <a:noFill/>
          <a:ln/>
        </p:spPr>
        <p:txBody>
          <a:bodyPr wrap="square" lIns="0" tIns="0" rIns="0" bIns="0" rtlCol="0" anchor="t">
            <a:normAutofit/>
          </a:bodyPr>
          <a:lstStyle/>
          <a:p>
            <a:pPr marL="0" indent="0" algn="ctr">
              <a:lnSpc>
                <a:spcPct val="92000"/>
              </a:lnSpc>
              <a:buNone/>
            </a:pPr>
            <a:r>
              <a:rPr lang="en-US" sz="1450" dirty="0">
                <a:solidFill>
                  <a:srgbClr val="384653"/>
                </a:solidFill>
                <a:latin typeface="Roboto" pitchFamily="34" charset="0"/>
                <a:ea typeface="Roboto" pitchFamily="34" charset="-122"/>
                <a:cs typeface="Roboto" pitchFamily="34" charset="-120"/>
              </a:rPr>
              <a:t>Символдар дыбыстарды және буынды білдірді</a:t>
            </a:r>
            <a:endParaRPr lang="en-US" sz="1450" dirty="0"/>
          </a:p>
        </p:txBody>
      </p:sp>
      <p:sp>
        <p:nvSpPr>
          <p:cNvPr id="10" name="Text 7"/>
          <p:cNvSpPr/>
          <p:nvPr/>
        </p:nvSpPr>
        <p:spPr>
          <a:xfrm>
            <a:off x="7921104" y="4747613"/>
            <a:ext cx="1902004" cy="293930"/>
          </a:xfrm>
          <a:prstGeom prst="rect">
            <a:avLst/>
          </a:prstGeom>
          <a:noFill/>
          <a:ln/>
        </p:spPr>
        <p:txBody>
          <a:bodyPr wrap="none" lIns="0" tIns="0" rIns="0" bIns="0" rtlCol="0" anchor="t"/>
          <a:lstStyle/>
          <a:p>
            <a:pPr marL="0" indent="0" algn="ctr">
              <a:lnSpc>
                <a:spcPct val="104000"/>
              </a:lnSpc>
              <a:buNone/>
            </a:pPr>
            <a:r>
              <a:rPr lang="en-US" sz="1850" dirty="0">
                <a:solidFill>
                  <a:srgbClr val="384653"/>
                </a:solidFill>
                <a:latin typeface="Host Grotesk Medium" pitchFamily="34" charset="0"/>
                <a:ea typeface="Host Grotesk Medium" pitchFamily="34" charset="-122"/>
                <a:cs typeface="Host Grotesk Medium" pitchFamily="34" charset="-120"/>
              </a:rPr>
              <a:t>Алфавиттік</a:t>
            </a:r>
            <a:endParaRPr lang="en-US" sz="1850" dirty="0"/>
          </a:p>
        </p:txBody>
      </p:sp>
      <p:sp>
        <p:nvSpPr>
          <p:cNvPr id="11" name="Text 8"/>
          <p:cNvSpPr/>
          <p:nvPr/>
        </p:nvSpPr>
        <p:spPr>
          <a:xfrm>
            <a:off x="7921104" y="5125149"/>
            <a:ext cx="1902004" cy="830188"/>
          </a:xfrm>
          <a:prstGeom prst="rect">
            <a:avLst/>
          </a:prstGeom>
          <a:noFill/>
          <a:ln/>
        </p:spPr>
        <p:txBody>
          <a:bodyPr wrap="square" lIns="0" tIns="0" rIns="0" bIns="0" rtlCol="0" anchor="t">
            <a:normAutofit/>
          </a:bodyPr>
          <a:lstStyle/>
          <a:p>
            <a:pPr marL="0" indent="0" algn="ctr">
              <a:lnSpc>
                <a:spcPct val="92000"/>
              </a:lnSpc>
              <a:buNone/>
            </a:pPr>
            <a:r>
              <a:rPr lang="en-US" sz="1450" dirty="0">
                <a:solidFill>
                  <a:srgbClr val="384653"/>
                </a:solidFill>
                <a:latin typeface="Roboto" pitchFamily="34" charset="0"/>
                <a:ea typeface="Roboto" pitchFamily="34" charset="-122"/>
                <a:cs typeface="Roboto" pitchFamily="34" charset="-120"/>
              </a:rPr>
              <a:t>Әріптер фонемаларды білдіріп, тиімді сақтау</a:t>
            </a:r>
            <a:endParaRPr lang="en-US" sz="1450" dirty="0"/>
          </a:p>
        </p:txBody>
      </p:sp>
      <p:sp>
        <p:nvSpPr>
          <p:cNvPr id="12" name="Text 9"/>
          <p:cNvSpPr/>
          <p:nvPr/>
        </p:nvSpPr>
        <p:spPr>
          <a:xfrm>
            <a:off x="661475" y="6056213"/>
            <a:ext cx="10868745" cy="335161"/>
          </a:xfrm>
          <a:prstGeom prst="rect">
            <a:avLst/>
          </a:prstGeom>
          <a:noFill/>
          <a:ln/>
        </p:spPr>
        <p:txBody>
          <a:bodyPr wrap="square" lIns="0" tIns="0" rIns="0" bIns="0" rtlCol="0" anchor="t">
            <a:normAutofit/>
          </a:bodyPr>
          <a:lstStyle/>
          <a:p>
            <a:pPr marL="0" indent="0" algn="l">
              <a:lnSpc>
                <a:spcPct val="110000"/>
              </a:lnSpc>
              <a:buNone/>
            </a:pPr>
            <a:r>
              <a:rPr lang="en-US" sz="950" dirty="0">
                <a:solidFill>
                  <a:srgbClr val="384653"/>
                </a:solidFill>
                <a:latin typeface="Roboto" pitchFamily="34" charset="0"/>
                <a:ea typeface="Roboto" pitchFamily="34" charset="-122"/>
                <a:cs typeface="Roboto" pitchFamily="34" charset="-120"/>
              </a:rPr>
              <a:t>Жазудың дамуы — адамзаттың ақпаратты сақтау тиімділігін арттыруға деген ұмтылысының айғағы. Пиктографиядан идеографияға, одан буын жазуына және ақырында дыбыстық (алфавиттік) жазуға өту мыңдаған жылдар бойы жүрді. Алфавит — аз ғана таңбалармен барлық тілдік ақпаратты кодтайтын ең тиімді жүйе.</a:t>
            </a:r>
            <a:endParaRPr lang="en-US" sz="9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100000" y="0"/>
                </a:lnTo>
                <a:lnTo>
                  <a:pt x="75000" y="100000"/>
                </a:lnTo>
                <a:lnTo>
                  <a:pt x="0" y="100000"/>
                </a:lnTo>
                <a:close/>
              </a:path>
            </a:pathLst>
          </a:custGeom>
        </p:spPr>
      </p:pic>
      <p:sp>
        <p:nvSpPr>
          <p:cNvPr id="5" name="Text 2"/>
          <p:cNvSpPr/>
          <p:nvPr/>
        </p:nvSpPr>
        <p:spPr>
          <a:xfrm>
            <a:off x="5233360" y="827187"/>
            <a:ext cx="6296860" cy="904478"/>
          </a:xfrm>
          <a:prstGeom prst="rect">
            <a:avLst/>
          </a:prstGeom>
          <a:noFill/>
          <a:ln/>
        </p:spPr>
        <p:txBody>
          <a:bodyPr wrap="square" lIns="0" tIns="0" rIns="0" bIns="0" rtlCol="0" anchor="t">
            <a:normAutofit/>
          </a:bodyPr>
          <a:lstStyle/>
          <a:p>
            <a:pPr marL="0" indent="0" algn="l">
              <a:lnSpc>
                <a:spcPct val="104000"/>
              </a:lnSpc>
              <a:buNone/>
            </a:pPr>
            <a:r>
              <a:rPr lang="en-US" sz="2800" dirty="0" err="1">
                <a:solidFill>
                  <a:srgbClr val="2E3C4E"/>
                </a:solidFill>
                <a:latin typeface="Host Grotesk Medium" pitchFamily="34" charset="0"/>
                <a:ea typeface="Host Grotesk Medium" pitchFamily="34" charset="-122"/>
                <a:cs typeface="Host Grotesk Medium" pitchFamily="34" charset="-120"/>
              </a:rPr>
              <a:t>Ғылыми</a:t>
            </a:r>
            <a:r>
              <a:rPr lang="en-US" sz="2800" dirty="0">
                <a:solidFill>
                  <a:srgbClr val="2E3C4E"/>
                </a:solidFill>
                <a:latin typeface="Host Grotesk Medium" pitchFamily="34" charset="0"/>
                <a:ea typeface="Host Grotesk Medium" pitchFamily="34" charset="-122"/>
                <a:cs typeface="Host Grotesk Medium" pitchFamily="34" charset="-120"/>
              </a:rPr>
              <a:t> деректерді жинау</a:t>
            </a:r>
            <a:endParaRPr lang="en-US" sz="280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33360" y="1921570"/>
            <a:ext cx="6296860" cy="1646833"/>
          </a:xfrm>
          <a:prstGeom prst="rect">
            <a:avLst/>
          </a:prstGeom>
        </p:spPr>
      </p:pic>
      <p:sp>
        <p:nvSpPr>
          <p:cNvPr id="7" name="Text 3"/>
          <p:cNvSpPr/>
          <p:nvPr/>
        </p:nvSpPr>
        <p:spPr>
          <a:xfrm>
            <a:off x="5473265" y="2085280"/>
            <a:ext cx="5893248" cy="226020"/>
          </a:xfrm>
          <a:prstGeom prst="rect">
            <a:avLst/>
          </a:prstGeom>
          <a:noFill/>
          <a:ln/>
        </p:spPr>
        <p:txBody>
          <a:bodyPr wrap="none" lIns="0" tIns="0" rIns="0" bIns="0" rtlCol="0" anchor="t"/>
          <a:lstStyle/>
          <a:p>
            <a:pPr marL="0" indent="0" algn="l">
              <a:lnSpc>
                <a:spcPct val="104000"/>
              </a:lnSpc>
              <a:buNone/>
            </a:pPr>
            <a:r>
              <a:rPr lang="en-US" sz="1400" dirty="0">
                <a:solidFill>
                  <a:srgbClr val="384653"/>
                </a:solidFill>
                <a:latin typeface="Host Grotesk Medium" pitchFamily="34" charset="0"/>
                <a:ea typeface="Host Grotesk Medium" pitchFamily="34" charset="-122"/>
                <a:cs typeface="Host Grotesk Medium" pitchFamily="34" charset="-120"/>
              </a:rPr>
              <a:t>Экспедициялық материалдарды өңдеу</a:t>
            </a:r>
            <a:endParaRPr lang="en-US" sz="1400" dirty="0"/>
          </a:p>
        </p:txBody>
      </p:sp>
      <p:sp>
        <p:nvSpPr>
          <p:cNvPr id="8" name="Text 4"/>
          <p:cNvSpPr/>
          <p:nvPr/>
        </p:nvSpPr>
        <p:spPr>
          <a:xfrm>
            <a:off x="5473265" y="2387203"/>
            <a:ext cx="5893248" cy="1017488"/>
          </a:xfrm>
          <a:prstGeom prst="rect">
            <a:avLst/>
          </a:prstGeom>
          <a:noFill/>
          <a:ln/>
        </p:spPr>
        <p:txBody>
          <a:bodyPr wrap="square" lIns="0" tIns="0" rIns="0" bIns="0" rtlCol="0" anchor="t">
            <a:normAutofit/>
          </a:bodyPr>
          <a:lstStyle/>
          <a:p>
            <a:pPr marL="0" indent="0" algn="l">
              <a:lnSpc>
                <a:spcPct val="117000"/>
              </a:lnSpc>
              <a:buNone/>
            </a:pPr>
            <a:r>
              <a:rPr lang="en-US" sz="1100" dirty="0">
                <a:solidFill>
                  <a:srgbClr val="384653"/>
                </a:solidFill>
                <a:latin typeface="Roboto" pitchFamily="34" charset="0"/>
                <a:ea typeface="Roboto" pitchFamily="34" charset="-122"/>
                <a:cs typeface="Roboto" pitchFamily="34" charset="-120"/>
              </a:rPr>
              <a:t>Далалық экспедициялардан жиналған деректер (фольклорлық жазбалар, этнографиялық материалдар, диалектілік сөздіктер) ғылыми өңдеуден өтіп, жіктеледі, транскрипцияланады және архивтеледі. Стандартты өңдеу методологиясы материалдардың болашақта салыстырмалы зерттелуін мүмкін ете отырып, ғылыми мұраны сақтайды.</a:t>
            </a:r>
            <a:endParaRPr lang="en-US" sz="110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233360" y="3695005"/>
            <a:ext cx="6296860" cy="1239838"/>
          </a:xfrm>
          <a:prstGeom prst="rect">
            <a:avLst/>
          </a:prstGeom>
        </p:spPr>
      </p:pic>
      <p:sp>
        <p:nvSpPr>
          <p:cNvPr id="10" name="Text 5"/>
          <p:cNvSpPr/>
          <p:nvPr/>
        </p:nvSpPr>
        <p:spPr>
          <a:xfrm>
            <a:off x="5473265" y="3858716"/>
            <a:ext cx="5893248" cy="226020"/>
          </a:xfrm>
          <a:prstGeom prst="rect">
            <a:avLst/>
          </a:prstGeom>
          <a:noFill/>
          <a:ln/>
        </p:spPr>
        <p:txBody>
          <a:bodyPr wrap="none" lIns="0" tIns="0" rIns="0" bIns="0" rtlCol="0" anchor="t"/>
          <a:lstStyle/>
          <a:p>
            <a:pPr marL="0" indent="0" algn="l">
              <a:lnSpc>
                <a:spcPct val="104000"/>
              </a:lnSpc>
              <a:buNone/>
            </a:pPr>
            <a:r>
              <a:rPr lang="en-US" sz="1400" dirty="0">
                <a:solidFill>
                  <a:srgbClr val="384653"/>
                </a:solidFill>
                <a:latin typeface="Host Grotesk Medium" pitchFamily="34" charset="0"/>
                <a:ea typeface="Host Grotesk Medium" pitchFamily="34" charset="-122"/>
                <a:cs typeface="Host Grotesk Medium" pitchFamily="34" charset="-120"/>
              </a:rPr>
              <a:t>Фольклорлық мұраны архивтеу</a:t>
            </a:r>
            <a:endParaRPr lang="en-US" sz="1400" dirty="0"/>
          </a:p>
        </p:txBody>
      </p:sp>
      <p:sp>
        <p:nvSpPr>
          <p:cNvPr id="11" name="Text 6"/>
          <p:cNvSpPr/>
          <p:nvPr/>
        </p:nvSpPr>
        <p:spPr>
          <a:xfrm>
            <a:off x="5473265" y="4160639"/>
            <a:ext cx="5893248" cy="610493"/>
          </a:xfrm>
          <a:prstGeom prst="rect">
            <a:avLst/>
          </a:prstGeom>
          <a:noFill/>
          <a:ln/>
        </p:spPr>
        <p:txBody>
          <a:bodyPr wrap="square" lIns="0" tIns="0" rIns="0" bIns="0" rtlCol="0" anchor="t">
            <a:normAutofit/>
          </a:bodyPr>
          <a:lstStyle/>
          <a:p>
            <a:pPr marL="0" indent="0" algn="l">
              <a:lnSpc>
                <a:spcPct val="117000"/>
              </a:lnSpc>
              <a:buNone/>
            </a:pPr>
            <a:r>
              <a:rPr lang="en-US" sz="1100" dirty="0">
                <a:solidFill>
                  <a:srgbClr val="384653"/>
                </a:solidFill>
                <a:latin typeface="Roboto" pitchFamily="34" charset="0"/>
                <a:ea typeface="Roboto" pitchFamily="34" charset="-122"/>
                <a:cs typeface="Roboto" pitchFamily="34" charset="-120"/>
              </a:rPr>
              <a:t>Ауызша дәстүр мұраларын жинау, жазып алу және архивтеу — ерекше ғылыми дағдыны талап ететін жұмыс. ЮНЕСКО-ның Материалдық емес мәдени мұра конвенциясы осы деректерді халықаралық стандарт бойынша сақтауды міндеттейді.</a:t>
            </a:r>
            <a:endParaRPr lang="en-US" sz="1100" dirty="0"/>
          </a:p>
        </p:txBody>
      </p:sp>
      <p:pic>
        <p:nvPicPr>
          <p:cNvPr id="12" name="Image 3"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233360" y="5061446"/>
            <a:ext cx="6296860" cy="1239838"/>
          </a:xfrm>
          <a:prstGeom prst="rect">
            <a:avLst/>
          </a:prstGeom>
        </p:spPr>
      </p:pic>
      <p:sp>
        <p:nvSpPr>
          <p:cNvPr id="13" name="Text 7"/>
          <p:cNvSpPr/>
          <p:nvPr/>
        </p:nvSpPr>
        <p:spPr>
          <a:xfrm>
            <a:off x="5473265" y="5225157"/>
            <a:ext cx="5893248" cy="226020"/>
          </a:xfrm>
          <a:prstGeom prst="rect">
            <a:avLst/>
          </a:prstGeom>
          <a:noFill/>
          <a:ln/>
        </p:spPr>
        <p:txBody>
          <a:bodyPr wrap="none" lIns="0" tIns="0" rIns="0" bIns="0" rtlCol="0" anchor="t"/>
          <a:lstStyle/>
          <a:p>
            <a:pPr marL="0" indent="0" algn="l">
              <a:lnSpc>
                <a:spcPct val="104000"/>
              </a:lnSpc>
              <a:buNone/>
            </a:pPr>
            <a:r>
              <a:rPr lang="en-US" sz="1400" dirty="0">
                <a:solidFill>
                  <a:srgbClr val="384653"/>
                </a:solidFill>
                <a:latin typeface="Host Grotesk Medium" pitchFamily="34" charset="0"/>
                <a:ea typeface="Host Grotesk Medium" pitchFamily="34" charset="-122"/>
                <a:cs typeface="Host Grotesk Medium" pitchFamily="34" charset="-120"/>
              </a:rPr>
              <a:t>Қолжазба қорларын цифрландыру</a:t>
            </a:r>
            <a:endParaRPr lang="en-US" sz="1400" dirty="0"/>
          </a:p>
        </p:txBody>
      </p:sp>
      <p:sp>
        <p:nvSpPr>
          <p:cNvPr id="14" name="Text 8"/>
          <p:cNvSpPr/>
          <p:nvPr/>
        </p:nvSpPr>
        <p:spPr>
          <a:xfrm>
            <a:off x="5473265" y="5527080"/>
            <a:ext cx="5893248" cy="610493"/>
          </a:xfrm>
          <a:prstGeom prst="rect">
            <a:avLst/>
          </a:prstGeom>
          <a:noFill/>
          <a:ln/>
        </p:spPr>
        <p:txBody>
          <a:bodyPr wrap="square" lIns="0" tIns="0" rIns="0" bIns="0" rtlCol="0" anchor="t">
            <a:normAutofit/>
          </a:bodyPr>
          <a:lstStyle/>
          <a:p>
            <a:pPr marL="0" indent="0" algn="l">
              <a:lnSpc>
                <a:spcPct val="117000"/>
              </a:lnSpc>
              <a:buNone/>
            </a:pPr>
            <a:r>
              <a:rPr lang="en-US" sz="1100" dirty="0">
                <a:solidFill>
                  <a:srgbClr val="384653"/>
                </a:solidFill>
                <a:latin typeface="Roboto" pitchFamily="34" charset="0"/>
                <a:ea typeface="Roboto" pitchFamily="34" charset="-122"/>
                <a:cs typeface="Roboto" pitchFamily="34" charset="-120"/>
              </a:rPr>
              <a:t>Сарғайған қолжазбаларды жоғары ажыратымдылықты сканерлеу, OCR (оптикалық таңбаларды тану) технологиясын қолдану арқылы цифрлық форматқа аудару — мәдени мұраның жоғалып кетуін болдырмайтын заманауи тәсіл.</a:t>
            </a:r>
            <a:endParaRPr lang="en-US" sz="11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661475" y="1933476"/>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Деректерді жоғалту қаупі: Идеологиялық кедергілер</a:t>
            </a:r>
            <a:endParaRPr lang="en-US" sz="3250" dirty="0"/>
          </a:p>
        </p:txBody>
      </p:sp>
      <p:sp>
        <p:nvSpPr>
          <p:cNvPr id="3" name="Shape 1"/>
          <p:cNvSpPr/>
          <p:nvPr/>
        </p:nvSpPr>
        <p:spPr>
          <a:xfrm>
            <a:off x="542415" y="2698254"/>
            <a:ext cx="5470785" cy="2226171"/>
          </a:xfrm>
          <a:prstGeom prst="roundRect">
            <a:avLst>
              <a:gd name="adj" fmla="val 5349"/>
            </a:avLst>
          </a:prstGeom>
          <a:solidFill>
            <a:srgbClr val="C3643D"/>
          </a:solidFill>
          <a:ln/>
        </p:spPr>
        <p:txBody>
          <a:bodyPr/>
          <a:lstStyle/>
          <a:p>
            <a:endParaRPr lang="ru-RU"/>
          </a:p>
        </p:txBody>
      </p:sp>
      <p:sp>
        <p:nvSpPr>
          <p:cNvPr id="4" name="Text 2"/>
          <p:cNvSpPr/>
          <p:nvPr/>
        </p:nvSpPr>
        <p:spPr>
          <a:xfrm>
            <a:off x="707710" y="2863552"/>
            <a:ext cx="5140196" cy="258465"/>
          </a:xfrm>
          <a:prstGeom prst="rect">
            <a:avLst/>
          </a:prstGeom>
          <a:noFill/>
          <a:ln/>
        </p:spPr>
        <p:txBody>
          <a:bodyPr wrap="none" lIns="0" tIns="0" rIns="0" bIns="0" rtlCol="0" anchor="t"/>
          <a:lstStyle/>
          <a:p>
            <a:pPr marL="0" indent="0" algn="l">
              <a:lnSpc>
                <a:spcPct val="104000"/>
              </a:lnSpc>
              <a:buNone/>
            </a:pPr>
            <a:r>
              <a:rPr lang="en-US" sz="1600" dirty="0">
                <a:solidFill>
                  <a:srgbClr val="000000"/>
                </a:solidFill>
                <a:latin typeface="Host Grotesk Medium" pitchFamily="34" charset="0"/>
                <a:ea typeface="Host Grotesk Medium" pitchFamily="34" charset="-122"/>
                <a:cs typeface="Host Grotesk Medium" pitchFamily="34" charset="-120"/>
              </a:rPr>
              <a:t>1947 жылғы қаулының салдары</a:t>
            </a:r>
            <a:endParaRPr lang="en-US" sz="1600" dirty="0"/>
          </a:p>
        </p:txBody>
      </p:sp>
      <p:sp>
        <p:nvSpPr>
          <p:cNvPr id="5" name="Text 3"/>
          <p:cNvSpPr/>
          <p:nvPr/>
        </p:nvSpPr>
        <p:spPr>
          <a:xfrm>
            <a:off x="707710" y="3287316"/>
            <a:ext cx="5140196" cy="1488281"/>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000000"/>
                </a:solidFill>
                <a:latin typeface="Roboto" pitchFamily="34" charset="0"/>
                <a:ea typeface="Roboto" pitchFamily="34" charset="-122"/>
                <a:cs typeface="Roboto" pitchFamily="34" charset="-120"/>
              </a:rPr>
              <a:t>Кеңес дәуірінде идеологиялық цензура ғылыми деректердің жоғалуына тікелей алып келді. 1947 жылғы қаулы этнографиялық, фольклорлық және тарихи зерттеулердің бірқатарын "буржуазиялық" деп жариялап тоқтатты. Ондаған жылдар бойы жиналған деу деректер жарияланбай архивтерде жатты немесе мүлде жойылды.</a:t>
            </a:r>
            <a:endParaRPr lang="en-US" sz="1300" dirty="0"/>
          </a:p>
        </p:txBody>
      </p:sp>
      <p:sp>
        <p:nvSpPr>
          <p:cNvPr id="6" name="Text 4"/>
          <p:cNvSpPr/>
          <p:nvPr/>
        </p:nvSpPr>
        <p:spPr>
          <a:xfrm>
            <a:off x="6303904" y="2863552"/>
            <a:ext cx="5232666"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Деректерді сақтаудың маңызы</a:t>
            </a:r>
            <a:endParaRPr lang="en-US" sz="1600" dirty="0"/>
          </a:p>
        </p:txBody>
      </p:sp>
      <p:sp>
        <p:nvSpPr>
          <p:cNvPr id="7" name="Text 5"/>
          <p:cNvSpPr/>
          <p:nvPr/>
        </p:nvSpPr>
        <p:spPr>
          <a:xfrm>
            <a:off x="6303904" y="3287316"/>
            <a:ext cx="5232666" cy="124023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Осы тарихи тәжірибе деректерді сақтау саяси және идеологиялық қысымнан тәуелсіз болуы тиіс екенін дәлелдейді. Заманауи деректерді басқару стандарттары ғылыми мұраны қорғауда маңызды рөл атқарады. Архивтерді сақтау — ұлттық зерде мен ғылыми мұраны болашаққа жеткізудің кепілі.</a:t>
            </a:r>
            <a:endParaRPr lang="en-US" sz="13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100000" y="0"/>
                </a:lnTo>
                <a:lnTo>
                  <a:pt x="75000" y="100000"/>
                </a:lnTo>
                <a:lnTo>
                  <a:pt x="0" y="100000"/>
                </a:lnTo>
                <a:close/>
              </a:path>
            </a:pathLst>
          </a:custGeom>
        </p:spPr>
      </p:pic>
      <p:sp>
        <p:nvSpPr>
          <p:cNvPr id="5" name="Text 2"/>
          <p:cNvSpPr/>
          <p:nvPr/>
        </p:nvSpPr>
        <p:spPr>
          <a:xfrm>
            <a:off x="5233360" y="784523"/>
            <a:ext cx="6296860" cy="1001316"/>
          </a:xfrm>
          <a:prstGeom prst="rect">
            <a:avLst/>
          </a:prstGeom>
          <a:noFill/>
          <a:ln/>
        </p:spPr>
        <p:txBody>
          <a:bodyPr wrap="square" lIns="0" tIns="0" rIns="0" bIns="0" rtlCol="0" anchor="t">
            <a:normAutofit/>
          </a:bodyPr>
          <a:lstStyle/>
          <a:p>
            <a:pPr marL="0" indent="0" algn="l">
              <a:lnSpc>
                <a:spcPct val="104000"/>
              </a:lnSpc>
              <a:buNone/>
            </a:pPr>
            <a:r>
              <a:rPr lang="en-US" sz="3150" dirty="0" err="1">
                <a:solidFill>
                  <a:srgbClr val="2E3C4E"/>
                </a:solidFill>
                <a:latin typeface="Host Grotesk Medium" pitchFamily="34" charset="0"/>
                <a:ea typeface="Host Grotesk Medium" pitchFamily="34" charset="-122"/>
                <a:cs typeface="Host Grotesk Medium" pitchFamily="34" charset="-120"/>
              </a:rPr>
              <a:t>Өндірістік</a:t>
            </a:r>
            <a:r>
              <a:rPr lang="en-US" sz="3150" dirty="0">
                <a:solidFill>
                  <a:srgbClr val="2E3C4E"/>
                </a:solidFill>
                <a:latin typeface="Host Grotesk Medium" pitchFamily="34" charset="0"/>
                <a:ea typeface="Host Grotesk Medium" pitchFamily="34" charset="-122"/>
                <a:cs typeface="Host Grotesk Medium" pitchFamily="34" charset="-120"/>
              </a:rPr>
              <a:t> деректер және технология</a:t>
            </a:r>
            <a:endParaRPr lang="en-US" sz="3150" dirty="0"/>
          </a:p>
        </p:txBody>
      </p:sp>
      <p:sp>
        <p:nvSpPr>
          <p:cNvPr id="6" name="Shape 3"/>
          <p:cNvSpPr/>
          <p:nvPr/>
        </p:nvSpPr>
        <p:spPr>
          <a:xfrm>
            <a:off x="5233360" y="2018605"/>
            <a:ext cx="3070843" cy="2819003"/>
          </a:xfrm>
          <a:prstGeom prst="roundRect">
            <a:avLst>
              <a:gd name="adj" fmla="val 2387"/>
            </a:avLst>
          </a:prstGeom>
          <a:solidFill>
            <a:srgbClr val="D9EDF2"/>
          </a:solidFill>
          <a:ln w="6350">
            <a:solidFill>
              <a:srgbClr val="BFD3D8"/>
            </a:solidFill>
            <a:prstDash val="solid"/>
          </a:ln>
        </p:spPr>
        <p:txBody>
          <a:bodyPr/>
          <a:lstStyle/>
          <a:p>
            <a:endParaRPr lang="ru-RU"/>
          </a:p>
        </p:txBody>
      </p:sp>
      <p:sp>
        <p:nvSpPr>
          <p:cNvPr id="7" name="Text 4"/>
          <p:cNvSpPr/>
          <p:nvPr/>
        </p:nvSpPr>
        <p:spPr>
          <a:xfrm>
            <a:off x="5399845" y="2185095"/>
            <a:ext cx="2737873" cy="250329"/>
          </a:xfrm>
          <a:prstGeom prst="rect">
            <a:avLst/>
          </a:prstGeom>
          <a:noFill/>
          <a:ln/>
        </p:spPr>
        <p:txBody>
          <a:bodyPr wrap="none" lIns="0" tIns="0" rIns="0" bIns="0" rtlCol="0" anchor="t"/>
          <a:lstStyle/>
          <a:p>
            <a:pPr marL="0" indent="0" algn="l">
              <a:lnSpc>
                <a:spcPct val="104000"/>
              </a:lnSpc>
              <a:buNone/>
            </a:pPr>
            <a:r>
              <a:rPr lang="en-US" sz="1550" dirty="0">
                <a:solidFill>
                  <a:srgbClr val="384653"/>
                </a:solidFill>
                <a:latin typeface="Host Grotesk Medium" pitchFamily="34" charset="0"/>
                <a:ea typeface="Host Grotesk Medium" pitchFamily="34" charset="-122"/>
                <a:cs typeface="Host Grotesk Medium" pitchFamily="34" charset="-120"/>
              </a:rPr>
              <a:t>Технологиялық сызбалар</a:t>
            </a:r>
            <a:endParaRPr lang="en-US" sz="1550" dirty="0"/>
          </a:p>
        </p:txBody>
      </p:sp>
      <p:sp>
        <p:nvSpPr>
          <p:cNvPr id="8" name="Text 5"/>
          <p:cNvSpPr/>
          <p:nvPr/>
        </p:nvSpPr>
        <p:spPr>
          <a:xfrm>
            <a:off x="5399845" y="2528491"/>
            <a:ext cx="2737873" cy="1892300"/>
          </a:xfrm>
          <a:prstGeom prst="rect">
            <a:avLst/>
          </a:prstGeom>
          <a:noFill/>
          <a:ln/>
        </p:spPr>
        <p:txBody>
          <a:bodyPr wrap="square" lIns="0" tIns="0" rIns="0" bIns="0" rtlCol="0" anchor="t">
            <a:normAutofit/>
          </a:bodyPr>
          <a:lstStyle/>
          <a:p>
            <a:pPr marL="0" indent="0" algn="l">
              <a:lnSpc>
                <a:spcPct val="123000"/>
              </a:lnSpc>
              <a:buNone/>
            </a:pPr>
            <a:r>
              <a:rPr lang="en-US" sz="1250" dirty="0">
                <a:solidFill>
                  <a:srgbClr val="384653"/>
                </a:solidFill>
                <a:latin typeface="Roboto" pitchFamily="34" charset="0"/>
                <a:ea typeface="Roboto" pitchFamily="34" charset="-122"/>
                <a:cs typeface="Roboto" pitchFamily="34" charset="-120"/>
              </a:rPr>
              <a:t>Өндірістік процестердегі деректер технологиялық нұсқаулық карталарда сақталады. Температура режимдері, уақыт параметрлері, шикізат мөлшерлері — бәрі дәл жазылады. Бұл деректер өнімнің сапасын қайта қалпына келтіруге мүмкіндік береді.</a:t>
            </a:r>
            <a:endParaRPr lang="en-US" sz="1250" dirty="0"/>
          </a:p>
        </p:txBody>
      </p:sp>
      <p:sp>
        <p:nvSpPr>
          <p:cNvPr id="9" name="Shape 6"/>
          <p:cNvSpPr/>
          <p:nvPr/>
        </p:nvSpPr>
        <p:spPr>
          <a:xfrm>
            <a:off x="8459377" y="2018605"/>
            <a:ext cx="3070843" cy="2819003"/>
          </a:xfrm>
          <a:prstGeom prst="roundRect">
            <a:avLst>
              <a:gd name="adj" fmla="val 2387"/>
            </a:avLst>
          </a:prstGeom>
          <a:solidFill>
            <a:srgbClr val="D9EDF2"/>
          </a:solidFill>
          <a:ln w="6350">
            <a:solidFill>
              <a:srgbClr val="BFD3D8"/>
            </a:solidFill>
            <a:prstDash val="solid"/>
          </a:ln>
        </p:spPr>
        <p:txBody>
          <a:bodyPr/>
          <a:lstStyle/>
          <a:p>
            <a:endParaRPr lang="ru-RU"/>
          </a:p>
        </p:txBody>
      </p:sp>
      <p:sp>
        <p:nvSpPr>
          <p:cNvPr id="10" name="Text 7"/>
          <p:cNvSpPr/>
          <p:nvPr/>
        </p:nvSpPr>
        <p:spPr>
          <a:xfrm>
            <a:off x="8625862" y="2185095"/>
            <a:ext cx="2737873" cy="500658"/>
          </a:xfrm>
          <a:prstGeom prst="rect">
            <a:avLst/>
          </a:prstGeom>
          <a:noFill/>
          <a:ln/>
        </p:spPr>
        <p:txBody>
          <a:bodyPr wrap="square" lIns="0" tIns="0" rIns="0" bIns="0" rtlCol="0" anchor="t">
            <a:normAutofit/>
          </a:bodyPr>
          <a:lstStyle/>
          <a:p>
            <a:pPr marL="0" indent="0" algn="l">
              <a:lnSpc>
                <a:spcPct val="104000"/>
              </a:lnSpc>
              <a:buNone/>
            </a:pPr>
            <a:r>
              <a:rPr lang="en-US" sz="1550" dirty="0">
                <a:solidFill>
                  <a:srgbClr val="384653"/>
                </a:solidFill>
                <a:latin typeface="Host Grotesk Medium" pitchFamily="34" charset="0"/>
                <a:ea typeface="Host Grotesk Medium" pitchFamily="34" charset="-122"/>
                <a:cs typeface="Host Grotesk Medium" pitchFamily="34" charset="-120"/>
              </a:rPr>
              <a:t>Органолептикалық деректер</a:t>
            </a:r>
            <a:endParaRPr lang="en-US" sz="1550" dirty="0"/>
          </a:p>
        </p:txBody>
      </p:sp>
      <p:sp>
        <p:nvSpPr>
          <p:cNvPr id="11" name="Text 8"/>
          <p:cNvSpPr/>
          <p:nvPr/>
        </p:nvSpPr>
        <p:spPr>
          <a:xfrm>
            <a:off x="8625862" y="2778820"/>
            <a:ext cx="2737873" cy="1892300"/>
          </a:xfrm>
          <a:prstGeom prst="rect">
            <a:avLst/>
          </a:prstGeom>
          <a:noFill/>
          <a:ln/>
        </p:spPr>
        <p:txBody>
          <a:bodyPr wrap="square" lIns="0" tIns="0" rIns="0" bIns="0" rtlCol="0" anchor="t">
            <a:normAutofit/>
          </a:bodyPr>
          <a:lstStyle/>
          <a:p>
            <a:pPr marL="0" indent="0" algn="l">
              <a:lnSpc>
                <a:spcPct val="123000"/>
              </a:lnSpc>
              <a:buNone/>
            </a:pPr>
            <a:r>
              <a:rPr lang="en-US" sz="1250" dirty="0">
                <a:solidFill>
                  <a:srgbClr val="384653"/>
                </a:solidFill>
                <a:latin typeface="Roboto" pitchFamily="34" charset="0"/>
                <a:ea typeface="Roboto" pitchFamily="34" charset="-122"/>
                <a:cs typeface="Roboto" pitchFamily="34" charset="-120"/>
              </a:rPr>
              <a:t>Тамақ өнімдерінің сапасын бағалауда органолептикалық тәсілдер (дәм, иіс, түс, консистенция) қолданылады. Бұл сапалық деректер стандартталған шкалалар арқылы сандық мәндерге айналдырылып, деректер базасына енгізіледі.</a:t>
            </a:r>
            <a:endParaRPr lang="en-US" sz="1250" dirty="0"/>
          </a:p>
        </p:txBody>
      </p:sp>
      <p:sp>
        <p:nvSpPr>
          <p:cNvPr id="12" name="Shape 9"/>
          <p:cNvSpPr/>
          <p:nvPr/>
        </p:nvSpPr>
        <p:spPr>
          <a:xfrm>
            <a:off x="5233360" y="4992787"/>
            <a:ext cx="6296860" cy="1385987"/>
          </a:xfrm>
          <a:prstGeom prst="roundRect">
            <a:avLst>
              <a:gd name="adj" fmla="val 4855"/>
            </a:avLst>
          </a:prstGeom>
          <a:solidFill>
            <a:srgbClr val="D9EDF2"/>
          </a:solidFill>
          <a:ln w="6350">
            <a:solidFill>
              <a:srgbClr val="BFD3D8"/>
            </a:solidFill>
            <a:prstDash val="solid"/>
          </a:ln>
        </p:spPr>
        <p:txBody>
          <a:bodyPr/>
          <a:lstStyle/>
          <a:p>
            <a:endParaRPr lang="ru-RU"/>
          </a:p>
        </p:txBody>
      </p:sp>
      <p:sp>
        <p:nvSpPr>
          <p:cNvPr id="13" name="Text 10"/>
          <p:cNvSpPr/>
          <p:nvPr/>
        </p:nvSpPr>
        <p:spPr>
          <a:xfrm>
            <a:off x="5399845" y="5159276"/>
            <a:ext cx="5963890" cy="250329"/>
          </a:xfrm>
          <a:prstGeom prst="rect">
            <a:avLst/>
          </a:prstGeom>
          <a:noFill/>
          <a:ln/>
        </p:spPr>
        <p:txBody>
          <a:bodyPr wrap="none" lIns="0" tIns="0" rIns="0" bIns="0" rtlCol="0" anchor="t"/>
          <a:lstStyle/>
          <a:p>
            <a:pPr marL="0" indent="0" algn="l">
              <a:lnSpc>
                <a:spcPct val="104000"/>
              </a:lnSpc>
              <a:buNone/>
            </a:pPr>
            <a:r>
              <a:rPr lang="en-US" sz="1550" dirty="0">
                <a:solidFill>
                  <a:srgbClr val="384653"/>
                </a:solidFill>
                <a:latin typeface="Host Grotesk Medium" pitchFamily="34" charset="0"/>
                <a:ea typeface="Host Grotesk Medium" pitchFamily="34" charset="-122"/>
                <a:cs typeface="Host Grotesk Medium" pitchFamily="34" charset="-120"/>
              </a:rPr>
              <a:t>Сапаны бақылау жүйесі</a:t>
            </a:r>
            <a:endParaRPr lang="en-US" sz="1550" dirty="0"/>
          </a:p>
        </p:txBody>
      </p:sp>
      <p:sp>
        <p:nvSpPr>
          <p:cNvPr id="14" name="Text 11"/>
          <p:cNvSpPr/>
          <p:nvPr/>
        </p:nvSpPr>
        <p:spPr>
          <a:xfrm>
            <a:off x="5399845" y="5502672"/>
            <a:ext cx="5963890" cy="709613"/>
          </a:xfrm>
          <a:prstGeom prst="rect">
            <a:avLst/>
          </a:prstGeom>
          <a:noFill/>
          <a:ln/>
        </p:spPr>
        <p:txBody>
          <a:bodyPr wrap="square" lIns="0" tIns="0" rIns="0" bIns="0" rtlCol="0" anchor="t">
            <a:normAutofit/>
          </a:bodyPr>
          <a:lstStyle/>
          <a:p>
            <a:pPr marL="0" indent="0" algn="l">
              <a:lnSpc>
                <a:spcPct val="123000"/>
              </a:lnSpc>
              <a:buNone/>
            </a:pPr>
            <a:r>
              <a:rPr lang="en-US" sz="1250" dirty="0">
                <a:solidFill>
                  <a:srgbClr val="384653"/>
                </a:solidFill>
                <a:latin typeface="Roboto" pitchFamily="34" charset="0"/>
                <a:ea typeface="Roboto" pitchFamily="34" charset="-122"/>
                <a:cs typeface="Roboto" pitchFamily="34" charset="-120"/>
              </a:rPr>
              <a:t>ISO 9001 стандарты бойынша өндірістік деректерді үздіксіз жинау, талдау және жетілдіруге пайдалану — заманауи сапа менеджментінің негізі. Деректер негізінде ақаулардың себебін анықтап, алдын алу шаралары жасалады.</a:t>
            </a:r>
            <a:endParaRPr lang="en-US" sz="12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4" name="Text 2"/>
          <p:cNvSpPr/>
          <p:nvPr/>
        </p:nvSpPr>
        <p:spPr>
          <a:xfrm>
            <a:off x="661475" y="1833860"/>
            <a:ext cx="10868745" cy="1033463"/>
          </a:xfrm>
          <a:prstGeom prst="rect">
            <a:avLst/>
          </a:prstGeom>
          <a:noFill/>
          <a:ln/>
        </p:spPr>
        <p:txBody>
          <a:bodyPr wrap="square" lIns="0" tIns="0" rIns="0" bIns="0" rtlCol="0" anchor="t">
            <a:normAutofit/>
          </a:bodyPr>
          <a:lstStyle/>
          <a:p>
            <a:pPr marL="0" indent="0" algn="l">
              <a:lnSpc>
                <a:spcPct val="104000"/>
              </a:lnSpc>
              <a:buNone/>
            </a:pPr>
            <a:r>
              <a:rPr lang="en-US" sz="3250" dirty="0" err="1">
                <a:solidFill>
                  <a:srgbClr val="2E3C4E"/>
                </a:solidFill>
                <a:latin typeface="Host Grotesk Medium" pitchFamily="34" charset="0"/>
                <a:ea typeface="Host Grotesk Medium" pitchFamily="34" charset="-122"/>
                <a:cs typeface="Host Grotesk Medium" pitchFamily="34" charset="-120"/>
              </a:rPr>
              <a:t>Деректерді</a:t>
            </a:r>
            <a:r>
              <a:rPr lang="en-US" sz="3250" dirty="0">
                <a:solidFill>
                  <a:srgbClr val="2E3C4E"/>
                </a:solidFill>
                <a:latin typeface="Host Grotesk Medium" pitchFamily="34" charset="0"/>
                <a:ea typeface="Host Grotesk Medium" pitchFamily="34" charset="-122"/>
                <a:cs typeface="Host Grotesk Medium" pitchFamily="34" charset="-120"/>
              </a:rPr>
              <a:t> цифрландыру және архивтеу</a:t>
            </a:r>
            <a:endParaRPr lang="en-US" sz="3250" dirty="0"/>
          </a:p>
        </p:txBody>
      </p:sp>
      <p:sp>
        <p:nvSpPr>
          <p:cNvPr id="5" name="Text 3"/>
          <p:cNvSpPr/>
          <p:nvPr/>
        </p:nvSpPr>
        <p:spPr>
          <a:xfrm>
            <a:off x="661475" y="3280668"/>
            <a:ext cx="5232666"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Дәстүрлі құжаттардан цифрлық форматқа</a:t>
            </a:r>
            <a:endParaRPr lang="en-US" sz="1600" dirty="0"/>
          </a:p>
        </p:txBody>
      </p:sp>
      <p:sp>
        <p:nvSpPr>
          <p:cNvPr id="6" name="Text 4"/>
          <p:cNvSpPr/>
          <p:nvPr/>
        </p:nvSpPr>
        <p:spPr>
          <a:xfrm>
            <a:off x="661475" y="3704431"/>
            <a:ext cx="5232666" cy="1488281"/>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Мұрағаттар мен кітапханаларда сақталған миллиондаған қағаз беттер цифрлық трансформация арқылы жаңа өмірге ие болуда. Жоғары ажыратымдылықты сканерлеу, OCR технологиясы, метадеректер жүйесі және бұлтты сақтау арқылы тарихи деректер іздестіруге ыңғайлы, жоғалтуға берік форматта сақталады. Бұл процесс мұрағат жұмысын түбегейлі өзгертті.</a:t>
            </a:r>
            <a:endParaRPr lang="en-US" sz="1300" dirty="0"/>
          </a:p>
        </p:txBody>
      </p:sp>
      <p:sp>
        <p:nvSpPr>
          <p:cNvPr id="7" name="Shape 5"/>
          <p:cNvSpPr/>
          <p:nvPr/>
        </p:nvSpPr>
        <p:spPr>
          <a:xfrm>
            <a:off x="6184844" y="3115370"/>
            <a:ext cx="5470785" cy="2226171"/>
          </a:xfrm>
          <a:prstGeom prst="roundRect">
            <a:avLst>
              <a:gd name="adj" fmla="val 5349"/>
            </a:avLst>
          </a:prstGeom>
          <a:solidFill>
            <a:srgbClr val="95CCDA"/>
          </a:solidFill>
          <a:ln/>
        </p:spPr>
        <p:txBody>
          <a:bodyPr/>
          <a:lstStyle/>
          <a:p>
            <a:endParaRPr lang="ru-RU"/>
          </a:p>
        </p:txBody>
      </p:sp>
      <p:sp>
        <p:nvSpPr>
          <p:cNvPr id="8" name="Text 6"/>
          <p:cNvSpPr/>
          <p:nvPr/>
        </p:nvSpPr>
        <p:spPr>
          <a:xfrm>
            <a:off x="6350139" y="3280668"/>
            <a:ext cx="5140196"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Ғылыми тәжірибелер мен нәтижелер</a:t>
            </a:r>
            <a:endParaRPr lang="en-US" sz="1600" dirty="0"/>
          </a:p>
        </p:txBody>
      </p:sp>
      <p:sp>
        <p:nvSpPr>
          <p:cNvPr id="9" name="Text 7"/>
          <p:cNvSpPr/>
          <p:nvPr/>
        </p:nvSpPr>
        <p:spPr>
          <a:xfrm>
            <a:off x="6350139" y="3704431"/>
            <a:ext cx="5140196" cy="124023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000000"/>
                </a:solidFill>
                <a:latin typeface="Roboto" pitchFamily="34" charset="0"/>
                <a:ea typeface="Roboto" pitchFamily="34" charset="-122"/>
                <a:cs typeface="Roboto" pitchFamily="34" charset="-120"/>
              </a:rPr>
              <a:t>Ұлттық кітапхана, Орталық мемлекеттік архив, университет кітапханалары жаппай цифрландыру жобаларын жүргізуде. Europeana (Еуропа), HathiTrust (АҚШ), JSTOR (ғылым) — табысты халықаралық цифрлық архивтер мысалы. Ашық қол жетімді цифрлық архивтер ғылымды демократияландырады.</a:t>
            </a:r>
            <a:endParaRPr lang="en-US" sz="13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100000" y="0"/>
                </a:lnTo>
                <a:lnTo>
                  <a:pt x="75000" y="100000"/>
                </a:lnTo>
                <a:lnTo>
                  <a:pt x="0" y="100000"/>
                </a:lnTo>
                <a:close/>
              </a:path>
            </a:pathLst>
          </a:custGeom>
        </p:spPr>
      </p:pic>
      <p:sp>
        <p:nvSpPr>
          <p:cNvPr id="3" name="Text 0"/>
          <p:cNvSpPr/>
          <p:nvPr/>
        </p:nvSpPr>
        <p:spPr>
          <a:xfrm>
            <a:off x="5233360" y="1134566"/>
            <a:ext cx="6296860" cy="1550194"/>
          </a:xfrm>
          <a:prstGeom prst="rect">
            <a:avLst/>
          </a:prstGeom>
          <a:noFill/>
          <a:ln/>
        </p:spPr>
        <p:txBody>
          <a:bodyPr wrap="square" lIns="0" tIns="0" rIns="0" bIns="0" rtlCol="0" anchor="t">
            <a:normAutofit/>
          </a:bodyPr>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Мәдени мұраны цифрландыру: "Талап" қоғамының ізімен</a:t>
            </a:r>
            <a:endParaRPr lang="en-US" sz="3250" dirty="0"/>
          </a:p>
        </p:txBody>
      </p:sp>
      <p:sp>
        <p:nvSpPr>
          <p:cNvPr id="4" name="Text 1"/>
          <p:cNvSpPr/>
          <p:nvPr/>
        </p:nvSpPr>
        <p:spPr>
          <a:xfrm>
            <a:off x="5481401" y="3118842"/>
            <a:ext cx="6048819" cy="49609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"Мәдени мұраны сақтау — бүгінгі ұрпақтың болашаққа берер ең маңызды деректер мұрасы"</a:t>
            </a:r>
            <a:endParaRPr lang="en-US" sz="1300" dirty="0"/>
          </a:p>
        </p:txBody>
      </p:sp>
      <p:sp>
        <p:nvSpPr>
          <p:cNvPr id="5" name="Shape 2"/>
          <p:cNvSpPr/>
          <p:nvPr/>
        </p:nvSpPr>
        <p:spPr>
          <a:xfrm>
            <a:off x="5233360" y="2932807"/>
            <a:ext cx="19050" cy="868164"/>
          </a:xfrm>
          <a:prstGeom prst="roundRect">
            <a:avLst>
              <a:gd name="adj" fmla="val 49999"/>
            </a:avLst>
          </a:prstGeom>
          <a:solidFill>
            <a:srgbClr val="95CCDA"/>
          </a:solidFill>
          <a:ln/>
        </p:spPr>
        <p:txBody>
          <a:bodyPr/>
          <a:lstStyle/>
          <a:p>
            <a:endParaRPr lang="ru-RU"/>
          </a:p>
        </p:txBody>
      </p:sp>
      <p:sp>
        <p:nvSpPr>
          <p:cNvPr id="6" name="Text 3"/>
          <p:cNvSpPr/>
          <p:nvPr/>
        </p:nvSpPr>
        <p:spPr>
          <a:xfrm>
            <a:off x="5233360" y="3987006"/>
            <a:ext cx="6296860" cy="1736328"/>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1922 жылы құрылған "Талап" қоғамы қазақ мәдениетін зерттеу мен сақтауда ерекше рөл атқарды. Қоғам мүшелері жиналған фольклорлық, этнографиялық және тарихи материалдар бүгінде цифрлық деректер базаларына енгізілуде. Тарихи қолжазбаларды заманауи ДҚ-ға кіріктіру технологиясы XML, Dublin Core метадеректер стандарттарын, жоғары ажыратымдылықты цифрлық сканерлеуді қолданады. Бұл процесс тарихи ақпараттың жоғалмауын кепілдендіреді.</a:t>
            </a:r>
            <a:endParaRPr lang="en-US" sz="13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4" name="Text 2"/>
          <p:cNvSpPr/>
          <p:nvPr/>
        </p:nvSpPr>
        <p:spPr>
          <a:xfrm>
            <a:off x="661475" y="1899940"/>
            <a:ext cx="10868745" cy="1033463"/>
          </a:xfrm>
          <a:prstGeom prst="rect">
            <a:avLst/>
          </a:prstGeom>
          <a:noFill/>
          <a:ln/>
        </p:spPr>
        <p:txBody>
          <a:bodyPr wrap="square" lIns="0" tIns="0" rIns="0" bIns="0" rtlCol="0" anchor="t">
            <a:normAutofit/>
          </a:bodyPr>
          <a:lstStyle/>
          <a:p>
            <a:pPr marL="0" indent="0" algn="l">
              <a:lnSpc>
                <a:spcPct val="104000"/>
              </a:lnSpc>
              <a:buNone/>
            </a:pPr>
            <a:r>
              <a:rPr lang="en-US" sz="3250" dirty="0" err="1">
                <a:solidFill>
                  <a:srgbClr val="2E3C4E"/>
                </a:solidFill>
                <a:latin typeface="Host Grotesk Medium" pitchFamily="34" charset="0"/>
                <a:ea typeface="Host Grotesk Medium" pitchFamily="34" charset="-122"/>
                <a:cs typeface="Host Grotesk Medium" pitchFamily="34" charset="-120"/>
              </a:rPr>
              <a:t>Деректерді</a:t>
            </a:r>
            <a:r>
              <a:rPr lang="en-US" sz="3250" dirty="0">
                <a:solidFill>
                  <a:srgbClr val="2E3C4E"/>
                </a:solidFill>
                <a:latin typeface="Host Grotesk Medium" pitchFamily="34" charset="0"/>
                <a:ea typeface="Host Grotesk Medium" pitchFamily="34" charset="-122"/>
                <a:cs typeface="Host Grotesk Medium" pitchFamily="34" charset="-120"/>
              </a:rPr>
              <a:t> басқарудың жаһандық стандарттары</a:t>
            </a:r>
            <a:endParaRPr lang="en-US" sz="3250" dirty="0"/>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475" y="3181449"/>
            <a:ext cx="413434" cy="413445"/>
          </a:xfrm>
          <a:prstGeom prst="rect">
            <a:avLst/>
          </a:prstGeom>
        </p:spPr>
      </p:pic>
      <p:sp>
        <p:nvSpPr>
          <p:cNvPr id="6" name="Text 3"/>
          <p:cNvSpPr/>
          <p:nvPr/>
        </p:nvSpPr>
        <p:spPr>
          <a:xfrm>
            <a:off x="1281577" y="3181449"/>
            <a:ext cx="4710888"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Метадеректер (Metadata)</a:t>
            </a:r>
            <a:endParaRPr lang="en-US" sz="1600" dirty="0"/>
          </a:p>
        </p:txBody>
      </p:sp>
      <p:sp>
        <p:nvSpPr>
          <p:cNvPr id="7" name="Text 4"/>
          <p:cNvSpPr/>
          <p:nvPr/>
        </p:nvSpPr>
        <p:spPr>
          <a:xfrm>
            <a:off x="1281577" y="3539133"/>
            <a:ext cx="4710888" cy="1736328"/>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Метадеректер — деректер туралы деректер. Файлдың атауы, жасалу күні, авторы, форматы, тақырыбы — бәрі метадеректер. Dublin Core, MARC 21, Schema.org — халықаралық метадеректер стандарттары. Дұрыс метадеректер жүйесі миллиондаған деректер арасынан қажетті ақпаратты секундтар ішінде табуға мүмкіндік береді.</a:t>
            </a:r>
            <a:endParaRPr lang="en-US" sz="1300" dirty="0"/>
          </a:p>
        </p:txBody>
      </p:sp>
      <p:pic>
        <p:nvPicPr>
          <p:cNvPr id="8"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99132" y="3181449"/>
            <a:ext cx="413434" cy="413445"/>
          </a:xfrm>
          <a:prstGeom prst="rect">
            <a:avLst/>
          </a:prstGeom>
        </p:spPr>
      </p:pic>
      <p:sp>
        <p:nvSpPr>
          <p:cNvPr id="9" name="Text 5"/>
          <p:cNvSpPr/>
          <p:nvPr/>
        </p:nvSpPr>
        <p:spPr>
          <a:xfrm>
            <a:off x="6819233" y="3181449"/>
            <a:ext cx="4710987"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Халықаралық алмасу форматтары</a:t>
            </a:r>
            <a:endParaRPr lang="en-US" sz="1600" dirty="0"/>
          </a:p>
        </p:txBody>
      </p:sp>
      <p:sp>
        <p:nvSpPr>
          <p:cNvPr id="10" name="Text 6"/>
          <p:cNvSpPr/>
          <p:nvPr/>
        </p:nvSpPr>
        <p:spPr>
          <a:xfrm>
            <a:off x="6819233" y="3539133"/>
            <a:ext cx="4710987" cy="1488281"/>
          </a:xfrm>
          <a:prstGeom prst="rect">
            <a:avLst/>
          </a:prstGeom>
          <a:noFill/>
          <a:ln/>
        </p:spPr>
        <p:txBody>
          <a:bodyPr wrap="square" lIns="0" tIns="0" rIns="0" bIns="0" rtlCol="0" anchor="t">
            <a:normAutofit/>
          </a:bodyPr>
          <a:lstStyle/>
          <a:p>
            <a:pPr marL="0" indent="0" algn="l">
              <a:lnSpc>
                <a:spcPct val="125000"/>
              </a:lnSpc>
              <a:buNone/>
            </a:pPr>
            <a:r>
              <a:rPr lang="en-US" sz="1300" b="1" dirty="0">
                <a:solidFill>
                  <a:srgbClr val="384653"/>
                </a:solidFill>
                <a:latin typeface="Roboto Bold" pitchFamily="34" charset="0"/>
                <a:ea typeface="Roboto Bold" pitchFamily="34" charset="-122"/>
                <a:cs typeface="Roboto Bold" pitchFamily="34" charset="-120"/>
              </a:rPr>
              <a:t>JSON</a:t>
            </a:r>
            <a:r>
              <a:rPr lang="en-US" sz="1300" dirty="0">
                <a:solidFill>
                  <a:srgbClr val="384653"/>
                </a:solidFill>
                <a:latin typeface="Roboto" pitchFamily="34" charset="0"/>
                <a:ea typeface="Roboto" pitchFamily="34" charset="-122"/>
                <a:cs typeface="Roboto" pitchFamily="34" charset="-120"/>
              </a:rPr>
              <a:t> (JavaScript Object Notation) — жеңіл, оқуға ыңғайлы формат. API арқылы деректер алмасуда кең қолданылады. </a:t>
            </a:r>
            <a:r>
              <a:rPr lang="en-US" sz="1300" b="1" dirty="0">
                <a:solidFill>
                  <a:srgbClr val="384653"/>
                </a:solidFill>
                <a:latin typeface="Roboto Bold" pitchFamily="34" charset="0"/>
                <a:ea typeface="Roboto Bold" pitchFamily="34" charset="-122"/>
                <a:cs typeface="Roboto Bold" pitchFamily="34" charset="-120"/>
              </a:rPr>
              <a:t>XML</a:t>
            </a:r>
            <a:r>
              <a:rPr lang="en-US" sz="1300" dirty="0">
                <a:solidFill>
                  <a:srgbClr val="384653"/>
                </a:solidFill>
                <a:latin typeface="Roboto" pitchFamily="34" charset="0"/>
                <a:ea typeface="Roboto" pitchFamily="34" charset="-122"/>
                <a:cs typeface="Roboto" pitchFamily="34" charset="-120"/>
              </a:rPr>
              <a:t> (eXtensible Markup Language) — иерархиялық деректерді сипаттауға арналған күшті формат. Мемлекеттік жүйелер мен мұрағаттарда XML-ді кең пайдаланады. Екі формат та платформа-тәуелсіз.</a:t>
            </a:r>
            <a:endParaRPr lang="en-US" sz="13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661475" y="606028"/>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Деректердің сапасын бақылау және тазалау</a:t>
            </a:r>
            <a:endParaRPr lang="en-US" sz="3250" dirty="0"/>
          </a:p>
        </p:txBody>
      </p:sp>
      <p:pic>
        <p:nvPicPr>
          <p:cNvPr id="3" name="Image 0" descr="preencoded.png"/>
          <p:cNvPicPr>
            <a:picLocks noChangeAspect="1"/>
          </p:cNvPicPr>
          <p:nvPr/>
        </p:nvPicPr>
        <p:blipFill>
          <a:blip r:embed="rId3"/>
          <a:stretch>
            <a:fillRect/>
          </a:stretch>
        </p:blipFill>
        <p:spPr>
          <a:xfrm>
            <a:off x="1869830" y="1453455"/>
            <a:ext cx="8452035" cy="3868341"/>
          </a:xfrm>
          <a:prstGeom prst="rect">
            <a:avLst/>
          </a:prstGeom>
        </p:spPr>
      </p:pic>
      <p:sp>
        <p:nvSpPr>
          <p:cNvPr id="4" name="Text 1"/>
          <p:cNvSpPr/>
          <p:nvPr/>
        </p:nvSpPr>
        <p:spPr>
          <a:xfrm>
            <a:off x="8341606" y="4250343"/>
            <a:ext cx="1586817" cy="611375"/>
          </a:xfrm>
          <a:prstGeom prst="rect">
            <a:avLst/>
          </a:prstGeom>
          <a:noFill/>
          <a:ln/>
        </p:spPr>
        <p:txBody>
          <a:bodyPr wrap="square" lIns="0" tIns="0" rIns="0" bIns="0" rtlCol="0" anchor="t">
            <a:normAutofit/>
          </a:bodyPr>
          <a:lstStyle/>
          <a:p>
            <a:pPr marL="0" indent="0" algn="ctr">
              <a:lnSpc>
                <a:spcPct val="104000"/>
              </a:lnSpc>
              <a:buNone/>
            </a:pPr>
            <a:r>
              <a:rPr lang="en-US" sz="1900" dirty="0">
                <a:solidFill>
                  <a:srgbClr val="384653"/>
                </a:solidFill>
                <a:latin typeface="Host Grotesk Medium" pitchFamily="34" charset="0"/>
                <a:ea typeface="Host Grotesk Medium" pitchFamily="34" charset="-122"/>
                <a:cs typeface="Host Grotesk Medium" pitchFamily="34" charset="-120"/>
              </a:rPr>
              <a:t>Растау және бақылау</a:t>
            </a:r>
            <a:endParaRPr lang="en-US" sz="1900" dirty="0"/>
          </a:p>
        </p:txBody>
      </p:sp>
      <p:sp>
        <p:nvSpPr>
          <p:cNvPr id="5" name="Text 2"/>
          <p:cNvSpPr/>
          <p:nvPr/>
        </p:nvSpPr>
        <p:spPr>
          <a:xfrm>
            <a:off x="6341783" y="4097500"/>
            <a:ext cx="1586817" cy="917062"/>
          </a:xfrm>
          <a:prstGeom prst="rect">
            <a:avLst/>
          </a:prstGeom>
          <a:noFill/>
          <a:ln/>
        </p:spPr>
        <p:txBody>
          <a:bodyPr wrap="square" lIns="0" tIns="0" rIns="0" bIns="0" rtlCol="0" anchor="t">
            <a:normAutofit/>
          </a:bodyPr>
          <a:lstStyle/>
          <a:p>
            <a:pPr marL="0" indent="0" algn="ctr">
              <a:lnSpc>
                <a:spcPct val="104000"/>
              </a:lnSpc>
              <a:buNone/>
            </a:pPr>
            <a:r>
              <a:rPr lang="en-US" sz="1900" dirty="0">
                <a:solidFill>
                  <a:srgbClr val="384653"/>
                </a:solidFill>
                <a:latin typeface="Host Grotesk Medium" pitchFamily="34" charset="0"/>
                <a:ea typeface="Host Grotesk Medium" pitchFamily="34" charset="-122"/>
                <a:cs typeface="Host Grotesk Medium" pitchFamily="34" charset="-120"/>
              </a:rPr>
              <a:t>Тазалау және түрлендіру</a:t>
            </a:r>
            <a:endParaRPr lang="en-US" sz="1900" dirty="0"/>
          </a:p>
        </p:txBody>
      </p:sp>
      <p:sp>
        <p:nvSpPr>
          <p:cNvPr id="6" name="Text 3"/>
          <p:cNvSpPr/>
          <p:nvPr/>
        </p:nvSpPr>
        <p:spPr>
          <a:xfrm>
            <a:off x="4352827" y="4250343"/>
            <a:ext cx="1586817" cy="611375"/>
          </a:xfrm>
          <a:prstGeom prst="rect">
            <a:avLst/>
          </a:prstGeom>
          <a:noFill/>
          <a:ln/>
        </p:spPr>
        <p:txBody>
          <a:bodyPr wrap="square" lIns="0" tIns="0" rIns="0" bIns="0" rtlCol="0" anchor="t">
            <a:normAutofit/>
          </a:bodyPr>
          <a:lstStyle/>
          <a:p>
            <a:pPr marL="0" indent="0" algn="ctr">
              <a:lnSpc>
                <a:spcPct val="104000"/>
              </a:lnSpc>
              <a:buNone/>
            </a:pPr>
            <a:r>
              <a:rPr lang="en-US" sz="1900" dirty="0">
                <a:solidFill>
                  <a:srgbClr val="384653"/>
                </a:solidFill>
                <a:latin typeface="Host Grotesk Medium" pitchFamily="34" charset="0"/>
                <a:ea typeface="Host Grotesk Medium" pitchFamily="34" charset="-122"/>
                <a:cs typeface="Host Grotesk Medium" pitchFamily="34" charset="-120"/>
              </a:rPr>
              <a:t>Түпкі себепті талдау</a:t>
            </a:r>
            <a:endParaRPr lang="en-US" sz="1900" dirty="0"/>
          </a:p>
        </p:txBody>
      </p:sp>
      <p:sp>
        <p:nvSpPr>
          <p:cNvPr id="7" name="Text 4"/>
          <p:cNvSpPr/>
          <p:nvPr/>
        </p:nvSpPr>
        <p:spPr>
          <a:xfrm>
            <a:off x="2320397" y="4250343"/>
            <a:ext cx="1586817" cy="611375"/>
          </a:xfrm>
          <a:prstGeom prst="rect">
            <a:avLst/>
          </a:prstGeom>
          <a:noFill/>
          <a:ln/>
        </p:spPr>
        <p:txBody>
          <a:bodyPr wrap="square" lIns="0" tIns="0" rIns="0" bIns="0" rtlCol="0" anchor="t">
            <a:normAutofit/>
          </a:bodyPr>
          <a:lstStyle/>
          <a:p>
            <a:pPr marL="0" indent="0" algn="ctr">
              <a:lnSpc>
                <a:spcPct val="104000"/>
              </a:lnSpc>
              <a:buNone/>
            </a:pPr>
            <a:r>
              <a:rPr lang="en-US" sz="1900" dirty="0">
                <a:solidFill>
                  <a:srgbClr val="384653"/>
                </a:solidFill>
                <a:latin typeface="Host Grotesk Medium" pitchFamily="34" charset="0"/>
                <a:ea typeface="Host Grotesk Medium" pitchFamily="34" charset="-122"/>
                <a:cs typeface="Host Grotesk Medium" pitchFamily="34" charset="-120"/>
              </a:rPr>
              <a:t>Қателерді анықтау</a:t>
            </a:r>
            <a:endParaRPr lang="en-US" sz="1900" dirty="0"/>
          </a:p>
        </p:txBody>
      </p:sp>
      <p:sp>
        <p:nvSpPr>
          <p:cNvPr id="8" name="Text 5"/>
          <p:cNvSpPr/>
          <p:nvPr/>
        </p:nvSpPr>
        <p:spPr>
          <a:xfrm>
            <a:off x="661475" y="5507831"/>
            <a:ext cx="10868745" cy="744141"/>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Шикі деректерді (raw data) тікелей талдауға болмайды. Деректерді тазалау (Data Cleaning) процесі жетіспейтін мәндерді толтыруды, дубликаттарды жоюды, форматтарды стандарттауды және аномалияларды анықтауды қамтиды. Сапалы аналитика тек сапалы деректерге ғана негізделе алады.</a:t>
            </a:r>
            <a:endParaRPr lang="en-US" sz="13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100000" y="0"/>
                </a:lnTo>
                <a:lnTo>
                  <a:pt x="75000" y="100000"/>
                </a:lnTo>
                <a:lnTo>
                  <a:pt x="0" y="100000"/>
                </a:lnTo>
                <a:close/>
              </a:path>
            </a:pathLst>
          </a:custGeom>
        </p:spPr>
      </p:pic>
      <p:sp>
        <p:nvSpPr>
          <p:cNvPr id="5" name="Text 2"/>
          <p:cNvSpPr/>
          <p:nvPr/>
        </p:nvSpPr>
        <p:spPr>
          <a:xfrm>
            <a:off x="5233360" y="900906"/>
            <a:ext cx="6296860" cy="936823"/>
          </a:xfrm>
          <a:prstGeom prst="rect">
            <a:avLst/>
          </a:prstGeom>
          <a:noFill/>
          <a:ln/>
        </p:spPr>
        <p:txBody>
          <a:bodyPr wrap="square" lIns="0" tIns="0" rIns="0" bIns="0" rtlCol="0" anchor="t">
            <a:normAutofit/>
          </a:bodyPr>
          <a:lstStyle/>
          <a:p>
            <a:pPr marL="0" indent="0" algn="l">
              <a:lnSpc>
                <a:spcPct val="104000"/>
              </a:lnSpc>
              <a:buNone/>
            </a:pPr>
            <a:r>
              <a:rPr lang="en-US" sz="2950" dirty="0" err="1">
                <a:solidFill>
                  <a:srgbClr val="2E3C4E"/>
                </a:solidFill>
                <a:latin typeface="Host Grotesk Medium" pitchFamily="34" charset="0"/>
                <a:ea typeface="Host Grotesk Medium" pitchFamily="34" charset="-122"/>
                <a:cs typeface="Host Grotesk Medium" pitchFamily="34" charset="-120"/>
              </a:rPr>
              <a:t>Үлкен</a:t>
            </a:r>
            <a:r>
              <a:rPr lang="en-US" sz="2950" dirty="0">
                <a:solidFill>
                  <a:srgbClr val="2E3C4E"/>
                </a:solidFill>
                <a:latin typeface="Host Grotesk Medium" pitchFamily="34" charset="0"/>
                <a:ea typeface="Host Grotesk Medium" pitchFamily="34" charset="-122"/>
                <a:cs typeface="Host Grotesk Medium" pitchFamily="34" charset="-120"/>
              </a:rPr>
              <a:t> деректер (Big Data) архитектурасы</a:t>
            </a:r>
            <a:endParaRPr lang="en-US" sz="2950" dirty="0"/>
          </a:p>
        </p:txBody>
      </p:sp>
      <p:sp>
        <p:nvSpPr>
          <p:cNvPr id="6" name="Shape 3"/>
          <p:cNvSpPr/>
          <p:nvPr/>
        </p:nvSpPr>
        <p:spPr>
          <a:xfrm>
            <a:off x="5233360" y="2041426"/>
            <a:ext cx="3080467" cy="2576612"/>
          </a:xfrm>
          <a:prstGeom prst="roundRect">
            <a:avLst>
              <a:gd name="adj" fmla="val 2443"/>
            </a:avLst>
          </a:prstGeom>
          <a:solidFill>
            <a:srgbClr val="D9EDF2"/>
          </a:solidFill>
          <a:ln w="6350">
            <a:solidFill>
              <a:srgbClr val="BFD3D8"/>
            </a:solidFill>
            <a:prstDash val="solid"/>
          </a:ln>
        </p:spPr>
        <p:txBody>
          <a:bodyPr/>
          <a:lstStyle/>
          <a:p>
            <a:endParaRPr lang="ru-RU"/>
          </a:p>
        </p:txBody>
      </p:sp>
      <p:sp>
        <p:nvSpPr>
          <p:cNvPr id="7" name="Text 4"/>
          <p:cNvSpPr/>
          <p:nvPr/>
        </p:nvSpPr>
        <p:spPr>
          <a:xfrm>
            <a:off x="5389527" y="2197596"/>
            <a:ext cx="2768134" cy="468313"/>
          </a:xfrm>
          <a:prstGeom prst="rect">
            <a:avLst/>
          </a:prstGeom>
          <a:noFill/>
          <a:ln/>
        </p:spPr>
        <p:txBody>
          <a:bodyPr wrap="square" lIns="0" tIns="0" rIns="0" bIns="0" rtlCol="0" anchor="t">
            <a:normAutofit/>
          </a:bodyPr>
          <a:lstStyle/>
          <a:p>
            <a:pPr marL="0" indent="0" algn="l">
              <a:lnSpc>
                <a:spcPct val="104000"/>
              </a:lnSpc>
              <a:buNone/>
            </a:pPr>
            <a:r>
              <a:rPr lang="en-US" sz="1450" dirty="0">
                <a:solidFill>
                  <a:srgbClr val="384653"/>
                </a:solidFill>
                <a:latin typeface="Host Grotesk Medium" pitchFamily="34" charset="0"/>
                <a:ea typeface="Host Grotesk Medium" pitchFamily="34" charset="-122"/>
                <a:cs typeface="Host Grotesk Medium" pitchFamily="34" charset="-120"/>
              </a:rPr>
              <a:t>Деректер көлемінің жарылысы</a:t>
            </a:r>
            <a:endParaRPr lang="en-US" sz="1450" dirty="0"/>
          </a:p>
        </p:txBody>
      </p:sp>
      <p:sp>
        <p:nvSpPr>
          <p:cNvPr id="8" name="Text 5"/>
          <p:cNvSpPr/>
          <p:nvPr/>
        </p:nvSpPr>
        <p:spPr>
          <a:xfrm>
            <a:off x="5389527" y="2747367"/>
            <a:ext cx="2768134" cy="1714500"/>
          </a:xfrm>
          <a:prstGeom prst="rect">
            <a:avLst/>
          </a:prstGeom>
          <a:noFill/>
          <a:ln/>
        </p:spPr>
        <p:txBody>
          <a:bodyPr wrap="square" lIns="0" tIns="0" rIns="0" bIns="0" rtlCol="0" anchor="t">
            <a:normAutofit/>
          </a:bodyPr>
          <a:lstStyle/>
          <a:p>
            <a:pPr marL="0" indent="0" algn="l">
              <a:lnSpc>
                <a:spcPct val="119000"/>
              </a:lnSpc>
              <a:buNone/>
            </a:pPr>
            <a:r>
              <a:rPr lang="en-US" sz="1150" dirty="0">
                <a:solidFill>
                  <a:srgbClr val="384653"/>
                </a:solidFill>
                <a:latin typeface="Roboto" pitchFamily="34" charset="0"/>
                <a:ea typeface="Roboto" pitchFamily="34" charset="-122"/>
                <a:cs typeface="Roboto" pitchFamily="34" charset="-120"/>
              </a:rPr>
              <a:t>2025 жылға қарай жаһандық деректер көлемі 175 зетабайтқа жетеді деп болжануда. Интернет, мобильді құрылғылар, IoT сенсорлары — деректердің экспоненциалды өсуінің негізгі қозғаушы күштері. Дәстүрлі деректер базалары мұндай масштабты өңдей алмайды.</a:t>
            </a:r>
            <a:endParaRPr lang="en-US" sz="1150" dirty="0"/>
          </a:p>
        </p:txBody>
      </p:sp>
      <p:sp>
        <p:nvSpPr>
          <p:cNvPr id="9" name="Shape 6"/>
          <p:cNvSpPr/>
          <p:nvPr/>
        </p:nvSpPr>
        <p:spPr>
          <a:xfrm>
            <a:off x="8449654" y="2041426"/>
            <a:ext cx="3080566" cy="2576612"/>
          </a:xfrm>
          <a:prstGeom prst="roundRect">
            <a:avLst>
              <a:gd name="adj" fmla="val 2443"/>
            </a:avLst>
          </a:prstGeom>
          <a:solidFill>
            <a:srgbClr val="D9EDF2"/>
          </a:solidFill>
          <a:ln w="6350">
            <a:solidFill>
              <a:srgbClr val="BFD3D8"/>
            </a:solidFill>
            <a:prstDash val="solid"/>
          </a:ln>
        </p:spPr>
        <p:txBody>
          <a:bodyPr/>
          <a:lstStyle/>
          <a:p>
            <a:endParaRPr lang="ru-RU"/>
          </a:p>
        </p:txBody>
      </p:sp>
      <p:sp>
        <p:nvSpPr>
          <p:cNvPr id="10" name="Text 7"/>
          <p:cNvSpPr/>
          <p:nvPr/>
        </p:nvSpPr>
        <p:spPr>
          <a:xfrm>
            <a:off x="8605821" y="2197596"/>
            <a:ext cx="2768233" cy="468313"/>
          </a:xfrm>
          <a:prstGeom prst="rect">
            <a:avLst/>
          </a:prstGeom>
          <a:noFill/>
          <a:ln/>
        </p:spPr>
        <p:txBody>
          <a:bodyPr wrap="square" lIns="0" tIns="0" rIns="0" bIns="0" rtlCol="0" anchor="t">
            <a:normAutofit/>
          </a:bodyPr>
          <a:lstStyle/>
          <a:p>
            <a:pPr marL="0" indent="0" algn="l">
              <a:lnSpc>
                <a:spcPct val="104000"/>
              </a:lnSpc>
              <a:buNone/>
            </a:pPr>
            <a:r>
              <a:rPr lang="en-US" sz="1450" dirty="0">
                <a:solidFill>
                  <a:srgbClr val="384653"/>
                </a:solidFill>
                <a:latin typeface="Host Grotesk Medium" pitchFamily="34" charset="0"/>
                <a:ea typeface="Host Grotesk Medium" pitchFamily="34" charset="-122"/>
                <a:cs typeface="Host Grotesk Medium" pitchFamily="34" charset="-120"/>
              </a:rPr>
              <a:t>Data Warehouse (Деректер қоймасы)</a:t>
            </a:r>
            <a:endParaRPr lang="en-US" sz="1450" dirty="0"/>
          </a:p>
        </p:txBody>
      </p:sp>
      <p:sp>
        <p:nvSpPr>
          <p:cNvPr id="11" name="Text 8"/>
          <p:cNvSpPr/>
          <p:nvPr/>
        </p:nvSpPr>
        <p:spPr>
          <a:xfrm>
            <a:off x="8605821" y="2747367"/>
            <a:ext cx="2768233" cy="1500188"/>
          </a:xfrm>
          <a:prstGeom prst="rect">
            <a:avLst/>
          </a:prstGeom>
          <a:noFill/>
          <a:ln/>
        </p:spPr>
        <p:txBody>
          <a:bodyPr wrap="square" lIns="0" tIns="0" rIns="0" bIns="0" rtlCol="0" anchor="t">
            <a:normAutofit/>
          </a:bodyPr>
          <a:lstStyle/>
          <a:p>
            <a:pPr marL="0" indent="0" algn="l">
              <a:lnSpc>
                <a:spcPct val="119000"/>
              </a:lnSpc>
              <a:buNone/>
            </a:pPr>
            <a:r>
              <a:rPr lang="en-US" sz="1150" dirty="0">
                <a:solidFill>
                  <a:srgbClr val="384653"/>
                </a:solidFill>
                <a:latin typeface="Roboto" pitchFamily="34" charset="0"/>
                <a:ea typeface="Roboto" pitchFamily="34" charset="-122"/>
                <a:cs typeface="Roboto" pitchFamily="34" charset="-120"/>
              </a:rPr>
              <a:t>Құрылымдалған деректерді кіріктіруге арналған орталықтандырылған репозиторий. Алдын ала өңделген, жіктелген деректер стратегиялық есептерге негіз болады. Oracle DW, Amazon Redshift, Google BigQuery — танымал платформалар.</a:t>
            </a:r>
            <a:endParaRPr lang="en-US" sz="1150" dirty="0"/>
          </a:p>
        </p:txBody>
      </p:sp>
      <p:sp>
        <p:nvSpPr>
          <p:cNvPr id="12" name="Shape 9"/>
          <p:cNvSpPr/>
          <p:nvPr/>
        </p:nvSpPr>
        <p:spPr>
          <a:xfrm>
            <a:off x="5233360" y="4753868"/>
            <a:ext cx="6296860" cy="1485205"/>
          </a:xfrm>
          <a:prstGeom prst="roundRect">
            <a:avLst>
              <a:gd name="adj" fmla="val 4239"/>
            </a:avLst>
          </a:prstGeom>
          <a:solidFill>
            <a:srgbClr val="D9EDF2"/>
          </a:solidFill>
          <a:ln w="6350">
            <a:solidFill>
              <a:srgbClr val="BFD3D8"/>
            </a:solidFill>
            <a:prstDash val="solid"/>
          </a:ln>
        </p:spPr>
        <p:txBody>
          <a:bodyPr/>
          <a:lstStyle/>
          <a:p>
            <a:endParaRPr lang="ru-RU"/>
          </a:p>
        </p:txBody>
      </p:sp>
      <p:sp>
        <p:nvSpPr>
          <p:cNvPr id="13" name="Text 10"/>
          <p:cNvSpPr/>
          <p:nvPr/>
        </p:nvSpPr>
        <p:spPr>
          <a:xfrm>
            <a:off x="5389527" y="4910038"/>
            <a:ext cx="5984527" cy="234156"/>
          </a:xfrm>
          <a:prstGeom prst="rect">
            <a:avLst/>
          </a:prstGeom>
          <a:noFill/>
          <a:ln/>
        </p:spPr>
        <p:txBody>
          <a:bodyPr wrap="none" lIns="0" tIns="0" rIns="0" bIns="0" rtlCol="0" anchor="t"/>
          <a:lstStyle/>
          <a:p>
            <a:pPr marL="0" indent="0" algn="l">
              <a:lnSpc>
                <a:spcPct val="104000"/>
              </a:lnSpc>
              <a:buNone/>
            </a:pPr>
            <a:r>
              <a:rPr lang="en-US" sz="1450" dirty="0">
                <a:solidFill>
                  <a:srgbClr val="384653"/>
                </a:solidFill>
                <a:latin typeface="Host Grotesk Medium" pitchFamily="34" charset="0"/>
                <a:ea typeface="Host Grotesk Medium" pitchFamily="34" charset="-122"/>
                <a:cs typeface="Host Grotesk Medium" pitchFamily="34" charset="-120"/>
              </a:rPr>
              <a:t>Data Lakes (Деректер көлдері)</a:t>
            </a:r>
            <a:endParaRPr lang="en-US" sz="1450" dirty="0"/>
          </a:p>
        </p:txBody>
      </p:sp>
      <p:sp>
        <p:nvSpPr>
          <p:cNvPr id="14" name="Text 11"/>
          <p:cNvSpPr/>
          <p:nvPr/>
        </p:nvSpPr>
        <p:spPr>
          <a:xfrm>
            <a:off x="5389527" y="5225653"/>
            <a:ext cx="5984527" cy="857250"/>
          </a:xfrm>
          <a:prstGeom prst="rect">
            <a:avLst/>
          </a:prstGeom>
          <a:noFill/>
          <a:ln/>
        </p:spPr>
        <p:txBody>
          <a:bodyPr wrap="square" lIns="0" tIns="0" rIns="0" bIns="0" rtlCol="0" anchor="t">
            <a:normAutofit/>
          </a:bodyPr>
          <a:lstStyle/>
          <a:p>
            <a:pPr marL="0" indent="0" algn="l">
              <a:lnSpc>
                <a:spcPct val="119000"/>
              </a:lnSpc>
              <a:buNone/>
            </a:pPr>
            <a:r>
              <a:rPr lang="en-US" sz="1150" dirty="0">
                <a:solidFill>
                  <a:srgbClr val="384653"/>
                </a:solidFill>
                <a:latin typeface="Roboto" pitchFamily="34" charset="0"/>
                <a:ea typeface="Roboto" pitchFamily="34" charset="-122"/>
                <a:cs typeface="Roboto" pitchFamily="34" charset="-120"/>
              </a:rPr>
              <a:t>Барлық типтегі шикі деректерді (құрылымдалған, жартылай құрылымдалған, құрылымдалмаған) алдын ала өңдеусіз сақтайтын репозиторий. Икемді, масштабталатын, бірақ жақсы басқаруды талап етеді. Apache Hadoop, Amazon S3 — негізгі платформалар.</a:t>
            </a:r>
            <a:endParaRPr lang="en-US" sz="11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nvSpPr>
        <p:spPr>
          <a:xfrm>
            <a:off x="661475" y="1809452"/>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Бұлтты технологиялар және деректерді сақтау</a:t>
            </a:r>
            <a:endParaRPr lang="en-US" sz="3250" dirty="0"/>
          </a:p>
        </p:txBody>
      </p:sp>
      <p:sp>
        <p:nvSpPr>
          <p:cNvPr id="3" name="Shape 1"/>
          <p:cNvSpPr/>
          <p:nvPr/>
        </p:nvSpPr>
        <p:spPr>
          <a:xfrm>
            <a:off x="542415" y="2574230"/>
            <a:ext cx="5470785" cy="2474218"/>
          </a:xfrm>
          <a:prstGeom prst="roundRect">
            <a:avLst>
              <a:gd name="adj" fmla="val 4813"/>
            </a:avLst>
          </a:prstGeom>
          <a:solidFill>
            <a:srgbClr val="95CCDA"/>
          </a:solidFill>
          <a:ln/>
        </p:spPr>
        <p:txBody>
          <a:bodyPr/>
          <a:lstStyle/>
          <a:p>
            <a:endParaRPr lang="ru-RU"/>
          </a:p>
        </p:txBody>
      </p:sp>
      <p:sp>
        <p:nvSpPr>
          <p:cNvPr id="4" name="Text 2"/>
          <p:cNvSpPr/>
          <p:nvPr/>
        </p:nvSpPr>
        <p:spPr>
          <a:xfrm>
            <a:off x="707710" y="2739529"/>
            <a:ext cx="5140196"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Бұлтты инфрақұрылымға көшу</a:t>
            </a:r>
            <a:endParaRPr lang="en-US" sz="1600" dirty="0"/>
          </a:p>
        </p:txBody>
      </p:sp>
      <p:sp>
        <p:nvSpPr>
          <p:cNvPr id="5" name="Text 3"/>
          <p:cNvSpPr/>
          <p:nvPr/>
        </p:nvSpPr>
        <p:spPr>
          <a:xfrm>
            <a:off x="707710" y="3163292"/>
            <a:ext cx="5140196" cy="1736328"/>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000000"/>
                </a:solidFill>
                <a:latin typeface="Roboto" pitchFamily="34" charset="0"/>
                <a:ea typeface="Roboto" pitchFamily="34" charset="-122"/>
                <a:cs typeface="Roboto" pitchFamily="34" charset="-120"/>
              </a:rPr>
              <a:t>Amazon Web Services (AWS), Microsoft Azure, Google Cloud Platform — дүниежүзілік бұлтты есептеу алыптары. Орталықтандырылған серверлерден бұлтқа көшу шығындарды азайтады, масштабталуды жеңілдетеді және географиялық икемділікті қамтамасыз етеді. Кез-келген жерден, кез-келген уақытта деректерге қол жеткізу мүмкіндігі бизнес процестерін түбегейлі өзгертті.</a:t>
            </a:r>
            <a:endParaRPr lang="en-US" sz="1300" dirty="0"/>
          </a:p>
        </p:txBody>
      </p:sp>
      <p:sp>
        <p:nvSpPr>
          <p:cNvPr id="6" name="Text 4"/>
          <p:cNvSpPr/>
          <p:nvPr/>
        </p:nvSpPr>
        <p:spPr>
          <a:xfrm>
            <a:off x="6303904" y="2739529"/>
            <a:ext cx="5232666"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Артықшылықтар мен қауіпсіздік</a:t>
            </a:r>
            <a:endParaRPr lang="en-US" sz="1600" dirty="0"/>
          </a:p>
        </p:txBody>
      </p:sp>
      <p:sp>
        <p:nvSpPr>
          <p:cNvPr id="7" name="Text 5"/>
          <p:cNvSpPr/>
          <p:nvPr/>
        </p:nvSpPr>
        <p:spPr>
          <a:xfrm>
            <a:off x="6303904" y="3163292"/>
            <a:ext cx="5232666" cy="1488281"/>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Бұлтты сақтаудың артықшылықтары: капиталдық шығынсыз операциялық модель, автоматтандырылған резервтік көшіру, жоғары қол жетімділік (99.99% SLA). Қауіпсіздік мәселелері: деректердің егемендігі (data sovereignty), шифрлау талаптары, бірнеше провайдерге тәуелділік (vendor lock-in) қаупі. Гибридті бұлт моделі оңтайлы шешім ретінде кеңінен қолданылады.</a:t>
            </a:r>
            <a:endParaRPr lang="en-US" sz="13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100000" y="0"/>
                </a:lnTo>
                <a:lnTo>
                  <a:pt x="75000" y="100000"/>
                </a:lnTo>
                <a:lnTo>
                  <a:pt x="0" y="100000"/>
                </a:lnTo>
                <a:close/>
              </a:path>
            </a:pathLst>
          </a:custGeom>
        </p:spPr>
      </p:pic>
      <p:sp>
        <p:nvSpPr>
          <p:cNvPr id="5" name="Text 2"/>
          <p:cNvSpPr/>
          <p:nvPr/>
        </p:nvSpPr>
        <p:spPr>
          <a:xfrm>
            <a:off x="5233360" y="897731"/>
            <a:ext cx="6296860" cy="1033463"/>
          </a:xfrm>
          <a:prstGeom prst="rect">
            <a:avLst/>
          </a:prstGeom>
          <a:noFill/>
          <a:ln/>
        </p:spPr>
        <p:txBody>
          <a:bodyPr wrap="square" lIns="0" tIns="0" rIns="0" bIns="0" rtlCol="0" anchor="t">
            <a:normAutofit/>
          </a:bodyPr>
          <a:lstStyle/>
          <a:p>
            <a:pPr marL="0" indent="0" algn="l">
              <a:lnSpc>
                <a:spcPct val="104000"/>
              </a:lnSpc>
              <a:buNone/>
            </a:pPr>
            <a:r>
              <a:rPr lang="en-US" sz="3250" dirty="0" err="1">
                <a:solidFill>
                  <a:srgbClr val="2E3C4E"/>
                </a:solidFill>
                <a:latin typeface="Host Grotesk Medium" pitchFamily="34" charset="0"/>
                <a:ea typeface="Host Grotesk Medium" pitchFamily="34" charset="-122"/>
                <a:cs typeface="Host Grotesk Medium" pitchFamily="34" charset="-120"/>
              </a:rPr>
              <a:t>Деректер</a:t>
            </a:r>
            <a:r>
              <a:rPr lang="en-US" sz="3250" dirty="0">
                <a:solidFill>
                  <a:srgbClr val="2E3C4E"/>
                </a:solidFill>
                <a:latin typeface="Host Grotesk Medium" pitchFamily="34" charset="0"/>
                <a:ea typeface="Host Grotesk Medium" pitchFamily="34" charset="-122"/>
                <a:cs typeface="Host Grotesk Medium" pitchFamily="34" charset="-120"/>
              </a:rPr>
              <a:t> қауіпсіздігі және құпиялылық</a:t>
            </a:r>
            <a:endParaRPr lang="en-US" sz="325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33360" y="2179241"/>
            <a:ext cx="6296860" cy="1966615"/>
          </a:xfrm>
          <a:prstGeom prst="rect">
            <a:avLst/>
          </a:prstGeom>
        </p:spPr>
      </p:pic>
      <p:sp>
        <p:nvSpPr>
          <p:cNvPr id="7" name="Text 3"/>
          <p:cNvSpPr/>
          <p:nvPr/>
        </p:nvSpPr>
        <p:spPr>
          <a:xfrm>
            <a:off x="5493902" y="2363589"/>
            <a:ext cx="5851974"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Деректерді шифрлау әдістері</a:t>
            </a:r>
            <a:endParaRPr lang="en-US" sz="1600" dirty="0"/>
          </a:p>
        </p:txBody>
      </p:sp>
      <p:sp>
        <p:nvSpPr>
          <p:cNvPr id="8" name="Text 4"/>
          <p:cNvSpPr/>
          <p:nvPr/>
        </p:nvSpPr>
        <p:spPr>
          <a:xfrm>
            <a:off x="5493902" y="2721273"/>
            <a:ext cx="5851974" cy="124023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Заманауи шифрлау алгоритмдері деректерді рұқсатсыз қол жеткізуден қорғайды. </a:t>
            </a:r>
            <a:r>
              <a:rPr lang="en-US" sz="1300" b="1" dirty="0">
                <a:solidFill>
                  <a:srgbClr val="384653"/>
                </a:solidFill>
                <a:latin typeface="Roboto Bold" pitchFamily="34" charset="0"/>
                <a:ea typeface="Roboto Bold" pitchFamily="34" charset="-122"/>
                <a:cs typeface="Roboto Bold" pitchFamily="34" charset="-120"/>
              </a:rPr>
              <a:t>AES-256</a:t>
            </a:r>
            <a:r>
              <a:rPr lang="en-US" sz="1300" dirty="0">
                <a:solidFill>
                  <a:srgbClr val="384653"/>
                </a:solidFill>
                <a:latin typeface="Roboto" pitchFamily="34" charset="0"/>
                <a:ea typeface="Roboto" pitchFamily="34" charset="-122"/>
                <a:cs typeface="Roboto" pitchFamily="34" charset="-120"/>
              </a:rPr>
              <a:t> — симметриялық шифрлаудың алтын стандарты. </a:t>
            </a:r>
            <a:r>
              <a:rPr lang="en-US" sz="1300" b="1" dirty="0">
                <a:solidFill>
                  <a:srgbClr val="384653"/>
                </a:solidFill>
                <a:latin typeface="Roboto Bold" pitchFamily="34" charset="0"/>
                <a:ea typeface="Roboto Bold" pitchFamily="34" charset="-122"/>
                <a:cs typeface="Roboto Bold" pitchFamily="34" charset="-120"/>
              </a:rPr>
              <a:t>RSA</a:t>
            </a:r>
            <a:r>
              <a:rPr lang="en-US" sz="1300" dirty="0">
                <a:solidFill>
                  <a:srgbClr val="384653"/>
                </a:solidFill>
                <a:latin typeface="Roboto" pitchFamily="34" charset="0"/>
                <a:ea typeface="Roboto" pitchFamily="34" charset="-122"/>
                <a:cs typeface="Roboto" pitchFamily="34" charset="-120"/>
              </a:rPr>
              <a:t> — ашық кілтті шифрлау. </a:t>
            </a:r>
            <a:r>
              <a:rPr lang="en-US" sz="1300" b="1" dirty="0">
                <a:solidFill>
                  <a:srgbClr val="384653"/>
                </a:solidFill>
                <a:latin typeface="Roboto Bold" pitchFamily="34" charset="0"/>
                <a:ea typeface="Roboto Bold" pitchFamily="34" charset="-122"/>
                <a:cs typeface="Roboto Bold" pitchFamily="34" charset="-120"/>
              </a:rPr>
              <a:t>TLS/SSL</a:t>
            </a:r>
            <a:r>
              <a:rPr lang="en-US" sz="1300" dirty="0">
                <a:solidFill>
                  <a:srgbClr val="384653"/>
                </a:solidFill>
                <a:latin typeface="Roboto" pitchFamily="34" charset="0"/>
                <a:ea typeface="Roboto" pitchFamily="34" charset="-122"/>
                <a:cs typeface="Roboto" pitchFamily="34" charset="-120"/>
              </a:rPr>
              <a:t> — желі арқылы деректер тасымалдаудың қауіпсіздігін қамтамасыз ету протоколы. Шифрлаусыз жіберілген кез-келген ақпарат ұсталып оқылуы мүмкін.</a:t>
            </a:r>
            <a:endParaRPr lang="en-US" sz="130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33360" y="4311154"/>
            <a:ext cx="6296860" cy="1966615"/>
          </a:xfrm>
          <a:prstGeom prst="rect">
            <a:avLst/>
          </a:prstGeom>
        </p:spPr>
      </p:pic>
      <p:sp>
        <p:nvSpPr>
          <p:cNvPr id="10" name="Text 5"/>
          <p:cNvSpPr/>
          <p:nvPr/>
        </p:nvSpPr>
        <p:spPr>
          <a:xfrm>
            <a:off x="5493902" y="4495502"/>
            <a:ext cx="5851974"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GDPR нормативтік талаптары</a:t>
            </a:r>
            <a:endParaRPr lang="en-US" sz="1600" dirty="0"/>
          </a:p>
        </p:txBody>
      </p:sp>
      <p:sp>
        <p:nvSpPr>
          <p:cNvPr id="11" name="Text 6"/>
          <p:cNvSpPr/>
          <p:nvPr/>
        </p:nvSpPr>
        <p:spPr>
          <a:xfrm>
            <a:off x="5493902" y="4853186"/>
            <a:ext cx="5851974" cy="124023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Еуропалық Одақтың GDPR (General Data Protection Regulation) регламенті дербес деректерді өңдеудің жаһандық стандартын белгіледі. Негізгі принциптер: мақсатты шектеу, деректерді минимизациялау, дұрыстық, сақтауды шектеу, тұтастық пен құпиялылық. GDPR бұзылған жағдайда айыппұл жылдық айналымның 4%-на дейін жетуі мүмкін.</a:t>
            </a:r>
            <a:endParaRPr lang="en-US" sz="13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nvSpPr>
        <p:spPr>
          <a:xfrm>
            <a:off x="661475" y="1513880"/>
            <a:ext cx="10868745" cy="1033463"/>
          </a:xfrm>
          <a:prstGeom prst="rect">
            <a:avLst/>
          </a:prstGeom>
          <a:noFill/>
          <a:ln/>
        </p:spPr>
        <p:txBody>
          <a:bodyPr wrap="square" lIns="0" tIns="0" rIns="0" bIns="0" rtlCol="0" anchor="t">
            <a:normAutofit/>
          </a:bodyPr>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Киберқауіпсіздік: Деректерді жоғалту мен ұрлаудың алдын алу</a:t>
            </a:r>
            <a:endParaRPr lang="en-US" sz="325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475" y="2878038"/>
            <a:ext cx="413434" cy="413445"/>
          </a:xfrm>
          <a:prstGeom prst="rect">
            <a:avLst/>
          </a:prstGeom>
        </p:spPr>
      </p:pic>
      <p:sp>
        <p:nvSpPr>
          <p:cNvPr id="4" name="Text 1"/>
          <p:cNvSpPr/>
          <p:nvPr/>
        </p:nvSpPr>
        <p:spPr>
          <a:xfrm>
            <a:off x="661475" y="3498155"/>
            <a:ext cx="5330989"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Рұқсатсыз қол жеткізуді болдырмау</a:t>
            </a:r>
            <a:endParaRPr lang="en-US" sz="1600" dirty="0"/>
          </a:p>
        </p:txBody>
      </p:sp>
      <p:sp>
        <p:nvSpPr>
          <p:cNvPr id="5" name="Text 2"/>
          <p:cNvSpPr/>
          <p:nvPr/>
        </p:nvSpPr>
        <p:spPr>
          <a:xfrm>
            <a:off x="661475" y="3855839"/>
            <a:ext cx="5330989" cy="1488281"/>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Көп факторлы аутентификация (MFA), рөлдік қол жеткізу бақылауы (RBAC), нөлдік сенім архитектурасы (Zero Trust) — заманауи қорғаныс стратегиялары. Ішкі қауіптер (insider threats) сыртқы шабуылдарға қарағанда жиі кездесетіні статистикамен дәлелденген. Мінез-құлықтық аналитика аномалияларды ерте анықтауға мүмкіндік береді.</a:t>
            </a:r>
            <a:endParaRPr lang="en-US" sz="130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99132" y="2878038"/>
            <a:ext cx="413434" cy="413445"/>
          </a:xfrm>
          <a:prstGeom prst="rect">
            <a:avLst/>
          </a:prstGeom>
        </p:spPr>
      </p:pic>
      <p:sp>
        <p:nvSpPr>
          <p:cNvPr id="7" name="Text 3"/>
          <p:cNvSpPr/>
          <p:nvPr/>
        </p:nvSpPr>
        <p:spPr>
          <a:xfrm>
            <a:off x="6199132" y="3498155"/>
            <a:ext cx="5331089"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Резервтік көшіру жүйелері</a:t>
            </a:r>
            <a:endParaRPr lang="en-US" sz="1600" dirty="0"/>
          </a:p>
        </p:txBody>
      </p:sp>
      <p:sp>
        <p:nvSpPr>
          <p:cNvPr id="8" name="Text 4"/>
          <p:cNvSpPr/>
          <p:nvPr/>
        </p:nvSpPr>
        <p:spPr>
          <a:xfrm>
            <a:off x="6199132" y="3855839"/>
            <a:ext cx="5331089" cy="124023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Backup жүйесі деректердің апаттан кейінгі қалпына келуін (Disaster Recovery) қамтамасыз ету үшін өте маңызды. 3-2-1 ережесі: 3 көшірме, 2 әртүрлі медиа, 1 сыртқы орынды сақтау. RPO (Recovery Point Objective) және RTO (Recovery Time Objective) SLA шеңберінде анықталуы тиіс.</a:t>
            </a:r>
            <a:endParaRPr lang="en-US" sz="13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0" y="0"/>
                </a:moveTo>
                <a:lnTo>
                  <a:pt x="100000" y="0"/>
                </a:lnTo>
                <a:lnTo>
                  <a:pt x="100000" y="100000"/>
                </a:lnTo>
                <a:lnTo>
                  <a:pt x="25000" y="100000"/>
                </a:lnTo>
                <a:close/>
              </a:path>
            </a:pathLst>
          </a:custGeom>
        </p:spPr>
      </p:pic>
      <p:sp>
        <p:nvSpPr>
          <p:cNvPr id="5" name="Text 2"/>
          <p:cNvSpPr/>
          <p:nvPr/>
        </p:nvSpPr>
        <p:spPr>
          <a:xfrm>
            <a:off x="661475" y="965696"/>
            <a:ext cx="6296860" cy="1033463"/>
          </a:xfrm>
          <a:prstGeom prst="rect">
            <a:avLst/>
          </a:prstGeom>
          <a:noFill/>
          <a:ln/>
        </p:spPr>
        <p:txBody>
          <a:bodyPr wrap="square" lIns="0" tIns="0" rIns="0" bIns="0" rtlCol="0" anchor="t">
            <a:normAutofit/>
          </a:bodyPr>
          <a:lstStyle/>
          <a:p>
            <a:pPr marL="0" indent="0" algn="l">
              <a:lnSpc>
                <a:spcPct val="104000"/>
              </a:lnSpc>
              <a:buNone/>
            </a:pPr>
            <a:r>
              <a:rPr lang="en-US" sz="3250" dirty="0" err="1">
                <a:solidFill>
                  <a:srgbClr val="2E3C4E"/>
                </a:solidFill>
                <a:latin typeface="Host Grotesk Medium" pitchFamily="34" charset="0"/>
                <a:ea typeface="Host Grotesk Medium" pitchFamily="34" charset="-122"/>
                <a:cs typeface="Host Grotesk Medium" pitchFamily="34" charset="-120"/>
              </a:rPr>
              <a:t>Деректерді</a:t>
            </a:r>
            <a:r>
              <a:rPr lang="en-US" sz="3250" dirty="0">
                <a:solidFill>
                  <a:srgbClr val="2E3C4E"/>
                </a:solidFill>
                <a:latin typeface="Host Grotesk Medium" pitchFamily="34" charset="0"/>
                <a:ea typeface="Host Grotesk Medium" pitchFamily="34" charset="-122"/>
                <a:cs typeface="Host Grotesk Medium" pitchFamily="34" charset="-120"/>
              </a:rPr>
              <a:t> визуализациялау өнері</a:t>
            </a:r>
            <a:endParaRPr lang="en-US" sz="3250" dirty="0"/>
          </a:p>
        </p:txBody>
      </p:sp>
      <p:sp>
        <p:nvSpPr>
          <p:cNvPr id="6" name="Shape 3"/>
          <p:cNvSpPr/>
          <p:nvPr/>
        </p:nvSpPr>
        <p:spPr>
          <a:xfrm>
            <a:off x="542415" y="2247205"/>
            <a:ext cx="3184842" cy="3962499"/>
          </a:xfrm>
          <a:prstGeom prst="roundRect">
            <a:avLst>
              <a:gd name="adj" fmla="val 3739"/>
            </a:avLst>
          </a:prstGeom>
          <a:solidFill>
            <a:srgbClr val="95CCDA"/>
          </a:solidFill>
          <a:ln/>
        </p:spPr>
        <p:txBody>
          <a:bodyPr/>
          <a:lstStyle/>
          <a:p>
            <a:endParaRPr lang="ru-RU"/>
          </a:p>
        </p:txBody>
      </p:sp>
      <p:sp>
        <p:nvSpPr>
          <p:cNvPr id="7" name="Text 4"/>
          <p:cNvSpPr/>
          <p:nvPr/>
        </p:nvSpPr>
        <p:spPr>
          <a:xfrm>
            <a:off x="707710" y="2412504"/>
            <a:ext cx="2854254"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Визуализация құралдары</a:t>
            </a:r>
            <a:endParaRPr lang="en-US" sz="1600" dirty="0"/>
          </a:p>
        </p:txBody>
      </p:sp>
      <p:sp>
        <p:nvSpPr>
          <p:cNvPr id="8" name="Text 5"/>
          <p:cNvSpPr/>
          <p:nvPr/>
        </p:nvSpPr>
        <p:spPr>
          <a:xfrm>
            <a:off x="707710" y="2836267"/>
            <a:ext cx="2854254" cy="3224609"/>
          </a:xfrm>
          <a:prstGeom prst="rect">
            <a:avLst/>
          </a:prstGeom>
          <a:noFill/>
          <a:ln/>
        </p:spPr>
        <p:txBody>
          <a:bodyPr wrap="square" lIns="0" tIns="0" rIns="0" bIns="0" rtlCol="0" anchor="t">
            <a:normAutofit/>
          </a:bodyPr>
          <a:lstStyle/>
          <a:p>
            <a:pPr marL="0" indent="0" algn="l">
              <a:lnSpc>
                <a:spcPct val="125000"/>
              </a:lnSpc>
              <a:buNone/>
            </a:pPr>
            <a:r>
              <a:rPr lang="en-US" sz="1300" b="1" dirty="0">
                <a:solidFill>
                  <a:srgbClr val="000000"/>
                </a:solidFill>
                <a:latin typeface="Roboto Bold" pitchFamily="34" charset="0"/>
                <a:ea typeface="Roboto Bold" pitchFamily="34" charset="-122"/>
                <a:cs typeface="Roboto Bold" pitchFamily="34" charset="-120"/>
              </a:rPr>
              <a:t>Power BI</a:t>
            </a:r>
            <a:r>
              <a:rPr lang="en-US" sz="1300" dirty="0">
                <a:solidFill>
                  <a:srgbClr val="000000"/>
                </a:solidFill>
                <a:latin typeface="Roboto" pitchFamily="34" charset="0"/>
                <a:ea typeface="Roboto" pitchFamily="34" charset="-122"/>
                <a:cs typeface="Roboto" pitchFamily="34" charset="-120"/>
              </a:rPr>
              <a:t> (Microsoft) — бизнес-аналитиктер үшін кеңінен қолданылатын BI платформасы. </a:t>
            </a:r>
            <a:r>
              <a:rPr lang="en-US" sz="1300" b="1" dirty="0">
                <a:solidFill>
                  <a:srgbClr val="000000"/>
                </a:solidFill>
                <a:latin typeface="Roboto Bold" pitchFamily="34" charset="0"/>
                <a:ea typeface="Roboto Bold" pitchFamily="34" charset="-122"/>
                <a:cs typeface="Roboto Bold" pitchFamily="34" charset="-120"/>
              </a:rPr>
              <a:t>Tableau</a:t>
            </a:r>
            <a:r>
              <a:rPr lang="en-US" sz="1300" dirty="0">
                <a:solidFill>
                  <a:srgbClr val="000000"/>
                </a:solidFill>
                <a:latin typeface="Roboto" pitchFamily="34" charset="0"/>
                <a:ea typeface="Roboto" pitchFamily="34" charset="-122"/>
                <a:cs typeface="Roboto" pitchFamily="34" charset="-120"/>
              </a:rPr>
              <a:t> — деректерді визуализациялаудың де-факто стандарты, drag-and-drop интерфейсі. </a:t>
            </a:r>
            <a:r>
              <a:rPr lang="en-US" sz="1300" b="1" dirty="0">
                <a:solidFill>
                  <a:srgbClr val="000000"/>
                </a:solidFill>
                <a:latin typeface="Roboto Bold" pitchFamily="34" charset="0"/>
                <a:ea typeface="Roboto Bold" pitchFamily="34" charset="-122"/>
                <a:cs typeface="Roboto Bold" pitchFamily="34" charset="-120"/>
              </a:rPr>
              <a:t>Grafana</a:t>
            </a:r>
            <a:r>
              <a:rPr lang="en-US" sz="1300" dirty="0">
                <a:solidFill>
                  <a:srgbClr val="000000"/>
                </a:solidFill>
                <a:latin typeface="Roboto" pitchFamily="34" charset="0"/>
                <a:ea typeface="Roboto" pitchFamily="34" charset="-122"/>
                <a:cs typeface="Roboto" pitchFamily="34" charset="-120"/>
              </a:rPr>
              <a:t> — нақты уақыттағы метрикаларды бақылауға арналған. </a:t>
            </a:r>
            <a:r>
              <a:rPr lang="en-US" sz="1300" b="1" dirty="0">
                <a:solidFill>
                  <a:srgbClr val="000000"/>
                </a:solidFill>
                <a:latin typeface="Roboto Bold" pitchFamily="34" charset="0"/>
                <a:ea typeface="Roboto Bold" pitchFamily="34" charset="-122"/>
                <a:cs typeface="Roboto Bold" pitchFamily="34" charset="-120"/>
              </a:rPr>
              <a:t>D3.js</a:t>
            </a:r>
            <a:r>
              <a:rPr lang="en-US" sz="1300" dirty="0">
                <a:solidFill>
                  <a:srgbClr val="000000"/>
                </a:solidFill>
                <a:latin typeface="Roboto" pitchFamily="34" charset="0"/>
                <a:ea typeface="Roboto" pitchFamily="34" charset="-122"/>
                <a:cs typeface="Roboto" pitchFamily="34" charset="-120"/>
              </a:rPr>
              <a:t> — веб-визуализацияның жоғары икемді кітапханасы. Дұрыс құрал деректерді шешім қабылдаушыларға тиімді жеткізеді.</a:t>
            </a:r>
            <a:endParaRPr lang="en-US" sz="1300" dirty="0"/>
          </a:p>
        </p:txBody>
      </p:sp>
      <p:sp>
        <p:nvSpPr>
          <p:cNvPr id="9" name="Text 6"/>
          <p:cNvSpPr/>
          <p:nvPr/>
        </p:nvSpPr>
        <p:spPr>
          <a:xfrm>
            <a:off x="4017961" y="2412504"/>
            <a:ext cx="2946723" cy="516930"/>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Ақпараттық панельдер (Dashboard)</a:t>
            </a:r>
            <a:endParaRPr lang="en-US" sz="1600" dirty="0"/>
          </a:p>
        </p:txBody>
      </p:sp>
      <p:sp>
        <p:nvSpPr>
          <p:cNvPr id="10" name="Text 7"/>
          <p:cNvSpPr/>
          <p:nvPr/>
        </p:nvSpPr>
        <p:spPr>
          <a:xfrm>
            <a:off x="4017961" y="3094732"/>
            <a:ext cx="2946723" cy="2728516"/>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Dashboard — бизнестің маңызды метрикаларын бір экранда жинайтын визуалды интерфейс. Тиімді dashboard: нақты мақсатты аудитория үшін жасалады, 5-7 негізгі KPI-ды ғана көрсетеді, нақты уақытта жаңарады және бұрғылауға (drill-down) мүмкіндік береді. Шешім қабылдаушылар мыңдаған жолдық есептерді оқымай-ақ жағдайды бір қарағанда түсінеді.</a:t>
            </a:r>
            <a:endParaRPr lang="en-US" sz="13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p:nvPr/>
        </p:nvSpPr>
        <p:spPr>
          <a:xfrm>
            <a:off x="661475" y="454819"/>
            <a:ext cx="10868745"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Инфографика: Деректерді баяндау тәсілі</a:t>
            </a:r>
            <a:endParaRPr lang="en-US" sz="1600" dirty="0"/>
          </a:p>
        </p:txBody>
      </p:sp>
      <p:pic>
        <p:nvPicPr>
          <p:cNvPr id="3" name="Image 0" descr="preencoded.png"/>
          <p:cNvPicPr>
            <a:picLocks noChangeAspect="1"/>
          </p:cNvPicPr>
          <p:nvPr/>
        </p:nvPicPr>
        <p:blipFill>
          <a:blip r:embed="rId3"/>
          <a:stretch>
            <a:fillRect/>
          </a:stretch>
        </p:blipFill>
        <p:spPr>
          <a:xfrm>
            <a:off x="661475" y="795933"/>
            <a:ext cx="9753356" cy="5486400"/>
          </a:xfrm>
          <a:prstGeom prst="rect">
            <a:avLst/>
          </a:prstGeom>
        </p:spPr>
      </p:pic>
      <p:sp>
        <p:nvSpPr>
          <p:cNvPr id="4" name="Text 1"/>
          <p:cNvSpPr/>
          <p:nvPr/>
        </p:nvSpPr>
        <p:spPr>
          <a:xfrm>
            <a:off x="661475" y="6328767"/>
            <a:ext cx="10868745" cy="185936"/>
          </a:xfrm>
          <a:prstGeom prst="rect">
            <a:avLst/>
          </a:prstGeom>
          <a:noFill/>
          <a:ln/>
        </p:spPr>
        <p:txBody>
          <a:bodyPr wrap="square" lIns="0" tIns="0" rIns="0" bIns="0" rtlCol="0" anchor="t">
            <a:normAutofit lnSpcReduction="10000"/>
          </a:bodyPr>
          <a:lstStyle/>
          <a:p>
            <a:pPr marL="0" indent="0" algn="l">
              <a:lnSpc>
                <a:spcPct val="94000"/>
              </a:lnSpc>
              <a:buNone/>
            </a:pPr>
            <a:r>
              <a:rPr lang="en-US" sz="650" dirty="0">
                <a:solidFill>
                  <a:srgbClr val="384653"/>
                </a:solidFill>
                <a:latin typeface="Roboto" pitchFamily="34" charset="0"/>
                <a:ea typeface="Roboto" pitchFamily="34" charset="-122"/>
                <a:cs typeface="Roboto" pitchFamily="34" charset="-120"/>
              </a:rPr>
              <a:t>Деректерді баяндау (Data Storytelling) — деректерді тек сандар ретінде емес, адамды сендіретін оқиға ретінде ұсыну өнері. Мидың 90%-ға жуығы ақпаратты визуалды түрде өңдейді. Дұрыс инфографика немесе визуализация кешенді деректерді секундтар ішінде түсінуге мүмкіндік береді. Психологиялық тұрғыдан оқырман санасына бейнелер сандарға қарағанда тереңірек жетеді.</a:t>
            </a:r>
            <a:endParaRPr lang="en-US" sz="6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595"/>
          </a:xfrm>
          <a:custGeom>
            <a:avLst/>
            <a:gdLst/>
            <a:ahLst/>
            <a:cxnLst/>
            <a:rect l="0" t="0" r="100000" b="100000"/>
            <a:pathLst>
              <a:path w="100000" h="100000">
                <a:moveTo>
                  <a:pt x="0" y="0"/>
                </a:moveTo>
                <a:lnTo>
                  <a:pt x="100000" y="0"/>
                </a:lnTo>
                <a:lnTo>
                  <a:pt x="100000" y="100000"/>
                </a:lnTo>
                <a:lnTo>
                  <a:pt x="25000" y="100000"/>
                </a:lnTo>
                <a:close/>
              </a:path>
            </a:pathLst>
          </a:custGeom>
        </p:spPr>
      </p:pic>
      <p:sp>
        <p:nvSpPr>
          <p:cNvPr id="5" name="Text 2"/>
          <p:cNvSpPr/>
          <p:nvPr/>
        </p:nvSpPr>
        <p:spPr>
          <a:xfrm>
            <a:off x="661475" y="742652"/>
            <a:ext cx="6296860" cy="952897"/>
          </a:xfrm>
          <a:prstGeom prst="rect">
            <a:avLst/>
          </a:prstGeom>
          <a:noFill/>
          <a:ln/>
        </p:spPr>
        <p:txBody>
          <a:bodyPr wrap="square" lIns="0" tIns="0" rIns="0" bIns="0" rtlCol="0" anchor="t">
            <a:normAutofit/>
          </a:bodyPr>
          <a:lstStyle/>
          <a:p>
            <a:pPr marL="0" indent="0" algn="l">
              <a:lnSpc>
                <a:spcPct val="104000"/>
              </a:lnSpc>
              <a:buNone/>
            </a:pPr>
            <a:r>
              <a:rPr lang="en-US" sz="3000" dirty="0" err="1">
                <a:solidFill>
                  <a:srgbClr val="2E3C4E"/>
                </a:solidFill>
                <a:latin typeface="Host Grotesk Medium" pitchFamily="34" charset="0"/>
                <a:ea typeface="Host Grotesk Medium" pitchFamily="34" charset="-122"/>
                <a:cs typeface="Host Grotesk Medium" pitchFamily="34" charset="-120"/>
              </a:rPr>
              <a:t>Деректерді</a:t>
            </a:r>
            <a:r>
              <a:rPr lang="en-US" sz="3000" dirty="0">
                <a:solidFill>
                  <a:srgbClr val="2E3C4E"/>
                </a:solidFill>
                <a:latin typeface="Host Grotesk Medium" pitchFamily="34" charset="0"/>
                <a:ea typeface="Host Grotesk Medium" pitchFamily="34" charset="-122"/>
                <a:cs typeface="Host Grotesk Medium" pitchFamily="34" charset="-120"/>
              </a:rPr>
              <a:t> автоматтандырылған жинау (IoT)</a:t>
            </a:r>
            <a:endParaRPr lang="en-US" sz="3000" dirty="0"/>
          </a:p>
        </p:txBody>
      </p:sp>
      <p:sp>
        <p:nvSpPr>
          <p:cNvPr id="6" name="Shape 3"/>
          <p:cNvSpPr/>
          <p:nvPr/>
        </p:nvSpPr>
        <p:spPr>
          <a:xfrm>
            <a:off x="661475" y="1906389"/>
            <a:ext cx="3078185" cy="2837755"/>
          </a:xfrm>
          <a:prstGeom prst="roundRect">
            <a:avLst>
              <a:gd name="adj" fmla="val 2257"/>
            </a:avLst>
          </a:prstGeom>
          <a:solidFill>
            <a:srgbClr val="D9EDF2"/>
          </a:solidFill>
          <a:ln w="6350">
            <a:solidFill>
              <a:srgbClr val="BFD3D8"/>
            </a:solidFill>
            <a:prstDash val="solid"/>
          </a:ln>
        </p:spPr>
        <p:txBody>
          <a:bodyPr/>
          <a:lstStyle/>
          <a:p>
            <a:endParaRPr lang="ru-RU"/>
          </a:p>
        </p:txBody>
      </p:sp>
      <p:sp>
        <p:nvSpPr>
          <p:cNvPr id="7" name="Text 4"/>
          <p:cNvSpPr/>
          <p:nvPr/>
        </p:nvSpPr>
        <p:spPr>
          <a:xfrm>
            <a:off x="820221" y="2065139"/>
            <a:ext cx="2760693" cy="238224"/>
          </a:xfrm>
          <a:prstGeom prst="rect">
            <a:avLst/>
          </a:prstGeom>
          <a:noFill/>
          <a:ln/>
        </p:spPr>
        <p:txBody>
          <a:bodyPr wrap="none" lIns="0" tIns="0" rIns="0" bIns="0" rtlCol="0" anchor="t"/>
          <a:lstStyle/>
          <a:p>
            <a:pPr marL="0" indent="0" algn="l">
              <a:lnSpc>
                <a:spcPct val="104000"/>
              </a:lnSpc>
              <a:buNone/>
            </a:pPr>
            <a:r>
              <a:rPr lang="en-US" sz="1500" dirty="0">
                <a:solidFill>
                  <a:srgbClr val="384653"/>
                </a:solidFill>
                <a:latin typeface="Host Grotesk Medium" pitchFamily="34" charset="0"/>
                <a:ea typeface="Host Grotesk Medium" pitchFamily="34" charset="-122"/>
                <a:cs typeface="Host Grotesk Medium" pitchFamily="34" charset="-120"/>
              </a:rPr>
              <a:t>Заттар интернеті (IoT)</a:t>
            </a:r>
            <a:endParaRPr lang="en-US" sz="1500" dirty="0"/>
          </a:p>
        </p:txBody>
      </p:sp>
      <p:sp>
        <p:nvSpPr>
          <p:cNvPr id="8" name="Text 5"/>
          <p:cNvSpPr/>
          <p:nvPr/>
        </p:nvSpPr>
        <p:spPr>
          <a:xfrm>
            <a:off x="820221" y="2387699"/>
            <a:ext cx="2760693" cy="1977926"/>
          </a:xfrm>
          <a:prstGeom prst="rect">
            <a:avLst/>
          </a:prstGeom>
          <a:noFill/>
          <a:ln/>
        </p:spPr>
        <p:txBody>
          <a:bodyPr wrap="square" lIns="0" tIns="0" rIns="0" bIns="0" rtlCol="0" anchor="t">
            <a:normAutofit/>
          </a:bodyPr>
          <a:lstStyle/>
          <a:p>
            <a:pPr marL="0" indent="0" algn="l">
              <a:lnSpc>
                <a:spcPct val="120000"/>
              </a:lnSpc>
              <a:buNone/>
            </a:pPr>
            <a:r>
              <a:rPr lang="en-US" sz="1200" dirty="0">
                <a:solidFill>
                  <a:srgbClr val="384653"/>
                </a:solidFill>
                <a:latin typeface="Roboto" pitchFamily="34" charset="0"/>
                <a:ea typeface="Roboto" pitchFamily="34" charset="-122"/>
                <a:cs typeface="Roboto" pitchFamily="34" charset="-120"/>
              </a:rPr>
              <a:t>IoT (Internet of Things) — физикалық объектілерді интернетке қосып, олардан нақты уақытта деректер жинайтын технология. Бүгінде 15 миллиардтан астам IoT құрылғысы жұмыс істейді. Температура, қысым, орналасу, жылдамдық — сенсорлар мыңдаған параметрлерді секундына жинайды.</a:t>
            </a:r>
            <a:endParaRPr lang="en-US" sz="1200" dirty="0"/>
          </a:p>
        </p:txBody>
      </p:sp>
      <p:sp>
        <p:nvSpPr>
          <p:cNvPr id="9" name="Shape 6"/>
          <p:cNvSpPr/>
          <p:nvPr/>
        </p:nvSpPr>
        <p:spPr>
          <a:xfrm>
            <a:off x="3880150" y="1906389"/>
            <a:ext cx="3078185" cy="2837755"/>
          </a:xfrm>
          <a:prstGeom prst="roundRect">
            <a:avLst>
              <a:gd name="adj" fmla="val 2257"/>
            </a:avLst>
          </a:prstGeom>
          <a:solidFill>
            <a:srgbClr val="D9EDF2"/>
          </a:solidFill>
          <a:ln w="6350">
            <a:solidFill>
              <a:srgbClr val="BFD3D8"/>
            </a:solidFill>
            <a:prstDash val="solid"/>
          </a:ln>
        </p:spPr>
        <p:txBody>
          <a:bodyPr/>
          <a:lstStyle/>
          <a:p>
            <a:endParaRPr lang="ru-RU"/>
          </a:p>
        </p:txBody>
      </p:sp>
      <p:sp>
        <p:nvSpPr>
          <p:cNvPr id="10" name="Text 7"/>
          <p:cNvSpPr/>
          <p:nvPr/>
        </p:nvSpPr>
        <p:spPr>
          <a:xfrm>
            <a:off x="4038896" y="2065139"/>
            <a:ext cx="2760693" cy="238224"/>
          </a:xfrm>
          <a:prstGeom prst="rect">
            <a:avLst/>
          </a:prstGeom>
          <a:noFill/>
          <a:ln/>
        </p:spPr>
        <p:txBody>
          <a:bodyPr wrap="none" lIns="0" tIns="0" rIns="0" bIns="0" rtlCol="0" anchor="t"/>
          <a:lstStyle/>
          <a:p>
            <a:pPr marL="0" indent="0" algn="l">
              <a:lnSpc>
                <a:spcPct val="104000"/>
              </a:lnSpc>
              <a:buNone/>
            </a:pPr>
            <a:r>
              <a:rPr lang="en-US" sz="1500" dirty="0">
                <a:solidFill>
                  <a:srgbClr val="384653"/>
                </a:solidFill>
                <a:latin typeface="Host Grotesk Medium" pitchFamily="34" charset="0"/>
                <a:ea typeface="Host Grotesk Medium" pitchFamily="34" charset="-122"/>
                <a:cs typeface="Host Grotesk Medium" pitchFamily="34" charset="-120"/>
              </a:rPr>
              <a:t>Смарт-құрылғылар</a:t>
            </a:r>
            <a:endParaRPr lang="en-US" sz="1500" dirty="0"/>
          </a:p>
        </p:txBody>
      </p:sp>
      <p:sp>
        <p:nvSpPr>
          <p:cNvPr id="11" name="Text 8"/>
          <p:cNvSpPr/>
          <p:nvPr/>
        </p:nvSpPr>
        <p:spPr>
          <a:xfrm>
            <a:off x="4038896" y="2387699"/>
            <a:ext cx="2760693" cy="2197695"/>
          </a:xfrm>
          <a:prstGeom prst="rect">
            <a:avLst/>
          </a:prstGeom>
          <a:noFill/>
          <a:ln/>
        </p:spPr>
        <p:txBody>
          <a:bodyPr wrap="square" lIns="0" tIns="0" rIns="0" bIns="0" rtlCol="0" anchor="t">
            <a:normAutofit/>
          </a:bodyPr>
          <a:lstStyle/>
          <a:p>
            <a:pPr marL="0" indent="0" algn="l">
              <a:lnSpc>
                <a:spcPct val="120000"/>
              </a:lnSpc>
              <a:buNone/>
            </a:pPr>
            <a:r>
              <a:rPr lang="en-US" sz="1200" dirty="0">
                <a:solidFill>
                  <a:srgbClr val="384653"/>
                </a:solidFill>
                <a:latin typeface="Roboto" pitchFamily="34" charset="0"/>
                <a:ea typeface="Roboto" pitchFamily="34" charset="-122"/>
                <a:cs typeface="Roboto" pitchFamily="34" charset="-120"/>
              </a:rPr>
              <a:t>Өнеркәсіпте: станоктардың тозуын болжайтын предиктивті техническое обслуживание жүйелері. Тұрмыста: смарт-термостаттар, фитнес-браслеттер, смарт-есептегіштер. Ауыл шаруашылығында: топырақ ылғалдылығы мен ауа-райын бақылайтын агро-сенсорлар. Барлығы бірге — деректердің ұздіксіз ағынын жасайды.</a:t>
            </a:r>
            <a:endParaRPr lang="en-US" sz="1200" dirty="0"/>
          </a:p>
        </p:txBody>
      </p:sp>
      <p:sp>
        <p:nvSpPr>
          <p:cNvPr id="12" name="Shape 9"/>
          <p:cNvSpPr/>
          <p:nvPr/>
        </p:nvSpPr>
        <p:spPr>
          <a:xfrm>
            <a:off x="661475" y="4884638"/>
            <a:ext cx="6296860" cy="1519138"/>
          </a:xfrm>
          <a:prstGeom prst="roundRect">
            <a:avLst>
              <a:gd name="adj" fmla="val 4215"/>
            </a:avLst>
          </a:prstGeom>
          <a:solidFill>
            <a:srgbClr val="D9EDF2"/>
          </a:solidFill>
          <a:ln w="6350">
            <a:solidFill>
              <a:srgbClr val="BFD3D8"/>
            </a:solidFill>
            <a:prstDash val="solid"/>
          </a:ln>
        </p:spPr>
        <p:txBody>
          <a:bodyPr/>
          <a:lstStyle/>
          <a:p>
            <a:endParaRPr lang="ru-RU"/>
          </a:p>
        </p:txBody>
      </p:sp>
      <p:sp>
        <p:nvSpPr>
          <p:cNvPr id="13" name="Text 10"/>
          <p:cNvSpPr/>
          <p:nvPr/>
        </p:nvSpPr>
        <p:spPr>
          <a:xfrm>
            <a:off x="820221" y="5043388"/>
            <a:ext cx="5979368" cy="238224"/>
          </a:xfrm>
          <a:prstGeom prst="rect">
            <a:avLst/>
          </a:prstGeom>
          <a:noFill/>
          <a:ln/>
        </p:spPr>
        <p:txBody>
          <a:bodyPr wrap="none" lIns="0" tIns="0" rIns="0" bIns="0" rtlCol="0" anchor="t"/>
          <a:lstStyle/>
          <a:p>
            <a:pPr marL="0" indent="0" algn="l">
              <a:lnSpc>
                <a:spcPct val="104000"/>
              </a:lnSpc>
              <a:buNone/>
            </a:pPr>
            <a:r>
              <a:rPr lang="en-US" sz="1500" dirty="0">
                <a:solidFill>
                  <a:srgbClr val="384653"/>
                </a:solidFill>
                <a:latin typeface="Host Grotesk Medium" pitchFamily="34" charset="0"/>
                <a:ea typeface="Host Grotesk Medium" pitchFamily="34" charset="-122"/>
                <a:cs typeface="Host Grotesk Medium" pitchFamily="34" charset="-120"/>
              </a:rPr>
              <a:t>Автоматтандырылған өңдеу</a:t>
            </a:r>
            <a:endParaRPr lang="en-US" sz="1500" dirty="0"/>
          </a:p>
        </p:txBody>
      </p:sp>
      <p:sp>
        <p:nvSpPr>
          <p:cNvPr id="14" name="Text 11"/>
          <p:cNvSpPr/>
          <p:nvPr/>
        </p:nvSpPr>
        <p:spPr>
          <a:xfrm>
            <a:off x="820221" y="5365948"/>
            <a:ext cx="5979368" cy="879078"/>
          </a:xfrm>
          <a:prstGeom prst="rect">
            <a:avLst/>
          </a:prstGeom>
          <a:noFill/>
          <a:ln/>
        </p:spPr>
        <p:txBody>
          <a:bodyPr wrap="square" lIns="0" tIns="0" rIns="0" bIns="0" rtlCol="0" anchor="t">
            <a:normAutofit/>
          </a:bodyPr>
          <a:lstStyle/>
          <a:p>
            <a:pPr marL="0" indent="0" algn="l">
              <a:lnSpc>
                <a:spcPct val="120000"/>
              </a:lnSpc>
              <a:buNone/>
            </a:pPr>
            <a:r>
              <a:rPr lang="en-US" sz="1200" dirty="0">
                <a:solidFill>
                  <a:srgbClr val="384653"/>
                </a:solidFill>
                <a:latin typeface="Roboto" pitchFamily="34" charset="0"/>
                <a:ea typeface="Roboto" pitchFamily="34" charset="-122"/>
                <a:cs typeface="Roboto" pitchFamily="34" charset="-120"/>
              </a:rPr>
              <a:t>Edge Computing технологиясы деректерді сенсор жанында тікелей өңдейді, орталық серверге тек маңызды ақпаратты жібереді. Бұл желілік жүктемені азайтып, реакция уақытын минимизациялайды. MQTT, AMQP протоколдары IoT деректер ағынының стандартты хаттамалары.</a:t>
            </a:r>
            <a:endParaRPr lang="en-US" sz="12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4" name="Text 2"/>
          <p:cNvSpPr/>
          <p:nvPr/>
        </p:nvSpPr>
        <p:spPr>
          <a:xfrm>
            <a:off x="661475" y="1341834"/>
            <a:ext cx="10868745" cy="1033463"/>
          </a:xfrm>
          <a:prstGeom prst="rect">
            <a:avLst/>
          </a:prstGeom>
          <a:noFill/>
          <a:ln/>
        </p:spPr>
        <p:txBody>
          <a:bodyPr wrap="square" lIns="0" tIns="0" rIns="0" bIns="0" rtlCol="0" anchor="t">
            <a:normAutofit/>
          </a:bodyPr>
          <a:lstStyle/>
          <a:p>
            <a:pPr marL="0" indent="0" algn="l">
              <a:lnSpc>
                <a:spcPct val="104000"/>
              </a:lnSpc>
              <a:buNone/>
            </a:pPr>
            <a:r>
              <a:rPr lang="en-US" sz="3250" dirty="0" err="1">
                <a:solidFill>
                  <a:srgbClr val="2E3C4E"/>
                </a:solidFill>
                <a:latin typeface="Host Grotesk Medium" pitchFamily="34" charset="0"/>
                <a:ea typeface="Host Grotesk Medium" pitchFamily="34" charset="-122"/>
                <a:cs typeface="Host Grotesk Medium" pitchFamily="34" charset="-120"/>
              </a:rPr>
              <a:t>Деректердің</a:t>
            </a:r>
            <a:r>
              <a:rPr lang="en-US" sz="3250" dirty="0">
                <a:solidFill>
                  <a:srgbClr val="2E3C4E"/>
                </a:solidFill>
                <a:latin typeface="Host Grotesk Medium" pitchFamily="34" charset="0"/>
                <a:ea typeface="Host Grotesk Medium" pitchFamily="34" charset="-122"/>
                <a:cs typeface="Host Grotesk Medium" pitchFamily="34" charset="-120"/>
              </a:rPr>
              <a:t> жасанды интеллектпен (AI) синтезі</a:t>
            </a:r>
            <a:endParaRPr lang="en-US" sz="3250" dirty="0"/>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475" y="2623344"/>
            <a:ext cx="413434" cy="413445"/>
          </a:xfrm>
          <a:prstGeom prst="rect">
            <a:avLst/>
          </a:prstGeom>
        </p:spPr>
      </p:pic>
      <p:sp>
        <p:nvSpPr>
          <p:cNvPr id="6" name="Text 3"/>
          <p:cNvSpPr/>
          <p:nvPr/>
        </p:nvSpPr>
        <p:spPr>
          <a:xfrm>
            <a:off x="661475" y="3243461"/>
            <a:ext cx="3485071"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AI көмегімен деректерді тазарту</a:t>
            </a:r>
            <a:endParaRPr lang="en-US" sz="1600" dirty="0"/>
          </a:p>
        </p:txBody>
      </p:sp>
      <p:sp>
        <p:nvSpPr>
          <p:cNvPr id="7" name="Text 4"/>
          <p:cNvSpPr/>
          <p:nvPr/>
        </p:nvSpPr>
        <p:spPr>
          <a:xfrm>
            <a:off x="661475" y="3601145"/>
            <a:ext cx="3485071" cy="2232422"/>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Машиналық оқыту алгоритмдері жетіспейтін мәндерді болжап толтырады, форматтық қателерді автоматты анықтайды және аномалиялық деректерді жалаушалайды. Адам сағаттарымен жасайтын жұмысты AI секундтарда орындайды. AutoML инструменттері деректерді тазалауды толық автоматтандырады.</a:t>
            </a:r>
            <a:endParaRPr lang="en-US" sz="1300" dirty="0"/>
          </a:p>
        </p:txBody>
      </p:sp>
      <p:pic>
        <p:nvPicPr>
          <p:cNvPr id="8"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353213" y="2623344"/>
            <a:ext cx="413434" cy="413445"/>
          </a:xfrm>
          <a:prstGeom prst="rect">
            <a:avLst/>
          </a:prstGeom>
        </p:spPr>
      </p:pic>
      <p:sp>
        <p:nvSpPr>
          <p:cNvPr id="9" name="Text 5"/>
          <p:cNvSpPr/>
          <p:nvPr/>
        </p:nvSpPr>
        <p:spPr>
          <a:xfrm>
            <a:off x="4353213" y="3243461"/>
            <a:ext cx="3485170"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Болжамды аналитика</a:t>
            </a:r>
            <a:endParaRPr lang="en-US" sz="1600" dirty="0"/>
          </a:p>
        </p:txBody>
      </p:sp>
      <p:sp>
        <p:nvSpPr>
          <p:cNvPr id="10" name="Text 6"/>
          <p:cNvSpPr/>
          <p:nvPr/>
        </p:nvSpPr>
        <p:spPr>
          <a:xfrm>
            <a:off x="4353213" y="3601145"/>
            <a:ext cx="3485170" cy="1984375"/>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Тарихи деректер негізінде болашақтағы оқиғаларды болжау — болжамды аналитиканың мақсаты. Клиенттің кетуін (churn prediction), сұраныс болжамын (demand forecasting), жабдықтың істен шығуын алдын алуды (predictive maintenance) машиналық оқыту модельдері жоғары дәлдікпен болжайды.</a:t>
            </a:r>
            <a:endParaRPr lang="en-US" sz="1300" dirty="0"/>
          </a:p>
        </p:txBody>
      </p:sp>
      <p:pic>
        <p:nvPicPr>
          <p:cNvPr id="11"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045050" y="2623344"/>
            <a:ext cx="413434" cy="413445"/>
          </a:xfrm>
          <a:prstGeom prst="rect">
            <a:avLst/>
          </a:prstGeom>
        </p:spPr>
      </p:pic>
      <p:sp>
        <p:nvSpPr>
          <p:cNvPr id="12" name="Text 7"/>
          <p:cNvSpPr/>
          <p:nvPr/>
        </p:nvSpPr>
        <p:spPr>
          <a:xfrm>
            <a:off x="8045050" y="3243461"/>
            <a:ext cx="3485170" cy="516930"/>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Жасанды деректер (Synthetic Data)</a:t>
            </a:r>
            <a:endParaRPr lang="en-US" sz="1600" dirty="0"/>
          </a:p>
        </p:txBody>
      </p:sp>
      <p:sp>
        <p:nvSpPr>
          <p:cNvPr id="13" name="Text 8"/>
          <p:cNvSpPr/>
          <p:nvPr/>
        </p:nvSpPr>
        <p:spPr>
          <a:xfrm>
            <a:off x="8045050" y="3859609"/>
            <a:ext cx="3485170" cy="1736328"/>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Нақты деректерден статистикалық қасиеттері сақталған, бірақ жеке ақпарат жоқ жасанды деректер жасалады. Медицинада пациент деректерін ашпай AI моделін үйретуге мүмкіндік береді. GAN (Generative Adversarial Networks) жасанды деректер жасаудың жетекші технологиясы.</a:t>
            </a:r>
            <a:endParaRPr lang="en-US" sz="13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100000" y="0"/>
                </a:lnTo>
                <a:lnTo>
                  <a:pt x="75000" y="100000"/>
                </a:lnTo>
                <a:lnTo>
                  <a:pt x="0" y="100000"/>
                </a:lnTo>
                <a:close/>
              </a:path>
            </a:pathLst>
          </a:custGeom>
        </p:spPr>
      </p:pic>
      <p:sp>
        <p:nvSpPr>
          <p:cNvPr id="5" name="Text 2"/>
          <p:cNvSpPr/>
          <p:nvPr/>
        </p:nvSpPr>
        <p:spPr>
          <a:xfrm>
            <a:off x="5233360" y="829171"/>
            <a:ext cx="6296860" cy="1017389"/>
          </a:xfrm>
          <a:prstGeom prst="rect">
            <a:avLst/>
          </a:prstGeom>
          <a:noFill/>
          <a:ln/>
        </p:spPr>
        <p:txBody>
          <a:bodyPr wrap="square" lIns="0" tIns="0" rIns="0" bIns="0" rtlCol="0" anchor="t">
            <a:normAutofit/>
          </a:bodyPr>
          <a:lstStyle/>
          <a:p>
            <a:pPr marL="0" indent="0" algn="l">
              <a:lnSpc>
                <a:spcPct val="104000"/>
              </a:lnSpc>
              <a:buNone/>
            </a:pPr>
            <a:r>
              <a:rPr lang="en-US" sz="3200" dirty="0">
                <a:solidFill>
                  <a:srgbClr val="2E3C4E"/>
                </a:solidFill>
                <a:latin typeface="Host Grotesk Medium" pitchFamily="34" charset="0"/>
                <a:ea typeface="Host Grotesk Medium" pitchFamily="34" charset="-122"/>
                <a:cs typeface="Host Grotesk Medium" pitchFamily="34" charset="-120"/>
              </a:rPr>
              <a:t>Он сегізінші бөлім: Деректер этикасы және жауапкершілік</a:t>
            </a:r>
            <a:endParaRPr lang="en-US" sz="320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33360" y="2086868"/>
            <a:ext cx="6296860" cy="2167731"/>
          </a:xfrm>
          <a:prstGeom prst="rect">
            <a:avLst/>
          </a:prstGeom>
        </p:spPr>
      </p:pic>
      <p:sp>
        <p:nvSpPr>
          <p:cNvPr id="7" name="Text 3"/>
          <p:cNvSpPr/>
          <p:nvPr/>
        </p:nvSpPr>
        <p:spPr>
          <a:xfrm>
            <a:off x="5491323" y="2268637"/>
            <a:ext cx="5857133" cy="254298"/>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Деректерді жинаудағы моральдық шектеулер</a:t>
            </a:r>
            <a:endParaRPr lang="en-US" sz="1600" dirty="0"/>
          </a:p>
        </p:txBody>
      </p:sp>
      <p:sp>
        <p:nvSpPr>
          <p:cNvPr id="8" name="Text 4"/>
          <p:cNvSpPr/>
          <p:nvPr/>
        </p:nvSpPr>
        <p:spPr>
          <a:xfrm>
            <a:off x="5491323" y="2619077"/>
            <a:ext cx="5857133" cy="1453753"/>
          </a:xfrm>
          <a:prstGeom prst="rect">
            <a:avLst/>
          </a:prstGeom>
          <a:noFill/>
          <a:ln/>
        </p:spPr>
        <p:txBody>
          <a:bodyPr wrap="square" lIns="0" tIns="0" rIns="0" bIns="0" rtlCol="0" anchor="t">
            <a:normAutofit/>
          </a:bodyPr>
          <a:lstStyle/>
          <a:p>
            <a:pPr marL="0" indent="0" algn="l">
              <a:lnSpc>
                <a:spcPct val="124000"/>
              </a:lnSpc>
              <a:buNone/>
            </a:pPr>
            <a:r>
              <a:rPr lang="en-US" sz="1250" dirty="0">
                <a:solidFill>
                  <a:srgbClr val="384653"/>
                </a:solidFill>
                <a:latin typeface="Roboto" pitchFamily="34" charset="0"/>
                <a:ea typeface="Roboto" pitchFamily="34" charset="-122"/>
                <a:cs typeface="Roboto" pitchFamily="34" charset="-120"/>
              </a:rPr>
              <a:t>Деректерді жинау жай техникалық мәселе емес — ол этикалық жауапкершілікті де қамтиды. Адамның білімімен және келісімімен жинау (Informed Consent), мақсаттан тыс пайдаланбау, кемсітушілікке алып келетін алгоритмдерден аулақ болу — деректер этикасының негізгі принциптері. Алгоритмдік бейтараптылық (algorithmic fairness) зерттеушілердің маңызды зерттеу саласы.</a:t>
            </a:r>
            <a:endParaRPr lang="en-US" sz="125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233360" y="4414838"/>
            <a:ext cx="6296860" cy="1925439"/>
          </a:xfrm>
          <a:prstGeom prst="rect">
            <a:avLst/>
          </a:prstGeom>
        </p:spPr>
      </p:pic>
      <p:sp>
        <p:nvSpPr>
          <p:cNvPr id="10" name="Text 5"/>
          <p:cNvSpPr/>
          <p:nvPr/>
        </p:nvSpPr>
        <p:spPr>
          <a:xfrm>
            <a:off x="5491323" y="4596606"/>
            <a:ext cx="5857133" cy="254298"/>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Цифрлық із және мөлдірлік</a:t>
            </a:r>
            <a:endParaRPr lang="en-US" sz="1600" dirty="0"/>
          </a:p>
        </p:txBody>
      </p:sp>
      <p:sp>
        <p:nvSpPr>
          <p:cNvPr id="11" name="Text 6"/>
          <p:cNvSpPr/>
          <p:nvPr/>
        </p:nvSpPr>
        <p:spPr>
          <a:xfrm>
            <a:off x="5491323" y="4947047"/>
            <a:ext cx="5857133" cy="1211461"/>
          </a:xfrm>
          <a:prstGeom prst="rect">
            <a:avLst/>
          </a:prstGeom>
          <a:noFill/>
          <a:ln/>
        </p:spPr>
        <p:txBody>
          <a:bodyPr wrap="square" lIns="0" tIns="0" rIns="0" bIns="0" rtlCol="0" anchor="t">
            <a:normAutofit/>
          </a:bodyPr>
          <a:lstStyle/>
          <a:p>
            <a:pPr marL="0" indent="0" algn="l">
              <a:lnSpc>
                <a:spcPct val="124000"/>
              </a:lnSpc>
              <a:buNone/>
            </a:pPr>
            <a:r>
              <a:rPr lang="en-US" sz="1250" dirty="0">
                <a:solidFill>
                  <a:srgbClr val="384653"/>
                </a:solidFill>
                <a:latin typeface="Roboto" pitchFamily="34" charset="0"/>
                <a:ea typeface="Roboto" pitchFamily="34" charset="-122"/>
                <a:cs typeface="Roboto" pitchFamily="34" charset="-120"/>
              </a:rPr>
              <a:t>Интернеттегі кез-келген іс-әрекет цифрлық із қалдырады: браузер тарихы, орналасу деректері, сатып алу тарихы, әлеуметтік медиа белсенділігі. Бұл деректер кімге тиесілі? Кім пайдалана алады? Мөлдірлік (transparency) принципі пайдаланушылардың өз деректерін бақылау құқығын қорғайды. "Ұмытылу құқығы" (Right to be Forgotten) GDPR-дың маңызды нормасы.</a:t>
            </a:r>
            <a:endParaRPr lang="en-US" sz="125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4" name="Text 2"/>
          <p:cNvSpPr/>
          <p:nvPr/>
        </p:nvSpPr>
        <p:spPr>
          <a:xfrm>
            <a:off x="661475" y="1480245"/>
            <a:ext cx="10868745" cy="1033463"/>
          </a:xfrm>
          <a:prstGeom prst="rect">
            <a:avLst/>
          </a:prstGeom>
          <a:noFill/>
          <a:ln/>
        </p:spPr>
        <p:txBody>
          <a:bodyPr wrap="square" lIns="0" tIns="0" rIns="0" bIns="0" rtlCol="0" anchor="t">
            <a:normAutofit/>
          </a:bodyPr>
          <a:lstStyle/>
          <a:p>
            <a:pPr marL="0" indent="0" algn="l">
              <a:lnSpc>
                <a:spcPct val="104000"/>
              </a:lnSpc>
              <a:buNone/>
            </a:pPr>
            <a:r>
              <a:rPr lang="en-US" sz="3250" dirty="0" err="1">
                <a:solidFill>
                  <a:srgbClr val="2E3C4E"/>
                </a:solidFill>
                <a:latin typeface="Host Grotesk Medium" pitchFamily="34" charset="0"/>
                <a:ea typeface="Host Grotesk Medium" pitchFamily="34" charset="-122"/>
                <a:cs typeface="Host Grotesk Medium" pitchFamily="34" charset="-120"/>
              </a:rPr>
              <a:t>Мәліметтерді</a:t>
            </a:r>
            <a:r>
              <a:rPr lang="en-US" sz="3250" dirty="0">
                <a:solidFill>
                  <a:srgbClr val="2E3C4E"/>
                </a:solidFill>
                <a:latin typeface="Host Grotesk Medium" pitchFamily="34" charset="0"/>
                <a:ea typeface="Host Grotesk Medium" pitchFamily="34" charset="-122"/>
                <a:cs typeface="Host Grotesk Medium" pitchFamily="34" charset="-120"/>
              </a:rPr>
              <a:t> демократияландыру</a:t>
            </a:r>
            <a:endParaRPr lang="en-US" sz="3250" dirty="0"/>
          </a:p>
        </p:txBody>
      </p:sp>
      <p:sp>
        <p:nvSpPr>
          <p:cNvPr id="5" name="Shape 3"/>
          <p:cNvSpPr/>
          <p:nvPr/>
        </p:nvSpPr>
        <p:spPr>
          <a:xfrm>
            <a:off x="661475" y="2761754"/>
            <a:ext cx="3512653" cy="2933402"/>
          </a:xfrm>
          <a:prstGeom prst="roundRect">
            <a:avLst>
              <a:gd name="adj" fmla="val 2368"/>
            </a:avLst>
          </a:prstGeom>
          <a:solidFill>
            <a:srgbClr val="D9EDF2"/>
          </a:solidFill>
          <a:ln w="6350">
            <a:solidFill>
              <a:srgbClr val="BFD3D8"/>
            </a:solidFill>
            <a:prstDash val="solid"/>
          </a:ln>
        </p:spPr>
        <p:txBody>
          <a:bodyPr/>
          <a:lstStyle/>
          <a:p>
            <a:endParaRPr lang="ru-RU"/>
          </a:p>
        </p:txBody>
      </p:sp>
      <p:sp>
        <p:nvSpPr>
          <p:cNvPr id="6" name="Text 4"/>
          <p:cNvSpPr/>
          <p:nvPr/>
        </p:nvSpPr>
        <p:spPr>
          <a:xfrm>
            <a:off x="833119" y="2933402"/>
            <a:ext cx="3169364"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Деректерге қолжетімділік</a:t>
            </a:r>
            <a:endParaRPr lang="en-US" sz="1600" dirty="0"/>
          </a:p>
        </p:txBody>
      </p:sp>
      <p:sp>
        <p:nvSpPr>
          <p:cNvPr id="7" name="Text 5"/>
          <p:cNvSpPr/>
          <p:nvPr/>
        </p:nvSpPr>
        <p:spPr>
          <a:xfrm>
            <a:off x="833119" y="3291086"/>
            <a:ext cx="3169364" cy="1984375"/>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Деректерді тек IT-мамандары ғана емес, ұйымның барлық деңгейіндегі қызметкерлері пайдаланатын мәдениет қалыптастыру — деректі демократияландырудың мақсаты. Data Mesh архитектурасы деректерді орталықтандырылған командадан доменге беру моделін ұсынады.</a:t>
            </a:r>
            <a:endParaRPr lang="en-US" sz="1300" dirty="0"/>
          </a:p>
        </p:txBody>
      </p:sp>
      <p:sp>
        <p:nvSpPr>
          <p:cNvPr id="8" name="Shape 6"/>
          <p:cNvSpPr/>
          <p:nvPr/>
        </p:nvSpPr>
        <p:spPr>
          <a:xfrm>
            <a:off x="4339422" y="2761754"/>
            <a:ext cx="3512752" cy="2933402"/>
          </a:xfrm>
          <a:prstGeom prst="roundRect">
            <a:avLst>
              <a:gd name="adj" fmla="val 2368"/>
            </a:avLst>
          </a:prstGeom>
          <a:solidFill>
            <a:srgbClr val="D9EDF2"/>
          </a:solidFill>
          <a:ln w="6350">
            <a:solidFill>
              <a:srgbClr val="BFD3D8"/>
            </a:solidFill>
            <a:prstDash val="solid"/>
          </a:ln>
        </p:spPr>
        <p:txBody>
          <a:bodyPr/>
          <a:lstStyle/>
          <a:p>
            <a:endParaRPr lang="ru-RU"/>
          </a:p>
        </p:txBody>
      </p:sp>
      <p:sp>
        <p:nvSpPr>
          <p:cNvPr id="9" name="Text 7"/>
          <p:cNvSpPr/>
          <p:nvPr/>
        </p:nvSpPr>
        <p:spPr>
          <a:xfrm>
            <a:off x="4511066" y="2933402"/>
            <a:ext cx="3169464"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Өзіне-өзі қызмет аналитикасы</a:t>
            </a:r>
            <a:endParaRPr lang="en-US" sz="1600" dirty="0"/>
          </a:p>
        </p:txBody>
      </p:sp>
      <p:sp>
        <p:nvSpPr>
          <p:cNvPr id="10" name="Text 8"/>
          <p:cNvSpPr/>
          <p:nvPr/>
        </p:nvSpPr>
        <p:spPr>
          <a:xfrm>
            <a:off x="4511066" y="3291086"/>
            <a:ext cx="3169464" cy="2232422"/>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Self-service analytics платформалары (Power BI, Tableau, Looker) бизнес-пайдаланушыларға IT бөлімінің көмегінсіз есептер жасауға мүмкіндік береді. Бұл шешім қабылдау жылдамдығын күрт арттырады. Деректерге негізделген мәдениет (data-driven culture) — компетентивті артықшылықтың маңызды факторы.</a:t>
            </a:r>
            <a:endParaRPr lang="en-US" sz="1300" dirty="0"/>
          </a:p>
        </p:txBody>
      </p:sp>
      <p:sp>
        <p:nvSpPr>
          <p:cNvPr id="11" name="Shape 9"/>
          <p:cNvSpPr/>
          <p:nvPr/>
        </p:nvSpPr>
        <p:spPr>
          <a:xfrm>
            <a:off x="8017468" y="2761754"/>
            <a:ext cx="3512653" cy="2933402"/>
          </a:xfrm>
          <a:prstGeom prst="roundRect">
            <a:avLst>
              <a:gd name="adj" fmla="val 2368"/>
            </a:avLst>
          </a:prstGeom>
          <a:solidFill>
            <a:srgbClr val="D9EDF2"/>
          </a:solidFill>
          <a:ln w="6350">
            <a:solidFill>
              <a:srgbClr val="BFD3D8"/>
            </a:solidFill>
            <a:prstDash val="solid"/>
          </a:ln>
        </p:spPr>
        <p:txBody>
          <a:bodyPr/>
          <a:lstStyle/>
          <a:p>
            <a:endParaRPr lang="ru-RU"/>
          </a:p>
        </p:txBody>
      </p:sp>
      <p:sp>
        <p:nvSpPr>
          <p:cNvPr id="12" name="Text 10"/>
          <p:cNvSpPr/>
          <p:nvPr/>
        </p:nvSpPr>
        <p:spPr>
          <a:xfrm>
            <a:off x="8189112" y="2933402"/>
            <a:ext cx="3169364"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Деректер сауаттылығы</a:t>
            </a:r>
            <a:endParaRPr lang="en-US" sz="1600" dirty="0"/>
          </a:p>
        </p:txBody>
      </p:sp>
      <p:sp>
        <p:nvSpPr>
          <p:cNvPr id="13" name="Text 11"/>
          <p:cNvSpPr/>
          <p:nvPr/>
        </p:nvSpPr>
        <p:spPr>
          <a:xfrm>
            <a:off x="8189112" y="3291086"/>
            <a:ext cx="3169364" cy="2232422"/>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Деректер сауаттылығы (Data Literacy) — деректерді оқу, түсіну, жасау және пайдалану қабілеті. Gartner зерттеуінше, деректер сауаттылығы болашақта "орысша оқу" немесе "математика" сияқты базалық дағдыға айналады. Ұйымдар деректер сауаттылығын дамыту үшін арнайы оқыту бағдарламалары жүргізуде.</a:t>
            </a:r>
            <a:endParaRPr lang="en-US" sz="13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0" y="0"/>
                </a:moveTo>
                <a:lnTo>
                  <a:pt x="100000" y="0"/>
                </a:lnTo>
                <a:lnTo>
                  <a:pt x="100000" y="100000"/>
                </a:lnTo>
                <a:lnTo>
                  <a:pt x="25000" y="100000"/>
                </a:lnTo>
                <a:close/>
              </a:path>
            </a:pathLst>
          </a:custGeom>
        </p:spPr>
      </p:pic>
      <p:sp>
        <p:nvSpPr>
          <p:cNvPr id="3" name="Text 0"/>
          <p:cNvSpPr/>
          <p:nvPr/>
        </p:nvSpPr>
        <p:spPr>
          <a:xfrm>
            <a:off x="661475" y="457002"/>
            <a:ext cx="6296860" cy="936823"/>
          </a:xfrm>
          <a:prstGeom prst="rect">
            <a:avLst/>
          </a:prstGeom>
          <a:noFill/>
          <a:ln/>
        </p:spPr>
        <p:txBody>
          <a:bodyPr wrap="square" lIns="0" tIns="0" rIns="0" bIns="0" rtlCol="0" anchor="t">
            <a:normAutofit/>
          </a:bodyPr>
          <a:lstStyle/>
          <a:p>
            <a:pPr marL="0" indent="0" algn="l">
              <a:lnSpc>
                <a:spcPct val="104000"/>
              </a:lnSpc>
              <a:buNone/>
            </a:pPr>
            <a:r>
              <a:rPr lang="en-US" sz="2950" dirty="0" err="1">
                <a:solidFill>
                  <a:srgbClr val="2E3C4E"/>
                </a:solidFill>
                <a:latin typeface="Host Grotesk Medium" pitchFamily="34" charset="0"/>
                <a:ea typeface="Host Grotesk Medium" pitchFamily="34" charset="-122"/>
                <a:cs typeface="Host Grotesk Medium" pitchFamily="34" charset="-120"/>
              </a:rPr>
              <a:t>Болашаққа</a:t>
            </a:r>
            <a:r>
              <a:rPr lang="en-US" sz="2950" dirty="0">
                <a:solidFill>
                  <a:srgbClr val="2E3C4E"/>
                </a:solidFill>
                <a:latin typeface="Host Grotesk Medium" pitchFamily="34" charset="0"/>
                <a:ea typeface="Host Grotesk Medium" pitchFamily="34" charset="-122"/>
                <a:cs typeface="Host Grotesk Medium" pitchFamily="34" charset="-120"/>
              </a:rPr>
              <a:t> көзқарас және қорытынды</a:t>
            </a:r>
            <a:endParaRPr lang="en-US" sz="2950" dirty="0"/>
          </a:p>
        </p:txBody>
      </p:sp>
      <p:pic>
        <p:nvPicPr>
          <p:cNvPr id="4"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1475" y="1597521"/>
            <a:ext cx="6296860" cy="1510605"/>
          </a:xfrm>
          <a:prstGeom prst="rect">
            <a:avLst/>
          </a:prstGeom>
        </p:spPr>
      </p:pic>
      <p:sp>
        <p:nvSpPr>
          <p:cNvPr id="5" name="Text 1"/>
          <p:cNvSpPr/>
          <p:nvPr/>
        </p:nvSpPr>
        <p:spPr>
          <a:xfrm>
            <a:off x="906539" y="1766391"/>
            <a:ext cx="5882929" cy="234156"/>
          </a:xfrm>
          <a:prstGeom prst="rect">
            <a:avLst/>
          </a:prstGeom>
          <a:noFill/>
          <a:ln/>
        </p:spPr>
        <p:txBody>
          <a:bodyPr wrap="none" lIns="0" tIns="0" rIns="0" bIns="0" rtlCol="0" anchor="t"/>
          <a:lstStyle/>
          <a:p>
            <a:pPr marL="0" indent="0" algn="l">
              <a:lnSpc>
                <a:spcPct val="104000"/>
              </a:lnSpc>
              <a:buNone/>
            </a:pPr>
            <a:r>
              <a:rPr lang="en-US" sz="1450" dirty="0">
                <a:solidFill>
                  <a:srgbClr val="384653"/>
                </a:solidFill>
                <a:latin typeface="Host Grotesk Medium" pitchFamily="34" charset="0"/>
                <a:ea typeface="Host Grotesk Medium" pitchFamily="34" charset="-122"/>
                <a:cs typeface="Host Grotesk Medium" pitchFamily="34" charset="-120"/>
              </a:rPr>
              <a:t>Деректер — жаңа дәуірдің ресурсы</a:t>
            </a:r>
            <a:endParaRPr lang="en-US" sz="1450" dirty="0"/>
          </a:p>
        </p:txBody>
      </p:sp>
      <p:sp>
        <p:nvSpPr>
          <p:cNvPr id="6" name="Text 2"/>
          <p:cNvSpPr/>
          <p:nvPr/>
        </p:nvSpPr>
        <p:spPr>
          <a:xfrm>
            <a:off x="906539" y="2082006"/>
            <a:ext cx="5882929" cy="857250"/>
          </a:xfrm>
          <a:prstGeom prst="rect">
            <a:avLst/>
          </a:prstGeom>
          <a:noFill/>
          <a:ln/>
        </p:spPr>
        <p:txBody>
          <a:bodyPr wrap="square" lIns="0" tIns="0" rIns="0" bIns="0" rtlCol="0" anchor="t">
            <a:normAutofit/>
          </a:bodyPr>
          <a:lstStyle/>
          <a:p>
            <a:pPr marL="0" indent="0" algn="l">
              <a:lnSpc>
                <a:spcPct val="119000"/>
              </a:lnSpc>
              <a:buNone/>
            </a:pPr>
            <a:r>
              <a:rPr lang="en-US" sz="1150" dirty="0">
                <a:solidFill>
                  <a:srgbClr val="384653"/>
                </a:solidFill>
                <a:latin typeface="Roboto" pitchFamily="34" charset="0"/>
                <a:ea typeface="Roboto" pitchFamily="34" charset="-122"/>
                <a:cs typeface="Roboto" pitchFamily="34" charset="-120"/>
              </a:rPr>
              <a:t>XXI ғасырда деректер мұнай мен алтынға теңелді. Ұйымдардың бәсекелестік артықшылығы олардың деректерді жинау, өңдеу және пайдалану қабілетімен тікелей байланысты. Деректер — тек техникалық актив емес, ол стратегиялық мүмкіндік.</a:t>
            </a:r>
            <a:endParaRPr lang="en-US" sz="1150" dirty="0"/>
          </a:p>
        </p:txBody>
      </p:sp>
      <p:pic>
        <p:nvPicPr>
          <p:cNvPr id="7" name="Image 2"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1475" y="3243957"/>
            <a:ext cx="6296860" cy="1510605"/>
          </a:xfrm>
          <a:prstGeom prst="rect">
            <a:avLst/>
          </a:prstGeom>
        </p:spPr>
      </p:pic>
      <p:sp>
        <p:nvSpPr>
          <p:cNvPr id="8" name="Text 3"/>
          <p:cNvSpPr/>
          <p:nvPr/>
        </p:nvSpPr>
        <p:spPr>
          <a:xfrm>
            <a:off x="906539" y="3412827"/>
            <a:ext cx="5882929" cy="234156"/>
          </a:xfrm>
          <a:prstGeom prst="rect">
            <a:avLst/>
          </a:prstGeom>
          <a:noFill/>
          <a:ln/>
        </p:spPr>
        <p:txBody>
          <a:bodyPr wrap="none" lIns="0" tIns="0" rIns="0" bIns="0" rtlCol="0" anchor="t"/>
          <a:lstStyle/>
          <a:p>
            <a:pPr marL="0" indent="0" algn="l">
              <a:lnSpc>
                <a:spcPct val="104000"/>
              </a:lnSpc>
              <a:buNone/>
            </a:pPr>
            <a:r>
              <a:rPr lang="en-US" sz="1450" dirty="0">
                <a:solidFill>
                  <a:srgbClr val="384653"/>
                </a:solidFill>
                <a:latin typeface="Host Grotesk Medium" pitchFamily="34" charset="0"/>
                <a:ea typeface="Host Grotesk Medium" pitchFamily="34" charset="-122"/>
                <a:cs typeface="Host Grotesk Medium" pitchFamily="34" charset="-120"/>
              </a:rPr>
              <a:t>Технологиялық эволюция</a:t>
            </a:r>
            <a:endParaRPr lang="en-US" sz="1450" dirty="0"/>
          </a:p>
        </p:txBody>
      </p:sp>
      <p:sp>
        <p:nvSpPr>
          <p:cNvPr id="9" name="Text 4"/>
          <p:cNvSpPr/>
          <p:nvPr/>
        </p:nvSpPr>
        <p:spPr>
          <a:xfrm>
            <a:off x="906539" y="3728442"/>
            <a:ext cx="5882929" cy="857250"/>
          </a:xfrm>
          <a:prstGeom prst="rect">
            <a:avLst/>
          </a:prstGeom>
          <a:noFill/>
          <a:ln/>
        </p:spPr>
        <p:txBody>
          <a:bodyPr wrap="square" lIns="0" tIns="0" rIns="0" bIns="0" rtlCol="0" anchor="t">
            <a:normAutofit/>
          </a:bodyPr>
          <a:lstStyle/>
          <a:p>
            <a:pPr marL="0" indent="0" algn="l">
              <a:lnSpc>
                <a:spcPct val="119000"/>
              </a:lnSpc>
              <a:buNone/>
            </a:pPr>
            <a:r>
              <a:rPr lang="en-US" sz="1150" dirty="0">
                <a:solidFill>
                  <a:srgbClr val="384653"/>
                </a:solidFill>
                <a:latin typeface="Roboto" pitchFamily="34" charset="0"/>
                <a:ea typeface="Roboto" pitchFamily="34" charset="-122"/>
                <a:cs typeface="Roboto" pitchFamily="34" charset="-120"/>
              </a:rPr>
              <a:t>Бұлттық есептеулерден — кванттық компьютерлерге дейінгі жол тек бірнеше онжылдықты алады. Кванттық алгоритмдер шифрлауды, оңтайландыруды және AI моделдерін түбегейлі өзгертеді. Деректерді өңдеу мүмкіндіктері экспоненциалды түрде өсуде.</a:t>
            </a:r>
            <a:endParaRPr lang="en-US" sz="1150" dirty="0"/>
          </a:p>
        </p:txBody>
      </p:sp>
      <p:pic>
        <p:nvPicPr>
          <p:cNvPr id="10"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1475" y="4890393"/>
            <a:ext cx="6296860" cy="1510605"/>
          </a:xfrm>
          <a:prstGeom prst="rect">
            <a:avLst/>
          </a:prstGeom>
        </p:spPr>
      </p:pic>
      <p:sp>
        <p:nvSpPr>
          <p:cNvPr id="11" name="Text 5"/>
          <p:cNvSpPr/>
          <p:nvPr/>
        </p:nvSpPr>
        <p:spPr>
          <a:xfrm>
            <a:off x="906539" y="5059263"/>
            <a:ext cx="5882929" cy="234156"/>
          </a:xfrm>
          <a:prstGeom prst="rect">
            <a:avLst/>
          </a:prstGeom>
          <a:noFill/>
          <a:ln/>
        </p:spPr>
        <p:txBody>
          <a:bodyPr wrap="none" lIns="0" tIns="0" rIns="0" bIns="0" rtlCol="0" anchor="t"/>
          <a:lstStyle/>
          <a:p>
            <a:pPr marL="0" indent="0" algn="l">
              <a:lnSpc>
                <a:spcPct val="104000"/>
              </a:lnSpc>
              <a:buNone/>
            </a:pPr>
            <a:r>
              <a:rPr lang="en-US" sz="1450" dirty="0">
                <a:solidFill>
                  <a:srgbClr val="384653"/>
                </a:solidFill>
                <a:latin typeface="Host Grotesk Medium" pitchFamily="34" charset="0"/>
                <a:ea typeface="Host Grotesk Medium" pitchFamily="34" charset="-122"/>
                <a:cs typeface="Host Grotesk Medium" pitchFamily="34" charset="-120"/>
              </a:rPr>
              <a:t>Үндеу: Деректен даналыққа</a:t>
            </a:r>
            <a:endParaRPr lang="en-US" sz="1450" dirty="0"/>
          </a:p>
        </p:txBody>
      </p:sp>
      <p:sp>
        <p:nvSpPr>
          <p:cNvPr id="12" name="Text 6"/>
          <p:cNvSpPr/>
          <p:nvPr/>
        </p:nvSpPr>
        <p:spPr>
          <a:xfrm>
            <a:off x="906539" y="5374878"/>
            <a:ext cx="5882929" cy="857250"/>
          </a:xfrm>
          <a:prstGeom prst="rect">
            <a:avLst/>
          </a:prstGeom>
          <a:noFill/>
          <a:ln/>
        </p:spPr>
        <p:txBody>
          <a:bodyPr wrap="square" lIns="0" tIns="0" rIns="0" bIns="0" rtlCol="0" anchor="t">
            <a:normAutofit/>
          </a:bodyPr>
          <a:lstStyle/>
          <a:p>
            <a:pPr marL="0" indent="0" algn="l">
              <a:lnSpc>
                <a:spcPct val="119000"/>
              </a:lnSpc>
              <a:buNone/>
            </a:pPr>
            <a:r>
              <a:rPr lang="en-US" sz="1150" dirty="0">
                <a:solidFill>
                  <a:srgbClr val="384653"/>
                </a:solidFill>
                <a:latin typeface="Roboto" pitchFamily="34" charset="0"/>
                <a:ea typeface="Roboto" pitchFamily="34" charset="-122"/>
                <a:cs typeface="Roboto" pitchFamily="34" charset="-120"/>
              </a:rPr>
              <a:t>Деректер → Ақпарат → Білім → Даналық — бұл DIKW пирамидасының жолы. Деректерді жинаудан бастап, оларды мағыналы шешімдерге айналдырудың бүкіл жолын меңгеру — заманауи маманның басты міндеті. </a:t>
            </a:r>
            <a:r>
              <a:rPr lang="en-US" sz="1150" b="1" dirty="0">
                <a:solidFill>
                  <a:srgbClr val="C3643D"/>
                </a:solidFill>
                <a:latin typeface="Roboto Bold" pitchFamily="34" charset="0"/>
                <a:ea typeface="Roboto Bold" pitchFamily="34" charset="-122"/>
                <a:cs typeface="Roboto Bold" pitchFamily="34" charset="-120"/>
              </a:rPr>
              <a:t>Деректер жинай аласыз — даналықпен пайдаланыңыз!</a:t>
            </a:r>
            <a:endParaRPr lang="en-US" sz="11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TotalTime>
  <Words>4085</Words>
  <Application>Microsoft Office PowerPoint</Application>
  <PresentationFormat>Широкоэкранный</PresentationFormat>
  <Paragraphs>314</Paragraphs>
  <Slides>44</Slides>
  <Notes>43</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44</vt:i4>
      </vt:variant>
    </vt:vector>
  </HeadingPairs>
  <TitlesOfParts>
    <vt:vector size="50" baseType="lpstr">
      <vt:lpstr>Roboto Bold</vt:lpstr>
      <vt:lpstr>Arial</vt:lpstr>
      <vt:lpstr>Roboto</vt:lpstr>
      <vt:lpstr>Times New Roman</vt:lpstr>
      <vt:lpstr>Host Grotesk Medium</vt:lpstr>
      <vt:lpstr>Office Theme</vt:lpstr>
      <vt:lpstr>Статистика және деректерді талдау</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Asel Erzhan</cp:lastModifiedBy>
  <cp:revision>2</cp:revision>
  <dcterms:created xsi:type="dcterms:W3CDTF">2026-09-13T08:21:21Z</dcterms:created>
  <dcterms:modified xsi:type="dcterms:W3CDTF">2026-09-13T13:37:27Z</dcterms:modified>
</cp:coreProperties>
</file>