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7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12192000" cy="6858000"/>
  <p:notesSz cx="6858000" cy="12192000"/>
  <p:embeddedFontLst>
    <p:embeddedFont>
      <p:font typeface="Consolas" panose="020B0609020204030204" pitchFamily="49" charset="0"/>
      <p:regular r:id="rId48"/>
      <p:bold r:id="rId49"/>
      <p:italic r:id="rId50"/>
      <p:boldItalic r:id="rId51"/>
    </p:embeddedFont>
    <p:embeddedFont>
      <p:font typeface="Host Grotesk Medium" panose="020B0604020202020204" charset="0"/>
      <p:regular r:id="rId52"/>
    </p:embeddedFont>
    <p:embeddedFont>
      <p:font typeface="Roboto" panose="02000000000000000000" pitchFamily="2" charset="0"/>
      <p:regular r:id="rId53"/>
      <p:bold r:id="rId54"/>
      <p:italic r:id="rId55"/>
      <p:boldItalic r:id="rId56"/>
    </p:embeddedFont>
    <p:embeddedFont>
      <p:font typeface="Roboto Bold" panose="02000000000000000000" pitchFamily="2" charset="0"/>
      <p:regular r:id="rId57"/>
      <p:bold r:id="rId5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86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5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44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svg"/><Relationship Id="rId4" Type="http://schemas.openxmlformats.org/officeDocument/2006/relationships/image" Target="../media/image55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34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svg"/><Relationship Id="rId4" Type="http://schemas.openxmlformats.org/officeDocument/2006/relationships/image" Target="../media/image62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407510" y="2553353"/>
            <a:ext cx="77662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және деректерді талдау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63899" y="3999902"/>
            <a:ext cx="62054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профессоры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2281833"/>
            <a:ext cx="6296860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kk-KZ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№3. Жиілік кестелері және деректерді </a:t>
            </a:r>
            <a:r>
              <a:rPr lang="kk-KZ" sz="3250" dirty="0" err="1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визуализациялау</a:t>
            </a:r>
            <a:endParaRPr lang="en-US" sz="3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2709267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жүйелерге кіріспе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3474045"/>
            <a:ext cx="6296860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– қазіргі цифрлық қоғамның негізі. Бұл бөлімде ақпарат пен деректің мәнін, деректер базасының рөлін және деректер модельдерінің жіктелуін қарастырамыз. Ақпараттық жүйелерді дұрыс түсіну – кез келген кәсіби маманның базалық құзыреттілігі болып табылады.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2415" y="1447205"/>
            <a:ext cx="5470785" cy="3963591"/>
          </a:xfrm>
          <a:prstGeom prst="roundRect">
            <a:avLst>
              <a:gd name="adj" fmla="val 3004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07710" y="1612503"/>
            <a:ext cx="5140196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 дегеніміз не?</a:t>
            </a:r>
            <a:endParaRPr lang="en-US" sz="3250" dirty="0"/>
          </a:p>
        </p:txBody>
      </p:sp>
      <p:sp>
        <p:nvSpPr>
          <p:cNvPr id="4" name="Text 2"/>
          <p:cNvSpPr/>
          <p:nvPr/>
        </p:nvSpPr>
        <p:spPr>
          <a:xfrm>
            <a:off x="707710" y="2294533"/>
            <a:ext cx="514019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(data) – өңделмеген фактілер мен цифрлар жиынтығы. Ақпарат (information) – осы деректерді мағыналы контекстке орналастырып, шешім қабылдауға негіз беретін өңделген нәтиже.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303904" y="1633240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365914" y="1664246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841259" y="1690092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41259" y="2113855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Өңделмеген сандар, мәтіндер, суреттер – мағынасыз жеке элементтер.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3904" y="294064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365914" y="297165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6841259" y="2997498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41259" y="3421261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талдау арқылы алынған мағыналы, пайдалы білім.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03904" y="424805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65914" y="427905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841259" y="4304903"/>
            <a:ext cx="469531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Қабылдау процесі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841259" y="4728666"/>
            <a:ext cx="469531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Жинау → Өңдеу → Талдау → Беру тізбегі арқылы жүзеге асады.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394817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базасының мақсаты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61475" y="2159595"/>
            <a:ext cx="306578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833119" y="2331244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Ұзақ мерзімді сақтау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833119" y="2688927"/>
            <a:ext cx="272249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жылдар бойы сенімді, қауіпсіз және структурированный түрде сақтауды қамтамасыз етеді. Деректер жоғалмайды және бүлінбейді.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2552" y="2159595"/>
            <a:ext cx="3065783" cy="1941215"/>
          </a:xfrm>
          <a:prstGeom prst="roundRect">
            <a:avLst>
              <a:gd name="adj" fmla="val 357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064196" y="2331244"/>
            <a:ext cx="272249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Тиімді өңдеу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4196" y="2688927"/>
            <a:ext cx="272249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Миллиондаған жазбалар арасынан қажетті ақпаратты секундтар ішінде іздеп, сұрыптап, өңдеу мүмкіндігін береді.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61475" y="4266109"/>
            <a:ext cx="6296860" cy="1197074"/>
          </a:xfrm>
          <a:prstGeom prst="roundRect">
            <a:avLst>
              <a:gd name="adj" fmla="val 580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33119" y="4437757"/>
            <a:ext cx="59535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Көп қолданушылы жүйе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33119" y="4795441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мезетте жүздеген пайдаланушының деректерге қатынасуын транзакциялардың тұтастығын сақтай отырып ұйымдастырады.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435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Деректердің негізгі компоненттері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465163"/>
            <a:ext cx="5796214" cy="15366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2017" y="1649512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Логикалық байланыстар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22017" y="2073275"/>
            <a:ext cx="535132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арасындағы мағыналық қатынастар – бірінші кестедегі жазба екінші кестедегімен қалай байланысатынын анықтайды. Бұл байланыстар бизнес-ережелерді бейнелейді.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167063"/>
            <a:ext cx="5796214" cy="15366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22017" y="3351411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Сыртқы жадта ұйымдастыру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922017" y="3775174"/>
            <a:ext cx="535132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физикалық деңгейде дискіде блоктар, беттер және кластерлер түрінде сақталады. Индекстеу жылдам іздеуге мүмкіндік береді.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868962"/>
            <a:ext cx="5796214" cy="128855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22017" y="5053310"/>
            <a:ext cx="535132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Метадеректер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922017" y="5477073"/>
            <a:ext cx="535132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туралы деректер – кестелер, бағандар, типтер мен шектеулерді сипаттайтын жүйелік каталог.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7452" y="1465163"/>
            <a:ext cx="4669018" cy="4669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600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модельдерін жіктеу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707481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базасын ұйымдастырудың үш негізгі тәсілі тарихи дамып, әрқайсысы өзіндік артықшылықтарымен ерекшеленеді.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141563"/>
            <a:ext cx="413434" cy="4134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1577" y="3141563"/>
            <a:ext cx="286496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Иерархиялық (ағаштәріздес) модель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281577" y="3757712"/>
            <a:ext cx="2864969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«ата-ана → бала» қатынасымен ағаш түрінде ұйымдастырылады. IBM IMS жүйесі – классикалық мысал. Қарапайым, бірақ икемсіз.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3141563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973315" y="3141563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Желілік модель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973315" y="3499247"/>
            <a:ext cx="2865068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графтық құрылымда байланысады, бір баланың бірнеше ата-анасы болуы мүмкін. Иерархиялыққа қарағанда икемдірек, бірақ күрделірек.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050" y="3141563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65152" y="3141563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Реляциялық модель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665152" y="3499247"/>
            <a:ext cx="2865068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кестелерде сақталады, SQL арқылы басқарылады. Қазіргі кезде ең кең таралған модель – Oracle, PostgreSQL, MySQL негіздейді.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5233360" y="2833291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Реляциялық деректер базасы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5233360" y="3598069"/>
            <a:ext cx="629686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Реляциялық модель – деректер базасының алтын стандарты. Edgar F. Codd ұсынған бұл теория 1970 жылдан бері деректер базасы индустриясының іргетасын қалайды. Кестелер, кілттер, байланыстар – бұл бөлімнің өзегі.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5577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Реляциялық модель негіздері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520553"/>
            <a:ext cx="5470785" cy="2581573"/>
          </a:xfrm>
          <a:prstGeom prst="roundRect">
            <a:avLst>
              <a:gd name="adj" fmla="val 4613"/>
            </a:avLst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68585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Кестелік құрылым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109615"/>
            <a:ext cx="514019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Реляциялық модельде барлық деректер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қатарлар (жолдар)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мен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бағандарdan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тұратын кестелерде сақталады. Әр кесте – бір мәні бар мән жиыны (relation).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07710" y="4002584"/>
            <a:ext cx="514019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Қатар (tuple) – бір жазба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Баған (attribute) – бір өріс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Ұяшық – нақты мән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68585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Атрибут және домен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109615"/>
            <a:ext cx="523266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Атрибут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кестенің бағаны, белгілі бір сипатты білдіреді.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Домен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атрибуттың қабылдай алатын мүмкін мәндер жиыны. Мысалы, «Жас» атрибутының домені: 0–150 бүтін сан.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3904" y="4039791"/>
            <a:ext cx="5232666" cy="876300"/>
          </a:xfrm>
          <a:prstGeom prst="roundRect">
            <a:avLst>
              <a:gd name="adj" fmla="val 7927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4279503"/>
            <a:ext cx="206667" cy="16529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841160" y="4229894"/>
            <a:ext cx="453011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Домен анықтамасы деректердің дұрыстығын қамтамасыз ету үшін маңызды.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9574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Кортеж және кардиналдылық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625824"/>
            <a:ext cx="3485071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1:1</a:t>
            </a:r>
            <a:endParaRPr lang="en-US" sz="4250" dirty="0"/>
          </a:p>
        </p:txBody>
      </p:sp>
      <p:sp>
        <p:nvSpPr>
          <p:cNvPr id="4" name="Text 2"/>
          <p:cNvSpPr/>
          <p:nvPr/>
        </p:nvSpPr>
        <p:spPr>
          <a:xfrm>
            <a:off x="661475" y="3378299"/>
            <a:ext cx="348507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Бір-бірге байланыс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475" y="3735983"/>
            <a:ext cx="34850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жазба тек бір жазбамен байланысады. Мысалы: адам – жеке куәлік.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353213" y="2625824"/>
            <a:ext cx="3485170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1:К</a:t>
            </a:r>
            <a:endParaRPr lang="en-US" sz="4250" dirty="0"/>
          </a:p>
        </p:txBody>
      </p:sp>
      <p:sp>
        <p:nvSpPr>
          <p:cNvPr id="7" name="Text 5"/>
          <p:cNvSpPr/>
          <p:nvPr/>
        </p:nvSpPr>
        <p:spPr>
          <a:xfrm>
            <a:off x="4353213" y="3378299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Бір-көпке байланыс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353213" y="3735983"/>
            <a:ext cx="348517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Бір жазба көптеген жазбалармен байланысады. Мысалы: тапсырыс – тауарлар.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45050" y="2625824"/>
            <a:ext cx="3485170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К:К</a:t>
            </a:r>
            <a:endParaRPr lang="en-US" sz="4250" dirty="0"/>
          </a:p>
        </p:txBody>
      </p:sp>
      <p:sp>
        <p:nvSpPr>
          <p:cNvPr id="10" name="Text 8"/>
          <p:cNvSpPr/>
          <p:nvPr/>
        </p:nvSpPr>
        <p:spPr>
          <a:xfrm>
            <a:off x="8045050" y="3378299"/>
            <a:ext cx="34851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Көп-көпке байланыс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045050" y="3735983"/>
            <a:ext cx="348517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жақтан да бірнеше байланыс болуы мүмкін. Аралық кесте арқылы шешіледі.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61475" y="4666159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Кортеж – кестедегі бір жол (жазба). Кардиналдылық – кестедегі жолдардың жалпы саны. Дәреже (degree) – бағандардың саны. Бұл ұғымдар реляциялық алгебраның математикалық негізін құрайды.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64245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Семантикалық модель (ER)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398389"/>
            <a:ext cx="4679337" cy="46794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31724" y="1332409"/>
            <a:ext cx="580474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Субъект-байланыс моделі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5731724" y="1728887"/>
            <a:ext cx="5804747" cy="692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ER (Entity-Relationship) модель – деректер базасын жобалаудың визуалды тілі. Peter Chen ұсынған бұл модель реалды дүниені субъектілер, атрибуттар және байланыстар арқылы бейнелейді.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731724" y="2590502"/>
            <a:ext cx="315210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5731724" y="2839343"/>
            <a:ext cx="5804747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731724" y="2956223"/>
            <a:ext cx="580474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Субъектілерді анықтау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731724" y="3352701"/>
            <a:ext cx="5804747" cy="230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Жүйедегі негізгі объектілер мен ұғымдар (Студент, Курс, Оқытушы).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731724" y="3851970"/>
            <a:ext cx="315210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02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31724" y="4085134"/>
            <a:ext cx="5804747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5731724" y="4217690"/>
            <a:ext cx="580474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Атрибуттарды белгілеу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731724" y="4614168"/>
            <a:ext cx="5804747" cy="230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Әр субъектінің қасиеттері мен сипаттамалары анықталады.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731724" y="5113437"/>
            <a:ext cx="315210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731724" y="5330825"/>
            <a:ext cx="5804747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5731724" y="5479157"/>
            <a:ext cx="580474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Байланыстарды белгілеу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5731724" y="5875635"/>
            <a:ext cx="5804747" cy="230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Субъектілер арасындағы қатынастар мен кардиналдылық.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713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Реляциялық алгебра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94557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Реляциялық алгебра – кестелермен жұмыс істеудің математикалық аппараты. SQL тілінің теориялық негізі осы алгебраға сүйенеді.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28639"/>
            <a:ext cx="5351725" cy="1858466"/>
          </a:xfrm>
          <a:prstGeom prst="roundRect">
            <a:avLst>
              <a:gd name="adj" fmla="val 373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33119" y="2300288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541" y="2436614"/>
            <a:ext cx="223237" cy="2232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3119" y="296168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Таңдау (Selection)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319363"/>
            <a:ext cx="50084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Белгілі шартқа сай келетін жолдарды сүзгілеу операциясы. σ(шарт) символымен белгіленеді.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78495" y="2128639"/>
            <a:ext cx="5351725" cy="1858466"/>
          </a:xfrm>
          <a:prstGeom prst="roundRect">
            <a:avLst>
              <a:gd name="adj" fmla="val 373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6350139" y="2300288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6561" y="2436614"/>
            <a:ext cx="223237" cy="2232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50139" y="296168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Проекция (Projection)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50139" y="3319363"/>
            <a:ext cx="50084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Кестеден белгілі бағандарды ғана таңдау. π(атрибуттар) символымен белгіленеді.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61475" y="4152404"/>
            <a:ext cx="5351725" cy="1858466"/>
          </a:xfrm>
          <a:prstGeom prst="roundRect">
            <a:avLst>
              <a:gd name="adj" fmla="val 373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833119" y="4324052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541" y="4460379"/>
            <a:ext cx="223237" cy="2232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119" y="49854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Біріктіру (Join)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3119" y="5343128"/>
            <a:ext cx="50084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Екі кестені ортақ баған бойынша біріктіру. Ең жиі қолданылатын операция.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178495" y="4152404"/>
            <a:ext cx="5351725" cy="1858466"/>
          </a:xfrm>
          <a:prstGeom prst="roundRect">
            <a:avLst>
              <a:gd name="adj" fmla="val 3738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6350139" y="4324052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6561" y="4460379"/>
            <a:ext cx="223237" cy="2232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50139" y="49854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Функциялық тәуелділік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350139" y="5343128"/>
            <a:ext cx="500843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X→Y: X мәні белгілі болса, Y мәні бірмәнді анықталады. Нормализацияның негізі.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35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Қалыпты формалар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9094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Нормализация – деректер базасын артықшылықтардан (redundancy) және аномалиялардан тазарту процесі. Кезең-кезеңмен жүзеге асырылады.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073077"/>
            <a:ext cx="1358568" cy="936327"/>
          </a:xfrm>
          <a:prstGeom prst="roundRect">
            <a:avLst>
              <a:gd name="adj" fmla="val 741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224428" y="2395835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185338" y="2238375"/>
            <a:ext cx="917958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1NF – Бірінші қалыпты форма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185338" y="2596059"/>
            <a:ext cx="9179588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Атомдық мәндер: әр ұяшықта тек бір мән болуы керек.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102690" y="3001466"/>
            <a:ext cx="9344883" cy="952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661475" y="3092053"/>
            <a:ext cx="2717137" cy="936327"/>
          </a:xfrm>
          <a:prstGeom prst="roundRect">
            <a:avLst>
              <a:gd name="adj" fmla="val 741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903762" y="3414812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43906" y="3257352"/>
            <a:ext cx="782102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2NF – Екінші қалыпты форма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43906" y="3615035"/>
            <a:ext cx="782102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Толық функциялық тәуелділік: кілттің бөліктеріне ішінара тәуелділік жойылады.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461259" y="4020443"/>
            <a:ext cx="7986314" cy="952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2"/>
          <p:cNvSpPr/>
          <p:nvPr/>
        </p:nvSpPr>
        <p:spPr>
          <a:xfrm>
            <a:off x="661475" y="4111030"/>
            <a:ext cx="4075705" cy="936327"/>
          </a:xfrm>
          <a:prstGeom prst="roundRect">
            <a:avLst>
              <a:gd name="adj" fmla="val 741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2582996" y="4433788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902474" y="4276328"/>
            <a:ext cx="646245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3NF – Үшінші қалыпты форма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902474" y="4634012"/>
            <a:ext cx="6462452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Транзитивті тәуелділіктер жойылады: А→Б→В тізбегі бөлінеді.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819827" y="5039420"/>
            <a:ext cx="6627746" cy="9525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7"/>
          <p:cNvSpPr/>
          <p:nvPr/>
        </p:nvSpPr>
        <p:spPr>
          <a:xfrm>
            <a:off x="661475" y="5130006"/>
            <a:ext cx="5434373" cy="1184374"/>
          </a:xfrm>
          <a:prstGeom prst="roundRect">
            <a:avLst>
              <a:gd name="adj" fmla="val 5865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3262330" y="5576788"/>
            <a:ext cx="23256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261142" y="5295305"/>
            <a:ext cx="510378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BCNF – Бойс-Кодд формасы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61142" y="5652988"/>
            <a:ext cx="510378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3NF-тен күшті форма: барлық функциялық тәуелділіктер супер-кілттен туындауы керек.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2574925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SQL тілі – Деректерді басқару құралы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3856434"/>
            <a:ext cx="629686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SQL (Structured Query Language) – реляциялық деректер базасымен жұмыс істеудің әмбебап тілі. 1974 жылы IBM зерттеушілері әзірлеген бұл тіл бүгінде деректер ғылымының негізгі құралы болып саналады.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5588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SQL тіліне шолу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785963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Декларативті тіл ерекшелігі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3209727"/>
            <a:ext cx="5796214" cy="1643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SQL –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декларативті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тіл: сіз </a:t>
            </a:r>
            <a:r>
              <a:rPr lang="en-US" sz="130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алғыңыз келетінін айтасыз, бірақ </a:t>
            </a:r>
            <a:r>
              <a:rPr lang="en-US" sz="130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қалай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алу керектігін жүйе өзі шешеді. Бұл программалық тілдерден (C++, Python) түбегейлі айырмашылығы.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Мысалы: </a:t>
            </a:r>
            <a:r>
              <a:rPr lang="en-US" sz="1300" dirty="0">
                <a:solidFill>
                  <a:srgbClr val="384653"/>
                </a:solidFill>
                <a:highlight>
                  <a:srgbClr val="EDECE8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SELECT аты FROM қызметкерлер WHERE жалақы &gt; 500000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бұл сұраныс жалақысы 500 000-нан жоғары барлық қызметкерлердің атын қайтарады.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748393" y="2620665"/>
            <a:ext cx="4907137" cy="2381349"/>
          </a:xfrm>
          <a:prstGeom prst="roundRect">
            <a:avLst>
              <a:gd name="adj" fmla="val 5001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913687" y="2785963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Негізгі қасиеттері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913687" y="3209727"/>
            <a:ext cx="4576549" cy="1165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Платформаға тәуелсіз стандарт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Оқуға жеңіл, ағылшын тіліне жақын синтаксис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ISO/IEC стандарты бойынша сертификатталған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негізгі ДББЖ-де қолданылады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3425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SQL операторларының жіктелуі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681684"/>
            <a:ext cx="3622882" cy="6614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6769" y="3508474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DDL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26769" y="3866158"/>
            <a:ext cx="3292293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Data Definition Language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Деректерді анықтау тілі. CREATE, ALTER, DROP командалары арқылы кесте құрылымын басқарады.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681684"/>
            <a:ext cx="3622882" cy="6614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49651" y="3508474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DML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449651" y="3866158"/>
            <a:ext cx="329229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Data Manipulation Language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Деректерді манипуляциялау тілі. INSERT, UPDATE, DELETE, SELECT командалары.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681684"/>
            <a:ext cx="3622882" cy="6614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72533" y="3508474"/>
            <a:ext cx="32922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DCL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072533" y="3866158"/>
            <a:ext cx="3292293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Data Control Language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Деректерді басқару тілі. GRANT, REVOKE командалары арқылы рұқсаттарды реттейді.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9229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Кесте құрылымын басқару (DDL)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02237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CREATE TABLE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446139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Жаңа кесте жасау командасы. Баған атаулары, деректер типтері және шектеулер (constraints) анықталады: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3128268"/>
            <a:ext cx="5232666" cy="1918295"/>
          </a:xfrm>
          <a:prstGeom prst="roundRect">
            <a:avLst>
              <a:gd name="adj" fmla="val 3621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59907" y="3293566"/>
            <a:ext cx="483580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TABLE Студент (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ID INT PRIMARY KEY,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Аты VARCHAR(50),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Туған_күні DATE,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Курс INT DEFAULT 1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02237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ALTER және DROP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2446139"/>
            <a:ext cx="523266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ALTER TABLE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бар кестенің құрылымын өзгерту: жаңа баған қосу, типті өзгерту немесе шектеу орнату.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3904" y="3128268"/>
            <a:ext cx="5232666" cy="1389063"/>
          </a:xfrm>
          <a:prstGeom prst="roundRect">
            <a:avLst>
              <a:gd name="adj" fmla="val 5001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502337" y="3293566"/>
            <a:ext cx="483580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Студент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ADD Email VARCHAR(100);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DROP TABLE Студент;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03904" y="4703366"/>
            <a:ext cx="5232666" cy="876300"/>
          </a:xfrm>
          <a:prstGeom prst="roundRect">
            <a:avLst>
              <a:gd name="adj" fmla="val 7927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4943078"/>
            <a:ext cx="206667" cy="1652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41160" y="4893469"/>
            <a:ext cx="4530116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DROP TABLE командасы деректерді қайтарымсыз жояды!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475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таңдау (SELECT)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402185"/>
            <a:ext cx="11478330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SELECT – SQL-дің ең жиі қолданылатын командасы. Бір немесе бірнеше кестеден деректерді сүзгілеп, сұрыптап, топтастырып шығарады.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836267"/>
            <a:ext cx="3512653" cy="2466876"/>
          </a:xfrm>
          <a:prstGeom prst="roundRect">
            <a:avLst>
              <a:gd name="adj" fmla="val 2816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45819" y="3020616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Қарапайым сұраныс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45819" y="3465116"/>
            <a:ext cx="3143965" cy="1124446"/>
          </a:xfrm>
          <a:prstGeom prst="roundRect">
            <a:avLst>
              <a:gd name="adj" fmla="val 6178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044251" y="3630414"/>
            <a:ext cx="274710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Аты, Жалақы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Қызметкерлер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Жалақы DESC;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9422" y="2836267"/>
            <a:ext cx="3512752" cy="2466876"/>
          </a:xfrm>
          <a:prstGeom prst="roundRect">
            <a:avLst>
              <a:gd name="adj" fmla="val 2816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4523766" y="3020616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WHERE шарты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23766" y="3465116"/>
            <a:ext cx="3144064" cy="1389063"/>
          </a:xfrm>
          <a:prstGeom prst="roundRect">
            <a:avLst>
              <a:gd name="adj" fmla="val 5001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722198" y="3630414"/>
            <a:ext cx="2747199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Студент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Курс = 3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AND Баға &gt; 3.5;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17468" y="2836267"/>
            <a:ext cx="3512653" cy="2466876"/>
          </a:xfrm>
          <a:prstGeom prst="roundRect">
            <a:avLst>
              <a:gd name="adj" fmla="val 2816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201812" y="3020616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Жиынтық функциялар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201812" y="3465116"/>
            <a:ext cx="3143965" cy="1653679"/>
          </a:xfrm>
          <a:prstGeom prst="roundRect">
            <a:avLst>
              <a:gd name="adj" fmla="val 4201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8400245" y="3630414"/>
            <a:ext cx="2747100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Бөлім,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COUNT(*) AS Саны,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AVG(Жалақы) AS Орташа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Қызметкер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Бөлім;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034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өзгерту (DML)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350889"/>
            <a:ext cx="10868745" cy="3003649"/>
          </a:xfrm>
          <a:prstGeom prst="roundRect">
            <a:avLst>
              <a:gd name="adj" fmla="val 231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67825" y="2357239"/>
            <a:ext cx="3618616" cy="2990949"/>
          </a:xfrm>
          <a:custGeom>
            <a:avLst/>
            <a:gdLst/>
            <a:ahLst/>
            <a:cxnLst/>
            <a:rect l="l" t="t" r="r" b="b"/>
            <a:pathLst>
              <a:path w="3618616" h="2990949">
                <a:moveTo>
                  <a:pt x="57887" y="0"/>
                </a:moveTo>
                <a:lnTo>
                  <a:pt x="3618616" y="0"/>
                </a:lnTo>
                <a:lnTo>
                  <a:pt x="3618616" y="2990949"/>
                </a:lnTo>
                <a:lnTo>
                  <a:pt x="57887" y="2990949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522537"/>
            <a:ext cx="303988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INSERT – Қосу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880221"/>
            <a:ext cx="303988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Кестеге жаңа жол (жазба) қосады. Мәндер бағандар тәртібімен немесе атаулармен берілуі мүмкін.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33119" y="3810397"/>
            <a:ext cx="3039887" cy="1124446"/>
          </a:xfrm>
          <a:prstGeom prst="roundRect">
            <a:avLst>
              <a:gd name="adj" fmla="val 6178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1031552" y="3975695"/>
            <a:ext cx="264302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Студент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 (101, 'Алия', '2003-05-10', 2);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86440" y="2357239"/>
            <a:ext cx="3618715" cy="2990949"/>
          </a:xfrm>
          <a:prstGeom prst="rect">
            <a:avLst/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4286440" y="2357239"/>
            <a:ext cx="19050" cy="2990949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699875" y="2522537"/>
            <a:ext cx="279184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UPDATE – Жаңарту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99875" y="2880221"/>
            <a:ext cx="2791847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 жазбалардың мәндерін өзгертеді. WHERE шартынсыз барлық жолдар өзгереді – абай болыңыз!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699875" y="4058444"/>
            <a:ext cx="2791847" cy="1124446"/>
          </a:xfrm>
          <a:prstGeom prst="roundRect">
            <a:avLst>
              <a:gd name="adj" fmla="val 6178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4898307" y="4223742"/>
            <a:ext cx="239498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Студент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Курс = 3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ID = 101;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905155" y="2357239"/>
            <a:ext cx="3618715" cy="2990949"/>
          </a:xfrm>
          <a:custGeom>
            <a:avLst/>
            <a:gdLst/>
            <a:ahLst/>
            <a:cxnLst/>
            <a:rect l="l" t="t" r="r" b="b"/>
            <a:pathLst>
              <a:path w="3618715" h="2990949">
                <a:moveTo>
                  <a:pt x="0" y="0"/>
                </a:moveTo>
                <a:lnTo>
                  <a:pt x="3560828" y="0"/>
                </a:lnTo>
                <a:arcTo wR="57887" hR="57888" stAng="16200000" swAng="5400000"/>
                <a:lnTo>
                  <a:pt x="3618715" y="2933061"/>
                </a:lnTo>
                <a:arcTo wR="57887" hR="57888" stAng="0" swAng="5400000"/>
                <a:lnTo>
                  <a:pt x="0" y="2990949"/>
                </a:lnTo>
                <a:lnTo>
                  <a:pt x="0" y="0"/>
                </a:lnTo>
                <a:close/>
              </a:path>
            </a:pathLst>
          </a:cu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905155" y="2357239"/>
            <a:ext cx="19050" cy="2990949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8318590" y="2522537"/>
            <a:ext cx="303998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DELETE – Жою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18590" y="2880221"/>
            <a:ext cx="303998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Шартқа сай жолдарды кестеден жояды. Транзакция ішінде орындалса, ROLLBACK арқылы қайтаруға болады.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318590" y="3810397"/>
            <a:ext cx="3039986" cy="859830"/>
          </a:xfrm>
          <a:prstGeom prst="roundRect">
            <a:avLst>
              <a:gd name="adj" fmla="val 8079"/>
            </a:avLst>
          </a:prstGeom>
          <a:solidFill>
            <a:srgbClr val="EDEC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8517022" y="3975695"/>
            <a:ext cx="2643121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Студент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D73A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ID = 101;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079773" y="3645942"/>
            <a:ext cx="413434" cy="413445"/>
          </a:xfrm>
          <a:prstGeom prst="roundRect">
            <a:avLst>
              <a:gd name="adj" fmla="val 1680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3156" y="3749229"/>
            <a:ext cx="206667" cy="206673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7698488" y="3645942"/>
            <a:ext cx="413434" cy="413445"/>
          </a:xfrm>
          <a:prstGeom prst="roundRect">
            <a:avLst>
              <a:gd name="adj" fmla="val 1680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01871" y="3749229"/>
            <a:ext cx="206667" cy="2066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5233360" y="2833291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Жобалау және басқару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5233360" y="3598069"/>
            <a:ext cx="629686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базасын жобалау – техникалық және концептуалды шеберлікті талап ететін процесс. Дұрыс жобаланған база жылдар бойы тиімді жұмыс істейді, ал қателер кейін қымбатқа түседі.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6983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базасын жобалау циклдары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060" y="1617266"/>
            <a:ext cx="6383575" cy="37887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124" y="4527207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Физикалық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07" y="4527207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Логикалық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884" y="4527207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Концептуал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61475" y="5592068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Концептуалды кезеңде бизнес талаптары жиналып, ER диаграммасы жасалады. Логикалық кезеңде реляциялық схема қалыптасып, нормализация жүргізіледі. Физикалық кезеңде нақты ДББЖ үшін кестелер, индекстер мен сақтау стратегиясы анықталады.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873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Физикалық жобалау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752130"/>
            <a:ext cx="5470785" cy="2118519"/>
          </a:xfrm>
          <a:prstGeom prst="roundRect">
            <a:avLst>
              <a:gd name="adj" fmla="val 5621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917428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Шешілетін техникалық есептер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341191"/>
            <a:ext cx="5140196" cy="1471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типтерін нақтылау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Индекстеу стратегиясын таңдау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Бөлімшелеу (partitioning) жоспары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Резервтік көшіру тәртібі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Дискілік кеңістікті бағалау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917428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Өнімділікті арттыру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3341191"/>
            <a:ext cx="5232666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Физикалық жобалаудың басты мақсаты – жүйенің жылдамдығы мен сенімділігін арттыру.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Индекстер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іздеуді жеделдетеді,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кластерлеу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байланысты деректерді бірге сақтайды,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буферлеу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дискіге жүктемені азайтады. Дұрыс физикалық жоба 10–100 есе жылдамдық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9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Сақталған процедуралар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76772"/>
            <a:ext cx="4669018" cy="46691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40256" y="1456035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Автоматтандырылған логика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740256" y="1879798"/>
            <a:ext cx="579621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Сақталған процедура (Stored Procedure) – деректер базасы серверінде сақталатын және қайта-қайта орындалатын SQL командалары жиыны. Бизнес логикасын клиент жағынан серверге ауыстырады.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2267" y="2815034"/>
            <a:ext cx="248041" cy="248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77612" y="2809974"/>
            <a:ext cx="52588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Өнімділік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77612" y="3233738"/>
            <a:ext cx="525885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Алдын ала компиляцияланған – орындалу жылдамдығы жоғары.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2267" y="3817541"/>
            <a:ext cx="248041" cy="2480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77612" y="3812480"/>
            <a:ext cx="52588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Қауіпсіздік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277612" y="4236244"/>
            <a:ext cx="525885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Тікелей кестеге қатынасты шектейді, рұқсатты басқарады.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2267" y="4820047"/>
            <a:ext cx="248041" cy="24804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77612" y="4814987"/>
            <a:ext cx="525885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Жазу тілдері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6277612" y="5238750"/>
            <a:ext cx="5258859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PL/SQL (Oracle), T-SQL (SQL Server), PL/pgSQL (PostgreSQL).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593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өңдеудегі уақыт факторы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06762"/>
            <a:ext cx="3512653" cy="269180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8585" y="2655590"/>
            <a:ext cx="198433" cy="19843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45819" y="3168253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Өзектілік критерийлері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845819" y="3525937"/>
            <a:ext cx="314396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Деректің жарамдылық мерзімі – домен мен мақсатқа байланысты. Қор биржасы деректері миллисекундтық өзектілік талап етсе, демографиялық деректер жылдық жиіліктегі жаңартумен шектеледі.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506762"/>
            <a:ext cx="3512752" cy="2691805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6532" y="2655590"/>
            <a:ext cx="198433" cy="19843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23766" y="3168253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Real-time деректер ағыны</a:t>
            </a:r>
            <a:endParaRPr lang="en-US" sz="1600" dirty="0"/>
          </a:p>
        </p:txBody>
      </p:sp>
      <p:sp>
        <p:nvSpPr>
          <p:cNvPr id="10" name="Text 4"/>
          <p:cNvSpPr/>
          <p:nvPr/>
        </p:nvSpPr>
        <p:spPr>
          <a:xfrm>
            <a:off x="4523766" y="3525937"/>
            <a:ext cx="31440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Apache Kafka, Apache Flink сияқты жүйелер секундына миллиондаған оқиғаны өңдейді. IoT құрылғылары, қаржылық транзакциялар мен әлеуметтік желілер үшін маңызды.</a:t>
            </a:r>
            <a:endParaRPr lang="en-US" sz="13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506762"/>
            <a:ext cx="3512653" cy="2691805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4578" y="2655590"/>
            <a:ext cx="198433" cy="198438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201812" y="3168253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Тарихи деректер</a:t>
            </a:r>
            <a:endParaRPr lang="en-US" sz="1600" dirty="0"/>
          </a:p>
        </p:txBody>
      </p:sp>
      <p:sp>
        <p:nvSpPr>
          <p:cNvPr id="14" name="Text 6"/>
          <p:cNvSpPr/>
          <p:nvPr/>
        </p:nvSpPr>
        <p:spPr>
          <a:xfrm>
            <a:off x="8201812" y="3525937"/>
            <a:ext cx="3143965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Ескі деректер архивке жіберіліп, тиімді сақталады. Уақыт белгілері (timestamps) кез келген өзгерісті бақылауға мүмкіндік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сапасы: Сенімділік және дәлдік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1456531"/>
            <a:ext cx="5815264" cy="9579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868" y="1475581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Толықтық (Completeness)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64868" y="1899345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қажетті өрістер толтырылған ба? Бос мәндер (NULL) талдаудың дәлдігін төмендетеді.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2707084"/>
            <a:ext cx="5815264" cy="95795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868" y="2726134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Сәйкестік (Consistency)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64868" y="3149898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барлық жүйелерде бірдей ме? Қайшылықтар дұрыс емес шешімдерге әкеледі.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3957638"/>
            <a:ext cx="5815264" cy="9579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4868" y="3976688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Дәлдік (Accuracy)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64868" y="4400451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реалды дүниені дұрыс бейнелей ме? Қате деректер – дұрыс шешімнің жауы.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5208191"/>
            <a:ext cx="5815264" cy="95795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64868" y="5227241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Уақтылылық (Timeliness)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864868" y="5651004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қажетті уақытта қол жетімді ме? Ескірген ақпарат зиянды болуы мүмкін.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748393" y="1289546"/>
            <a:ext cx="4907137" cy="5043587"/>
          </a:xfrm>
          <a:prstGeom prst="roundRect">
            <a:avLst>
              <a:gd name="adj" fmla="val 2427"/>
            </a:avLst>
          </a:prstGeom>
          <a:solidFill>
            <a:srgbClr val="C3643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0"/>
          <p:cNvSpPr/>
          <p:nvPr/>
        </p:nvSpPr>
        <p:spPr>
          <a:xfrm>
            <a:off x="6913687" y="1454845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Қате деректердің зардаптары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6913687" y="1878608"/>
            <a:ext cx="4576549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IBM зерттеулері бойынша АҚШ бизнесі жыл сайын нашар деректер сапасынан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3,1 триллион доллар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шығын шегеді. Медицинада – дұрыс емес диагноз, қаржыда – зиянды транзакциялар, мемлекетте – дұрыс емес саясат шешімдері.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995958"/>
            <a:ext cx="6296860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Үлкен деректер (Big Data) әлемі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661475" y="1729383"/>
            <a:ext cx="6296860" cy="709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Адамзат тарихында ешқашан бұндай көлемде деректер жасалмаған. Күн сайын 2,5 квинтиллион байт жаңа деректер туындайды. Бұл ақпараттық революция бизнес, ғылым және мемлекеттік басқаруды түбегейлі өзгертіп отыр.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61475" y="2693591"/>
            <a:ext cx="3051396" cy="528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2.5Q</a:t>
            </a:r>
            <a:endParaRPr lang="en-US" sz="4150" dirty="0"/>
          </a:p>
        </p:txBody>
      </p:sp>
      <p:sp>
        <p:nvSpPr>
          <p:cNvPr id="8" name="Text 5"/>
          <p:cNvSpPr/>
          <p:nvPr/>
        </p:nvSpPr>
        <p:spPr>
          <a:xfrm>
            <a:off x="661475" y="3418780"/>
            <a:ext cx="305139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Күндізгі деректер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61475" y="3762177"/>
            <a:ext cx="3051396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Байт. Күн сайын жасалатын жаңа деректер көлемі.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3906839" y="2693591"/>
            <a:ext cx="3051496" cy="528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3V</a:t>
            </a:r>
            <a:endParaRPr lang="en-US" sz="4150" dirty="0"/>
          </a:p>
        </p:txBody>
      </p:sp>
      <p:sp>
        <p:nvSpPr>
          <p:cNvPr id="11" name="Text 8"/>
          <p:cNvSpPr/>
          <p:nvPr/>
        </p:nvSpPr>
        <p:spPr>
          <a:xfrm>
            <a:off x="3906839" y="3418780"/>
            <a:ext cx="305149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Big Data моделі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3906839" y="3762177"/>
            <a:ext cx="3051496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Volume, Velocity, Variety – үлкен деректердің үш өлшемі.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2284157" y="4625677"/>
            <a:ext cx="3051396" cy="528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90%</a:t>
            </a:r>
            <a:endParaRPr lang="en-US" sz="4150" dirty="0"/>
          </a:p>
        </p:txBody>
      </p:sp>
      <p:sp>
        <p:nvSpPr>
          <p:cNvPr id="14" name="Text 11"/>
          <p:cNvSpPr/>
          <p:nvPr/>
        </p:nvSpPr>
        <p:spPr>
          <a:xfrm>
            <a:off x="2284157" y="5350867"/>
            <a:ext cx="3051396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Жаңа деректер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2284157" y="5694263"/>
            <a:ext cx="3051396" cy="473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Соңғы 2 жылда жасалған деректер жалпы деректердің 90%-ын құрайды.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Үлкен деректердің құрылымы</a:t>
            </a:r>
            <a:endParaRPr lang="en-US" sz="1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795933"/>
            <a:ext cx="9753356" cy="5486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28767"/>
            <a:ext cx="11478330" cy="92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Дүниежүзілік деректердің тек </a:t>
            </a:r>
            <a:r>
              <a:rPr lang="en-US" sz="6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20%-ы</a:t>
            </a:r>
            <a:r>
              <a:rPr lang="en-US" sz="6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ғана құрылымдалған (SQL кестелері). Қалған 80% – жартылай немесе толығымен құрылымдалмаған: суреттер, бейнелер, хабарламалар, сенсор деректері. Big Data технологиялары осы алуан форматтарды өңдеуге арналған.</a:t>
            </a:r>
            <a:endParaRPr lang="en-US" sz="6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053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сақтау архитектурасы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45278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23485" y="248379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198830" y="2509639"/>
            <a:ext cx="47936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қоймасы (Data Warehouse)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98830" y="2867323"/>
            <a:ext cx="479363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Құрылымдалған, тазартылған деректерді аналитика үшін сақтайды. Жоғары сапалы, бірақ баяу жаңартылады. Amazon Redshift, Google BigQuery – мысалдар.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98830" y="3710682"/>
            <a:ext cx="4793634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Тазартылған, сапалы деректер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 және есеп беруге оңтайланған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Бағасы жоғары, бірақ сенімді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99132" y="245278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261142" y="248379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736487" y="2509639"/>
            <a:ext cx="47937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көлі (Data Lake)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736487" y="2867323"/>
            <a:ext cx="4793733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Кез келген форматтағы деректерді өңделмеген күйінде сақтайды. Икемді, арзан, бірақ ретсіз болуы мүмкін. Apache Hadoop, AWS S3 – мысалдар.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736487" y="3710682"/>
            <a:ext cx="4793733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Барлық форматтар: JSON, CSV, видео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 моделін оқытуға қолайлы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Арзан масштабталатын сақтау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61475" y="4756547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Бұлттық технологиялар (AWS, Azure, GCP) деректерді физикалық серверлерсіз сақтауға және кез келген нүктеден қатынасуға мүмкіндік береді.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қорғау және қауіпсіздік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74764" y="1056283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Шифрлау (Encryption)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574764" y="1312069"/>
            <a:ext cx="4961806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AES-256 стандарты – деректерді сақтауда және тасымалдауда қолданылады. Кілтсіз ашу мүмкін емес.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574764" y="1795066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Қолжетімділікті басқару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574764" y="2050852"/>
            <a:ext cx="4961806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RBAC (Role-Based Access Control) – рөлге негізделген рұқсат жүйесі. Әр пайдаланушы тек өз функциясына сай деректерді көреді.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574764" y="2533848"/>
            <a:ext cx="4961806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Заңнамалық талаптар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574764" y="2789634"/>
            <a:ext cx="4961806" cy="287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ЕО-ның GDPR, Қазақстанның «Жеке деректер туралы» заңы – деректерді заңды басқарудың негізі.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82391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визуализациялаудың маңызы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2254250"/>
            <a:ext cx="3281677" cy="2877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Адам миы сандар мен мәтінге қарағанда суреттер мен графиктерді </a:t>
            </a: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60 000 есе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жылдам өңдейді. Дұрыс визуализация деректерден жасырылған заңдылықтарды, трендтер мен аномалияларды бірден анық етеді.</a:t>
            </a:r>
            <a:endParaRPr lang="en-US" sz="13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Data Storytelling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деректерді тек графикке айналдырып қоймай, нарративпен байланыстырып, эмоция тудыратын, шешімге жетелейтін баяндау өнері.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924801" y="229145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8924801" y="2553395"/>
            <a:ext cx="2611670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8924801" y="2674144"/>
            <a:ext cx="26116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жинау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924801" y="3221930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02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924801" y="3467298"/>
            <a:ext cx="2611670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924801" y="3604617"/>
            <a:ext cx="26116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Тазарту және талдау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924801" y="4152404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924801" y="4381302"/>
            <a:ext cx="2611670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8924801" y="4535091"/>
            <a:ext cx="26116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Визуализация жасау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924801" y="508287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Host Grotesk Light" pitchFamily="34" charset="0"/>
                <a:ea typeface="Host Grotesk Light" pitchFamily="34" charset="-122"/>
                <a:cs typeface="Host Grotesk Light" pitchFamily="34" charset="-120"/>
              </a:rPr>
              <a:t>04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924801" y="5295205"/>
            <a:ext cx="2611670" cy="1905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8924801" y="5465564"/>
            <a:ext cx="261167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Әңгіме айту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4431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Аналитика түрлері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991743"/>
            <a:ext cx="413434" cy="4134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611860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Дескриптивті аналитика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3969544"/>
            <a:ext cx="533098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«Не болды?»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деген сұраққа жауап береді. Өткен оқиғаларды жиынтықтайды: сатылым есептері, трафик статистикасы, қаржылық қорытындылар. Ең кең таралған аналитика түрі.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9132" y="2991743"/>
            <a:ext cx="413434" cy="41344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99132" y="3611860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Диагностикалық аналитика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199132" y="3969544"/>
            <a:ext cx="533108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«Неге болды?»</a:t>
            </a: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деген сұраққа жауап береді. Себеп-салдар байланысын іздейді. Сатылым неге төмендеді? Тұтынушы неге кетті? Drill-down талдауы қолданылады.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9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Болжамды аналитика (Predictive Analytics)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76772"/>
            <a:ext cx="4669018" cy="46691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40256" y="1456035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 трендтерді анықтау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5740256" y="1879798"/>
            <a:ext cx="5796214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Болжамды аналитика статистикалық модельдер мен машиналық оқытуды қолданып, болашақ нәтижелерді болжайды. Тарихи деректердегі заңдылықтарды анықтап, алдағы оқиғаларға дайындалуға мүмкіндік береді.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740256" y="3058021"/>
            <a:ext cx="2815460" cy="1263154"/>
          </a:xfrm>
          <a:prstGeom prst="roundRect">
            <a:avLst>
              <a:gd name="adj" fmla="val 549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911901" y="3229670"/>
            <a:ext cx="247217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Қаржы секторы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11901" y="3653433"/>
            <a:ext cx="2472172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Несие тәуекелін болжау, алаяқтықты анықтау.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721011" y="3058021"/>
            <a:ext cx="2815460" cy="1263154"/>
          </a:xfrm>
          <a:prstGeom prst="roundRect">
            <a:avLst>
              <a:gd name="adj" fmla="val 549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892655" y="3229670"/>
            <a:ext cx="247217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Бөлшек сауда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92655" y="3653433"/>
            <a:ext cx="2472172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Сұраныс болжамы, қор басқару оңтайландырылуы.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740256" y="4486473"/>
            <a:ext cx="5796214" cy="1015107"/>
          </a:xfrm>
          <a:prstGeom prst="roundRect">
            <a:avLst>
              <a:gd name="adj" fmla="val 6843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5911901" y="4658122"/>
            <a:ext cx="545292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Денсаулық сақтау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911901" y="5081885"/>
            <a:ext cx="5452926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Аурулар тарауын болжау, пациент тәуекелін бағалау.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609699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Жасанды интеллект және деректер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5233360" y="1891209"/>
            <a:ext cx="3065783" cy="2969220"/>
          </a:xfrm>
          <a:prstGeom prst="roundRect">
            <a:avLst>
              <a:gd name="adj" fmla="val 2339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5417704" y="2075557"/>
            <a:ext cx="269709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Машиналық оқыту негіздері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417704" y="2691705"/>
            <a:ext cx="2697095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 алгоритмдері деректерден өз бетімен заңдылықтарды үйренеді. Үш негізгі бағыт: жетекшілікпен оқыту (supervised), жетекшіліксіз оқыту (unsupervised) және нығайту арқылы оқыту (reinforcement learning).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464437" y="1891209"/>
            <a:ext cx="3065783" cy="2969220"/>
          </a:xfrm>
          <a:prstGeom prst="roundRect">
            <a:avLst>
              <a:gd name="adj" fmla="val 2339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8648781" y="2075557"/>
            <a:ext cx="269709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Автоматты топтастыру (Clustering)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48781" y="2691705"/>
            <a:ext cx="2697095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K-means, DBSCAN алгоритмдері деректерді ұқсастық бойынша автоматты топтарға бөледі. Тұтынушы сегментациясы, аномалия анықтау – жиі қолданылатын саласы.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5025727"/>
            <a:ext cx="6296860" cy="1222474"/>
          </a:xfrm>
          <a:prstGeom prst="roundRect">
            <a:avLst>
              <a:gd name="adj" fmla="val 5682"/>
            </a:avLst>
          </a:prstGeom>
          <a:solidFill>
            <a:srgbClr val="FAF9F5"/>
          </a:solidFill>
          <a:ln w="190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417704" y="5210076"/>
            <a:ext cx="592817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Терең оқыту (Deep Learning)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417704" y="5567759"/>
            <a:ext cx="5928172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Жасанды нейрондық желілер суретті тану, сөйлеуді түрлендіру және табиғи тілді өңдеу салаларында адамдық деңгейге жетті немесе асып түсті.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895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базасындағы жаңа трендтер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511649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2763669" y="3015555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587163" y="332561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2649174" y="33566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26769" y="1996380"/>
            <a:ext cx="3892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Реляциялық DB (1970-жж.)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6769" y="2354064"/>
            <a:ext cx="38928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SQL, нормализация, ACID транзакциялары – классикалық іргетас.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978672" y="3511649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4802167" y="332561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864177" y="33566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3041772" y="4173141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NoSQL (2000-жж.)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041772" y="4530824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MongoDB, Cassandra, Redis – масштабтауға оңтайланған икемді модельдер.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193775" y="3015555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7017269" y="332561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7079279" y="33566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5256875" y="1996380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NewSQL (2010-жж.)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56875" y="2354064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SQL-дің сенімділігі + NoSQL-дің жылдамдығы. Google Spanner, CockroachDB.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408877" y="3511649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9232371" y="332561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9294382" y="335662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4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71977" y="4173141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Графтық DB (Қазір)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71977" y="4530824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Neo4j – байланыстар ең маңызды болғанда: әлеуметтік желілер, ұсыныстар жүйесі.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1475" y="5212953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NoSQL «Not Only SQL» дегенді білдіреді. Бұл деректер базалары горизонталды масштабталуды, икемді схеманы және жоғары жылдамдықты қамтамасыз етеді. Графтық модельдер байланыстарды орталық объект ретінде қарастырады.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5" name="Text 2"/>
          <p:cNvSpPr/>
          <p:nvPr/>
        </p:nvSpPr>
        <p:spPr>
          <a:xfrm>
            <a:off x="661475" y="158581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Мемлекеттік және қоғамдық деректер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3032621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Цифрлық үкімет архитектурасы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1475" y="3714849"/>
            <a:ext cx="2946723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Цифрлық мемлекет – азаматтарға қызметтерді онлайн ұсынып, мемлекеттік деректерді бірыңғай платформада жинақтайтын жүйе. eGov, электрондық үкімет порталдары – заманауи мысалдар.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17961" y="3032621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Ашық деректер (Open Data)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7961" y="3456384"/>
            <a:ext cx="2946723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Мемлекеттік деректерді азаматтар мен зерттеушілерге еркін қол жетімді ету бастамасы. Бюджет деректері, санақ нәтижелері, жол апаттары статистикасы – қоғамдық пайда үшін ашылады. Транспаренттілікті арттырып, инновацияларды ынталандырады.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0321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басқару стратегиясы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412702"/>
            <a:ext cx="353229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Сапаны басқару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770386"/>
            <a:ext cx="3532298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сапасының стандарттары мен метрикалары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772" y="1950641"/>
            <a:ext cx="3804051" cy="380414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86977" y="3160564"/>
            <a:ext cx="232563" cy="23256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997823" y="2075061"/>
            <a:ext cx="35323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Қауіпсіздік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997823" y="2432745"/>
            <a:ext cx="353239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Деректерге рұқсатсыз қатынасты болдырмау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3772" y="1950641"/>
            <a:ext cx="3804051" cy="380414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2126" y="2804666"/>
            <a:ext cx="232563" cy="23256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28511" y="3425726"/>
            <a:ext cx="320170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Өмірлік цикл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8328511" y="3783409"/>
            <a:ext cx="320170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Жасалудан жойылуға дейінгі деректер жолы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3772" y="1950641"/>
            <a:ext cx="3804051" cy="3804146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8979" y="3736330"/>
            <a:ext cx="232563" cy="23256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997823" y="4776490"/>
            <a:ext cx="353239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Сәйкестік (Compliance)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7997823" y="5134173"/>
            <a:ext cx="3532397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Заңнамалық және нормативтік талаптарды орындау</a:t>
            </a:r>
            <a:endParaRPr lang="en-US" sz="13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3772" y="1950641"/>
            <a:ext cx="3804051" cy="380414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2126" y="4667994"/>
            <a:ext cx="232563" cy="232569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61475" y="4438749"/>
            <a:ext cx="353229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иесі</a:t>
            </a:r>
            <a:endParaRPr lang="en-US" sz="1600" dirty="0"/>
          </a:p>
        </p:txBody>
      </p:sp>
      <p:sp>
        <p:nvSpPr>
          <p:cNvPr id="20" name="Text 10"/>
          <p:cNvSpPr/>
          <p:nvPr/>
        </p:nvSpPr>
        <p:spPr>
          <a:xfrm>
            <a:off x="661475" y="4796433"/>
            <a:ext cx="3532298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Корпоративтік деректердің жауапты иелерін анықтау</a:t>
            </a:r>
            <a:endParaRPr lang="en-US" sz="130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93772" y="1950641"/>
            <a:ext cx="3804051" cy="3804146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6977" y="4312096"/>
            <a:ext cx="232563" cy="23256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2273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Деректермен жұмыс істеу мәдениеті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487513"/>
            <a:ext cx="5470785" cy="2647752"/>
          </a:xfrm>
          <a:prstGeom prst="roundRect">
            <a:avLst>
              <a:gd name="adj" fmla="val 4497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7710" y="2652812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Деректерге негізделген шешімдер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076575"/>
            <a:ext cx="514019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Data-driven компаниялар интуицияға емес, нақты деректерге сүйенеді. McKinsey зерттеулері бойынша мұндай компаниялар бәсекелестерінен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23 есе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көп тұтынушы тартып, </a:t>
            </a:r>
            <a:r>
              <a:rPr lang="en-US" sz="1300" b="1" dirty="0">
                <a:solidFill>
                  <a:srgbClr val="000000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6 есе</a:t>
            </a: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жоғары табыс табады.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303904" y="265281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сауаттылығы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3904" y="3076575"/>
            <a:ext cx="52326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сауаттылығы (Data Literacy) – ұйымдағы барлық қызметкерлердің деректерді оқып, түсініп, сыни тұрғыдан бағалай алу қабілеті. Бұл тек IT мамандарының ғана емес, бүкіл команданың құзыреттілігі болуы керек.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4217591"/>
            <a:ext cx="5232666" cy="859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оқу және түсіну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Визуализацияны интерпретациялау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Деректерге сыни тұрғыдан қарау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6668"/>
            <a:ext cx="10868745" cy="476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Кәсіби құзыреттілік: Деректер сарапшысы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332012"/>
            <a:ext cx="4124321" cy="412442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4008" y="1332012"/>
            <a:ext cx="6372462" cy="160664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35454" y="1948954"/>
            <a:ext cx="6029571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Техникалық дағдылар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335454" y="2327672"/>
            <a:ext cx="6029571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SQL, Python/R, статистика, ML негіздері, визуализация құралдары (Tableau, Power BI).</a:t>
            </a:r>
            <a:endParaRPr lang="en-US" sz="1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64008" y="3079155"/>
            <a:ext cx="6372462" cy="160664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35454" y="3696097"/>
            <a:ext cx="6029571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дайындау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5335454" y="4074815"/>
            <a:ext cx="6029571" cy="4395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Нақты деректердің 80%-ы лас, толық емес. Тазарту (data cleaning) – сарапшы уақытының басым бөлігін алады.</a:t>
            </a:r>
            <a:endParaRPr lang="en-US" sz="12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64008" y="4826298"/>
            <a:ext cx="6372462" cy="13868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335454" y="5443240"/>
            <a:ext cx="6029571" cy="238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Коммуникация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5335454" y="5821958"/>
            <a:ext cx="6029571" cy="2197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Нәтижелерді техникалық емес аудиторияға түсінікті жеткізу – жетекші дағды.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4465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Деректердің этикалық аспектілері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92077"/>
            <a:ext cx="3512653" cy="27211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2017" y="2676426"/>
            <a:ext cx="3067767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Алгоритмдік біржақтылық (Algorithmic Bias)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22017" y="3292574"/>
            <a:ext cx="3067767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 модельдері жаттығу деректеріндегі алым-теріс пиғылды мұраға алады. Жалдау алгоритмдері белгілі топтарға қарсы кемсіту жасаған нақты мысалдар тіркелген. Bias-ті анықтау және жою – этикалық міндет.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2492077"/>
            <a:ext cx="3512752" cy="27211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99964" y="2676426"/>
            <a:ext cx="3067866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Жеке деректердің этикалық пайдалануы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599964" y="3292574"/>
            <a:ext cx="3067866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Цифрлық із (digital footprint) – адамдар өздері білмей қалдыратын ақпарат. Бұл деректерді жинаушылардың жауапкершілігі – ашықтық, келісім алу және минималды жинау (data minimization) принциптеріне сүйену.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2492077"/>
            <a:ext cx="3512653" cy="27211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78010" y="2676426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Ашықтық және есеп беру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278010" y="3034109"/>
            <a:ext cx="3067767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Алгоритм шешімдерін түсіндіре алу (Explainability) – сенімді AI-дың негізі. «Неге несиеңіз қабылданбады?» деген сұраққа жүйе жауап бере алуы керек.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6902"/>
            <a:ext cx="10868745" cy="355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 басқарудағы тарихи тәжірибе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17290"/>
            <a:ext cx="5295668" cy="5295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40902" y="1007467"/>
            <a:ext cx="5295668" cy="177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Қасым ханның Қасқа жолы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240902" y="1263253"/>
            <a:ext cx="5295668" cy="789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spcAft>
                <a:spcPts val="550"/>
              </a:spcAft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XV–XVI ғасырлардағы Қазақ хандығында Қасым хан (1511–1523 жж.) жариялаған «Қасқа жол» – қазақ тарихындағы алғашқы жүйелендірілген заң нормалары жинағы. Бұл құжат мүлік, қылмыс, неке, жер және соғыс заңдарын реттеп, ақпаратты жүйелі сақтаудың алғашқы үлгісін ұсынды.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Заманауи тілмен айтсақ, Қасқа жол – </a:t>
            </a:r>
            <a:r>
              <a:rPr lang="en-US" sz="8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деректер базасының прото-үлгісі</a:t>
            </a:r>
            <a:r>
              <a:rPr lang="en-US" sz="8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нормаланған, жіктелген, пайдаланушыға арналған ақпарат жүйесі.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1435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Кеңестік кезеңдегі деректерді цифрландыру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511649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2763669" y="3180953"/>
            <a:ext cx="19050" cy="330696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711184" y="3449637"/>
            <a:ext cx="124020" cy="124023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26769" y="2161778"/>
            <a:ext cx="3892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1920-жж.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6769" y="2519462"/>
            <a:ext cx="38928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Латын графикасына көшу – ақпараттық кодтау жүйесін стандарттау.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978672" y="3511649"/>
            <a:ext cx="19050" cy="330696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4926187" y="3449637"/>
            <a:ext cx="124020" cy="124023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3041772" y="4007743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1940-жж.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041772" y="4365427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Кириллицаға өту – ақпарат алмасудағы жаңа кодтық жүйе.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193775" y="3180953"/>
            <a:ext cx="19050" cy="330696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7141289" y="3449637"/>
            <a:ext cx="124020" cy="124023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5256875" y="2161778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1930–1950-жж.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56875" y="2519462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Ұжымдастыру кезеңінде статистикалық есеп беру жүйесі қалыптасты.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408877" y="3511649"/>
            <a:ext cx="19050" cy="330696"/>
          </a:xfrm>
          <a:prstGeom prst="roundRect">
            <a:avLst>
              <a:gd name="adj" fmla="val 49999"/>
            </a:avLst>
          </a:prstGeom>
          <a:solidFill>
            <a:srgbClr val="BFD3D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9356392" y="3449637"/>
            <a:ext cx="124020" cy="124023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471977" y="4007743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1960–1980-жж.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71977" y="4365427"/>
            <a:ext cx="389294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Орталықтандырылған мұрағат жүйесі мен цифрлық есеп беру стандарттары енгізілді.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61475" y="5047555"/>
            <a:ext cx="10868745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Кеңестік кезеңде ақпаратты кодтау жүйесінің өзгеруі – алфавиттік реформа деректерді сақтау, іздеу және бергі ұрпаққа жеткізу мәселесін күрделендіріп, мұрағаттану ғылымының қалыптасуына итермеледі.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59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Тәуелсіз Қазақстанның ақпараттық инфрақұрылымы</a:t>
            </a:r>
            <a:endParaRPr lang="en-US" sz="32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1457722"/>
            <a:ext cx="5815264" cy="12060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868" y="1476772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1991 жыл – Тәуелсіздік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64868" y="1900535"/>
            <a:ext cx="5592821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Тәуелсіздік декларациясы жаңа мемлекеттік деректер жүйесінің басталуын белгіледі: азаматтық тіркеу, жер кадастры, мемлекеттік бюджет жүйелері нөлден құрылды.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2956322"/>
            <a:ext cx="5815264" cy="12060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868" y="2975372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Астана – цифрлық стратегия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64868" y="3399135"/>
            <a:ext cx="5592821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1997 жылғы астананы ауыстыру – жаңа мемлекеттік инфрақұрылым жоспарлауда деректер мен аналитиканың рөлін арттырды. Smart City концепциясы Астана арқылы дамытылды.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425" y="4454922"/>
            <a:ext cx="5815264" cy="95795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64868" y="4473972"/>
            <a:ext cx="559282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Digital Kazakhstan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64868" y="4897735"/>
            <a:ext cx="559282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2018 жылы қабылданған «Цифрлық Қазақстан» бағдарламасы мемлекеттік деректерді басқарудың жаңа дәуірін ашты.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7452" y="1476772"/>
            <a:ext cx="4669018" cy="466913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799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сапасы және аналитикалық стратегиялар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427387"/>
            <a:ext cx="3512653" cy="2850654"/>
          </a:xfrm>
          <a:prstGeom prst="roundRect">
            <a:avLst>
              <a:gd name="adj" fmla="val 243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33119" y="2599035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541" y="2735362"/>
            <a:ext cx="223237" cy="2232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33119" y="3260427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Деректердің сенімділігі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33119" y="3618111"/>
            <a:ext cx="31693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Қателіктерді азайту үшін деректер валидациясы, дублликаттарды жою, кіру нүктесінде сапаны бақылау (data quality gates) стратегиялары қолданылады. Сенімді деректер – дұрыс шешімнің іргетасы.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339422" y="2427387"/>
            <a:ext cx="3512752" cy="2850654"/>
          </a:xfrm>
          <a:prstGeom prst="roundRect">
            <a:avLst>
              <a:gd name="adj" fmla="val 243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4511066" y="2599035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7488" y="2735362"/>
            <a:ext cx="223237" cy="22324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11066" y="3260427"/>
            <a:ext cx="31694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Ақпараттық қауіпсіздік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511066" y="3618111"/>
            <a:ext cx="3169464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кибершабуылдардан, ағып кетуден және рұқсатсыз өзгертуден қорғау. ISO 27001 стандарты – халықаралық ақпараттық қауіпсіздік жүйесінің іргетасы.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8017468" y="2427387"/>
            <a:ext cx="3512653" cy="2850654"/>
          </a:xfrm>
          <a:prstGeom prst="roundRect">
            <a:avLst>
              <a:gd name="adj" fmla="val 2437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8189112" y="2599035"/>
            <a:ext cx="496081" cy="496094"/>
          </a:xfrm>
          <a:prstGeom prst="ellipse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5535" y="2735362"/>
            <a:ext cx="223237" cy="22324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89112" y="3260427"/>
            <a:ext cx="31693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Болжамды аналитика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8189112" y="3618111"/>
            <a:ext cx="3169364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Predictive Analytics арқылы экономикалық өсімді жоспарлау: ЖІӨ болжамы, салық түсімдерін бағалау, инвестиция тартымдылығын модельдеу – мемлекеттік жоспарлаудың жаңа құралдары.</a:t>
            </a:r>
            <a:endParaRPr lang="en-US" sz="13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80009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Жасанды интеллект және болашақ деректер ландшафты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62681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Машиналық оқытудың үлесі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3050580"/>
            <a:ext cx="5232666" cy="9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Үлкен деректер мен ML – бір-бірін күшейтетін симбиоз. Деректер көлемі өскен сайын модельдің дәлдігі артады. GPT, Gemini сияқты үлкен тіл модельдері триллиондаған параметрді петабайт деректерде үйренеді.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4228802"/>
            <a:ext cx="2533686" cy="1263154"/>
          </a:xfrm>
          <a:prstGeom prst="roundRect">
            <a:avLst>
              <a:gd name="adj" fmla="val 549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33119" y="4400451"/>
            <a:ext cx="219039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AutoML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33119" y="4824214"/>
            <a:ext cx="2190398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Модель таңдауды автоматтандыру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60455" y="4228802"/>
            <a:ext cx="2533686" cy="1263154"/>
          </a:xfrm>
          <a:prstGeom prst="roundRect">
            <a:avLst>
              <a:gd name="adj" fmla="val 549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3532099" y="4400451"/>
            <a:ext cx="219039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MLOps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32099" y="4824214"/>
            <a:ext cx="2190398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 модельдерін өндіріске шығару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84844" y="2461518"/>
            <a:ext cx="5470785" cy="3216473"/>
          </a:xfrm>
          <a:prstGeom prst="roundRect">
            <a:avLst>
              <a:gd name="adj" fmla="val 3702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6350139" y="262681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 деректер сарапшысының дағдылары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50139" y="3050580"/>
            <a:ext cx="5140196" cy="2083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Python / R бағдарламалау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ML/AI негіздерін түсіну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Бұлттық платформалармен жұмыс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визуализациясы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Этикалық деректер пайдалану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Бизнес процестерін түсіну</a:t>
            </a:r>
            <a:endParaRPr lang="en-US" sz="1300" dirty="0"/>
          </a:p>
          <a:p>
            <a:pPr marL="264160" indent="-264160" algn="l">
              <a:lnSpc>
                <a:spcPct val="125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Коммуникация және презентация</a:t>
            </a:r>
            <a:endParaRPr lang="en-US" sz="13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887710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Деректер әлемі: Этика және қоғамдық мәдениет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334518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Этикалық аспектілер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758281"/>
            <a:ext cx="2946723" cy="1984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Деректерді басқару – тек техникалық емес, моральдық жауапкершілік. Жеке құпиялылықты қорғау мен ашықтықтың тепе-теңдігін сақтау – заманауи ұйымның міндеті. Деректер – адамдар туралы, сондықтан оларды адамгершілікпен пайдалану керек.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017961" y="2334518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Болашаққа бағытталған жол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017961" y="2758281"/>
            <a:ext cx="2946723" cy="1736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Деректерге негізделген шешім қабылдау – жай тренд емес, болашақтың ажырамас бөлігі. Деректер сауаттылығы, этикалық пайдалану мен инновациялық ойлау бірігіп, адамзатты күрделі мәселелерді шешуге жетелейді.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5077520"/>
            <a:ext cx="6296860" cy="892770"/>
          </a:xfrm>
          <a:prstGeom prst="roundRect">
            <a:avLst>
              <a:gd name="adj" fmla="val 7781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69" y="5310882"/>
            <a:ext cx="206667" cy="1652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98731" y="5284093"/>
            <a:ext cx="5594309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Деректер – болашақтың мұнайы. Оны дұрыс өндіру, тазарту, сақтау және пайдалану – біздің ұрпақтың миссиясы.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3175</Words>
  <Application>Microsoft Office PowerPoint</Application>
  <PresentationFormat>Широкоэкранный</PresentationFormat>
  <Paragraphs>415</Paragraphs>
  <Slides>45</Slides>
  <Notes>44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3" baseType="lpstr">
      <vt:lpstr>Roboto Bold</vt:lpstr>
      <vt:lpstr>Consolas</vt:lpstr>
      <vt:lpstr>Arial</vt:lpstr>
      <vt:lpstr>Roboto</vt:lpstr>
      <vt:lpstr>Times New Roman</vt:lpstr>
      <vt:lpstr>Host Grotesk Light</vt:lpstr>
      <vt:lpstr>Host Grotesk Medium</vt:lpstr>
      <vt:lpstr>Office Theme</vt:lpstr>
      <vt:lpstr>Статистика және деректерді талдау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2026-09-13T08:32:16Z</dcterms:created>
  <dcterms:modified xsi:type="dcterms:W3CDTF">2026-09-13T13:41:16Z</dcterms:modified>
</cp:coreProperties>
</file>