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3"/>
  </p:notesMasterIdLst>
  <p:sldIdLst>
    <p:sldId id="30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12192000" cy="6858000"/>
  <p:notesSz cx="6858000" cy="12192000"/>
  <p:embeddedFontLst>
    <p:embeddedFont>
      <p:font typeface="Host Grotesk Medium" panose="020B0604020202020204" charset="0"/>
      <p:regular r:id="rId34"/>
    </p:embeddedFont>
    <p:embeddedFont>
      <p:font typeface="Roboto" panose="02000000000000000000" pitchFamily="2" charset="0"/>
      <p:regular r:id="rId35"/>
      <p:bold r:id="rId36"/>
      <p:italic r:id="rId37"/>
      <p:boldItalic r:id="rId38"/>
    </p:embeddedFont>
    <p:embeddedFont>
      <p:font typeface="Roboto Bold" panose="02000000000000000000" pitchFamily="2" charset="0"/>
      <p:regular r:id="rId39"/>
      <p:bold r:id="rId4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3" d="100"/>
          <a:sy n="93" d="100"/>
        </p:scale>
        <p:origin x="202"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780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03.11.2026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10342967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sv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6.svg"/><Relationship Id="rId4" Type="http://schemas.openxmlformats.org/officeDocument/2006/relationships/image" Target="../media/image15.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1.sv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6" name="Заголовок 5"/>
          <p:cNvSpPr txBox="1">
            <a:spLocks noGrp="1"/>
          </p:cNvSpPr>
          <p:nvPr>
            <p:ph type="ctrTitle"/>
          </p:nvPr>
        </p:nvSpPr>
        <p:spPr>
          <a:xfrm>
            <a:off x="2407510" y="2553353"/>
            <a:ext cx="7766221" cy="1446550"/>
          </a:xfrm>
          <a:prstGeom prst="rect">
            <a:avLst/>
          </a:prstGeom>
          <a:noFill/>
        </p:spPr>
        <p:txBody>
          <a:bodyPr wrap="square" rtlCol="0">
            <a:spAutoFit/>
          </a:bodyPr>
          <a:lstStyle/>
          <a:p>
            <a:r>
              <a:rPr lang="kk-KZ" sz="4400"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Статистика және деректерді талдау</a:t>
            </a:r>
            <a:endParaRPr lang="ru-RU" sz="2800"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2461" y="785554"/>
            <a:ext cx="4178893" cy="947814"/>
          </a:xfrm>
          <a:prstGeom prst="rect">
            <a:avLst/>
          </a:prstGeom>
        </p:spPr>
      </p:pic>
      <p:sp>
        <p:nvSpPr>
          <p:cNvPr id="2" name="TextBox 1"/>
          <p:cNvSpPr txBox="1"/>
          <p:nvPr/>
        </p:nvSpPr>
        <p:spPr>
          <a:xfrm>
            <a:off x="3263899" y="3999902"/>
            <a:ext cx="6205495" cy="1508105"/>
          </a:xfrm>
          <a:prstGeom prst="rect">
            <a:avLst/>
          </a:prstGeom>
          <a:noFill/>
        </p:spPr>
        <p:txBody>
          <a:bodyPr wrap="square" rtlCol="0">
            <a:spAutoFit/>
          </a:bodyPr>
          <a:lstStyle/>
          <a:p>
            <a:pPr algn="ctr"/>
            <a:r>
              <a:rPr lang="ru-RU" b="1" dirty="0">
                <a:solidFill>
                  <a:schemeClr val="bg1"/>
                </a:solidFill>
                <a:latin typeface="Times New Roman" panose="02020603050405020304" pitchFamily="18" charset="0"/>
                <a:cs typeface="Times New Roman" panose="02020603050405020304" pitchFamily="18" charset="0"/>
              </a:rPr>
              <a:t>Ержан </a:t>
            </a:r>
            <a:r>
              <a:rPr lang="ru-RU" b="1" dirty="0" err="1">
                <a:solidFill>
                  <a:schemeClr val="bg1"/>
                </a:solidFill>
                <a:latin typeface="Times New Roman" panose="02020603050405020304" pitchFamily="18" charset="0"/>
                <a:cs typeface="Times New Roman" panose="02020603050405020304" pitchFamily="18" charset="0"/>
              </a:rPr>
              <a:t>Асел</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Ануаркызы</a:t>
            </a:r>
            <a:r>
              <a:rPr lang="ru-RU" b="1" dirty="0">
                <a:solidFill>
                  <a:schemeClr val="bg1"/>
                </a:solidFill>
                <a:latin typeface="Times New Roman" panose="02020603050405020304" pitchFamily="18" charset="0"/>
                <a:cs typeface="Times New Roman" panose="02020603050405020304" pitchFamily="18" charset="0"/>
              </a:rPr>
              <a:t>,</a:t>
            </a:r>
            <a:r>
              <a:rPr lang="en-US" b="1" dirty="0">
                <a:solidFill>
                  <a:schemeClr val="bg1"/>
                </a:solidFill>
                <a:latin typeface="Times New Roman" panose="02020603050405020304" pitchFamily="18" charset="0"/>
                <a:cs typeface="Times New Roman" panose="02020603050405020304" pitchFamily="18" charset="0"/>
              </a:rPr>
              <a:t>Ph.D.</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Ақпараттық</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жүйелер</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кафедрасының</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қауымдастырылған</a:t>
            </a:r>
            <a:r>
              <a:rPr lang="ru-RU" b="1" dirty="0">
                <a:solidFill>
                  <a:schemeClr val="bg1"/>
                </a:solidFill>
                <a:latin typeface="Times New Roman" panose="02020603050405020304" pitchFamily="18" charset="0"/>
                <a:cs typeface="Times New Roman" panose="02020603050405020304" pitchFamily="18" charset="0"/>
              </a:rPr>
              <a:t> профессоры</a:t>
            </a:r>
            <a:br>
              <a:rPr lang="en-US" b="1" dirty="0">
                <a:latin typeface="Times New Roman" panose="02020603050405020304" pitchFamily="18" charset="0"/>
                <a:cs typeface="Times New Roman" panose="02020603050405020304" pitchFamily="18" charset="0"/>
              </a:rPr>
            </a:br>
            <a:br>
              <a:rPr lang="ru-RU" b="1" dirty="0">
                <a:latin typeface="Times New Roman" panose="02020603050405020304" pitchFamily="18" charset="0"/>
                <a:cs typeface="Times New Roman" panose="02020603050405020304" pitchFamily="18" charset="0"/>
              </a:rPr>
            </a:br>
            <a:r>
              <a:rPr lang="en-US" sz="2000" b="1" dirty="0" err="1"/>
              <a:t>Assel.yerzhan@satbayev.university</a:t>
            </a:r>
            <a:br>
              <a:rPr lang="en-US" b="1"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784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3" name="Text 0"/>
          <p:cNvSpPr/>
          <p:nvPr/>
        </p:nvSpPr>
        <p:spPr>
          <a:xfrm>
            <a:off x="5233360" y="1909763"/>
            <a:ext cx="6296860" cy="1550194"/>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Орталық тенденция көрсеткіштері: Деректердің жүрегін тану</a:t>
            </a:r>
            <a:endParaRPr lang="en-US" sz="3250" dirty="0"/>
          </a:p>
        </p:txBody>
      </p:sp>
      <p:sp>
        <p:nvSpPr>
          <p:cNvPr id="4" name="Text 1"/>
          <p:cNvSpPr/>
          <p:nvPr/>
        </p:nvSpPr>
        <p:spPr>
          <a:xfrm>
            <a:off x="5233360" y="3708003"/>
            <a:ext cx="6296860"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Статистиканың іргелі ұғымдары — орташа мән, медиана және мода — деректер жиынының мәнін ашып, экономикалық және әлеуметтік шешімдер қабылдаудың нақты бағытын белгілейді. Бұл презентация орталық тенденция көрсеткіштерін терең зерттеп, Қазақстан экономикасы мысалдарымен практикалық мазмұнын ашады.</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3" name="Shape 0"/>
          <p:cNvSpPr/>
          <p:nvPr/>
        </p:nvSpPr>
        <p:spPr>
          <a:xfrm>
            <a:off x="661475" y="2009378"/>
            <a:ext cx="694415" cy="251420"/>
          </a:xfrm>
          <a:prstGeom prst="roundRect">
            <a:avLst>
              <a:gd name="adj" fmla="val 22103"/>
            </a:avLst>
          </a:prstGeom>
          <a:solidFill>
            <a:srgbClr val="D9EDF2"/>
          </a:solidFill>
          <a:ln/>
        </p:spPr>
        <p:txBody>
          <a:bodyPr/>
          <a:lstStyle/>
          <a:p>
            <a:endParaRPr lang="ru-RU"/>
          </a:p>
        </p:txBody>
      </p:sp>
      <p:sp>
        <p:nvSpPr>
          <p:cNvPr id="4" name="Text 1"/>
          <p:cNvSpPr/>
          <p:nvPr/>
        </p:nvSpPr>
        <p:spPr>
          <a:xfrm>
            <a:off x="760691" y="2058988"/>
            <a:ext cx="1105567" cy="152202"/>
          </a:xfrm>
          <a:prstGeom prst="rect">
            <a:avLst/>
          </a:prstGeom>
          <a:noFill/>
          <a:ln/>
        </p:spPr>
        <p:txBody>
          <a:bodyPr wrap="none" lIns="0" tIns="0" rIns="0" bIns="0" rtlCol="0" anchor="t"/>
          <a:lstStyle/>
          <a:p>
            <a:pPr marL="0" indent="0" algn="l">
              <a:lnSpc>
                <a:spcPct val="96000"/>
              </a:lnSpc>
              <a:buNone/>
            </a:pPr>
            <a:r>
              <a:rPr lang="en-US" sz="1000" dirty="0">
                <a:solidFill>
                  <a:srgbClr val="384653"/>
                </a:solidFill>
                <a:latin typeface="Roboto" pitchFamily="34" charset="0"/>
                <a:ea typeface="Roboto" pitchFamily="34" charset="-122"/>
                <a:cs typeface="Roboto" pitchFamily="34" charset="-120"/>
              </a:rPr>
              <a:t>КІРІСПЕ</a:t>
            </a:r>
            <a:endParaRPr lang="en-US" sz="1000" dirty="0"/>
          </a:p>
        </p:txBody>
      </p:sp>
      <p:sp>
        <p:nvSpPr>
          <p:cNvPr id="5" name="Text 2"/>
          <p:cNvSpPr/>
          <p:nvPr/>
        </p:nvSpPr>
        <p:spPr>
          <a:xfrm>
            <a:off x="661475" y="2326878"/>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1-бөлім: Статистикалық талдау негіздері</a:t>
            </a:r>
            <a:endParaRPr lang="en-US" sz="3250" dirty="0"/>
          </a:p>
        </p:txBody>
      </p:sp>
      <p:sp>
        <p:nvSpPr>
          <p:cNvPr id="6" name="Text 3"/>
          <p:cNvSpPr/>
          <p:nvPr/>
        </p:nvSpPr>
        <p:spPr>
          <a:xfrm>
            <a:off x="661475" y="3608387"/>
            <a:ext cx="6296860"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талдау — деректер дүниесінің тілі. Бұл бөлімде орталық тенденция көрсеткіштерінің теориялық негіздерін, олардың пайда болу тарихын және қазіргі заманғы ғылым мен практикадағы орнын қарастырамыз. Статистика — тек сандар жиынтығы емес, ол нақты шындықты сипаттайтын аналитикалық қуат.</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931565"/>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Неге орталық тенденция маңызды?</a:t>
            </a:r>
            <a:endParaRPr lang="en-US" sz="3250" dirty="0"/>
          </a:p>
        </p:txBody>
      </p:sp>
      <p:sp>
        <p:nvSpPr>
          <p:cNvPr id="3" name="Text 1"/>
          <p:cNvSpPr/>
          <p:nvPr/>
        </p:nvSpPr>
        <p:spPr>
          <a:xfrm>
            <a:off x="661475" y="1778992"/>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 — бізді қоршаған дүниенің санды бейнесі. Алайда жүздеген немесе мыңдаған сандардан тұратын жиынды тікелей түсіну мүмкін емес. Орталық тенденция көрсеткіштері осы мәселені шешеді — олар күрделі деректер жиынын бір немесе бірнеше мағыналы санмен сипаттауға мүмкіндік береді.</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709168"/>
            <a:ext cx="3512653" cy="3217267"/>
          </a:xfrm>
          <a:prstGeom prst="rect">
            <a:avLst/>
          </a:prstGeom>
        </p:spPr>
      </p:pic>
      <p:sp>
        <p:nvSpPr>
          <p:cNvPr id="5" name="Text 2"/>
          <p:cNvSpPr/>
          <p:nvPr/>
        </p:nvSpPr>
        <p:spPr>
          <a:xfrm>
            <a:off x="922017" y="2893516"/>
            <a:ext cx="3067767"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Деректерді жеңілдету</a:t>
            </a:r>
            <a:endParaRPr lang="en-US" sz="1600" dirty="0"/>
          </a:p>
        </p:txBody>
      </p:sp>
      <p:sp>
        <p:nvSpPr>
          <p:cNvPr id="6" name="Text 3"/>
          <p:cNvSpPr/>
          <p:nvPr/>
        </p:nvSpPr>
        <p:spPr>
          <a:xfrm>
            <a:off x="922017" y="3251200"/>
            <a:ext cx="3067767"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Жүздеген мәннен тұратын үлкен деректер жиынын бір ғана сипаттамалық санмен қорытындылау — талдаушыға уақытты үнемдетіп, шешімді жеделдетеді. Мысалы, 10 000 жалақы деңгейін орташа мән арқылы бірден бағалауға болады.</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39422" y="2709168"/>
            <a:ext cx="3512752" cy="3217267"/>
          </a:xfrm>
          <a:prstGeom prst="rect">
            <a:avLst/>
          </a:prstGeom>
        </p:spPr>
      </p:pic>
      <p:sp>
        <p:nvSpPr>
          <p:cNvPr id="8" name="Text 4"/>
          <p:cNvSpPr/>
          <p:nvPr/>
        </p:nvSpPr>
        <p:spPr>
          <a:xfrm>
            <a:off x="4599964" y="2893516"/>
            <a:ext cx="3067866"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Экономикалық процестерді модельдеу</a:t>
            </a:r>
            <a:endParaRPr lang="en-US" sz="1600" dirty="0"/>
          </a:p>
        </p:txBody>
      </p:sp>
      <p:sp>
        <p:nvSpPr>
          <p:cNvPr id="9" name="Text 5"/>
          <p:cNvSpPr/>
          <p:nvPr/>
        </p:nvSpPr>
        <p:spPr>
          <a:xfrm>
            <a:off x="4599964" y="3509665"/>
            <a:ext cx="3067866"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Күрделі макроэкономикалық үдерістерді — инфляция, жұмыссыздық, ЖІӨ өсімі — орталық тенденция арқылы жеңілдету экономистерге салыстырмалы талдау жүргізуге мүмкіндік береді. Бұл жеңілдету нақтылықты жоғалтпай, мағыналы қорытынды шығаруға септігін тигізеді.</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7468" y="2709168"/>
            <a:ext cx="3512653" cy="3217267"/>
          </a:xfrm>
          <a:prstGeom prst="rect">
            <a:avLst/>
          </a:prstGeom>
        </p:spPr>
      </p:pic>
      <p:sp>
        <p:nvSpPr>
          <p:cNvPr id="11" name="Text 6"/>
          <p:cNvSpPr/>
          <p:nvPr/>
        </p:nvSpPr>
        <p:spPr>
          <a:xfrm>
            <a:off x="8278010" y="2893516"/>
            <a:ext cx="3067767"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Шешім қабылдаудың бағдары</a:t>
            </a:r>
            <a:endParaRPr lang="en-US" sz="1600" dirty="0"/>
          </a:p>
        </p:txBody>
      </p:sp>
      <p:sp>
        <p:nvSpPr>
          <p:cNvPr id="12" name="Text 7"/>
          <p:cNvSpPr/>
          <p:nvPr/>
        </p:nvSpPr>
        <p:spPr>
          <a:xfrm>
            <a:off x="8278010" y="3251200"/>
            <a:ext cx="3067767"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Мемлекеттік саясаттан бастап бизнес стратегиясына дейін — барлық деңгейдегі шешімдер деректерге негізделеді. Орталық тенденция көрсеткіштері осы деректердің ең сенімді бағдары болып табылады: олар жалпы бағытты, үрдісті және ауытқуды анықтауға көмектеседі.</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109663"/>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Орталық тенденцияның үш киелі көрсеткіші</a:t>
            </a:r>
            <a:endParaRPr lang="en-US" sz="3250" dirty="0"/>
          </a:p>
        </p:txBody>
      </p:sp>
      <p:sp>
        <p:nvSpPr>
          <p:cNvPr id="3" name="Text 1"/>
          <p:cNvSpPr/>
          <p:nvPr/>
        </p:nvSpPr>
        <p:spPr>
          <a:xfrm>
            <a:off x="661475" y="1957090"/>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 ғылымында орталық тенденцияны сипаттайтын үш негізгі көрсеткіш бар. Олардың әрқайсысы деректер жиынының түрліше қырын ашады және белгілі бір жағдайларда артықшылыққа ие болады. Дұрыс көрсеткішті таңдай білу — талдаушының негізгі шеберлігі.</a:t>
            </a:r>
            <a:endParaRPr lang="en-US" sz="1300" dirty="0"/>
          </a:p>
        </p:txBody>
      </p:sp>
      <p:sp>
        <p:nvSpPr>
          <p:cNvPr id="4" name="Shape 2"/>
          <p:cNvSpPr/>
          <p:nvPr/>
        </p:nvSpPr>
        <p:spPr>
          <a:xfrm>
            <a:off x="661475" y="2639219"/>
            <a:ext cx="3512653" cy="3109119"/>
          </a:xfrm>
          <a:prstGeom prst="roundRect">
            <a:avLst>
              <a:gd name="adj" fmla="val 2234"/>
            </a:avLst>
          </a:prstGeom>
          <a:solidFill>
            <a:srgbClr val="D9EDF2"/>
          </a:solidFill>
          <a:ln w="6350">
            <a:solidFill>
              <a:srgbClr val="BFD3D8"/>
            </a:solidFill>
            <a:prstDash val="solid"/>
          </a:ln>
        </p:spPr>
        <p:txBody>
          <a:bodyPr/>
          <a:lstStyle/>
          <a:p>
            <a:endParaRPr lang="ru-RU"/>
          </a:p>
        </p:txBody>
      </p:sp>
      <p:sp>
        <p:nvSpPr>
          <p:cNvPr id="5" name="Shape 3"/>
          <p:cNvSpPr/>
          <p:nvPr/>
        </p:nvSpPr>
        <p:spPr>
          <a:xfrm>
            <a:off x="833119" y="2810867"/>
            <a:ext cx="496081" cy="496094"/>
          </a:xfrm>
          <a:prstGeom prst="ellipse">
            <a:avLst/>
          </a:prstGeom>
          <a:solidFill>
            <a:srgbClr val="C7E0E7"/>
          </a:solidFill>
          <a:ln/>
        </p:spPr>
        <p:txBody>
          <a:bodyPr/>
          <a:lstStyle/>
          <a:p>
            <a:endParaRPr lang="ru-RU"/>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9541" y="2947194"/>
            <a:ext cx="223237" cy="223242"/>
          </a:xfrm>
          <a:prstGeom prst="rect">
            <a:avLst/>
          </a:prstGeom>
        </p:spPr>
      </p:pic>
      <p:sp>
        <p:nvSpPr>
          <p:cNvPr id="7" name="Text 4"/>
          <p:cNvSpPr/>
          <p:nvPr/>
        </p:nvSpPr>
        <p:spPr>
          <a:xfrm>
            <a:off x="833119" y="3472259"/>
            <a:ext cx="3169364"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Орташа мән (Арифметикалық орта)</a:t>
            </a:r>
            <a:endParaRPr lang="en-US" sz="1600" dirty="0"/>
          </a:p>
        </p:txBody>
      </p:sp>
      <p:sp>
        <p:nvSpPr>
          <p:cNvPr id="8" name="Text 5"/>
          <p:cNvSpPr/>
          <p:nvPr/>
        </p:nvSpPr>
        <p:spPr>
          <a:xfrm>
            <a:off x="833119" y="4088408"/>
            <a:ext cx="3169364"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Барлық мәндерді қосып, санына бөлу арқылы есептелетін классикалық көрсеткіш. Деректер симметриялы таралған кезде ең тиімді нәтиже береді. Экономикалық есептеулерде кеңінен қолданылады.</a:t>
            </a:r>
            <a:endParaRPr lang="en-US" sz="1300" dirty="0"/>
          </a:p>
        </p:txBody>
      </p:sp>
      <p:sp>
        <p:nvSpPr>
          <p:cNvPr id="9" name="Shape 6"/>
          <p:cNvSpPr/>
          <p:nvPr/>
        </p:nvSpPr>
        <p:spPr>
          <a:xfrm>
            <a:off x="4339422" y="2639219"/>
            <a:ext cx="3512752" cy="3109119"/>
          </a:xfrm>
          <a:prstGeom prst="roundRect">
            <a:avLst>
              <a:gd name="adj" fmla="val 2234"/>
            </a:avLst>
          </a:prstGeom>
          <a:solidFill>
            <a:srgbClr val="D9EDF2"/>
          </a:solidFill>
          <a:ln w="6350">
            <a:solidFill>
              <a:srgbClr val="BFD3D8"/>
            </a:solidFill>
            <a:prstDash val="solid"/>
          </a:ln>
        </p:spPr>
        <p:txBody>
          <a:bodyPr/>
          <a:lstStyle/>
          <a:p>
            <a:endParaRPr lang="ru-RU"/>
          </a:p>
        </p:txBody>
      </p:sp>
      <p:sp>
        <p:nvSpPr>
          <p:cNvPr id="10" name="Shape 7"/>
          <p:cNvSpPr/>
          <p:nvPr/>
        </p:nvSpPr>
        <p:spPr>
          <a:xfrm>
            <a:off x="4511066" y="2810867"/>
            <a:ext cx="496081" cy="496094"/>
          </a:xfrm>
          <a:prstGeom prst="ellipse">
            <a:avLst/>
          </a:prstGeom>
          <a:solidFill>
            <a:srgbClr val="C7E0E7"/>
          </a:solidFill>
          <a:ln/>
        </p:spPr>
        <p:txBody>
          <a:bodyPr/>
          <a:lstStyle/>
          <a:p>
            <a:endParaRPr lang="ru-RU"/>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47488" y="2947194"/>
            <a:ext cx="223237" cy="223242"/>
          </a:xfrm>
          <a:prstGeom prst="rect">
            <a:avLst/>
          </a:prstGeom>
        </p:spPr>
      </p:pic>
      <p:sp>
        <p:nvSpPr>
          <p:cNvPr id="12" name="Text 8"/>
          <p:cNvSpPr/>
          <p:nvPr/>
        </p:nvSpPr>
        <p:spPr>
          <a:xfrm>
            <a:off x="4511066" y="3472259"/>
            <a:ext cx="31694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Медиана (Орталық нүкте)</a:t>
            </a:r>
            <a:endParaRPr lang="en-US" sz="1600" dirty="0"/>
          </a:p>
        </p:txBody>
      </p:sp>
      <p:sp>
        <p:nvSpPr>
          <p:cNvPr id="13" name="Text 9"/>
          <p:cNvSpPr/>
          <p:nvPr/>
        </p:nvSpPr>
        <p:spPr>
          <a:xfrm>
            <a:off x="4511066" y="3829943"/>
            <a:ext cx="3169464"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Деректерді ретімен орналастырғандағы дәл ортасындағы мән. Аномалиялық мәндерге (аутлайерлерге) сезімтал емес. Табыс пен байлықты бөлу талдауында алтын стандарт ретінде қолданылады.</a:t>
            </a:r>
            <a:endParaRPr lang="en-US" sz="1300" dirty="0"/>
          </a:p>
        </p:txBody>
      </p:sp>
      <p:sp>
        <p:nvSpPr>
          <p:cNvPr id="14" name="Shape 10"/>
          <p:cNvSpPr/>
          <p:nvPr/>
        </p:nvSpPr>
        <p:spPr>
          <a:xfrm>
            <a:off x="8017468" y="2639219"/>
            <a:ext cx="3512653" cy="3109119"/>
          </a:xfrm>
          <a:prstGeom prst="roundRect">
            <a:avLst>
              <a:gd name="adj" fmla="val 2234"/>
            </a:avLst>
          </a:prstGeom>
          <a:solidFill>
            <a:srgbClr val="D9EDF2"/>
          </a:solidFill>
          <a:ln w="6350">
            <a:solidFill>
              <a:srgbClr val="BFD3D8"/>
            </a:solidFill>
            <a:prstDash val="solid"/>
          </a:ln>
        </p:spPr>
        <p:txBody>
          <a:bodyPr/>
          <a:lstStyle/>
          <a:p>
            <a:endParaRPr lang="ru-RU"/>
          </a:p>
        </p:txBody>
      </p:sp>
      <p:sp>
        <p:nvSpPr>
          <p:cNvPr id="15" name="Shape 11"/>
          <p:cNvSpPr/>
          <p:nvPr/>
        </p:nvSpPr>
        <p:spPr>
          <a:xfrm>
            <a:off x="8189112" y="2810867"/>
            <a:ext cx="496081" cy="496094"/>
          </a:xfrm>
          <a:prstGeom prst="ellipse">
            <a:avLst/>
          </a:prstGeom>
          <a:solidFill>
            <a:srgbClr val="C7E0E7"/>
          </a:solidFill>
          <a:ln/>
        </p:spPr>
        <p:txBody>
          <a:bodyPr/>
          <a:lstStyle/>
          <a:p>
            <a:endParaRPr lang="ru-RU"/>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25535" y="2947194"/>
            <a:ext cx="223237" cy="223242"/>
          </a:xfrm>
          <a:prstGeom prst="rect">
            <a:avLst/>
          </a:prstGeom>
        </p:spPr>
      </p:pic>
      <p:sp>
        <p:nvSpPr>
          <p:cNvPr id="17" name="Text 12"/>
          <p:cNvSpPr/>
          <p:nvPr/>
        </p:nvSpPr>
        <p:spPr>
          <a:xfrm>
            <a:off x="8189112" y="3472259"/>
            <a:ext cx="31693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Мода (Ең жиі кездесетін мән)</a:t>
            </a:r>
            <a:endParaRPr lang="en-US" sz="1600" dirty="0"/>
          </a:p>
        </p:txBody>
      </p:sp>
      <p:sp>
        <p:nvSpPr>
          <p:cNvPr id="18" name="Text 13"/>
          <p:cNvSpPr/>
          <p:nvPr/>
        </p:nvSpPr>
        <p:spPr>
          <a:xfrm>
            <a:off x="8189112" y="3829943"/>
            <a:ext cx="3169364"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 жиынында ең жиі қайталанатын мән. Сапалық деректерді талдауда және нарықтық зерттеулерде кеңінен қолданылады. Бірнеше мода болуы мүмкін — бұл таралудың көпмодалы сипатын білдіреді.</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769838"/>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Орташа мән: Барлығының теңгерімі</a:t>
            </a:r>
            <a:endParaRPr lang="en-US" sz="3250" dirty="0"/>
          </a:p>
        </p:txBody>
      </p:sp>
      <p:sp>
        <p:nvSpPr>
          <p:cNvPr id="3" name="Text 1"/>
          <p:cNvSpPr/>
          <p:nvPr/>
        </p:nvSpPr>
        <p:spPr>
          <a:xfrm>
            <a:off x="661475" y="1617266"/>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Арифметикалық орта — статистиканың ең танымал және кеңінен қолданылатын көрсеткіші. Оның математикалық формуласы қарапайым: барлық мәндердің қосындысын олардың санына бөлу. Алайда оның мүмкіндіктері мен шектеуліліктерін терең түсіну маңызды.</a:t>
            </a:r>
            <a:endParaRPr lang="en-US" sz="1300" dirty="0"/>
          </a:p>
        </p:txBody>
      </p:sp>
      <p:sp>
        <p:nvSpPr>
          <p:cNvPr id="4" name="Shape 2"/>
          <p:cNvSpPr/>
          <p:nvPr/>
        </p:nvSpPr>
        <p:spPr>
          <a:xfrm>
            <a:off x="542415" y="2547441"/>
            <a:ext cx="5470785" cy="3540720"/>
          </a:xfrm>
          <a:prstGeom prst="roundRect">
            <a:avLst>
              <a:gd name="adj" fmla="val 3363"/>
            </a:avLst>
          </a:prstGeom>
          <a:solidFill>
            <a:srgbClr val="95CCDA"/>
          </a:solidFill>
          <a:ln/>
        </p:spPr>
        <p:txBody>
          <a:bodyPr/>
          <a:lstStyle/>
          <a:p>
            <a:endParaRPr lang="ru-RU"/>
          </a:p>
        </p:txBody>
      </p:sp>
      <p:sp>
        <p:nvSpPr>
          <p:cNvPr id="5" name="Text 3"/>
          <p:cNvSpPr/>
          <p:nvPr/>
        </p:nvSpPr>
        <p:spPr>
          <a:xfrm>
            <a:off x="707710" y="2712740"/>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Артықшылықтары</a:t>
            </a:r>
            <a:endParaRPr lang="en-US" sz="1600" dirty="0"/>
          </a:p>
        </p:txBody>
      </p:sp>
      <p:sp>
        <p:nvSpPr>
          <p:cNvPr id="6" name="Text 4"/>
          <p:cNvSpPr/>
          <p:nvPr/>
        </p:nvSpPr>
        <p:spPr>
          <a:xfrm>
            <a:off x="707710" y="3136503"/>
            <a:ext cx="5140196" cy="1661815"/>
          </a:xfrm>
          <a:prstGeom prst="rect">
            <a:avLst/>
          </a:prstGeom>
          <a:noFill/>
          <a:ln/>
        </p:spPr>
        <p:txBody>
          <a:bodyPr wrap="square" lIns="0" tIns="0" rIns="0" bIns="0" rtlCol="0" anchor="t">
            <a:normAutofit/>
          </a:bodyPr>
          <a:lstStyle/>
          <a:p>
            <a:pPr marL="264160" indent="-264160" algn="l">
              <a:lnSpc>
                <a:spcPct val="125000"/>
              </a:lnSpc>
              <a:buSzPct val="100000"/>
              <a:buChar char="•"/>
            </a:pPr>
            <a:r>
              <a:rPr lang="en-US" sz="1300" dirty="0">
                <a:solidFill>
                  <a:srgbClr val="000000"/>
                </a:solidFill>
                <a:latin typeface="Roboto" pitchFamily="34" charset="0"/>
                <a:ea typeface="Roboto" pitchFamily="34" charset="-122"/>
                <a:cs typeface="Roboto" pitchFamily="34" charset="-120"/>
              </a:rPr>
              <a:t>Деректер жиынының барлық мәндерін есепке алады — ешбір ақпарат жоғалмайды</a:t>
            </a:r>
            <a:endParaRPr lang="en-US" sz="1300" dirty="0"/>
          </a:p>
          <a:p>
            <a:pPr marL="264160" indent="-264160" algn="l">
              <a:lnSpc>
                <a:spcPct val="125000"/>
              </a:lnSpc>
              <a:buSzPct val="100000"/>
              <a:buChar char="•"/>
            </a:pPr>
            <a:r>
              <a:rPr lang="en-US" sz="1300" dirty="0">
                <a:solidFill>
                  <a:srgbClr val="000000"/>
                </a:solidFill>
                <a:latin typeface="Roboto" pitchFamily="34" charset="0"/>
                <a:ea typeface="Roboto" pitchFamily="34" charset="-122"/>
                <a:cs typeface="Roboto" pitchFamily="34" charset="-120"/>
              </a:rPr>
              <a:t>Математикалық операцияларға қолайлы — дисперсия, стандартты ауытқу есептеулерінің негізі</a:t>
            </a:r>
            <a:endParaRPr lang="en-US" sz="1300" dirty="0"/>
          </a:p>
          <a:p>
            <a:pPr marL="264160" indent="-264160" algn="l">
              <a:lnSpc>
                <a:spcPct val="125000"/>
              </a:lnSpc>
              <a:buSzPct val="100000"/>
              <a:buChar char="•"/>
            </a:pPr>
            <a:r>
              <a:rPr lang="en-US" sz="1300" dirty="0">
                <a:solidFill>
                  <a:srgbClr val="000000"/>
                </a:solidFill>
                <a:latin typeface="Roboto" pitchFamily="34" charset="0"/>
                <a:ea typeface="Roboto" pitchFamily="34" charset="-122"/>
                <a:cs typeface="Roboto" pitchFamily="34" charset="-120"/>
              </a:rPr>
              <a:t>Кеңінен танымал және интуитивті түсінуге оңай</a:t>
            </a:r>
            <a:endParaRPr lang="en-US" sz="1300" dirty="0"/>
          </a:p>
          <a:p>
            <a:pPr marL="264160" indent="-264160" algn="l">
              <a:lnSpc>
                <a:spcPct val="125000"/>
              </a:lnSpc>
              <a:buSzPct val="100000"/>
              <a:buChar char="•"/>
            </a:pPr>
            <a:r>
              <a:rPr lang="en-US" sz="1300" dirty="0">
                <a:solidFill>
                  <a:srgbClr val="000000"/>
                </a:solidFill>
                <a:latin typeface="Roboto" pitchFamily="34" charset="0"/>
                <a:ea typeface="Roboto" pitchFamily="34" charset="-122"/>
                <a:cs typeface="Roboto" pitchFamily="34" charset="-120"/>
              </a:rPr>
              <a:t>Үлкен іріктемелерде аса тиімді жұмыс істейді</a:t>
            </a:r>
            <a:endParaRPr lang="en-US" sz="1300" dirty="0"/>
          </a:p>
        </p:txBody>
      </p:sp>
      <p:sp>
        <p:nvSpPr>
          <p:cNvPr id="7" name="Text 5"/>
          <p:cNvSpPr/>
          <p:nvPr/>
        </p:nvSpPr>
        <p:spPr>
          <a:xfrm>
            <a:off x="6303904" y="2712740"/>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Кемшіліктері мен шектеулері</a:t>
            </a:r>
            <a:endParaRPr lang="en-US" sz="1600" dirty="0"/>
          </a:p>
        </p:txBody>
      </p:sp>
      <p:sp>
        <p:nvSpPr>
          <p:cNvPr id="8" name="Text 6"/>
          <p:cNvSpPr/>
          <p:nvPr/>
        </p:nvSpPr>
        <p:spPr>
          <a:xfrm>
            <a:off x="6303904" y="3136503"/>
            <a:ext cx="5232666" cy="1909862"/>
          </a:xfrm>
          <a:prstGeom prst="rect">
            <a:avLst/>
          </a:prstGeom>
          <a:noFill/>
          <a:ln/>
        </p:spPr>
        <p:txBody>
          <a:bodyPr wrap="square" lIns="0" tIns="0" rIns="0" bIns="0" rtlCol="0" anchor="t">
            <a:normAutofit/>
          </a:bodyPr>
          <a:lstStyle/>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Шектен тыс үлкен немесе кіші мәндерге (аутлайерлерге) өте сезімтал — бір ғана экстремалды мән нәтижені бұрмалай алады</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Ассиметриялы таралуларда нақты бейнені бермейді</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Сапалық деректерге қолдануға болмайды</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Кей жағдайда нақты мән ретінде кездеспейтін мән шығуы мүмкін</a:t>
            </a:r>
            <a:endParaRPr lang="en-US" sz="1300" dirty="0"/>
          </a:p>
        </p:txBody>
      </p:sp>
      <p:sp>
        <p:nvSpPr>
          <p:cNvPr id="9" name="Text 7"/>
          <p:cNvSpPr/>
          <p:nvPr/>
        </p:nvSpPr>
        <p:spPr>
          <a:xfrm>
            <a:off x="6303904" y="5195193"/>
            <a:ext cx="5232666"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Мысалы: 10 адамның жалақысы 50 000–100 000 теңге аралығында болса, ал бір адамның жалақысы 5 000 000 теңге болса, орташа мән нақты картинаны бермейді.</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216720"/>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Медиана: Ортадағы бақылаушы</a:t>
            </a:r>
            <a:endParaRPr lang="en-US" sz="3250" dirty="0"/>
          </a:p>
        </p:txBody>
      </p:sp>
      <p:sp>
        <p:nvSpPr>
          <p:cNvPr id="3" name="Text 1"/>
          <p:cNvSpPr/>
          <p:nvPr/>
        </p:nvSpPr>
        <p:spPr>
          <a:xfrm>
            <a:off x="661475" y="2064147"/>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Медиана — деректер жиынын өсу немесе кему тәртібімен орналастырғанда дәл ортада тұратын мән. Жұп санды деректерде екі ортаңғы мәннің арифметикалық ортасы алынады. Медиананың ең басты ерекшелігі — ол шеткі мәндердің ықпалына бой алдырмайды.</a:t>
            </a:r>
            <a:endParaRPr lang="en-US" sz="1300" dirty="0"/>
          </a:p>
        </p:txBody>
      </p:sp>
      <p:sp>
        <p:nvSpPr>
          <p:cNvPr id="4" name="Shape 2"/>
          <p:cNvSpPr/>
          <p:nvPr/>
        </p:nvSpPr>
        <p:spPr>
          <a:xfrm>
            <a:off x="661475" y="2746276"/>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5" name="Text 3"/>
          <p:cNvSpPr/>
          <p:nvPr/>
        </p:nvSpPr>
        <p:spPr>
          <a:xfrm>
            <a:off x="723485" y="2777282"/>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1</a:t>
            </a:r>
            <a:endParaRPr lang="en-US" sz="1950" dirty="0"/>
          </a:p>
        </p:txBody>
      </p:sp>
      <p:sp>
        <p:nvSpPr>
          <p:cNvPr id="6" name="Text 4"/>
          <p:cNvSpPr/>
          <p:nvPr/>
        </p:nvSpPr>
        <p:spPr>
          <a:xfrm>
            <a:off x="1198830" y="2803128"/>
            <a:ext cx="2947715"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Есептеу алгоритмі</a:t>
            </a:r>
            <a:endParaRPr lang="en-US" sz="1600" dirty="0"/>
          </a:p>
        </p:txBody>
      </p:sp>
      <p:sp>
        <p:nvSpPr>
          <p:cNvPr id="7" name="Text 5"/>
          <p:cNvSpPr/>
          <p:nvPr/>
        </p:nvSpPr>
        <p:spPr>
          <a:xfrm>
            <a:off x="1198830" y="3160812"/>
            <a:ext cx="2947715"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Деректерді өсу тәртібімен реттеңіз. Тақ санды жиынта ортадағы элемент медиана болады. Жұп санды жиында екі ортаңғы элементтің орташасы есептеледі. Мысалы: {3, 7, 12, 20, 45} → медиана = 12; {4, 8, 15, 22} → медиана = (8+15)/2 = 11,5.</a:t>
            </a:r>
            <a:endParaRPr lang="en-US" sz="1300" dirty="0"/>
          </a:p>
        </p:txBody>
      </p:sp>
      <p:sp>
        <p:nvSpPr>
          <p:cNvPr id="8" name="Shape 6"/>
          <p:cNvSpPr/>
          <p:nvPr/>
        </p:nvSpPr>
        <p:spPr>
          <a:xfrm>
            <a:off x="4353213" y="2746276"/>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9" name="Text 7"/>
          <p:cNvSpPr/>
          <p:nvPr/>
        </p:nvSpPr>
        <p:spPr>
          <a:xfrm>
            <a:off x="4415223" y="2777282"/>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2</a:t>
            </a:r>
            <a:endParaRPr lang="en-US" sz="1950" dirty="0"/>
          </a:p>
        </p:txBody>
      </p:sp>
      <p:sp>
        <p:nvSpPr>
          <p:cNvPr id="10" name="Text 8"/>
          <p:cNvSpPr/>
          <p:nvPr/>
        </p:nvSpPr>
        <p:spPr>
          <a:xfrm>
            <a:off x="4890568" y="2803128"/>
            <a:ext cx="2947815"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Аномалияларға төзімділік</a:t>
            </a:r>
            <a:endParaRPr lang="en-US" sz="1600" dirty="0"/>
          </a:p>
        </p:txBody>
      </p:sp>
      <p:sp>
        <p:nvSpPr>
          <p:cNvPr id="11" name="Text 9"/>
          <p:cNvSpPr/>
          <p:nvPr/>
        </p:nvSpPr>
        <p:spPr>
          <a:xfrm>
            <a:off x="4890568" y="3160812"/>
            <a:ext cx="2947815" cy="2480469"/>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Бір немесе бірнеше экстремалды мән медиананы өзгертпейді. Мысалы, 5 адамның жалақысы: {80 000, 90 000, 100 000, 110 000, 2 000 000} теңге. Орташа мән: 476 000 теңге (шындыққа сай емес), ал медиана: 100 000 теңге — нақты бейне береді. Осыған байланысты табыс статистикасында медиана кеңінен қолданылады.</a:t>
            </a:r>
            <a:endParaRPr lang="en-US" sz="1300" dirty="0"/>
          </a:p>
        </p:txBody>
      </p:sp>
      <p:sp>
        <p:nvSpPr>
          <p:cNvPr id="12" name="Shape 10"/>
          <p:cNvSpPr/>
          <p:nvPr/>
        </p:nvSpPr>
        <p:spPr>
          <a:xfrm>
            <a:off x="8045050" y="2746276"/>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13" name="Text 11"/>
          <p:cNvSpPr/>
          <p:nvPr/>
        </p:nvSpPr>
        <p:spPr>
          <a:xfrm>
            <a:off x="8107060" y="2777282"/>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3</a:t>
            </a:r>
            <a:endParaRPr lang="en-US" sz="1950" dirty="0"/>
          </a:p>
        </p:txBody>
      </p:sp>
      <p:sp>
        <p:nvSpPr>
          <p:cNvPr id="14" name="Text 12"/>
          <p:cNvSpPr/>
          <p:nvPr/>
        </p:nvSpPr>
        <p:spPr>
          <a:xfrm>
            <a:off x="8582406" y="2803128"/>
            <a:ext cx="2947815"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Практикалық қолданыс аясы</a:t>
            </a:r>
            <a:endParaRPr lang="en-US" sz="1600" dirty="0"/>
          </a:p>
        </p:txBody>
      </p:sp>
      <p:sp>
        <p:nvSpPr>
          <p:cNvPr id="15" name="Text 13"/>
          <p:cNvSpPr/>
          <p:nvPr/>
        </p:nvSpPr>
        <p:spPr>
          <a:xfrm>
            <a:off x="8582406" y="3160812"/>
            <a:ext cx="2947815" cy="2480469"/>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Табыс деңгейі мен байлықты бөлу статистикасы, жылжымайтын мүлік бағасын талдау, медициналық зерттеулердегі өмір сүру ұзақтығы деректері — барлығы медиананы негізгі көрсеткіш ретінде пайдаланады. Қазақстан Ұлттық банкі де инфляция деңгейін бақылауда медианалық бағаларды қолданады.</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232892"/>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Мода: Көпшіліктің таңдауы</a:t>
            </a:r>
            <a:endParaRPr lang="en-US" sz="3250" dirty="0"/>
          </a:p>
        </p:txBody>
      </p:sp>
      <p:sp>
        <p:nvSpPr>
          <p:cNvPr id="3" name="Text 1"/>
          <p:cNvSpPr/>
          <p:nvPr/>
        </p:nvSpPr>
        <p:spPr>
          <a:xfrm>
            <a:off x="661475" y="2080320"/>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Мода (французша </a:t>
            </a:r>
            <a:r>
              <a:rPr lang="en-US" sz="1300" i="1" dirty="0">
                <a:solidFill>
                  <a:srgbClr val="384653"/>
                </a:solidFill>
                <a:latin typeface="Roboto" pitchFamily="34" charset="0"/>
                <a:ea typeface="Roboto" pitchFamily="34" charset="-122"/>
                <a:cs typeface="Roboto" pitchFamily="34" charset="-120"/>
              </a:rPr>
              <a:t>mode</a:t>
            </a:r>
            <a:r>
              <a:rPr lang="en-US" sz="1300" dirty="0">
                <a:solidFill>
                  <a:srgbClr val="384653"/>
                </a:solidFill>
                <a:latin typeface="Roboto" pitchFamily="34" charset="0"/>
                <a:ea typeface="Roboto" pitchFamily="34" charset="-122"/>
                <a:cs typeface="Roboto" pitchFamily="34" charset="-120"/>
              </a:rPr>
              <a:t> — сән, үрдіс) — деректер жиынында ең жиі кездесетін мән. Ол жиіліктер кестесінде ең жоғарғы шыңға сәйкес келеді. Мода — орташа мән мен медианадан өзгеше, ол сандық та, сапалық та деректерге қолданыла алады.</a:t>
            </a:r>
            <a:endParaRPr lang="en-US" sz="1300" dirty="0"/>
          </a:p>
        </p:txBody>
      </p:sp>
      <p:sp>
        <p:nvSpPr>
          <p:cNvPr id="4" name="Text 2"/>
          <p:cNvSpPr/>
          <p:nvPr/>
        </p:nvSpPr>
        <p:spPr>
          <a:xfrm>
            <a:off x="661475" y="2927747"/>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Мода түрлері</a:t>
            </a:r>
            <a:endParaRPr lang="en-US" sz="1600" dirty="0"/>
          </a:p>
        </p:txBody>
      </p:sp>
      <p:sp>
        <p:nvSpPr>
          <p:cNvPr id="5" name="Text 3"/>
          <p:cNvSpPr/>
          <p:nvPr/>
        </p:nvSpPr>
        <p:spPr>
          <a:xfrm>
            <a:off x="661475" y="3351510"/>
            <a:ext cx="5232666" cy="1909862"/>
          </a:xfrm>
          <a:prstGeom prst="rect">
            <a:avLst/>
          </a:prstGeom>
          <a:noFill/>
          <a:ln/>
        </p:spPr>
        <p:txBody>
          <a:bodyPr wrap="square" lIns="0" tIns="0" rIns="0" bIns="0" rtlCol="0" anchor="t">
            <a:normAutofit/>
          </a:bodyPr>
          <a:lstStyle/>
          <a:p>
            <a:pPr marL="264160" indent="-264160" algn="l">
              <a:lnSpc>
                <a:spcPct val="125000"/>
              </a:lnSpc>
              <a:buSzPct val="100000"/>
              <a:buChar char="•"/>
            </a:pPr>
            <a:r>
              <a:rPr lang="en-US" sz="1300" b="1" dirty="0">
                <a:solidFill>
                  <a:srgbClr val="384653"/>
                </a:solidFill>
                <a:latin typeface="Roboto Bold" pitchFamily="34" charset="0"/>
                <a:ea typeface="Roboto Bold" pitchFamily="34" charset="-122"/>
                <a:cs typeface="Roboto Bold" pitchFamily="34" charset="-120"/>
              </a:rPr>
              <a:t>Унимодалды:</a:t>
            </a:r>
            <a:r>
              <a:rPr lang="en-US" sz="1300" dirty="0">
                <a:solidFill>
                  <a:srgbClr val="384653"/>
                </a:solidFill>
                <a:latin typeface="Roboto" pitchFamily="34" charset="0"/>
                <a:ea typeface="Roboto" pitchFamily="34" charset="-122"/>
                <a:cs typeface="Roboto" pitchFamily="34" charset="-120"/>
              </a:rPr>
              <a:t> тек бір басым мән бар — таралу симметриялы немесе бір шыңды</a:t>
            </a:r>
            <a:endParaRPr lang="en-US" sz="1300" dirty="0"/>
          </a:p>
          <a:p>
            <a:pPr marL="264160" indent="-264160" algn="l">
              <a:lnSpc>
                <a:spcPct val="125000"/>
              </a:lnSpc>
              <a:buSzPct val="100000"/>
              <a:buChar char="•"/>
            </a:pPr>
            <a:r>
              <a:rPr lang="en-US" sz="1300" b="1" dirty="0">
                <a:solidFill>
                  <a:srgbClr val="384653"/>
                </a:solidFill>
                <a:latin typeface="Roboto Bold" pitchFamily="34" charset="0"/>
                <a:ea typeface="Roboto Bold" pitchFamily="34" charset="-122"/>
                <a:cs typeface="Roboto Bold" pitchFamily="34" charset="-120"/>
              </a:rPr>
              <a:t>Бимодалды:</a:t>
            </a:r>
            <a:r>
              <a:rPr lang="en-US" sz="1300" dirty="0">
                <a:solidFill>
                  <a:srgbClr val="384653"/>
                </a:solidFill>
                <a:latin typeface="Roboto" pitchFamily="34" charset="0"/>
                <a:ea typeface="Roboto" pitchFamily="34" charset="-122"/>
                <a:cs typeface="Roboto" pitchFamily="34" charset="-120"/>
              </a:rPr>
              <a:t> екі тең жиілікті мән бар — екі топтың болуын көрсетеді</a:t>
            </a:r>
            <a:endParaRPr lang="en-US" sz="1300" dirty="0"/>
          </a:p>
          <a:p>
            <a:pPr marL="264160" indent="-264160" algn="l">
              <a:lnSpc>
                <a:spcPct val="125000"/>
              </a:lnSpc>
              <a:buSzPct val="100000"/>
              <a:buChar char="•"/>
            </a:pPr>
            <a:r>
              <a:rPr lang="en-US" sz="1300" b="1" dirty="0">
                <a:solidFill>
                  <a:srgbClr val="384653"/>
                </a:solidFill>
                <a:latin typeface="Roboto Bold" pitchFamily="34" charset="0"/>
                <a:ea typeface="Roboto Bold" pitchFamily="34" charset="-122"/>
                <a:cs typeface="Roboto Bold" pitchFamily="34" charset="-120"/>
              </a:rPr>
              <a:t>Полимодалды:</a:t>
            </a:r>
            <a:r>
              <a:rPr lang="en-US" sz="1300" dirty="0">
                <a:solidFill>
                  <a:srgbClr val="384653"/>
                </a:solidFill>
                <a:latin typeface="Roboto" pitchFamily="34" charset="0"/>
                <a:ea typeface="Roboto" pitchFamily="34" charset="-122"/>
                <a:cs typeface="Roboto" pitchFamily="34" charset="-120"/>
              </a:rPr>
              <a:t> үштен артық мода — деректердің күрделі гетерогенді табиғатын сипаттайды</a:t>
            </a:r>
            <a:endParaRPr lang="en-US" sz="1300" dirty="0"/>
          </a:p>
          <a:p>
            <a:pPr marL="264160" indent="-264160" algn="l">
              <a:lnSpc>
                <a:spcPct val="125000"/>
              </a:lnSpc>
              <a:buSzPct val="100000"/>
              <a:buChar char="•"/>
            </a:pPr>
            <a:r>
              <a:rPr lang="en-US" sz="1300" b="1" dirty="0">
                <a:solidFill>
                  <a:srgbClr val="384653"/>
                </a:solidFill>
                <a:latin typeface="Roboto Bold" pitchFamily="34" charset="0"/>
                <a:ea typeface="Roboto Bold" pitchFamily="34" charset="-122"/>
                <a:cs typeface="Roboto Bold" pitchFamily="34" charset="-120"/>
              </a:rPr>
              <a:t>Модасыз:</a:t>
            </a:r>
            <a:r>
              <a:rPr lang="en-US" sz="1300" dirty="0">
                <a:solidFill>
                  <a:srgbClr val="384653"/>
                </a:solidFill>
                <a:latin typeface="Roboto" pitchFamily="34" charset="0"/>
                <a:ea typeface="Roboto" pitchFamily="34" charset="-122"/>
                <a:cs typeface="Roboto" pitchFamily="34" charset="-120"/>
              </a:rPr>
              <a:t> барлық мән бірдей жиілікте — мода анықталмайды</a:t>
            </a:r>
            <a:endParaRPr lang="en-US" sz="1300" dirty="0"/>
          </a:p>
        </p:txBody>
      </p:sp>
      <p:sp>
        <p:nvSpPr>
          <p:cNvPr id="6" name="Shape 4"/>
          <p:cNvSpPr/>
          <p:nvPr/>
        </p:nvSpPr>
        <p:spPr>
          <a:xfrm>
            <a:off x="6184844" y="2762448"/>
            <a:ext cx="5470785" cy="2862659"/>
          </a:xfrm>
          <a:prstGeom prst="roundRect">
            <a:avLst>
              <a:gd name="adj" fmla="val 4160"/>
            </a:avLst>
          </a:prstGeom>
          <a:solidFill>
            <a:srgbClr val="C7E0E7"/>
          </a:solidFill>
          <a:ln/>
        </p:spPr>
        <p:txBody>
          <a:bodyPr/>
          <a:lstStyle/>
          <a:p>
            <a:endParaRPr lang="ru-RU"/>
          </a:p>
        </p:txBody>
      </p:sp>
      <p:sp>
        <p:nvSpPr>
          <p:cNvPr id="7" name="Text 5"/>
          <p:cNvSpPr/>
          <p:nvPr/>
        </p:nvSpPr>
        <p:spPr>
          <a:xfrm>
            <a:off x="6350139" y="2927747"/>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Қолдану салалары</a:t>
            </a:r>
            <a:endParaRPr lang="en-US" sz="1600" dirty="0"/>
          </a:p>
        </p:txBody>
      </p:sp>
      <p:sp>
        <p:nvSpPr>
          <p:cNvPr id="8" name="Text 6"/>
          <p:cNvSpPr/>
          <p:nvPr/>
        </p:nvSpPr>
        <p:spPr>
          <a:xfrm>
            <a:off x="6350139" y="3351510"/>
            <a:ext cx="5140196" cy="2215753"/>
          </a:xfrm>
          <a:prstGeom prst="rect">
            <a:avLst/>
          </a:prstGeom>
          <a:noFill/>
          <a:ln/>
        </p:spPr>
        <p:txBody>
          <a:bodyPr wrap="square" lIns="0" tIns="0" rIns="0" bIns="0" rtlCol="0" anchor="t">
            <a:normAutofit/>
          </a:bodyPr>
          <a:lstStyle/>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Маркетинг: ең танымал өнім өлшемін, түсін, брендін анықтау</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Сайлау социологиясы: партиялар мен кандидаттардың рейтингі</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Медицина: ең жиі диагноз, дозировка немесе жанама эффект</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Білім: ең жиі қойылатын баға, тест нәтижесінің ең жиі кездесетін мәні</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Қазақстандық нарық: ең сатылымды тауар санаттарын анықтау</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3" name="Shape 0"/>
          <p:cNvSpPr/>
          <p:nvPr/>
        </p:nvSpPr>
        <p:spPr>
          <a:xfrm>
            <a:off x="5233360" y="2009378"/>
            <a:ext cx="727851" cy="251420"/>
          </a:xfrm>
          <a:prstGeom prst="roundRect">
            <a:avLst>
              <a:gd name="adj" fmla="val 22103"/>
            </a:avLst>
          </a:prstGeom>
          <a:solidFill>
            <a:srgbClr val="D9EDF2"/>
          </a:solidFill>
          <a:ln/>
        </p:spPr>
        <p:txBody>
          <a:bodyPr/>
          <a:lstStyle/>
          <a:p>
            <a:endParaRPr lang="ru-RU"/>
          </a:p>
        </p:txBody>
      </p:sp>
      <p:sp>
        <p:nvSpPr>
          <p:cNvPr id="4" name="Text 1"/>
          <p:cNvSpPr/>
          <p:nvPr/>
        </p:nvSpPr>
        <p:spPr>
          <a:xfrm>
            <a:off x="5332577" y="2058988"/>
            <a:ext cx="1139003" cy="152202"/>
          </a:xfrm>
          <a:prstGeom prst="rect">
            <a:avLst/>
          </a:prstGeom>
          <a:noFill/>
          <a:ln/>
        </p:spPr>
        <p:txBody>
          <a:bodyPr wrap="none" lIns="0" tIns="0" rIns="0" bIns="0" rtlCol="0" anchor="t"/>
          <a:lstStyle/>
          <a:p>
            <a:pPr marL="0" indent="0" algn="l">
              <a:lnSpc>
                <a:spcPct val="96000"/>
              </a:lnSpc>
              <a:buNone/>
            </a:pPr>
            <a:r>
              <a:rPr lang="en-US" sz="1000" dirty="0">
                <a:solidFill>
                  <a:srgbClr val="384653"/>
                </a:solidFill>
                <a:latin typeface="Roboto" pitchFamily="34" charset="0"/>
                <a:ea typeface="Roboto" pitchFamily="34" charset="-122"/>
                <a:cs typeface="Roboto" pitchFamily="34" charset="-120"/>
              </a:rPr>
              <a:t>2-БӨЛІМ</a:t>
            </a:r>
            <a:endParaRPr lang="en-US" sz="1000" dirty="0"/>
          </a:p>
        </p:txBody>
      </p:sp>
      <p:sp>
        <p:nvSpPr>
          <p:cNvPr id="5" name="Text 2"/>
          <p:cNvSpPr/>
          <p:nvPr/>
        </p:nvSpPr>
        <p:spPr>
          <a:xfrm>
            <a:off x="5233360" y="2326878"/>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Қазақстан экономикасы деректеріндегі мысалдар</a:t>
            </a:r>
            <a:endParaRPr lang="en-US" sz="3250" dirty="0"/>
          </a:p>
        </p:txBody>
      </p:sp>
      <p:sp>
        <p:nvSpPr>
          <p:cNvPr id="6" name="Text 3"/>
          <p:cNvSpPr/>
          <p:nvPr/>
        </p:nvSpPr>
        <p:spPr>
          <a:xfrm>
            <a:off x="5233360" y="3608387"/>
            <a:ext cx="6296860"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Теорияны практикамен бекіту — статистикалық білімнің негізгі принципі. Бұл бөлімде Қазақстанның нақты экономикалық деректері негізінде орталық тенденция көрсеткіштерінің қолданылуын талдаймыз. ЖІӨ, халық саны, жұмыссыздық және инфляция деректері — статистикалық талдаудың тамаша нысандары.</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982563"/>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ЖІӨ динамикасы: 2001–2016 жылдар</a:t>
            </a:r>
            <a:endParaRPr lang="en-US" sz="3250" dirty="0"/>
          </a:p>
        </p:txBody>
      </p:sp>
      <p:sp>
        <p:nvSpPr>
          <p:cNvPr id="3" name="Text 1"/>
          <p:cNvSpPr/>
          <p:nvPr/>
        </p:nvSpPr>
        <p:spPr>
          <a:xfrm>
            <a:off x="661475" y="1829991"/>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Қазақстанның Жалпы Ішкі Өнімі (ЖІӨ) 2001–2016 жылдар аралығындағы деректер орталық тенденция көрсеткіштерінің практикалық мазмұнын айқын бейнелейді. 16 жылдық ұзақ уақыт кезеңіндегі деректер жиыны экономикалық циклдерді, өсу және құлдырау кезеңдерін айна-қатесіз көрсетеді.</a:t>
            </a:r>
            <a:endParaRPr lang="en-US" sz="1300" dirty="0"/>
          </a:p>
        </p:txBody>
      </p:sp>
      <p:sp>
        <p:nvSpPr>
          <p:cNvPr id="4" name="Text 2"/>
          <p:cNvSpPr/>
          <p:nvPr/>
        </p:nvSpPr>
        <p:spPr>
          <a:xfrm>
            <a:off x="661475" y="2842816"/>
            <a:ext cx="3485071" cy="545802"/>
          </a:xfrm>
          <a:prstGeom prst="rect">
            <a:avLst/>
          </a:prstGeom>
          <a:noFill/>
          <a:ln/>
        </p:spPr>
        <p:txBody>
          <a:bodyPr wrap="none" lIns="0" tIns="0" rIns="0" bIns="0" rtlCol="0" anchor="t"/>
          <a:lstStyle/>
          <a:p>
            <a:pPr marL="0" indent="0" algn="ctr">
              <a:lnSpc>
                <a:spcPct val="83000"/>
              </a:lnSpc>
              <a:buNone/>
            </a:pPr>
            <a:r>
              <a:rPr lang="en-US" sz="4250" dirty="0">
                <a:solidFill>
                  <a:srgbClr val="384653"/>
                </a:solidFill>
                <a:latin typeface="Host Grotesk Medium" pitchFamily="34" charset="0"/>
                <a:ea typeface="Host Grotesk Medium" pitchFamily="34" charset="-122"/>
                <a:cs typeface="Host Grotesk Medium" pitchFamily="34" charset="-120"/>
              </a:rPr>
              <a:t>122.53</a:t>
            </a:r>
            <a:endParaRPr lang="en-US" sz="4250" dirty="0"/>
          </a:p>
        </p:txBody>
      </p:sp>
      <p:sp>
        <p:nvSpPr>
          <p:cNvPr id="5" name="Text 3"/>
          <p:cNvSpPr/>
          <p:nvPr/>
        </p:nvSpPr>
        <p:spPr>
          <a:xfrm>
            <a:off x="661425" y="3595291"/>
            <a:ext cx="3485071" cy="258465"/>
          </a:xfrm>
          <a:prstGeom prst="rect">
            <a:avLst/>
          </a:prstGeom>
          <a:noFill/>
          <a:ln/>
        </p:spPr>
        <p:txBody>
          <a:bodyPr wrap="none" lIns="0" tIns="0" rIns="0" bIns="0" rtlCol="0" anchor="t"/>
          <a:lstStyle/>
          <a:p>
            <a:pPr marL="0" indent="0" algn="ctr">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Орташа ЖІӨ</a:t>
            </a:r>
            <a:endParaRPr lang="en-US" sz="1600" dirty="0"/>
          </a:p>
        </p:txBody>
      </p:sp>
      <p:sp>
        <p:nvSpPr>
          <p:cNvPr id="6" name="Text 4"/>
          <p:cNvSpPr/>
          <p:nvPr/>
        </p:nvSpPr>
        <p:spPr>
          <a:xfrm>
            <a:off x="661475" y="3952974"/>
            <a:ext cx="3485071" cy="992188"/>
          </a:xfrm>
          <a:prstGeom prst="rect">
            <a:avLst/>
          </a:prstGeom>
          <a:noFill/>
          <a:ln/>
        </p:spPr>
        <p:txBody>
          <a:bodyPr wrap="square" lIns="0" tIns="0" rIns="0" bIns="0" rtlCol="0" anchor="t">
            <a:normAutofit/>
          </a:bodyPr>
          <a:lstStyle/>
          <a:p>
            <a:pPr marL="0" indent="0" algn="ctr">
              <a:lnSpc>
                <a:spcPct val="125000"/>
              </a:lnSpc>
              <a:buNone/>
            </a:pPr>
            <a:r>
              <a:rPr lang="en-US" sz="1300" dirty="0">
                <a:solidFill>
                  <a:srgbClr val="384653"/>
                </a:solidFill>
                <a:latin typeface="Roboto" pitchFamily="34" charset="0"/>
                <a:ea typeface="Roboto" pitchFamily="34" charset="-122"/>
                <a:cs typeface="Roboto" pitchFamily="34" charset="-120"/>
              </a:rPr>
              <a:t>Миллиард АҚШ долларымен есептелген 16 жылдық кезеңдегі орташа арифметикалық мән. Бұл Қазақстан экономикасының базалық күшін сипаттайды.</a:t>
            </a:r>
            <a:endParaRPr lang="en-US" sz="1300" dirty="0"/>
          </a:p>
        </p:txBody>
      </p:sp>
      <p:sp>
        <p:nvSpPr>
          <p:cNvPr id="7" name="Text 5"/>
          <p:cNvSpPr/>
          <p:nvPr/>
        </p:nvSpPr>
        <p:spPr>
          <a:xfrm>
            <a:off x="4353213" y="2842816"/>
            <a:ext cx="3485170" cy="545802"/>
          </a:xfrm>
          <a:prstGeom prst="rect">
            <a:avLst/>
          </a:prstGeom>
          <a:noFill/>
          <a:ln/>
        </p:spPr>
        <p:txBody>
          <a:bodyPr wrap="none" lIns="0" tIns="0" rIns="0" bIns="0" rtlCol="0" anchor="t"/>
          <a:lstStyle/>
          <a:p>
            <a:pPr marL="0" indent="0" algn="ctr">
              <a:lnSpc>
                <a:spcPct val="83000"/>
              </a:lnSpc>
              <a:buNone/>
            </a:pPr>
            <a:r>
              <a:rPr lang="en-US" sz="4250" dirty="0">
                <a:solidFill>
                  <a:srgbClr val="384653"/>
                </a:solidFill>
                <a:latin typeface="Host Grotesk Medium" pitchFamily="34" charset="0"/>
                <a:ea typeface="Host Grotesk Medium" pitchFamily="34" charset="-122"/>
                <a:cs typeface="Host Grotesk Medium" pitchFamily="34" charset="-120"/>
              </a:rPr>
              <a:t>16</a:t>
            </a:r>
            <a:endParaRPr lang="en-US" sz="4250" dirty="0"/>
          </a:p>
        </p:txBody>
      </p:sp>
      <p:sp>
        <p:nvSpPr>
          <p:cNvPr id="8" name="Text 6"/>
          <p:cNvSpPr/>
          <p:nvPr/>
        </p:nvSpPr>
        <p:spPr>
          <a:xfrm>
            <a:off x="4353213" y="3595291"/>
            <a:ext cx="3485170" cy="258465"/>
          </a:xfrm>
          <a:prstGeom prst="rect">
            <a:avLst/>
          </a:prstGeom>
          <a:noFill/>
          <a:ln/>
        </p:spPr>
        <p:txBody>
          <a:bodyPr wrap="none" lIns="0" tIns="0" rIns="0" bIns="0" rtlCol="0" anchor="t"/>
          <a:lstStyle/>
          <a:p>
            <a:pPr marL="0" indent="0" algn="ctr">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Талданған жыл</a:t>
            </a:r>
            <a:endParaRPr lang="en-US" sz="1600" dirty="0"/>
          </a:p>
        </p:txBody>
      </p:sp>
      <p:sp>
        <p:nvSpPr>
          <p:cNvPr id="9" name="Text 7"/>
          <p:cNvSpPr/>
          <p:nvPr/>
        </p:nvSpPr>
        <p:spPr>
          <a:xfrm>
            <a:off x="4353213" y="3952974"/>
            <a:ext cx="3485170" cy="744141"/>
          </a:xfrm>
          <a:prstGeom prst="rect">
            <a:avLst/>
          </a:prstGeom>
          <a:noFill/>
          <a:ln/>
        </p:spPr>
        <p:txBody>
          <a:bodyPr wrap="square" lIns="0" tIns="0" rIns="0" bIns="0" rtlCol="0" anchor="t">
            <a:normAutofit/>
          </a:bodyPr>
          <a:lstStyle/>
          <a:p>
            <a:pPr marL="0" indent="0" algn="ctr">
              <a:lnSpc>
                <a:spcPct val="125000"/>
              </a:lnSpc>
              <a:buNone/>
            </a:pPr>
            <a:r>
              <a:rPr lang="en-US" sz="1300" dirty="0">
                <a:solidFill>
                  <a:srgbClr val="384653"/>
                </a:solidFill>
                <a:latin typeface="Roboto" pitchFamily="34" charset="0"/>
                <a:ea typeface="Roboto" pitchFamily="34" charset="-122"/>
                <a:cs typeface="Roboto" pitchFamily="34" charset="-120"/>
              </a:rPr>
              <a:t>2001 жылдан 2016 жылға дейінгі жылдық ЖІӨ деректері негізінде орташа мән, медиана және мода есептелді.</a:t>
            </a:r>
            <a:endParaRPr lang="en-US" sz="1300" dirty="0"/>
          </a:p>
        </p:txBody>
      </p:sp>
      <p:sp>
        <p:nvSpPr>
          <p:cNvPr id="10" name="Text 8"/>
          <p:cNvSpPr/>
          <p:nvPr/>
        </p:nvSpPr>
        <p:spPr>
          <a:xfrm>
            <a:off x="8045050" y="2842816"/>
            <a:ext cx="3485170" cy="545802"/>
          </a:xfrm>
          <a:prstGeom prst="rect">
            <a:avLst/>
          </a:prstGeom>
          <a:noFill/>
          <a:ln/>
        </p:spPr>
        <p:txBody>
          <a:bodyPr wrap="none" lIns="0" tIns="0" rIns="0" bIns="0" rtlCol="0" anchor="t"/>
          <a:lstStyle/>
          <a:p>
            <a:pPr marL="0" indent="0" algn="ctr">
              <a:lnSpc>
                <a:spcPct val="83000"/>
              </a:lnSpc>
              <a:buNone/>
            </a:pPr>
            <a:r>
              <a:rPr lang="en-US" sz="4250" dirty="0">
                <a:solidFill>
                  <a:srgbClr val="384653"/>
                </a:solidFill>
                <a:latin typeface="Host Grotesk Medium" pitchFamily="34" charset="0"/>
                <a:ea typeface="Host Grotesk Medium" pitchFamily="34" charset="-122"/>
                <a:cs typeface="Host Grotesk Medium" pitchFamily="34" charset="-120"/>
              </a:rPr>
              <a:t>~3x</a:t>
            </a:r>
            <a:endParaRPr lang="en-US" sz="4250" dirty="0"/>
          </a:p>
        </p:txBody>
      </p:sp>
      <p:sp>
        <p:nvSpPr>
          <p:cNvPr id="11" name="Text 9"/>
          <p:cNvSpPr/>
          <p:nvPr/>
        </p:nvSpPr>
        <p:spPr>
          <a:xfrm>
            <a:off x="8045050" y="3595291"/>
            <a:ext cx="3485170" cy="258465"/>
          </a:xfrm>
          <a:prstGeom prst="rect">
            <a:avLst/>
          </a:prstGeom>
          <a:noFill/>
          <a:ln/>
        </p:spPr>
        <p:txBody>
          <a:bodyPr wrap="none" lIns="0" tIns="0" rIns="0" bIns="0" rtlCol="0" anchor="t"/>
          <a:lstStyle/>
          <a:p>
            <a:pPr marL="0" indent="0" algn="ctr">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Өсу қарқыны</a:t>
            </a:r>
            <a:endParaRPr lang="en-US" sz="1600" dirty="0"/>
          </a:p>
        </p:txBody>
      </p:sp>
      <p:sp>
        <p:nvSpPr>
          <p:cNvPr id="12" name="Text 10"/>
          <p:cNvSpPr/>
          <p:nvPr/>
        </p:nvSpPr>
        <p:spPr>
          <a:xfrm>
            <a:off x="8045050" y="3952974"/>
            <a:ext cx="3485170" cy="744141"/>
          </a:xfrm>
          <a:prstGeom prst="rect">
            <a:avLst/>
          </a:prstGeom>
          <a:noFill/>
          <a:ln/>
        </p:spPr>
        <p:txBody>
          <a:bodyPr wrap="square" lIns="0" tIns="0" rIns="0" bIns="0" rtlCol="0" anchor="t">
            <a:normAutofit/>
          </a:bodyPr>
          <a:lstStyle/>
          <a:p>
            <a:pPr marL="0" indent="0" algn="ctr">
              <a:lnSpc>
                <a:spcPct val="125000"/>
              </a:lnSpc>
              <a:buNone/>
            </a:pPr>
            <a:r>
              <a:rPr lang="en-US" sz="1300" dirty="0">
                <a:solidFill>
                  <a:srgbClr val="384653"/>
                </a:solidFill>
                <a:latin typeface="Roboto" pitchFamily="34" charset="0"/>
                <a:ea typeface="Roboto" pitchFamily="34" charset="-122"/>
                <a:cs typeface="Roboto" pitchFamily="34" charset="-120"/>
              </a:rPr>
              <a:t>Кезең барысында ЖІӨ шамамен үш есеге өсті — орташа мәннің жылдан жылға жоғарылауы бұл өсімді айқын бейнелейді.</a:t>
            </a:r>
            <a:endParaRPr lang="en-US" sz="1300" dirty="0"/>
          </a:p>
        </p:txBody>
      </p:sp>
      <p:sp>
        <p:nvSpPr>
          <p:cNvPr id="13" name="Text 11"/>
          <p:cNvSpPr/>
          <p:nvPr/>
        </p:nvSpPr>
        <p:spPr>
          <a:xfrm>
            <a:off x="661475" y="5131197"/>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Максималды және минималды мәндер арасындағы алшақтық орталық тенденцияның шеткі деректерге сезімталдығын тексеруге мүмкіндік берді. ЖІӨ мәліметтері асимметриялы таралған кезде медиана орташа мәнге қарағанда нақтырақ орталық бағаны береді — бұл Қазақстанның мұнай бағасына тәуелді экономикасы үшін ерекше өзекті.</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844252"/>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Халық саны мен ЖІӨ корреляциясы</a:t>
            </a:r>
            <a:endParaRPr lang="en-US" sz="3250" dirty="0"/>
          </a:p>
        </p:txBody>
      </p:sp>
      <p:sp>
        <p:nvSpPr>
          <p:cNvPr id="3" name="Text 1"/>
          <p:cNvSpPr/>
          <p:nvPr/>
        </p:nvSpPr>
        <p:spPr>
          <a:xfrm>
            <a:off x="661475" y="1691680"/>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Орталық тенденция көрсеткіштері жеке-дара зерттелумен шектелмейді — олар екі және одан да көп айнымалылар арасындағы байланысты зерттейтін корреляциялық талдаумен тығыз байланысты. Қазақстанның халық санының өсімі мен ЖІӨ динамикасы арасындағы корреляция осы байланыстың нақты мысалы болып табылады.</a:t>
            </a:r>
            <a:endParaRPr lang="en-US" sz="1300" dirty="0"/>
          </a:p>
        </p:txBody>
      </p:sp>
      <p:sp>
        <p:nvSpPr>
          <p:cNvPr id="4" name="Shape 2"/>
          <p:cNvSpPr/>
          <p:nvPr/>
        </p:nvSpPr>
        <p:spPr>
          <a:xfrm>
            <a:off x="542415" y="2621855"/>
            <a:ext cx="5470785" cy="3391892"/>
          </a:xfrm>
          <a:prstGeom prst="roundRect">
            <a:avLst>
              <a:gd name="adj" fmla="val 3511"/>
            </a:avLst>
          </a:prstGeom>
          <a:solidFill>
            <a:srgbClr val="95CCDA"/>
          </a:solidFill>
          <a:ln/>
        </p:spPr>
        <p:txBody>
          <a:bodyPr/>
          <a:lstStyle/>
          <a:p>
            <a:endParaRPr lang="ru-RU"/>
          </a:p>
        </p:txBody>
      </p:sp>
      <p:sp>
        <p:nvSpPr>
          <p:cNvPr id="5" name="Text 3"/>
          <p:cNvSpPr/>
          <p:nvPr/>
        </p:nvSpPr>
        <p:spPr>
          <a:xfrm>
            <a:off x="707710" y="2787154"/>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Корреляция коэффициенті: r = 0,85</a:t>
            </a:r>
            <a:endParaRPr lang="en-US" sz="1600" dirty="0"/>
          </a:p>
        </p:txBody>
      </p:sp>
      <p:sp>
        <p:nvSpPr>
          <p:cNvPr id="6" name="Text 4"/>
          <p:cNvSpPr/>
          <p:nvPr/>
        </p:nvSpPr>
        <p:spPr>
          <a:xfrm>
            <a:off x="707710" y="3210917"/>
            <a:ext cx="5140196" cy="99218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Оң және күшті байланыс. Бұл коэффициент халық санының өсуі ЖІӨ өсімімен қатар жүретінін статистикалық тұрғыдан растайды. Пирсон корреляция коэффициентінің 0,8-ден жоғары болуы өте күшті сызықтық байланыстың болуын білдіреді.</a:t>
            </a:r>
            <a:endParaRPr lang="en-US" sz="1300" dirty="0"/>
          </a:p>
        </p:txBody>
      </p:sp>
      <p:sp>
        <p:nvSpPr>
          <p:cNvPr id="7" name="Text 5"/>
          <p:cNvSpPr/>
          <p:nvPr/>
        </p:nvSpPr>
        <p:spPr>
          <a:xfrm>
            <a:off x="6303904" y="2787154"/>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Интерпретация және шектеулер</a:t>
            </a:r>
            <a:endParaRPr lang="en-US" sz="1600" dirty="0"/>
          </a:p>
        </p:txBody>
      </p:sp>
      <p:sp>
        <p:nvSpPr>
          <p:cNvPr id="8" name="Text 6"/>
          <p:cNvSpPr/>
          <p:nvPr/>
        </p:nvSpPr>
        <p:spPr>
          <a:xfrm>
            <a:off x="6303904" y="3210917"/>
            <a:ext cx="5232666"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Корреляция себеп-салдар байланысын білдірмейді — халық санының өсуі ЖІӨ өсімінің себебі емес, екі үдеріс бір-бірімен қатар жүреді. Алайда осы байланыс негізінде болжамдық модельдер жасауға болады: халық санының болжамы арқылы ЖІӨ-нің күтілетін деңгейін бағалауға мүмкіндік туады. Орталық тенденция көрсеткіштері мұнда референтті нүктені белгілейді.</a:t>
            </a:r>
            <a:endParaRPr lang="en-US" sz="1300" dirty="0"/>
          </a:p>
        </p:txBody>
      </p:sp>
      <p:sp>
        <p:nvSpPr>
          <p:cNvPr id="9" name="Text 7"/>
          <p:cNvSpPr/>
          <p:nvPr/>
        </p:nvSpPr>
        <p:spPr>
          <a:xfrm>
            <a:off x="6303904" y="4848027"/>
            <a:ext cx="5232666" cy="1107877"/>
          </a:xfrm>
          <a:prstGeom prst="rect">
            <a:avLst/>
          </a:prstGeom>
          <a:noFill/>
          <a:ln/>
        </p:spPr>
        <p:txBody>
          <a:bodyPr wrap="square" lIns="0" tIns="0" rIns="0" bIns="0" rtlCol="0" anchor="t">
            <a:normAutofit/>
          </a:bodyPr>
          <a:lstStyle/>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Регрессиялық модель арқылы болашақ ЖІӨ деңгейін болжау</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Орташа мән мен медиананы пайдалана отырып деректер сапасын тексеру</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Аутлайерлерді анықтап, олардың корреляцияға әсерін бағалау</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683518"/>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Жұмыссыздық пен инфляция: Кері байланыс</a:t>
            </a:r>
            <a:endParaRPr lang="en-US" sz="3250" dirty="0"/>
          </a:p>
        </p:txBody>
      </p:sp>
      <p:sp>
        <p:nvSpPr>
          <p:cNvPr id="3" name="Text 1"/>
          <p:cNvSpPr/>
          <p:nvPr/>
        </p:nvSpPr>
        <p:spPr>
          <a:xfrm>
            <a:off x="661475" y="1530945"/>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Экономикалық теорияда жұмыссыздық пен инфляция арасындағы кері байланыс Филлипс қисығы арқылы белгілі. Алайда Қазақстанның нақты деректері бойынша бұл байланыс күткендей айқын емес.</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213074"/>
            <a:ext cx="3512653" cy="3961408"/>
          </a:xfrm>
          <a:prstGeom prst="rect">
            <a:avLst/>
          </a:prstGeom>
        </p:spPr>
      </p:pic>
      <p:sp>
        <p:nvSpPr>
          <p:cNvPr id="5" name="Text 2"/>
          <p:cNvSpPr/>
          <p:nvPr/>
        </p:nvSpPr>
        <p:spPr>
          <a:xfrm>
            <a:off x="922017" y="2397423"/>
            <a:ext cx="3067767"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Корреляция коэффициенті: r = –0,059</a:t>
            </a:r>
            <a:endParaRPr lang="en-US" sz="1600" dirty="0"/>
          </a:p>
        </p:txBody>
      </p:sp>
      <p:sp>
        <p:nvSpPr>
          <p:cNvPr id="6" name="Text 3"/>
          <p:cNvSpPr/>
          <p:nvPr/>
        </p:nvSpPr>
        <p:spPr>
          <a:xfrm>
            <a:off x="922017" y="3013571"/>
            <a:ext cx="3067767" cy="2976563"/>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Коэффициенттің нөлге жақын болуы екі айнымалы арасында статистикалық тұрғыдан маңызды байланыстың жоқтығын білдіреді. Бұл Қазақстан экономикасының ерекше табиғатымен — мұнай экспортына тәуелділігімен — байланысты болуы мүмкін. Мұнай бағасының өзгерісі жұмыссыздық пен инфляцияны бір мезгілде қозғайды, бұл классикалық Филлипс теңдіктен ауытқуға алып келеді.</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39422" y="2213074"/>
            <a:ext cx="3512752" cy="3961408"/>
          </a:xfrm>
          <a:prstGeom prst="rect">
            <a:avLst/>
          </a:prstGeom>
        </p:spPr>
      </p:pic>
      <p:sp>
        <p:nvSpPr>
          <p:cNvPr id="8" name="Text 4"/>
          <p:cNvSpPr/>
          <p:nvPr/>
        </p:nvSpPr>
        <p:spPr>
          <a:xfrm>
            <a:off x="4599964" y="2397423"/>
            <a:ext cx="3067866"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Орталық тенденция арқылы жеке талдау</a:t>
            </a:r>
            <a:endParaRPr lang="en-US" sz="1600" dirty="0"/>
          </a:p>
        </p:txBody>
      </p:sp>
      <p:sp>
        <p:nvSpPr>
          <p:cNvPr id="9" name="Text 5"/>
          <p:cNvSpPr/>
          <p:nvPr/>
        </p:nvSpPr>
        <p:spPr>
          <a:xfrm>
            <a:off x="4599964" y="3013571"/>
            <a:ext cx="3067866" cy="2480469"/>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Жұмыссыздықтың орташа мәні мен медианасы — экономикалық тұрақтылықтың индикаторы. Инфляцияның орташа мәні жылдар бойынша мұнай бағасының тікелей ықпалында болды. Орталық тенденция арқылы қандай жылдары инфляция «қалыпты» деңгейден жоғары болғанын нақты анықтауға болады.</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7468" y="2213074"/>
            <a:ext cx="3512653" cy="3961408"/>
          </a:xfrm>
          <a:prstGeom prst="rect">
            <a:avLst/>
          </a:prstGeom>
        </p:spPr>
      </p:pic>
      <p:sp>
        <p:nvSpPr>
          <p:cNvPr id="11" name="Text 6"/>
          <p:cNvSpPr/>
          <p:nvPr/>
        </p:nvSpPr>
        <p:spPr>
          <a:xfrm>
            <a:off x="8278010" y="2397423"/>
            <a:ext cx="3067767"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Тұрақтылықты бағалаудың қиындығы</a:t>
            </a:r>
            <a:endParaRPr lang="en-US" sz="1600" dirty="0"/>
          </a:p>
        </p:txBody>
      </p:sp>
      <p:sp>
        <p:nvSpPr>
          <p:cNvPr id="12" name="Text 7"/>
          <p:cNvSpPr/>
          <p:nvPr/>
        </p:nvSpPr>
        <p:spPr>
          <a:xfrm>
            <a:off x="8278010" y="3013571"/>
            <a:ext cx="3067767"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Байланыс коэффициентінің төмен болуы саясаткерлер мен экономистерге жұмыссыздық пен инфляцияны бір-бірімен «сауда-саттық» жасамай дербес реттеу мүмкіндігін береді — бірақ бұл сонымен бірге бір инструментпен екі проблеманы шешу қиын екенін де білдіреді.</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3" name="Shape 0"/>
          <p:cNvSpPr/>
          <p:nvPr/>
        </p:nvSpPr>
        <p:spPr>
          <a:xfrm>
            <a:off x="661475" y="2133402"/>
            <a:ext cx="727851" cy="251420"/>
          </a:xfrm>
          <a:prstGeom prst="roundRect">
            <a:avLst>
              <a:gd name="adj" fmla="val 22103"/>
            </a:avLst>
          </a:prstGeom>
          <a:solidFill>
            <a:srgbClr val="D9EDF2"/>
          </a:solidFill>
          <a:ln/>
        </p:spPr>
        <p:txBody>
          <a:bodyPr/>
          <a:lstStyle/>
          <a:p>
            <a:endParaRPr lang="ru-RU"/>
          </a:p>
        </p:txBody>
      </p:sp>
      <p:sp>
        <p:nvSpPr>
          <p:cNvPr id="4" name="Text 1"/>
          <p:cNvSpPr/>
          <p:nvPr/>
        </p:nvSpPr>
        <p:spPr>
          <a:xfrm>
            <a:off x="760691" y="2183011"/>
            <a:ext cx="1139003" cy="152202"/>
          </a:xfrm>
          <a:prstGeom prst="rect">
            <a:avLst/>
          </a:prstGeom>
          <a:noFill/>
          <a:ln/>
        </p:spPr>
        <p:txBody>
          <a:bodyPr wrap="none" lIns="0" tIns="0" rIns="0" bIns="0" rtlCol="0" anchor="t"/>
          <a:lstStyle/>
          <a:p>
            <a:pPr marL="0" indent="0" algn="l">
              <a:lnSpc>
                <a:spcPct val="96000"/>
              </a:lnSpc>
              <a:buNone/>
            </a:pPr>
            <a:r>
              <a:rPr lang="en-US" sz="1000" dirty="0">
                <a:solidFill>
                  <a:srgbClr val="384653"/>
                </a:solidFill>
                <a:latin typeface="Roboto" pitchFamily="34" charset="0"/>
                <a:ea typeface="Roboto" pitchFamily="34" charset="-122"/>
                <a:cs typeface="Roboto" pitchFamily="34" charset="-120"/>
              </a:rPr>
              <a:t>3-БӨЛІМ</a:t>
            </a:r>
            <a:endParaRPr lang="en-US" sz="1000" dirty="0"/>
          </a:p>
        </p:txBody>
      </p:sp>
      <p:sp>
        <p:nvSpPr>
          <p:cNvPr id="5" name="Text 2"/>
          <p:cNvSpPr/>
          <p:nvPr/>
        </p:nvSpPr>
        <p:spPr>
          <a:xfrm>
            <a:off x="661475" y="2450902"/>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Практикалық қолдану және болжау</a:t>
            </a:r>
            <a:endParaRPr lang="en-US" sz="3250" dirty="0"/>
          </a:p>
        </p:txBody>
      </p:sp>
      <p:sp>
        <p:nvSpPr>
          <p:cNvPr id="6" name="Text 3"/>
          <p:cNvSpPr/>
          <p:nvPr/>
        </p:nvSpPr>
        <p:spPr>
          <a:xfrm>
            <a:off x="661475" y="3732411"/>
            <a:ext cx="6296860" cy="99218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Орталық тенденция көрсеткіштері — тек өткенді сипаттайтын дескриптивті статистика ғана емес. Олар болжамдық модельдердің де іргетасы болып табылады. Бұл бөлімде полиноминалды трендтер, салалық мониторинг және болжамдық талдаудың практикалық тәсілдері қарастырылады.</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454819"/>
            <a:ext cx="10868745"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Полиноминалды кестелер арқылы болжам</a:t>
            </a:r>
            <a:endParaRPr lang="en-US" sz="1600" dirty="0"/>
          </a:p>
        </p:txBody>
      </p:sp>
      <p:sp>
        <p:nvSpPr>
          <p:cNvPr id="3" name="Text 1"/>
          <p:cNvSpPr/>
          <p:nvPr/>
        </p:nvSpPr>
        <p:spPr>
          <a:xfrm>
            <a:off x="661475" y="795933"/>
            <a:ext cx="11478330" cy="92968"/>
          </a:xfrm>
          <a:prstGeom prst="rect">
            <a:avLst/>
          </a:prstGeom>
          <a:noFill/>
          <a:ln/>
        </p:spPr>
        <p:txBody>
          <a:bodyPr wrap="none" lIns="0" tIns="0" rIns="0" bIns="0" rtlCol="0" anchor="t"/>
          <a:lstStyle/>
          <a:p>
            <a:pPr marL="0" indent="0" algn="l">
              <a:lnSpc>
                <a:spcPct val="94000"/>
              </a:lnSpc>
              <a:buNone/>
            </a:pPr>
            <a:r>
              <a:rPr lang="en-US" sz="650" dirty="0">
                <a:solidFill>
                  <a:srgbClr val="384653"/>
                </a:solidFill>
                <a:latin typeface="Roboto" pitchFamily="34" charset="0"/>
                <a:ea typeface="Roboto" pitchFamily="34" charset="-122"/>
                <a:cs typeface="Roboto" pitchFamily="34" charset="-120"/>
              </a:rPr>
              <a:t>Уақыт қатарларын талдауда орташа мән жеткіліксіз — трендті, яғни уақыт өткен сайынғы жүйелі өзгерісті анықтау керек. Полиноминалды регрессия осы мақсатта орталық тенденция идеясын динамикалық кеңістікке ауыстырады.</a:t>
            </a:r>
            <a:endParaRPr lang="en-US" sz="650" dirty="0"/>
          </a:p>
        </p:txBody>
      </p:sp>
      <p:pic>
        <p:nvPicPr>
          <p:cNvPr id="4" name="Image 0" descr="preencoded.png"/>
          <p:cNvPicPr>
            <a:picLocks noChangeAspect="1"/>
          </p:cNvPicPr>
          <p:nvPr/>
        </p:nvPicPr>
        <p:blipFill>
          <a:blip r:embed="rId3"/>
          <a:stretch>
            <a:fillRect/>
          </a:stretch>
        </p:blipFill>
        <p:spPr>
          <a:xfrm>
            <a:off x="851077" y="935335"/>
            <a:ext cx="10489541" cy="5127427"/>
          </a:xfrm>
          <a:prstGeom prst="rect">
            <a:avLst/>
          </a:prstGeom>
        </p:spPr>
      </p:pic>
      <p:sp>
        <p:nvSpPr>
          <p:cNvPr id="5" name="Text 2"/>
          <p:cNvSpPr/>
          <p:nvPr/>
        </p:nvSpPr>
        <p:spPr>
          <a:xfrm>
            <a:off x="1645214" y="2699510"/>
            <a:ext cx="2445415" cy="305684"/>
          </a:xfrm>
          <a:prstGeom prst="rect">
            <a:avLst/>
          </a:prstGeom>
          <a:noFill/>
          <a:ln/>
        </p:spPr>
        <p:txBody>
          <a:bodyPr wrap="none" lIns="0" tIns="0" rIns="0" bIns="0" rtlCol="0" anchor="t"/>
          <a:lstStyle/>
          <a:p>
            <a:pPr marL="0" indent="0" algn="ctr">
              <a:lnSpc>
                <a:spcPct val="104000"/>
              </a:lnSpc>
              <a:buNone/>
            </a:pPr>
            <a:r>
              <a:rPr lang="en-US" sz="1900" dirty="0">
                <a:solidFill>
                  <a:srgbClr val="384653"/>
                </a:solidFill>
                <a:latin typeface="Host Grotesk Medium" pitchFamily="34" charset="0"/>
                <a:ea typeface="Host Grotesk Medium" pitchFamily="34" charset="-122"/>
                <a:cs typeface="Host Grotesk Medium" pitchFamily="34" charset="-120"/>
              </a:rPr>
              <a:t>Деректер жинау</a:t>
            </a:r>
            <a:endParaRPr lang="en-US" sz="1900" dirty="0"/>
          </a:p>
        </p:txBody>
      </p:sp>
      <p:sp>
        <p:nvSpPr>
          <p:cNvPr id="6" name="Text 3"/>
          <p:cNvSpPr/>
          <p:nvPr/>
        </p:nvSpPr>
        <p:spPr>
          <a:xfrm>
            <a:off x="6894704" y="1525682"/>
            <a:ext cx="2445415" cy="305685"/>
          </a:xfrm>
          <a:prstGeom prst="rect">
            <a:avLst/>
          </a:prstGeom>
          <a:noFill/>
          <a:ln/>
        </p:spPr>
        <p:txBody>
          <a:bodyPr wrap="none" lIns="0" tIns="0" rIns="0" bIns="0" rtlCol="0" anchor="t"/>
          <a:lstStyle/>
          <a:p>
            <a:pPr marL="0" indent="0" algn="ctr">
              <a:lnSpc>
                <a:spcPct val="104000"/>
              </a:lnSpc>
              <a:buNone/>
            </a:pPr>
            <a:r>
              <a:rPr lang="en-US" sz="1900" dirty="0">
                <a:solidFill>
                  <a:srgbClr val="384653"/>
                </a:solidFill>
                <a:latin typeface="Host Grotesk Medium" pitchFamily="34" charset="0"/>
                <a:ea typeface="Host Grotesk Medium" pitchFamily="34" charset="-122"/>
                <a:cs typeface="Host Grotesk Medium" pitchFamily="34" charset="-120"/>
              </a:rPr>
              <a:t>Орталық тенденция</a:t>
            </a:r>
            <a:endParaRPr lang="en-US" sz="1900" dirty="0"/>
          </a:p>
        </p:txBody>
      </p:sp>
      <p:sp>
        <p:nvSpPr>
          <p:cNvPr id="7" name="Text 4"/>
          <p:cNvSpPr/>
          <p:nvPr/>
        </p:nvSpPr>
        <p:spPr>
          <a:xfrm>
            <a:off x="8100939" y="3938552"/>
            <a:ext cx="2445415" cy="305684"/>
          </a:xfrm>
          <a:prstGeom prst="rect">
            <a:avLst/>
          </a:prstGeom>
          <a:noFill/>
          <a:ln/>
        </p:spPr>
        <p:txBody>
          <a:bodyPr wrap="none" lIns="0" tIns="0" rIns="0" bIns="0" rtlCol="0" anchor="t"/>
          <a:lstStyle/>
          <a:p>
            <a:pPr marL="0" indent="0" algn="ctr">
              <a:lnSpc>
                <a:spcPct val="104000"/>
              </a:lnSpc>
              <a:buNone/>
            </a:pPr>
            <a:r>
              <a:rPr lang="en-US" sz="1900" dirty="0">
                <a:solidFill>
                  <a:srgbClr val="384653"/>
                </a:solidFill>
                <a:latin typeface="Host Grotesk Medium" pitchFamily="34" charset="0"/>
                <a:ea typeface="Host Grotesk Medium" pitchFamily="34" charset="-122"/>
                <a:cs typeface="Host Grotesk Medium" pitchFamily="34" charset="-120"/>
              </a:rPr>
              <a:t>Полиномдық тренд</a:t>
            </a:r>
            <a:endParaRPr lang="en-US" sz="1900" dirty="0"/>
          </a:p>
        </p:txBody>
      </p:sp>
      <p:sp>
        <p:nvSpPr>
          <p:cNvPr id="8" name="Text 5"/>
          <p:cNvSpPr/>
          <p:nvPr/>
        </p:nvSpPr>
        <p:spPr>
          <a:xfrm>
            <a:off x="2840750" y="5134118"/>
            <a:ext cx="2445415" cy="305684"/>
          </a:xfrm>
          <a:prstGeom prst="rect">
            <a:avLst/>
          </a:prstGeom>
          <a:noFill/>
          <a:ln/>
        </p:spPr>
        <p:txBody>
          <a:bodyPr wrap="none" lIns="0" tIns="0" rIns="0" bIns="0" rtlCol="0" anchor="t"/>
          <a:lstStyle/>
          <a:p>
            <a:pPr marL="0" indent="0" algn="ctr">
              <a:lnSpc>
                <a:spcPct val="104000"/>
              </a:lnSpc>
              <a:buNone/>
            </a:pPr>
            <a:r>
              <a:rPr lang="en-US" sz="1900" dirty="0">
                <a:solidFill>
                  <a:srgbClr val="384653"/>
                </a:solidFill>
                <a:latin typeface="Host Grotesk Medium" pitchFamily="34" charset="0"/>
                <a:ea typeface="Host Grotesk Medium" pitchFamily="34" charset="-122"/>
                <a:cs typeface="Host Grotesk Medium" pitchFamily="34" charset="-120"/>
              </a:rPr>
              <a:t>2 жылдық болжам</a:t>
            </a:r>
            <a:endParaRPr lang="en-US" sz="1900" dirty="0"/>
          </a:p>
        </p:txBody>
      </p:sp>
      <p:sp>
        <p:nvSpPr>
          <p:cNvPr id="9" name="Text 6"/>
          <p:cNvSpPr/>
          <p:nvPr/>
        </p:nvSpPr>
        <p:spPr>
          <a:xfrm>
            <a:off x="661475" y="6150471"/>
            <a:ext cx="5333569" cy="129183"/>
          </a:xfrm>
          <a:prstGeom prst="rect">
            <a:avLst/>
          </a:prstGeom>
          <a:noFill/>
          <a:ln/>
        </p:spPr>
        <p:txBody>
          <a:bodyPr wrap="none" lIns="0" tIns="0" rIns="0" bIns="0" rtlCol="0" anchor="t"/>
          <a:lstStyle/>
          <a:p>
            <a:pPr marL="0" indent="0" algn="l">
              <a:lnSpc>
                <a:spcPct val="104000"/>
              </a:lnSpc>
              <a:buNone/>
            </a:pPr>
            <a:r>
              <a:rPr lang="en-US" sz="800" dirty="0">
                <a:solidFill>
                  <a:srgbClr val="2E3C4E"/>
                </a:solidFill>
                <a:latin typeface="Host Grotesk Medium" pitchFamily="34" charset="0"/>
                <a:ea typeface="Host Grotesk Medium" pitchFamily="34" charset="-122"/>
                <a:cs typeface="Host Grotesk Medium" pitchFamily="34" charset="-120"/>
              </a:rPr>
              <a:t>Болжамның негіздері</a:t>
            </a:r>
            <a:endParaRPr lang="en-US" sz="800" dirty="0"/>
          </a:p>
        </p:txBody>
      </p:sp>
      <p:sp>
        <p:nvSpPr>
          <p:cNvPr id="10" name="Text 7"/>
          <p:cNvSpPr/>
          <p:nvPr/>
        </p:nvSpPr>
        <p:spPr>
          <a:xfrm>
            <a:off x="661475" y="6320929"/>
            <a:ext cx="5333569" cy="278904"/>
          </a:xfrm>
          <a:prstGeom prst="rect">
            <a:avLst/>
          </a:prstGeom>
          <a:noFill/>
          <a:ln/>
        </p:spPr>
        <p:txBody>
          <a:bodyPr wrap="square" lIns="0" tIns="0" rIns="0" bIns="0" rtlCol="0" anchor="t">
            <a:normAutofit lnSpcReduction="10000"/>
          </a:bodyPr>
          <a:lstStyle/>
          <a:p>
            <a:pPr marL="0" indent="0" algn="l">
              <a:lnSpc>
                <a:spcPct val="94000"/>
              </a:lnSpc>
              <a:buNone/>
            </a:pPr>
            <a:r>
              <a:rPr lang="en-US" sz="650" dirty="0">
                <a:solidFill>
                  <a:srgbClr val="384653"/>
                </a:solidFill>
                <a:latin typeface="Roboto" pitchFamily="34" charset="0"/>
                <a:ea typeface="Roboto" pitchFamily="34" charset="-122"/>
                <a:cs typeface="Roboto" pitchFamily="34" charset="-120"/>
              </a:rPr>
              <a:t>Өткен деректер негізінде болашақты болжау үшін трендтің математикалық моделін құру қажет. Полиноминалды модель — сызықтық тренд жеткіліксіз болған жағдайда, яғни деректер қисық сызықты үрдіс көрсеткенде қолданылады. Орташа мән мен медиана деректердің «нормалды» деңгейін анықтай отырып, болжам дәлдігін тексеруге мүмкіндік береді.</a:t>
            </a:r>
            <a:endParaRPr lang="en-US" sz="650" dirty="0"/>
          </a:p>
        </p:txBody>
      </p:sp>
      <p:sp>
        <p:nvSpPr>
          <p:cNvPr id="11" name="Text 8"/>
          <p:cNvSpPr/>
          <p:nvPr/>
        </p:nvSpPr>
        <p:spPr>
          <a:xfrm>
            <a:off x="6203001" y="6150471"/>
            <a:ext cx="5333569" cy="129183"/>
          </a:xfrm>
          <a:prstGeom prst="rect">
            <a:avLst/>
          </a:prstGeom>
          <a:noFill/>
          <a:ln/>
        </p:spPr>
        <p:txBody>
          <a:bodyPr wrap="none" lIns="0" tIns="0" rIns="0" bIns="0" rtlCol="0" anchor="t"/>
          <a:lstStyle/>
          <a:p>
            <a:pPr marL="0" indent="0" algn="l">
              <a:lnSpc>
                <a:spcPct val="104000"/>
              </a:lnSpc>
              <a:buNone/>
            </a:pPr>
            <a:r>
              <a:rPr lang="en-US" sz="800" dirty="0">
                <a:solidFill>
                  <a:srgbClr val="2E3C4E"/>
                </a:solidFill>
                <a:latin typeface="Host Grotesk Medium" pitchFamily="34" charset="0"/>
                <a:ea typeface="Host Grotesk Medium" pitchFamily="34" charset="-122"/>
                <a:cs typeface="Host Grotesk Medium" pitchFamily="34" charset="-120"/>
              </a:rPr>
              <a:t>Excel арқылы практикалық іске асыру</a:t>
            </a:r>
            <a:endParaRPr lang="en-US" sz="800" dirty="0"/>
          </a:p>
        </p:txBody>
      </p:sp>
      <p:sp>
        <p:nvSpPr>
          <p:cNvPr id="12" name="Text 9"/>
          <p:cNvSpPr/>
          <p:nvPr/>
        </p:nvSpPr>
        <p:spPr>
          <a:xfrm>
            <a:off x="6203001" y="6320929"/>
            <a:ext cx="5333569" cy="278904"/>
          </a:xfrm>
          <a:prstGeom prst="rect">
            <a:avLst/>
          </a:prstGeom>
          <a:noFill/>
          <a:ln/>
        </p:spPr>
        <p:txBody>
          <a:bodyPr wrap="square" lIns="0" tIns="0" rIns="0" bIns="0" rtlCol="0" anchor="t">
            <a:normAutofit lnSpcReduction="10000"/>
          </a:bodyPr>
          <a:lstStyle/>
          <a:p>
            <a:pPr marL="0" indent="0" algn="l">
              <a:lnSpc>
                <a:spcPct val="94000"/>
              </a:lnSpc>
              <a:buNone/>
            </a:pPr>
            <a:r>
              <a:rPr lang="en-US" sz="650" dirty="0">
                <a:solidFill>
                  <a:srgbClr val="384653"/>
                </a:solidFill>
                <a:latin typeface="Roboto" pitchFamily="34" charset="0"/>
                <a:ea typeface="Roboto" pitchFamily="34" charset="-122"/>
                <a:cs typeface="Roboto" pitchFamily="34" charset="-120"/>
              </a:rPr>
              <a:t>Microsoft Excel-дің Trend, Forecast және Polynomial Trendline функциялары орталық тенденцияны болжамдық модельге біріктіреді. 2 жылдық тұрақтылық болжамы экономикалық жоспарлауда кеңінен қолданылатын орта мерзімді горизонт болып табылады — бұл кезеңде деректердің орташа мәні болашақтың ең сенімді жуық бағасы ретінде алынады.</a:t>
            </a:r>
            <a:endParaRPr lang="en-US" sz="6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980480"/>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Салалық құрылым: 2026 жылғы мониторинг</a:t>
            </a:r>
            <a:endParaRPr lang="en-US" sz="3250" dirty="0"/>
          </a:p>
        </p:txBody>
      </p:sp>
      <p:sp>
        <p:nvSpPr>
          <p:cNvPr id="3" name="Text 1"/>
          <p:cNvSpPr/>
          <p:nvPr/>
        </p:nvSpPr>
        <p:spPr>
          <a:xfrm>
            <a:off x="661475" y="1827907"/>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Қазақстанның 2026 жылғы салалық мониторингі 3 492 кәсіпорынның пікіртерімі негізінде жүргізілді. Бұл деректер жиыны орталық тенденция көрсеткіштерінің салалық талдаудағы қолданылу мысалын жарқын бейнелейді.</a:t>
            </a:r>
            <a:endParaRPr lang="en-US" sz="1300" dirty="0"/>
          </a:p>
        </p:txBody>
      </p:sp>
      <p:sp>
        <p:nvSpPr>
          <p:cNvPr id="4" name="Shape 2"/>
          <p:cNvSpPr/>
          <p:nvPr/>
        </p:nvSpPr>
        <p:spPr>
          <a:xfrm>
            <a:off x="661475" y="2510036"/>
            <a:ext cx="3512653" cy="2437309"/>
          </a:xfrm>
          <a:prstGeom prst="roundRect">
            <a:avLst>
              <a:gd name="adj" fmla="val 2850"/>
            </a:avLst>
          </a:prstGeom>
          <a:solidFill>
            <a:srgbClr val="D9EDF2"/>
          </a:solidFill>
          <a:ln w="6350">
            <a:solidFill>
              <a:srgbClr val="BFD3D8"/>
            </a:solidFill>
            <a:prstDash val="solid"/>
          </a:ln>
        </p:spPr>
        <p:txBody>
          <a:bodyPr/>
          <a:lstStyle/>
          <a:p>
            <a:endParaRPr lang="ru-RU"/>
          </a:p>
        </p:txBody>
      </p:sp>
      <p:sp>
        <p:nvSpPr>
          <p:cNvPr id="5" name="Text 3"/>
          <p:cNvSpPr/>
          <p:nvPr/>
        </p:nvSpPr>
        <p:spPr>
          <a:xfrm>
            <a:off x="833119" y="2681684"/>
            <a:ext cx="31693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Сауда саласы</a:t>
            </a:r>
            <a:endParaRPr lang="en-US" sz="1600" dirty="0"/>
          </a:p>
        </p:txBody>
      </p:sp>
      <p:sp>
        <p:nvSpPr>
          <p:cNvPr id="6" name="Text 4"/>
          <p:cNvSpPr/>
          <p:nvPr/>
        </p:nvSpPr>
        <p:spPr>
          <a:xfrm>
            <a:off x="833119" y="3039368"/>
            <a:ext cx="3169364"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Іскерлік белсенділік агрегатты көрсеткіші (ААК) = </a:t>
            </a:r>
            <a:r>
              <a:rPr lang="en-US" sz="1300" b="1" dirty="0">
                <a:solidFill>
                  <a:srgbClr val="384653"/>
                </a:solidFill>
                <a:latin typeface="Roboto Bold" pitchFamily="34" charset="0"/>
                <a:ea typeface="Roboto Bold" pitchFamily="34" charset="-122"/>
                <a:cs typeface="Roboto Bold" pitchFamily="34" charset="-120"/>
              </a:rPr>
              <a:t>0,27</a:t>
            </a:r>
            <a:r>
              <a:rPr lang="en-US" sz="1300" dirty="0">
                <a:solidFill>
                  <a:srgbClr val="384653"/>
                </a:solidFill>
                <a:latin typeface="Roboto" pitchFamily="34" charset="0"/>
                <a:ea typeface="Roboto" pitchFamily="34" charset="-122"/>
                <a:cs typeface="Roboto" pitchFamily="34" charset="-120"/>
              </a:rPr>
              <a:t> — ең жоғары көрсеткіш. Бұл саудагерлердің жалпы жағдайды орташадан жақсы деп бағалайтынын білдіреді. Сауда кәсіпорындарының медианалық табысы да оң динамика көрсетті.</a:t>
            </a:r>
            <a:endParaRPr lang="en-US" sz="1300" dirty="0"/>
          </a:p>
        </p:txBody>
      </p:sp>
      <p:sp>
        <p:nvSpPr>
          <p:cNvPr id="7" name="Shape 5"/>
          <p:cNvSpPr/>
          <p:nvPr/>
        </p:nvSpPr>
        <p:spPr>
          <a:xfrm>
            <a:off x="4339422" y="2510036"/>
            <a:ext cx="3512752" cy="2437309"/>
          </a:xfrm>
          <a:prstGeom prst="roundRect">
            <a:avLst>
              <a:gd name="adj" fmla="val 2850"/>
            </a:avLst>
          </a:prstGeom>
          <a:solidFill>
            <a:srgbClr val="D9EDF2"/>
          </a:solidFill>
          <a:ln w="6350">
            <a:solidFill>
              <a:srgbClr val="BFD3D8"/>
            </a:solidFill>
            <a:prstDash val="solid"/>
          </a:ln>
        </p:spPr>
        <p:txBody>
          <a:bodyPr/>
          <a:lstStyle/>
          <a:p>
            <a:endParaRPr lang="ru-RU"/>
          </a:p>
        </p:txBody>
      </p:sp>
      <p:sp>
        <p:nvSpPr>
          <p:cNvPr id="8" name="Text 6"/>
          <p:cNvSpPr/>
          <p:nvPr/>
        </p:nvSpPr>
        <p:spPr>
          <a:xfrm>
            <a:off x="4511066" y="2681684"/>
            <a:ext cx="31694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Көлік және қойма</a:t>
            </a:r>
            <a:endParaRPr lang="en-US" sz="1600" dirty="0"/>
          </a:p>
        </p:txBody>
      </p:sp>
      <p:sp>
        <p:nvSpPr>
          <p:cNvPr id="9" name="Text 7"/>
          <p:cNvSpPr/>
          <p:nvPr/>
        </p:nvSpPr>
        <p:spPr>
          <a:xfrm>
            <a:off x="4511066" y="3039368"/>
            <a:ext cx="3169464"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Рентабельділік деңгейі: </a:t>
            </a:r>
            <a:r>
              <a:rPr lang="en-US" sz="1300" b="1" dirty="0">
                <a:solidFill>
                  <a:srgbClr val="384653"/>
                </a:solidFill>
                <a:latin typeface="Roboto Bold" pitchFamily="34" charset="0"/>
                <a:ea typeface="Roboto Bold" pitchFamily="34" charset="-122"/>
                <a:cs typeface="Roboto Bold" pitchFamily="34" charset="-120"/>
              </a:rPr>
              <a:t>34,8%</a:t>
            </a:r>
            <a:r>
              <a:rPr lang="en-US" sz="1300" dirty="0">
                <a:solidFill>
                  <a:srgbClr val="384653"/>
                </a:solidFill>
                <a:latin typeface="Roboto" pitchFamily="34" charset="0"/>
                <a:ea typeface="Roboto" pitchFamily="34" charset="-122"/>
                <a:cs typeface="Roboto" pitchFamily="34" charset="-120"/>
              </a:rPr>
              <a:t> — мониторинг нысанындағы салалардың ішіндегі ең жоғарғы рентабельділік. Орташа мән бойынша бұл сала инвестициялық тартымдылық рейтингінде жоғары орын алады.</a:t>
            </a:r>
            <a:endParaRPr lang="en-US" sz="1300" dirty="0"/>
          </a:p>
        </p:txBody>
      </p:sp>
      <p:sp>
        <p:nvSpPr>
          <p:cNvPr id="10" name="Shape 8"/>
          <p:cNvSpPr/>
          <p:nvPr/>
        </p:nvSpPr>
        <p:spPr>
          <a:xfrm>
            <a:off x="8017468" y="2510036"/>
            <a:ext cx="3512653" cy="2437309"/>
          </a:xfrm>
          <a:prstGeom prst="roundRect">
            <a:avLst>
              <a:gd name="adj" fmla="val 2850"/>
            </a:avLst>
          </a:prstGeom>
          <a:solidFill>
            <a:srgbClr val="D9EDF2"/>
          </a:solidFill>
          <a:ln w="6350">
            <a:solidFill>
              <a:srgbClr val="BFD3D8"/>
            </a:solidFill>
            <a:prstDash val="solid"/>
          </a:ln>
        </p:spPr>
        <p:txBody>
          <a:bodyPr/>
          <a:lstStyle/>
          <a:p>
            <a:endParaRPr lang="ru-RU"/>
          </a:p>
        </p:txBody>
      </p:sp>
      <p:sp>
        <p:nvSpPr>
          <p:cNvPr id="11" name="Text 9"/>
          <p:cNvSpPr/>
          <p:nvPr/>
        </p:nvSpPr>
        <p:spPr>
          <a:xfrm>
            <a:off x="8189112" y="2681684"/>
            <a:ext cx="31693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Өнеркәсіп</a:t>
            </a:r>
            <a:endParaRPr lang="en-US" sz="1600" dirty="0"/>
          </a:p>
        </p:txBody>
      </p:sp>
      <p:sp>
        <p:nvSpPr>
          <p:cNvPr id="12" name="Text 10"/>
          <p:cNvSpPr/>
          <p:nvPr/>
        </p:nvSpPr>
        <p:spPr>
          <a:xfrm>
            <a:off x="8189112" y="3039368"/>
            <a:ext cx="3169364"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3 492 кәсіпорынның деректері бойынша өнеркәсіп саласының модалық жалақы деңгейі орта республикалық деңгейден жоғары. Медианалық табыстылық өнеркәсіпте тұрақты орта деңгейді сақтайды.</a:t>
            </a:r>
            <a:endParaRPr lang="en-US" sz="1300" dirty="0"/>
          </a:p>
        </p:txBody>
      </p:sp>
      <p:sp>
        <p:nvSpPr>
          <p:cNvPr id="13" name="Text 11"/>
          <p:cNvSpPr/>
          <p:nvPr/>
        </p:nvSpPr>
        <p:spPr>
          <a:xfrm>
            <a:off x="661475" y="5133380"/>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Пікіртерім деректерін өңдеуде орталық тенденция көрсеткіштері шешуші рөл атқарды: ААК орташа мән негізінде есептелді, ал жеке секторлардың рентабельділігін салыстыруда медиана қолданылды. Бұл тәсіл бірнеше аутлайер кәсіпорынның жалпы картинаны бұрмалауына жол бермеді.</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3" name="Shape 0"/>
          <p:cNvSpPr/>
          <p:nvPr/>
        </p:nvSpPr>
        <p:spPr>
          <a:xfrm>
            <a:off x="661475" y="2009378"/>
            <a:ext cx="727851" cy="251420"/>
          </a:xfrm>
          <a:prstGeom prst="roundRect">
            <a:avLst>
              <a:gd name="adj" fmla="val 22103"/>
            </a:avLst>
          </a:prstGeom>
          <a:solidFill>
            <a:srgbClr val="D9EDF2"/>
          </a:solidFill>
          <a:ln/>
        </p:spPr>
        <p:txBody>
          <a:bodyPr/>
          <a:lstStyle/>
          <a:p>
            <a:endParaRPr lang="ru-RU"/>
          </a:p>
        </p:txBody>
      </p:sp>
      <p:sp>
        <p:nvSpPr>
          <p:cNvPr id="4" name="Text 1"/>
          <p:cNvSpPr/>
          <p:nvPr/>
        </p:nvSpPr>
        <p:spPr>
          <a:xfrm>
            <a:off x="760691" y="2058988"/>
            <a:ext cx="1139003" cy="152202"/>
          </a:xfrm>
          <a:prstGeom prst="rect">
            <a:avLst/>
          </a:prstGeom>
          <a:noFill/>
          <a:ln/>
        </p:spPr>
        <p:txBody>
          <a:bodyPr wrap="none" lIns="0" tIns="0" rIns="0" bIns="0" rtlCol="0" anchor="t"/>
          <a:lstStyle/>
          <a:p>
            <a:pPr marL="0" indent="0" algn="l">
              <a:lnSpc>
                <a:spcPct val="96000"/>
              </a:lnSpc>
              <a:buNone/>
            </a:pPr>
            <a:r>
              <a:rPr lang="en-US" sz="1000" dirty="0">
                <a:solidFill>
                  <a:srgbClr val="384653"/>
                </a:solidFill>
                <a:latin typeface="Roboto" pitchFamily="34" charset="0"/>
                <a:ea typeface="Roboto" pitchFamily="34" charset="-122"/>
                <a:cs typeface="Roboto" pitchFamily="34" charset="-120"/>
              </a:rPr>
              <a:t>4-БӨЛІМ</a:t>
            </a:r>
            <a:endParaRPr lang="en-US" sz="1000" dirty="0"/>
          </a:p>
        </p:txBody>
      </p:sp>
      <p:sp>
        <p:nvSpPr>
          <p:cNvPr id="5" name="Text 2"/>
          <p:cNvSpPr/>
          <p:nvPr/>
        </p:nvSpPr>
        <p:spPr>
          <a:xfrm>
            <a:off x="661475" y="2326878"/>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Статистикалық ауытқулар және олардың мәні</a:t>
            </a:r>
            <a:endParaRPr lang="en-US" sz="3250" dirty="0"/>
          </a:p>
        </p:txBody>
      </p:sp>
      <p:sp>
        <p:nvSpPr>
          <p:cNvPr id="6" name="Text 3"/>
          <p:cNvSpPr/>
          <p:nvPr/>
        </p:nvSpPr>
        <p:spPr>
          <a:xfrm>
            <a:off x="661475" y="3608387"/>
            <a:ext cx="6296860"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Орталық тенденция — бастапқы нүкте, бірақ деректердің толық бейнесі үшін ол жеткіліксіз. Деректердің шашыраңқылығы мен ауытқуы — статистикалық сурет толық болуы үшін міндетті түрде зерттелуі тиіс өлшемдер. Дисперсия, стандартты ауытқу және аутлайерлер туралы білім — кәсіби аналитиктің арсеналы.</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059061"/>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Деректердің шашыраңқылығы: Орталықтан ауытқу</a:t>
            </a:r>
            <a:endParaRPr lang="en-US" sz="3250" dirty="0"/>
          </a:p>
        </p:txBody>
      </p:sp>
      <p:sp>
        <p:nvSpPr>
          <p:cNvPr id="3" name="Text 1"/>
          <p:cNvSpPr/>
          <p:nvPr/>
        </p:nvSpPr>
        <p:spPr>
          <a:xfrm>
            <a:off x="661475" y="1906488"/>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Екі деректер жиыны бірдей орташа мәнге ие бола отырып, мүлдем өзгеше табиғатта болуы мүмкін. Мысалы, {50, 50, 50, 50} және {0, 20, 80, 100} жиындарының орташасы бірдей — 50. Алайда бірінші жиын өте тұрақты, екіншісі — өте шашыраңқы. Осы айырмашылықты анықтауға шашыраңқылық өлшемдері қызмет етеді.</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836664"/>
            <a:ext cx="413434" cy="413445"/>
          </a:xfrm>
          <a:prstGeom prst="rect">
            <a:avLst/>
          </a:prstGeom>
        </p:spPr>
      </p:pic>
      <p:sp>
        <p:nvSpPr>
          <p:cNvPr id="5" name="Text 2"/>
          <p:cNvSpPr/>
          <p:nvPr/>
        </p:nvSpPr>
        <p:spPr>
          <a:xfrm>
            <a:off x="661475" y="3456781"/>
            <a:ext cx="3485071"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Дисперсия (Variance)</a:t>
            </a:r>
            <a:endParaRPr lang="en-US" sz="1600" dirty="0"/>
          </a:p>
        </p:txBody>
      </p:sp>
      <p:sp>
        <p:nvSpPr>
          <p:cNvPr id="6" name="Text 3"/>
          <p:cNvSpPr/>
          <p:nvPr/>
        </p:nvSpPr>
        <p:spPr>
          <a:xfrm>
            <a:off x="661475" y="3814465"/>
            <a:ext cx="3485071"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Орталық мәннен ауытқулардың квадраттарының орташасы. Дисперсия неғұрлым үлкен болса, деректер орташадан соғұрлым алшақ орналасқан. Есептеу формуласы: σ² = Σ(xᵢ – x̄)² / n. Дисперсияның бірлігі — бастапқы деректер бірлігінің квадраты, бұл интерпретацияны қиындатады.</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53213" y="2836664"/>
            <a:ext cx="413434" cy="413445"/>
          </a:xfrm>
          <a:prstGeom prst="rect">
            <a:avLst/>
          </a:prstGeom>
        </p:spPr>
      </p:pic>
      <p:sp>
        <p:nvSpPr>
          <p:cNvPr id="8" name="Text 4"/>
          <p:cNvSpPr/>
          <p:nvPr/>
        </p:nvSpPr>
        <p:spPr>
          <a:xfrm>
            <a:off x="4353213" y="3456781"/>
            <a:ext cx="3485170"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Стандартты ауытқу</a:t>
            </a:r>
            <a:endParaRPr lang="en-US" sz="1600" dirty="0"/>
          </a:p>
        </p:txBody>
      </p:sp>
      <p:sp>
        <p:nvSpPr>
          <p:cNvPr id="9" name="Text 5"/>
          <p:cNvSpPr/>
          <p:nvPr/>
        </p:nvSpPr>
        <p:spPr>
          <a:xfrm>
            <a:off x="4353213" y="3814465"/>
            <a:ext cx="3485170"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Дисперсияның квадрат түбірі — σ. Бастапқы деректермен бір бірліктегі болғандықтан, интерпретациялауға ыңғайлы. Стандартты ауытқудың кіші болуы деректердің орталыққа жиналғанын, үлкен болуы — шашыраңқы екенін білдіреді. Қаржылық тәуекелді бағалауда кеңінен қолданылады.</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45050" y="2836664"/>
            <a:ext cx="413434" cy="413445"/>
          </a:xfrm>
          <a:prstGeom prst="rect">
            <a:avLst/>
          </a:prstGeom>
        </p:spPr>
      </p:pic>
      <p:sp>
        <p:nvSpPr>
          <p:cNvPr id="11" name="Text 6"/>
          <p:cNvSpPr/>
          <p:nvPr/>
        </p:nvSpPr>
        <p:spPr>
          <a:xfrm>
            <a:off x="8045050" y="3456781"/>
            <a:ext cx="3485170"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Өңірлік дисперсия</a:t>
            </a:r>
            <a:endParaRPr lang="en-US" sz="1600" dirty="0"/>
          </a:p>
        </p:txBody>
      </p:sp>
      <p:sp>
        <p:nvSpPr>
          <p:cNvPr id="12" name="Text 7"/>
          <p:cNvSpPr/>
          <p:nvPr/>
        </p:nvSpPr>
        <p:spPr>
          <a:xfrm>
            <a:off x="8045050" y="3814465"/>
            <a:ext cx="3485170"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Қазақстан өңірлерінің табыс деңгейіндегі дисперсия жоғары. Астана мен Алматы қалаларының орташа жалақысы ауылдық өңірлерден едәуір жоғары. Бұл жоғары дисперсия республикалық орташа мәнді нақты картина ретінде қабылдауға болмайтынын ескертеді — медиана мен өңірлік жіктелген талдау міндетті.</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471190"/>
            <a:ext cx="10868745" cy="985242"/>
          </a:xfrm>
          <a:prstGeom prst="rect">
            <a:avLst/>
          </a:prstGeom>
          <a:noFill/>
          <a:ln/>
        </p:spPr>
        <p:txBody>
          <a:bodyPr wrap="square" lIns="0" tIns="0" rIns="0" bIns="0" rtlCol="0" anchor="t">
            <a:normAutofit/>
          </a:bodyPr>
          <a:lstStyle/>
          <a:p>
            <a:pPr marL="0" indent="0" algn="l">
              <a:lnSpc>
                <a:spcPct val="104000"/>
              </a:lnSpc>
              <a:buNone/>
            </a:pPr>
            <a:r>
              <a:rPr lang="en-US" sz="3100" dirty="0">
                <a:solidFill>
                  <a:srgbClr val="2E3C4E"/>
                </a:solidFill>
                <a:latin typeface="Host Grotesk Medium" pitchFamily="34" charset="0"/>
                <a:ea typeface="Host Grotesk Medium" pitchFamily="34" charset="-122"/>
                <a:cs typeface="Host Grotesk Medium" pitchFamily="34" charset="-120"/>
              </a:rPr>
              <a:t>Аутлайерлер: Статистикалық қателік пе, әлде жаңалық па?</a:t>
            </a:r>
            <a:endParaRPr lang="en-US" sz="3100" dirty="0"/>
          </a:p>
        </p:txBody>
      </p:sp>
      <p:sp>
        <p:nvSpPr>
          <p:cNvPr id="3" name="Text 1"/>
          <p:cNvSpPr/>
          <p:nvPr/>
        </p:nvSpPr>
        <p:spPr>
          <a:xfrm>
            <a:off x="661475" y="1756866"/>
            <a:ext cx="10868745" cy="692646"/>
          </a:xfrm>
          <a:prstGeom prst="rect">
            <a:avLst/>
          </a:prstGeom>
          <a:noFill/>
          <a:ln/>
        </p:spPr>
        <p:txBody>
          <a:bodyPr wrap="square" lIns="0" tIns="0" rIns="0" bIns="0" rtlCol="0" anchor="t">
            <a:normAutofit/>
          </a:bodyPr>
          <a:lstStyle/>
          <a:p>
            <a:pPr marL="0" indent="0" algn="l">
              <a:lnSpc>
                <a:spcPct val="122000"/>
              </a:lnSpc>
              <a:buNone/>
            </a:pPr>
            <a:r>
              <a:rPr lang="en-US" sz="1200" dirty="0">
                <a:solidFill>
                  <a:srgbClr val="384653"/>
                </a:solidFill>
                <a:latin typeface="Roboto" pitchFamily="34" charset="0"/>
                <a:ea typeface="Roboto" pitchFamily="34" charset="-122"/>
                <a:cs typeface="Roboto" pitchFamily="34" charset="-120"/>
              </a:rPr>
              <a:t>Аутлайерлер (шеткі мәндер) — деректер жиынының басым бөлігінен мәнді түрде ерекшеленетін бақылаулар. Олар кейде өлшеу қателіктерінің белгісі, ал кейде — жаңа ашылымның ізі. Аутлайерлерді дұрыс анықтау және олармен дұрыс жұмыс жасау — аналитиктің жоғары шеберлігін талап ететін міндет.</a:t>
            </a:r>
            <a:endParaRPr lang="en-US" sz="1200" dirty="0"/>
          </a:p>
        </p:txBody>
      </p:sp>
      <p:sp>
        <p:nvSpPr>
          <p:cNvPr id="4" name="Shape 2"/>
          <p:cNvSpPr/>
          <p:nvPr/>
        </p:nvSpPr>
        <p:spPr>
          <a:xfrm>
            <a:off x="547971" y="2618482"/>
            <a:ext cx="5469098" cy="3768229"/>
          </a:xfrm>
          <a:prstGeom prst="roundRect">
            <a:avLst>
              <a:gd name="adj" fmla="val 3012"/>
            </a:avLst>
          </a:prstGeom>
          <a:solidFill>
            <a:srgbClr val="95CCDA"/>
          </a:solidFill>
          <a:ln/>
        </p:spPr>
        <p:txBody>
          <a:bodyPr/>
          <a:lstStyle/>
          <a:p>
            <a:endParaRPr lang="ru-RU"/>
          </a:p>
        </p:txBody>
      </p:sp>
      <p:sp>
        <p:nvSpPr>
          <p:cNvPr id="5" name="Text 3"/>
          <p:cNvSpPr/>
          <p:nvPr/>
        </p:nvSpPr>
        <p:spPr>
          <a:xfrm>
            <a:off x="705527" y="2768699"/>
            <a:ext cx="5153987" cy="246261"/>
          </a:xfrm>
          <a:prstGeom prst="rect">
            <a:avLst/>
          </a:prstGeom>
          <a:noFill/>
          <a:ln/>
        </p:spPr>
        <p:txBody>
          <a:bodyPr wrap="none" lIns="0" tIns="0" rIns="0" bIns="0" rtlCol="0" anchor="t"/>
          <a:lstStyle/>
          <a:p>
            <a:pPr marL="0" indent="0" algn="l">
              <a:lnSpc>
                <a:spcPct val="104000"/>
              </a:lnSpc>
              <a:buNone/>
            </a:pPr>
            <a:r>
              <a:rPr lang="en-US" sz="1550" dirty="0">
                <a:solidFill>
                  <a:srgbClr val="2E3C4E"/>
                </a:solidFill>
                <a:latin typeface="Host Grotesk Medium" pitchFamily="34" charset="0"/>
                <a:ea typeface="Host Grotesk Medium" pitchFamily="34" charset="-122"/>
                <a:cs typeface="Host Grotesk Medium" pitchFamily="34" charset="-120"/>
              </a:rPr>
              <a:t>Орташа мәнге әсері — айтарлықтай</a:t>
            </a:r>
            <a:endParaRPr lang="en-US" sz="1550" dirty="0"/>
          </a:p>
        </p:txBody>
      </p:sp>
      <p:sp>
        <p:nvSpPr>
          <p:cNvPr id="6" name="Text 4"/>
          <p:cNvSpPr/>
          <p:nvPr/>
        </p:nvSpPr>
        <p:spPr>
          <a:xfrm>
            <a:off x="705527" y="3165177"/>
            <a:ext cx="5153987" cy="1385292"/>
          </a:xfrm>
          <a:prstGeom prst="rect">
            <a:avLst/>
          </a:prstGeom>
          <a:noFill/>
          <a:ln/>
        </p:spPr>
        <p:txBody>
          <a:bodyPr wrap="square" lIns="0" tIns="0" rIns="0" bIns="0" rtlCol="0" anchor="t">
            <a:normAutofit/>
          </a:bodyPr>
          <a:lstStyle/>
          <a:p>
            <a:pPr marL="0" indent="0" algn="l">
              <a:lnSpc>
                <a:spcPct val="122000"/>
              </a:lnSpc>
              <a:buNone/>
            </a:pPr>
            <a:r>
              <a:rPr lang="en-US" sz="1200" dirty="0">
                <a:solidFill>
                  <a:srgbClr val="000000"/>
                </a:solidFill>
                <a:latin typeface="Roboto" pitchFamily="34" charset="0"/>
                <a:ea typeface="Roboto" pitchFamily="34" charset="-122"/>
                <a:cs typeface="Roboto" pitchFamily="34" charset="-120"/>
              </a:rPr>
              <a:t>Бір ғана экстремалды мән орташа арифметиканы елеулі мөлшерге жылжытады. Мысалы, 9 адамның айлығы 100 000 теңге, бір адамның — 10 000 000 теңге болса, орташа мән 1 081 818 теңгені көрсетеді — бұл 9 адамның нақты жағдайын мүлдем бейнелемейді. Сондықтан аутлайер бар деректерде орташаны негізгі көрсеткіш ретінде пайдалану қауіпті.</a:t>
            </a:r>
            <a:endParaRPr lang="en-US" sz="1200" dirty="0"/>
          </a:p>
        </p:txBody>
      </p:sp>
      <p:sp>
        <p:nvSpPr>
          <p:cNvPr id="7" name="Text 5"/>
          <p:cNvSpPr/>
          <p:nvPr/>
        </p:nvSpPr>
        <p:spPr>
          <a:xfrm>
            <a:off x="6294478" y="2768699"/>
            <a:ext cx="5242092" cy="246261"/>
          </a:xfrm>
          <a:prstGeom prst="rect">
            <a:avLst/>
          </a:prstGeom>
          <a:noFill/>
          <a:ln/>
        </p:spPr>
        <p:txBody>
          <a:bodyPr wrap="none" lIns="0" tIns="0" rIns="0" bIns="0" rtlCol="0" anchor="t"/>
          <a:lstStyle/>
          <a:p>
            <a:pPr marL="0" indent="0" algn="l">
              <a:lnSpc>
                <a:spcPct val="104000"/>
              </a:lnSpc>
              <a:buNone/>
            </a:pPr>
            <a:r>
              <a:rPr lang="en-US" sz="1550" dirty="0">
                <a:solidFill>
                  <a:srgbClr val="2E3C4E"/>
                </a:solidFill>
                <a:latin typeface="Host Grotesk Medium" pitchFamily="34" charset="0"/>
                <a:ea typeface="Host Grotesk Medium" pitchFamily="34" charset="-122"/>
                <a:cs typeface="Host Grotesk Medium" pitchFamily="34" charset="-120"/>
              </a:rPr>
              <a:t>Медиананың артықшылығы</a:t>
            </a:r>
            <a:endParaRPr lang="en-US" sz="1550" dirty="0"/>
          </a:p>
        </p:txBody>
      </p:sp>
      <p:sp>
        <p:nvSpPr>
          <p:cNvPr id="8" name="Text 6"/>
          <p:cNvSpPr/>
          <p:nvPr/>
        </p:nvSpPr>
        <p:spPr>
          <a:xfrm>
            <a:off x="6294478" y="3165177"/>
            <a:ext cx="5242092" cy="1154410"/>
          </a:xfrm>
          <a:prstGeom prst="rect">
            <a:avLst/>
          </a:prstGeom>
          <a:noFill/>
          <a:ln/>
        </p:spPr>
        <p:txBody>
          <a:bodyPr wrap="square" lIns="0" tIns="0" rIns="0" bIns="0" rtlCol="0" anchor="t">
            <a:normAutofit/>
          </a:bodyPr>
          <a:lstStyle/>
          <a:p>
            <a:pPr marL="0" indent="0" algn="l">
              <a:lnSpc>
                <a:spcPct val="122000"/>
              </a:lnSpc>
              <a:buNone/>
            </a:pPr>
            <a:r>
              <a:rPr lang="en-US" sz="1200" dirty="0">
                <a:solidFill>
                  <a:srgbClr val="384653"/>
                </a:solidFill>
                <a:latin typeface="Roboto" pitchFamily="34" charset="0"/>
                <a:ea typeface="Roboto" pitchFamily="34" charset="-122"/>
                <a:cs typeface="Roboto" pitchFamily="34" charset="-120"/>
              </a:rPr>
              <a:t>Медиана аутлайерлерге иммунды. Деректер жиынына қаншалықты үлкен немесе кіші мән қосылса да, егер ол шеттерге орналасса, медиана өзгермейді. Бұл медиананы экономикалық дағдарыс кезеңдерінде — бағалар мен табыстардың күрт секіруі байқалғанда — аса бағалы құрал етеді.</a:t>
            </a:r>
            <a:endParaRPr lang="en-US" sz="1200" dirty="0"/>
          </a:p>
        </p:txBody>
      </p:sp>
      <p:sp>
        <p:nvSpPr>
          <p:cNvPr id="9" name="Text 7"/>
          <p:cNvSpPr/>
          <p:nvPr/>
        </p:nvSpPr>
        <p:spPr>
          <a:xfrm>
            <a:off x="6294478" y="4469805"/>
            <a:ext cx="5242092" cy="246261"/>
          </a:xfrm>
          <a:prstGeom prst="rect">
            <a:avLst/>
          </a:prstGeom>
          <a:noFill/>
          <a:ln/>
        </p:spPr>
        <p:txBody>
          <a:bodyPr wrap="none" lIns="0" tIns="0" rIns="0" bIns="0" rtlCol="0" anchor="t"/>
          <a:lstStyle/>
          <a:p>
            <a:pPr marL="0" indent="0" algn="l">
              <a:lnSpc>
                <a:spcPct val="104000"/>
              </a:lnSpc>
              <a:buNone/>
            </a:pPr>
            <a:r>
              <a:rPr lang="en-US" sz="1550" dirty="0">
                <a:solidFill>
                  <a:srgbClr val="2E3C4E"/>
                </a:solidFill>
                <a:latin typeface="Host Grotesk Medium" pitchFamily="34" charset="0"/>
                <a:ea typeface="Host Grotesk Medium" pitchFamily="34" charset="-122"/>
                <a:cs typeface="Host Grotesk Medium" pitchFamily="34" charset="-120"/>
              </a:rPr>
              <a:t>Аномалияларды анықтау</a:t>
            </a:r>
            <a:endParaRPr lang="en-US" sz="1550" dirty="0"/>
          </a:p>
        </p:txBody>
      </p:sp>
      <p:sp>
        <p:nvSpPr>
          <p:cNvPr id="10" name="Text 8"/>
          <p:cNvSpPr/>
          <p:nvPr/>
        </p:nvSpPr>
        <p:spPr>
          <a:xfrm>
            <a:off x="6294478" y="4866283"/>
            <a:ext cx="5242092" cy="1385292"/>
          </a:xfrm>
          <a:prstGeom prst="rect">
            <a:avLst/>
          </a:prstGeom>
          <a:noFill/>
          <a:ln/>
        </p:spPr>
        <p:txBody>
          <a:bodyPr wrap="square" lIns="0" tIns="0" rIns="0" bIns="0" rtlCol="0" anchor="t">
            <a:normAutofit/>
          </a:bodyPr>
          <a:lstStyle/>
          <a:p>
            <a:pPr marL="0" indent="0" algn="l">
              <a:lnSpc>
                <a:spcPct val="122000"/>
              </a:lnSpc>
              <a:buNone/>
            </a:pPr>
            <a:r>
              <a:rPr lang="en-US" sz="1200" dirty="0">
                <a:solidFill>
                  <a:srgbClr val="384653"/>
                </a:solidFill>
                <a:latin typeface="Roboto" pitchFamily="34" charset="0"/>
                <a:ea typeface="Roboto" pitchFamily="34" charset="-122"/>
                <a:cs typeface="Roboto" pitchFamily="34" charset="-120"/>
              </a:rPr>
              <a:t>Экономикалық дағдарыс кезіндегі аномалдық деректерді анықтауда </a:t>
            </a:r>
            <a:r>
              <a:rPr lang="en-US" sz="1200" b="1" dirty="0">
                <a:solidFill>
                  <a:srgbClr val="384653"/>
                </a:solidFill>
                <a:latin typeface="Roboto Bold" pitchFamily="34" charset="0"/>
                <a:ea typeface="Roboto Bold" pitchFamily="34" charset="-122"/>
                <a:cs typeface="Roboto Bold" pitchFamily="34" charset="-120"/>
              </a:rPr>
              <a:t>интерквартильдік аралық (IQR)</a:t>
            </a:r>
            <a:r>
              <a:rPr lang="en-US" sz="1200" dirty="0">
                <a:solidFill>
                  <a:srgbClr val="384653"/>
                </a:solidFill>
                <a:latin typeface="Roboto" pitchFamily="34" charset="0"/>
                <a:ea typeface="Roboto" pitchFamily="34" charset="-122"/>
                <a:cs typeface="Roboto" pitchFamily="34" charset="-120"/>
              </a:rPr>
              <a:t> кеңінен қолданылады: IQR = Q3 – Q1. Q1 – 1,5·IQR-дан төмен немесе Q3 + 1,5·IQR-дан жоғары мәндер аутлайер деп саналады. 2008–2009 жылдардағы қаржылық дағдарыс кезіндегі Қазақстанның кейбір макроэкономикалық деректері осылай анықталды.</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3" name="Shape 0"/>
          <p:cNvSpPr/>
          <p:nvPr/>
        </p:nvSpPr>
        <p:spPr>
          <a:xfrm>
            <a:off x="661475" y="2009378"/>
            <a:ext cx="727851" cy="251420"/>
          </a:xfrm>
          <a:prstGeom prst="roundRect">
            <a:avLst>
              <a:gd name="adj" fmla="val 22103"/>
            </a:avLst>
          </a:prstGeom>
          <a:solidFill>
            <a:srgbClr val="D9EDF2"/>
          </a:solidFill>
          <a:ln/>
        </p:spPr>
        <p:txBody>
          <a:bodyPr/>
          <a:lstStyle/>
          <a:p>
            <a:endParaRPr lang="ru-RU"/>
          </a:p>
        </p:txBody>
      </p:sp>
      <p:sp>
        <p:nvSpPr>
          <p:cNvPr id="4" name="Text 1"/>
          <p:cNvSpPr/>
          <p:nvPr/>
        </p:nvSpPr>
        <p:spPr>
          <a:xfrm>
            <a:off x="760691" y="2058988"/>
            <a:ext cx="1139003" cy="152202"/>
          </a:xfrm>
          <a:prstGeom prst="rect">
            <a:avLst/>
          </a:prstGeom>
          <a:noFill/>
          <a:ln/>
        </p:spPr>
        <p:txBody>
          <a:bodyPr wrap="none" lIns="0" tIns="0" rIns="0" bIns="0" rtlCol="0" anchor="t"/>
          <a:lstStyle/>
          <a:p>
            <a:pPr marL="0" indent="0" algn="l">
              <a:lnSpc>
                <a:spcPct val="96000"/>
              </a:lnSpc>
              <a:buNone/>
            </a:pPr>
            <a:r>
              <a:rPr lang="en-US" sz="1000" dirty="0">
                <a:solidFill>
                  <a:srgbClr val="384653"/>
                </a:solidFill>
                <a:latin typeface="Roboto" pitchFamily="34" charset="0"/>
                <a:ea typeface="Roboto" pitchFamily="34" charset="-122"/>
                <a:cs typeface="Roboto" pitchFamily="34" charset="-120"/>
              </a:rPr>
              <a:t>5-БӨЛІМ</a:t>
            </a:r>
            <a:endParaRPr lang="en-US" sz="1000" dirty="0"/>
          </a:p>
        </p:txBody>
      </p:sp>
      <p:sp>
        <p:nvSpPr>
          <p:cNvPr id="5" name="Text 2"/>
          <p:cNvSpPr/>
          <p:nvPr/>
        </p:nvSpPr>
        <p:spPr>
          <a:xfrm>
            <a:off x="661475" y="2326878"/>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Деректерді визуализациялау өнері</a:t>
            </a:r>
            <a:endParaRPr lang="en-US" sz="3250" dirty="0"/>
          </a:p>
        </p:txBody>
      </p:sp>
      <p:sp>
        <p:nvSpPr>
          <p:cNvPr id="6" name="Text 3"/>
          <p:cNvSpPr/>
          <p:nvPr/>
        </p:nvSpPr>
        <p:spPr>
          <a:xfrm>
            <a:off x="661475" y="3608387"/>
            <a:ext cx="6296860"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 тек кестелерде өмір сүрмейді — олар диаграммалар мен графиктер арқылы тірі болады. Орталық тенденция көрсеткіштерін визуализациялау — оларды аудиторияға тиімді жеткізудің ең сенімді жолы. Гистограммалар, қораптық диаграммалар және тығыздық қисықтары — аналитиктің визуалды тілі.</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980579"/>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Гистограммалар: Жиіліктердің көрінісі</a:t>
            </a:r>
            <a:endParaRPr lang="en-US" sz="3250" dirty="0"/>
          </a:p>
        </p:txBody>
      </p:sp>
      <p:sp>
        <p:nvSpPr>
          <p:cNvPr id="3" name="Text 1"/>
          <p:cNvSpPr/>
          <p:nvPr/>
        </p:nvSpPr>
        <p:spPr>
          <a:xfrm>
            <a:off x="661475" y="1828006"/>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Гистограмма — деректердің жиілік таралуын баған диаграммасы түрінде бейнелейтін классикалық статистикалық график. Ол орталық тенденцияны — әсіресе моданы — визуалды түрде дереу анықтауға мүмкіндік береді.</a:t>
            </a:r>
            <a:endParaRPr lang="en-US" sz="1300" dirty="0"/>
          </a:p>
        </p:txBody>
      </p:sp>
      <p:sp>
        <p:nvSpPr>
          <p:cNvPr id="4" name="Text 2"/>
          <p:cNvSpPr/>
          <p:nvPr/>
        </p:nvSpPr>
        <p:spPr>
          <a:xfrm>
            <a:off x="661475" y="2675434"/>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Гистограмманы оқу</a:t>
            </a:r>
            <a:endParaRPr lang="en-US" sz="1600" dirty="0"/>
          </a:p>
        </p:txBody>
      </p:sp>
      <p:sp>
        <p:nvSpPr>
          <p:cNvPr id="5" name="Text 3"/>
          <p:cNvSpPr/>
          <p:nvPr/>
        </p:nvSpPr>
        <p:spPr>
          <a:xfrm>
            <a:off x="661475" y="3099197"/>
            <a:ext cx="5232666" cy="1777504"/>
          </a:xfrm>
          <a:prstGeom prst="rect">
            <a:avLst/>
          </a:prstGeom>
          <a:noFill/>
          <a:ln/>
        </p:spPr>
        <p:txBody>
          <a:bodyPr wrap="square" lIns="0" tIns="0" rIns="0" bIns="0" rtlCol="0" anchor="t">
            <a:normAutofit/>
          </a:bodyPr>
          <a:lstStyle/>
          <a:p>
            <a:pPr marL="264160" indent="-264160" algn="l">
              <a:lnSpc>
                <a:spcPct val="125000"/>
              </a:lnSpc>
              <a:buSzPct val="100000"/>
              <a:buChar char="•"/>
            </a:pPr>
            <a:r>
              <a:rPr lang="en-US" sz="1300" b="1" dirty="0">
                <a:solidFill>
                  <a:srgbClr val="384653"/>
                </a:solidFill>
                <a:latin typeface="Roboto Bold" pitchFamily="34" charset="0"/>
                <a:ea typeface="Roboto Bold" pitchFamily="34" charset="-122"/>
                <a:cs typeface="Roboto Bold" pitchFamily="34" charset="-120"/>
              </a:rPr>
              <a:t>Х осі:</a:t>
            </a:r>
            <a:r>
              <a:rPr lang="en-US" sz="1300" dirty="0">
                <a:solidFill>
                  <a:srgbClr val="384653"/>
                </a:solidFill>
                <a:latin typeface="Roboto" pitchFamily="34" charset="0"/>
                <a:ea typeface="Roboto" pitchFamily="34" charset="-122"/>
                <a:cs typeface="Roboto" pitchFamily="34" charset="-120"/>
              </a:rPr>
              <a:t> деректер мәндерінің диапазондары (интервалдар)</a:t>
            </a:r>
            <a:endParaRPr lang="en-US" sz="1300" dirty="0"/>
          </a:p>
          <a:p>
            <a:pPr marL="264160" indent="-264160" algn="l">
              <a:lnSpc>
                <a:spcPct val="125000"/>
              </a:lnSpc>
              <a:buSzPct val="100000"/>
              <a:buChar char="•"/>
            </a:pPr>
            <a:r>
              <a:rPr lang="en-US" sz="1300" b="1" dirty="0">
                <a:solidFill>
                  <a:srgbClr val="384653"/>
                </a:solidFill>
                <a:latin typeface="Roboto Bold" pitchFamily="34" charset="0"/>
                <a:ea typeface="Roboto Bold" pitchFamily="34" charset="-122"/>
                <a:cs typeface="Roboto Bold" pitchFamily="34" charset="-120"/>
              </a:rPr>
              <a:t>Y осі:</a:t>
            </a:r>
            <a:r>
              <a:rPr lang="en-US" sz="1300" dirty="0">
                <a:solidFill>
                  <a:srgbClr val="384653"/>
                </a:solidFill>
                <a:latin typeface="Roboto" pitchFamily="34" charset="0"/>
                <a:ea typeface="Roboto" pitchFamily="34" charset="-122"/>
                <a:cs typeface="Roboto" pitchFamily="34" charset="-120"/>
              </a:rPr>
              <a:t> әр интервалдағы бақылаулар саны (жиілік)</a:t>
            </a:r>
            <a:endParaRPr lang="en-US" sz="1300" dirty="0"/>
          </a:p>
          <a:p>
            <a:pPr marL="264160" indent="-264160" algn="l">
              <a:lnSpc>
                <a:spcPct val="125000"/>
              </a:lnSpc>
              <a:buSzPct val="100000"/>
              <a:buChar char="•"/>
            </a:pPr>
            <a:r>
              <a:rPr lang="en-US" sz="1300" b="1" dirty="0">
                <a:solidFill>
                  <a:srgbClr val="384653"/>
                </a:solidFill>
                <a:latin typeface="Roboto Bold" pitchFamily="34" charset="0"/>
                <a:ea typeface="Roboto Bold" pitchFamily="34" charset="-122"/>
                <a:cs typeface="Roboto Bold" pitchFamily="34" charset="-120"/>
              </a:rPr>
              <a:t>Ең биік баған:</a:t>
            </a:r>
            <a:r>
              <a:rPr lang="en-US" sz="1300" dirty="0">
                <a:solidFill>
                  <a:srgbClr val="384653"/>
                </a:solidFill>
                <a:latin typeface="Roboto" pitchFamily="34" charset="0"/>
                <a:ea typeface="Roboto" pitchFamily="34" charset="-122"/>
                <a:cs typeface="Roboto" pitchFamily="34" charset="-120"/>
              </a:rPr>
              <a:t> мода орналасқан интервал</a:t>
            </a:r>
            <a:endParaRPr lang="en-US" sz="1300" dirty="0"/>
          </a:p>
          <a:p>
            <a:pPr marL="264160" indent="-264160" algn="l">
              <a:lnSpc>
                <a:spcPct val="125000"/>
              </a:lnSpc>
              <a:buSzPct val="100000"/>
              <a:buChar char="•"/>
            </a:pPr>
            <a:r>
              <a:rPr lang="en-US" sz="1300" b="1" dirty="0">
                <a:solidFill>
                  <a:srgbClr val="384653"/>
                </a:solidFill>
                <a:latin typeface="Roboto Bold" pitchFamily="34" charset="0"/>
                <a:ea typeface="Roboto Bold" pitchFamily="34" charset="-122"/>
                <a:cs typeface="Roboto Bold" pitchFamily="34" charset="-120"/>
              </a:rPr>
              <a:t>Симметриялы форма:</a:t>
            </a:r>
            <a:r>
              <a:rPr lang="en-US" sz="1300" dirty="0">
                <a:solidFill>
                  <a:srgbClr val="384653"/>
                </a:solidFill>
                <a:latin typeface="Roboto" pitchFamily="34" charset="0"/>
                <a:ea typeface="Roboto" pitchFamily="34" charset="-122"/>
                <a:cs typeface="Roboto" pitchFamily="34" charset="-120"/>
              </a:rPr>
              <a:t> орташа мән ≈ медиана ≈ мода</a:t>
            </a:r>
            <a:endParaRPr lang="en-US" sz="1300" dirty="0"/>
          </a:p>
          <a:p>
            <a:pPr marL="264160" indent="-264160" algn="l">
              <a:lnSpc>
                <a:spcPct val="125000"/>
              </a:lnSpc>
              <a:buSzPct val="100000"/>
              <a:buChar char="•"/>
            </a:pPr>
            <a:r>
              <a:rPr lang="en-US" sz="1300" b="1" dirty="0">
                <a:solidFill>
                  <a:srgbClr val="384653"/>
                </a:solidFill>
                <a:latin typeface="Roboto Bold" pitchFamily="34" charset="0"/>
                <a:ea typeface="Roboto Bold" pitchFamily="34" charset="-122"/>
                <a:cs typeface="Roboto Bold" pitchFamily="34" charset="-120"/>
              </a:rPr>
              <a:t>Оңға қиғаш:</a:t>
            </a:r>
            <a:r>
              <a:rPr lang="en-US" sz="1300" dirty="0">
                <a:solidFill>
                  <a:srgbClr val="384653"/>
                </a:solidFill>
                <a:latin typeface="Roboto" pitchFamily="34" charset="0"/>
                <a:ea typeface="Roboto" pitchFamily="34" charset="-122"/>
                <a:cs typeface="Roboto" pitchFamily="34" charset="-120"/>
              </a:rPr>
              <a:t> орташа мән &gt; медиана (табыс таралуына тән)</a:t>
            </a:r>
            <a:endParaRPr lang="en-US" sz="1300" dirty="0"/>
          </a:p>
          <a:p>
            <a:pPr marL="264160" indent="-264160" algn="l">
              <a:lnSpc>
                <a:spcPct val="125000"/>
              </a:lnSpc>
              <a:buSzPct val="100000"/>
              <a:buChar char="•"/>
            </a:pPr>
            <a:r>
              <a:rPr lang="en-US" sz="1300" b="1" dirty="0">
                <a:solidFill>
                  <a:srgbClr val="384653"/>
                </a:solidFill>
                <a:latin typeface="Roboto Bold" pitchFamily="34" charset="0"/>
                <a:ea typeface="Roboto Bold" pitchFamily="34" charset="-122"/>
                <a:cs typeface="Roboto Bold" pitchFamily="34" charset="-120"/>
              </a:rPr>
              <a:t>Солға қиғаш:</a:t>
            </a:r>
            <a:r>
              <a:rPr lang="en-US" sz="1300" dirty="0">
                <a:solidFill>
                  <a:srgbClr val="384653"/>
                </a:solidFill>
                <a:latin typeface="Roboto" pitchFamily="34" charset="0"/>
                <a:ea typeface="Roboto" pitchFamily="34" charset="-122"/>
                <a:cs typeface="Roboto" pitchFamily="34" charset="-120"/>
              </a:rPr>
              <a:t> орташа мән &lt; медиана</a:t>
            </a:r>
            <a:endParaRPr lang="en-US" sz="1300" dirty="0"/>
          </a:p>
        </p:txBody>
      </p:sp>
      <p:sp>
        <p:nvSpPr>
          <p:cNvPr id="6" name="Shape 4"/>
          <p:cNvSpPr/>
          <p:nvPr/>
        </p:nvSpPr>
        <p:spPr>
          <a:xfrm>
            <a:off x="6184844" y="2510135"/>
            <a:ext cx="5470785" cy="3367187"/>
          </a:xfrm>
          <a:prstGeom prst="roundRect">
            <a:avLst>
              <a:gd name="adj" fmla="val 3537"/>
            </a:avLst>
          </a:prstGeom>
          <a:solidFill>
            <a:srgbClr val="C7E0E7"/>
          </a:solidFill>
          <a:ln/>
        </p:spPr>
        <p:txBody>
          <a:bodyPr/>
          <a:lstStyle/>
          <a:p>
            <a:endParaRPr lang="ru-RU"/>
          </a:p>
        </p:txBody>
      </p:sp>
      <p:sp>
        <p:nvSpPr>
          <p:cNvPr id="7" name="Text 5"/>
          <p:cNvSpPr/>
          <p:nvPr/>
        </p:nvSpPr>
        <p:spPr>
          <a:xfrm>
            <a:off x="6350139" y="2675434"/>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Қазақстанның демографиялық мысалы</a:t>
            </a:r>
            <a:endParaRPr lang="en-US" sz="1600" dirty="0"/>
          </a:p>
        </p:txBody>
      </p:sp>
      <p:sp>
        <p:nvSpPr>
          <p:cNvPr id="8" name="Text 6"/>
          <p:cNvSpPr/>
          <p:nvPr/>
        </p:nvSpPr>
        <p:spPr>
          <a:xfrm>
            <a:off x="6350139" y="3099197"/>
            <a:ext cx="5140196" cy="2629297"/>
          </a:xfrm>
          <a:prstGeom prst="rect">
            <a:avLst/>
          </a:prstGeom>
          <a:noFill/>
          <a:ln/>
        </p:spPr>
        <p:txBody>
          <a:bodyPr wrap="square" lIns="0" tIns="0" rIns="0" bIns="0" rtlCol="0" anchor="t">
            <a:normAutofit/>
          </a:bodyPr>
          <a:lstStyle/>
          <a:p>
            <a:pPr marL="0" indent="0" algn="l">
              <a:lnSpc>
                <a:spcPct val="125000"/>
              </a:lnSpc>
              <a:spcAft>
                <a:spcPts val="1150"/>
              </a:spcAft>
              <a:buNone/>
            </a:pPr>
            <a:r>
              <a:rPr lang="en-US" sz="1300" dirty="0">
                <a:solidFill>
                  <a:srgbClr val="384653"/>
                </a:solidFill>
                <a:latin typeface="Roboto" pitchFamily="34" charset="0"/>
                <a:ea typeface="Roboto" pitchFamily="34" charset="-122"/>
                <a:cs typeface="Roboto" pitchFamily="34" charset="-120"/>
              </a:rPr>
              <a:t>Қазақстанның жас құрылымының гистограммасы оңға қиғаш таралуды көрсетеді: жас топтары арасында 25–34 жас тобы ең жиі кездесетін мода болып табылады. Бұл Қазақстан халқының демографиялық дивидендтен (жас жұмыс күшінің мол болуынан) пайда алу мүмкіндігін статистикалық тұрғыдан растайды.</a:t>
            </a:r>
            <a:endParaRPr lang="en-US" sz="1300" dirty="0"/>
          </a:p>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Нормалды (Гаусс) үлестірімде орташа мән, медиана және мода дәл бір нүктеде сәйкес келеді — бұл «жетілген» симметриялы таралудың белгісі. Нақты экономикалық деректер мұндай идеалды үлестірімнен жиі ауытқиды.</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514648"/>
            <a:ext cx="10868745" cy="484485"/>
          </a:xfrm>
          <a:prstGeom prst="rect">
            <a:avLst/>
          </a:prstGeom>
          <a:noFill/>
          <a:ln/>
        </p:spPr>
        <p:txBody>
          <a:bodyPr wrap="none" lIns="0" tIns="0" rIns="0" bIns="0" rtlCol="0" anchor="t"/>
          <a:lstStyle/>
          <a:p>
            <a:pPr marL="0" indent="0" algn="l">
              <a:lnSpc>
                <a:spcPct val="104000"/>
              </a:lnSpc>
              <a:buNone/>
            </a:pPr>
            <a:r>
              <a:rPr lang="en-US" sz="3050" dirty="0">
                <a:solidFill>
                  <a:srgbClr val="2E3C4E"/>
                </a:solidFill>
                <a:latin typeface="Host Grotesk Medium" pitchFamily="34" charset="0"/>
                <a:ea typeface="Host Grotesk Medium" pitchFamily="34" charset="-122"/>
                <a:cs typeface="Host Grotesk Medium" pitchFamily="34" charset="-120"/>
              </a:rPr>
              <a:t>Қораптық диаграмма (Box Plot): Статистикалық портрет</a:t>
            </a:r>
            <a:endParaRPr lang="en-US" sz="3050" dirty="0"/>
          </a:p>
        </p:txBody>
      </p:sp>
      <p:sp>
        <p:nvSpPr>
          <p:cNvPr id="3" name="Text 1"/>
          <p:cNvSpPr/>
          <p:nvPr/>
        </p:nvSpPr>
        <p:spPr>
          <a:xfrm>
            <a:off x="661475" y="1289844"/>
            <a:ext cx="10868745" cy="675977"/>
          </a:xfrm>
          <a:prstGeom prst="rect">
            <a:avLst/>
          </a:prstGeom>
          <a:noFill/>
          <a:ln/>
        </p:spPr>
        <p:txBody>
          <a:bodyPr wrap="square" lIns="0" tIns="0" rIns="0" bIns="0" rtlCol="0" anchor="t">
            <a:normAutofit/>
          </a:bodyPr>
          <a:lstStyle/>
          <a:p>
            <a:pPr marL="0" indent="0" algn="l">
              <a:lnSpc>
                <a:spcPct val="121000"/>
              </a:lnSpc>
              <a:buNone/>
            </a:pPr>
            <a:r>
              <a:rPr lang="en-US" sz="1200" dirty="0">
                <a:solidFill>
                  <a:srgbClr val="384653"/>
                </a:solidFill>
                <a:latin typeface="Roboto" pitchFamily="34" charset="0"/>
                <a:ea typeface="Roboto" pitchFamily="34" charset="-122"/>
                <a:cs typeface="Roboto" pitchFamily="34" charset="-120"/>
              </a:rPr>
              <a:t>Қораптық диаграмма бір суретте бес негізгі статистикалық сипаттаманы бейнелейді: минималды мән, бірінші квартиль (Q1), медиана, үшінші квартиль (Q3) және максималды мән. Бұл «бес санның қорытындысы» (five-number summary) деп аталады және деректер жиынының толық портретін шыншыл береді.</a:t>
            </a:r>
            <a:endParaRPr lang="en-US" sz="12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129334"/>
            <a:ext cx="5361647" cy="2034282"/>
          </a:xfrm>
          <a:prstGeom prst="rect">
            <a:avLst/>
          </a:prstGeom>
        </p:spPr>
      </p:pic>
      <p:sp>
        <p:nvSpPr>
          <p:cNvPr id="5" name="Text 2"/>
          <p:cNvSpPr/>
          <p:nvPr/>
        </p:nvSpPr>
        <p:spPr>
          <a:xfrm>
            <a:off x="3226017" y="2232422"/>
            <a:ext cx="232563" cy="290711"/>
          </a:xfrm>
          <a:prstGeom prst="rect">
            <a:avLst/>
          </a:prstGeom>
          <a:noFill/>
          <a:ln/>
        </p:spPr>
        <p:txBody>
          <a:bodyPr wrap="none" lIns="0" tIns="0" rIns="0" bIns="0" rtlCol="0" anchor="ctr"/>
          <a:lstStyle/>
          <a:p>
            <a:pPr marL="0" indent="0" algn="ctr">
              <a:lnSpc>
                <a:spcPct val="100000"/>
              </a:lnSpc>
              <a:buNone/>
            </a:pPr>
            <a:r>
              <a:rPr lang="en-US" sz="1800" dirty="0">
                <a:solidFill>
                  <a:srgbClr val="384653"/>
                </a:solidFill>
                <a:latin typeface="Host Grotesk Medium" pitchFamily="34" charset="0"/>
                <a:ea typeface="Host Grotesk Medium" pitchFamily="34" charset="-122"/>
                <a:cs typeface="Host Grotesk Medium" pitchFamily="34" charset="-120"/>
              </a:rPr>
              <a:t>1</a:t>
            </a:r>
            <a:endParaRPr lang="en-US" sz="1800" dirty="0"/>
          </a:p>
        </p:txBody>
      </p:sp>
      <p:sp>
        <p:nvSpPr>
          <p:cNvPr id="6" name="Text 3"/>
          <p:cNvSpPr/>
          <p:nvPr/>
        </p:nvSpPr>
        <p:spPr>
          <a:xfrm>
            <a:off x="835500" y="2758877"/>
            <a:ext cx="5013596" cy="242193"/>
          </a:xfrm>
          <a:prstGeom prst="rect">
            <a:avLst/>
          </a:prstGeom>
          <a:noFill/>
          <a:ln/>
        </p:spPr>
        <p:txBody>
          <a:bodyPr wrap="none" lIns="0" tIns="0" rIns="0" bIns="0" rtlCol="0" anchor="t"/>
          <a:lstStyle/>
          <a:p>
            <a:pPr marL="0" indent="0" algn="l">
              <a:lnSpc>
                <a:spcPct val="104000"/>
              </a:lnSpc>
              <a:buNone/>
            </a:pPr>
            <a:r>
              <a:rPr lang="en-US" sz="1500" dirty="0">
                <a:solidFill>
                  <a:srgbClr val="384653"/>
                </a:solidFill>
                <a:latin typeface="Host Grotesk Medium" pitchFamily="34" charset="0"/>
                <a:ea typeface="Host Grotesk Medium" pitchFamily="34" charset="-122"/>
                <a:cs typeface="Host Grotesk Medium" pitchFamily="34" charset="-120"/>
              </a:rPr>
              <a:t>Минимум мен Максимум</a:t>
            </a:r>
            <a:endParaRPr lang="en-US" sz="1500" dirty="0"/>
          </a:p>
        </p:txBody>
      </p:sp>
      <p:sp>
        <p:nvSpPr>
          <p:cNvPr id="7" name="Text 4"/>
          <p:cNvSpPr/>
          <p:nvPr/>
        </p:nvSpPr>
        <p:spPr>
          <a:xfrm>
            <a:off x="835500" y="3088283"/>
            <a:ext cx="5013596" cy="675977"/>
          </a:xfrm>
          <a:prstGeom prst="rect">
            <a:avLst/>
          </a:prstGeom>
          <a:noFill/>
          <a:ln/>
        </p:spPr>
        <p:txBody>
          <a:bodyPr wrap="square" lIns="0" tIns="0" rIns="0" bIns="0" rtlCol="0" anchor="t">
            <a:normAutofit/>
          </a:bodyPr>
          <a:lstStyle/>
          <a:p>
            <a:pPr marL="0" indent="0" algn="l">
              <a:lnSpc>
                <a:spcPct val="121000"/>
              </a:lnSpc>
              <a:buNone/>
            </a:pPr>
            <a:r>
              <a:rPr lang="en-US" sz="1200" dirty="0">
                <a:solidFill>
                  <a:srgbClr val="384653"/>
                </a:solidFill>
                <a:latin typeface="Roboto" pitchFamily="34" charset="0"/>
                <a:ea typeface="Roboto" pitchFamily="34" charset="-122"/>
                <a:cs typeface="Roboto" pitchFamily="34" charset="-120"/>
              </a:rPr>
              <a:t>Деректердің толық ауқымын — диапазонын — белгілейді. Мұсафат (Range) = Max – Min. Аутлайерлер болмаған жағдайда бұл деректердің шеткі нүктелері болады.</a:t>
            </a:r>
            <a:endParaRPr lang="en-US" sz="12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68474" y="2129334"/>
            <a:ext cx="5361746" cy="2034282"/>
          </a:xfrm>
          <a:prstGeom prst="rect">
            <a:avLst/>
          </a:prstGeom>
        </p:spPr>
      </p:pic>
      <p:sp>
        <p:nvSpPr>
          <p:cNvPr id="9" name="Text 5"/>
          <p:cNvSpPr/>
          <p:nvPr/>
        </p:nvSpPr>
        <p:spPr>
          <a:xfrm>
            <a:off x="8733016" y="2232422"/>
            <a:ext cx="232563" cy="290711"/>
          </a:xfrm>
          <a:prstGeom prst="rect">
            <a:avLst/>
          </a:prstGeom>
          <a:noFill/>
          <a:ln/>
        </p:spPr>
        <p:txBody>
          <a:bodyPr wrap="none" lIns="0" tIns="0" rIns="0" bIns="0" rtlCol="0" anchor="ctr"/>
          <a:lstStyle/>
          <a:p>
            <a:pPr marL="0" indent="0" algn="ctr">
              <a:lnSpc>
                <a:spcPct val="100000"/>
              </a:lnSpc>
              <a:buNone/>
            </a:pPr>
            <a:r>
              <a:rPr lang="en-US" sz="1800" dirty="0">
                <a:solidFill>
                  <a:srgbClr val="384653"/>
                </a:solidFill>
                <a:latin typeface="Host Grotesk Medium" pitchFamily="34" charset="0"/>
                <a:ea typeface="Host Grotesk Medium" pitchFamily="34" charset="-122"/>
                <a:cs typeface="Host Grotesk Medium" pitchFamily="34" charset="-120"/>
              </a:rPr>
              <a:t>2</a:t>
            </a:r>
            <a:endParaRPr lang="en-US" sz="1800" dirty="0"/>
          </a:p>
        </p:txBody>
      </p:sp>
      <p:sp>
        <p:nvSpPr>
          <p:cNvPr id="10" name="Text 6"/>
          <p:cNvSpPr/>
          <p:nvPr/>
        </p:nvSpPr>
        <p:spPr>
          <a:xfrm>
            <a:off x="6342499" y="2758877"/>
            <a:ext cx="5013696" cy="242193"/>
          </a:xfrm>
          <a:prstGeom prst="rect">
            <a:avLst/>
          </a:prstGeom>
          <a:noFill/>
          <a:ln/>
        </p:spPr>
        <p:txBody>
          <a:bodyPr wrap="none" lIns="0" tIns="0" rIns="0" bIns="0" rtlCol="0" anchor="t"/>
          <a:lstStyle/>
          <a:p>
            <a:pPr marL="0" indent="0" algn="l">
              <a:lnSpc>
                <a:spcPct val="104000"/>
              </a:lnSpc>
              <a:buNone/>
            </a:pPr>
            <a:r>
              <a:rPr lang="en-US" sz="1500" dirty="0">
                <a:solidFill>
                  <a:srgbClr val="384653"/>
                </a:solidFill>
                <a:latin typeface="Host Grotesk Medium" pitchFamily="34" charset="0"/>
                <a:ea typeface="Host Grotesk Medium" pitchFamily="34" charset="-122"/>
                <a:cs typeface="Host Grotesk Medium" pitchFamily="34" charset="-120"/>
              </a:rPr>
              <a:t>Квартильдер Q1 және Q3</a:t>
            </a:r>
            <a:endParaRPr lang="en-US" sz="1500" dirty="0"/>
          </a:p>
        </p:txBody>
      </p:sp>
      <p:sp>
        <p:nvSpPr>
          <p:cNvPr id="11" name="Text 7"/>
          <p:cNvSpPr/>
          <p:nvPr/>
        </p:nvSpPr>
        <p:spPr>
          <a:xfrm>
            <a:off x="6342499" y="3088283"/>
            <a:ext cx="5013696" cy="901303"/>
          </a:xfrm>
          <a:prstGeom prst="rect">
            <a:avLst/>
          </a:prstGeom>
          <a:noFill/>
          <a:ln/>
        </p:spPr>
        <p:txBody>
          <a:bodyPr wrap="square" lIns="0" tIns="0" rIns="0" bIns="0" rtlCol="0" anchor="t">
            <a:normAutofit/>
          </a:bodyPr>
          <a:lstStyle/>
          <a:p>
            <a:pPr marL="0" indent="0" algn="l">
              <a:lnSpc>
                <a:spcPct val="121000"/>
              </a:lnSpc>
              <a:buNone/>
            </a:pPr>
            <a:r>
              <a:rPr lang="en-US" sz="1200" dirty="0">
                <a:solidFill>
                  <a:srgbClr val="384653"/>
                </a:solidFill>
                <a:latin typeface="Roboto" pitchFamily="34" charset="0"/>
                <a:ea typeface="Roboto" pitchFamily="34" charset="-122"/>
                <a:cs typeface="Roboto" pitchFamily="34" charset="-120"/>
              </a:rPr>
              <a:t>Q1 — деректердің төменгі 25%-ын, Q3 — жоғарғы 25%-ын шектейді. Қорап (box) осы екі квартиль арасындағы орта 50% деректерді қамтиды. IQR = Q3 – Q1 деректердің негізгі шоғырлану аймағын көрсетеді.</a:t>
            </a:r>
            <a:endParaRPr lang="en-US" sz="1200" dirty="0"/>
          </a:p>
        </p:txBody>
      </p:sp>
      <p:pic>
        <p:nvPicPr>
          <p:cNvPr id="12"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4308971"/>
            <a:ext cx="5361647" cy="2034282"/>
          </a:xfrm>
          <a:prstGeom prst="rect">
            <a:avLst/>
          </a:prstGeom>
        </p:spPr>
      </p:pic>
      <p:sp>
        <p:nvSpPr>
          <p:cNvPr id="13" name="Text 8"/>
          <p:cNvSpPr/>
          <p:nvPr/>
        </p:nvSpPr>
        <p:spPr>
          <a:xfrm>
            <a:off x="3226017" y="4412059"/>
            <a:ext cx="232563" cy="290711"/>
          </a:xfrm>
          <a:prstGeom prst="rect">
            <a:avLst/>
          </a:prstGeom>
          <a:noFill/>
          <a:ln/>
        </p:spPr>
        <p:txBody>
          <a:bodyPr wrap="none" lIns="0" tIns="0" rIns="0" bIns="0" rtlCol="0" anchor="ctr"/>
          <a:lstStyle/>
          <a:p>
            <a:pPr marL="0" indent="0" algn="ctr">
              <a:lnSpc>
                <a:spcPct val="100000"/>
              </a:lnSpc>
              <a:buNone/>
            </a:pPr>
            <a:r>
              <a:rPr lang="en-US" sz="1800" dirty="0">
                <a:solidFill>
                  <a:srgbClr val="384653"/>
                </a:solidFill>
                <a:latin typeface="Host Grotesk Medium" pitchFamily="34" charset="0"/>
                <a:ea typeface="Host Grotesk Medium" pitchFamily="34" charset="-122"/>
                <a:cs typeface="Host Grotesk Medium" pitchFamily="34" charset="-120"/>
              </a:rPr>
              <a:t>3</a:t>
            </a:r>
            <a:endParaRPr lang="en-US" sz="1800" dirty="0"/>
          </a:p>
        </p:txBody>
      </p:sp>
      <p:sp>
        <p:nvSpPr>
          <p:cNvPr id="14" name="Text 9"/>
          <p:cNvSpPr/>
          <p:nvPr/>
        </p:nvSpPr>
        <p:spPr>
          <a:xfrm>
            <a:off x="835500" y="4938514"/>
            <a:ext cx="5013596" cy="242193"/>
          </a:xfrm>
          <a:prstGeom prst="rect">
            <a:avLst/>
          </a:prstGeom>
          <a:noFill/>
          <a:ln/>
        </p:spPr>
        <p:txBody>
          <a:bodyPr wrap="none" lIns="0" tIns="0" rIns="0" bIns="0" rtlCol="0" anchor="t"/>
          <a:lstStyle/>
          <a:p>
            <a:pPr marL="0" indent="0" algn="l">
              <a:lnSpc>
                <a:spcPct val="104000"/>
              </a:lnSpc>
              <a:buNone/>
            </a:pPr>
            <a:r>
              <a:rPr lang="en-US" sz="1500" dirty="0">
                <a:solidFill>
                  <a:srgbClr val="384653"/>
                </a:solidFill>
                <a:latin typeface="Host Grotesk Medium" pitchFamily="34" charset="0"/>
                <a:ea typeface="Host Grotesk Medium" pitchFamily="34" charset="-122"/>
                <a:cs typeface="Host Grotesk Medium" pitchFamily="34" charset="-120"/>
              </a:rPr>
              <a:t>Медиана — қораптың ішінде</a:t>
            </a:r>
            <a:endParaRPr lang="en-US" sz="1500" dirty="0"/>
          </a:p>
        </p:txBody>
      </p:sp>
      <p:sp>
        <p:nvSpPr>
          <p:cNvPr id="15" name="Text 10"/>
          <p:cNvSpPr/>
          <p:nvPr/>
        </p:nvSpPr>
        <p:spPr>
          <a:xfrm>
            <a:off x="835500" y="5267920"/>
            <a:ext cx="5013596" cy="675977"/>
          </a:xfrm>
          <a:prstGeom prst="rect">
            <a:avLst/>
          </a:prstGeom>
          <a:noFill/>
          <a:ln/>
        </p:spPr>
        <p:txBody>
          <a:bodyPr wrap="square" lIns="0" tIns="0" rIns="0" bIns="0" rtlCol="0" anchor="t">
            <a:normAutofit/>
          </a:bodyPr>
          <a:lstStyle/>
          <a:p>
            <a:pPr marL="0" indent="0" algn="l">
              <a:lnSpc>
                <a:spcPct val="121000"/>
              </a:lnSpc>
              <a:buNone/>
            </a:pPr>
            <a:r>
              <a:rPr lang="en-US" sz="1200" dirty="0">
                <a:solidFill>
                  <a:srgbClr val="384653"/>
                </a:solidFill>
                <a:latin typeface="Roboto" pitchFamily="34" charset="0"/>
                <a:ea typeface="Roboto" pitchFamily="34" charset="-122"/>
                <a:cs typeface="Roboto" pitchFamily="34" charset="-120"/>
              </a:rPr>
              <a:t>Медиананы білдіретін сызық қораптың ішінде орналасады. Егер ол қораптың ортасынан жоғары немесе төмен болса — таралудың асимметриялылығы туралы хабарлайды.</a:t>
            </a:r>
            <a:endParaRPr lang="en-US" sz="1200" dirty="0"/>
          </a:p>
        </p:txBody>
      </p:sp>
      <p:pic>
        <p:nvPicPr>
          <p:cNvPr id="16"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68474" y="4308971"/>
            <a:ext cx="5361746" cy="2034282"/>
          </a:xfrm>
          <a:prstGeom prst="rect">
            <a:avLst/>
          </a:prstGeom>
        </p:spPr>
      </p:pic>
      <p:sp>
        <p:nvSpPr>
          <p:cNvPr id="17" name="Text 11"/>
          <p:cNvSpPr/>
          <p:nvPr/>
        </p:nvSpPr>
        <p:spPr>
          <a:xfrm>
            <a:off x="8733016" y="4412059"/>
            <a:ext cx="232563" cy="290711"/>
          </a:xfrm>
          <a:prstGeom prst="rect">
            <a:avLst/>
          </a:prstGeom>
          <a:noFill/>
          <a:ln/>
        </p:spPr>
        <p:txBody>
          <a:bodyPr wrap="none" lIns="0" tIns="0" rIns="0" bIns="0" rtlCol="0" anchor="ctr"/>
          <a:lstStyle/>
          <a:p>
            <a:pPr marL="0" indent="0" algn="ctr">
              <a:lnSpc>
                <a:spcPct val="100000"/>
              </a:lnSpc>
              <a:buNone/>
            </a:pPr>
            <a:r>
              <a:rPr lang="en-US" sz="1800" dirty="0">
                <a:solidFill>
                  <a:srgbClr val="384653"/>
                </a:solidFill>
                <a:latin typeface="Host Grotesk Medium" pitchFamily="34" charset="0"/>
                <a:ea typeface="Host Grotesk Medium" pitchFamily="34" charset="-122"/>
                <a:cs typeface="Host Grotesk Medium" pitchFamily="34" charset="-120"/>
              </a:rPr>
              <a:t>4</a:t>
            </a:r>
            <a:endParaRPr lang="en-US" sz="1800" dirty="0"/>
          </a:p>
        </p:txBody>
      </p:sp>
      <p:sp>
        <p:nvSpPr>
          <p:cNvPr id="18" name="Text 12"/>
          <p:cNvSpPr/>
          <p:nvPr/>
        </p:nvSpPr>
        <p:spPr>
          <a:xfrm>
            <a:off x="6342499" y="4938514"/>
            <a:ext cx="5013696" cy="242193"/>
          </a:xfrm>
          <a:prstGeom prst="rect">
            <a:avLst/>
          </a:prstGeom>
          <a:noFill/>
          <a:ln/>
        </p:spPr>
        <p:txBody>
          <a:bodyPr wrap="none" lIns="0" tIns="0" rIns="0" bIns="0" rtlCol="0" anchor="t"/>
          <a:lstStyle/>
          <a:p>
            <a:pPr marL="0" indent="0" algn="l">
              <a:lnSpc>
                <a:spcPct val="104000"/>
              </a:lnSpc>
              <a:buNone/>
            </a:pPr>
            <a:r>
              <a:rPr lang="en-US" sz="1500" dirty="0">
                <a:solidFill>
                  <a:srgbClr val="384653"/>
                </a:solidFill>
                <a:latin typeface="Host Grotesk Medium" pitchFamily="34" charset="0"/>
                <a:ea typeface="Host Grotesk Medium" pitchFamily="34" charset="-122"/>
                <a:cs typeface="Host Grotesk Medium" pitchFamily="34" charset="-120"/>
              </a:rPr>
              <a:t>Өңірлік ЖІӨ салыстыруы</a:t>
            </a:r>
            <a:endParaRPr lang="en-US" sz="1500" dirty="0"/>
          </a:p>
        </p:txBody>
      </p:sp>
      <p:sp>
        <p:nvSpPr>
          <p:cNvPr id="19" name="Text 13"/>
          <p:cNvSpPr/>
          <p:nvPr/>
        </p:nvSpPr>
        <p:spPr>
          <a:xfrm>
            <a:off x="6342499" y="5267920"/>
            <a:ext cx="5013696" cy="901303"/>
          </a:xfrm>
          <a:prstGeom prst="rect">
            <a:avLst/>
          </a:prstGeom>
          <a:noFill/>
          <a:ln/>
        </p:spPr>
        <p:txBody>
          <a:bodyPr wrap="square" lIns="0" tIns="0" rIns="0" bIns="0" rtlCol="0" anchor="t">
            <a:normAutofit/>
          </a:bodyPr>
          <a:lstStyle/>
          <a:p>
            <a:pPr marL="0" indent="0" algn="l">
              <a:lnSpc>
                <a:spcPct val="121000"/>
              </a:lnSpc>
              <a:buNone/>
            </a:pPr>
            <a:r>
              <a:rPr lang="en-US" sz="1200" dirty="0">
                <a:solidFill>
                  <a:srgbClr val="384653"/>
                </a:solidFill>
                <a:latin typeface="Roboto" pitchFamily="34" charset="0"/>
                <a:ea typeface="Roboto" pitchFamily="34" charset="-122"/>
                <a:cs typeface="Roboto" pitchFamily="34" charset="-120"/>
              </a:rPr>
              <a:t>Қазақстанның өңірлік ЖІӨ деректерін қораптық диаграммамен салыстыру өңірлер арасындағы теңсіздіктің нақты бейнесін береді. Астана мен Атырау өңірлерінің ЖІӨ мәндері жоғарғы аутлайер ретінде айқын ерекшеленеді.</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3" name="Shape 0"/>
          <p:cNvSpPr/>
          <p:nvPr/>
        </p:nvSpPr>
        <p:spPr>
          <a:xfrm>
            <a:off x="5233360" y="2009378"/>
            <a:ext cx="727851" cy="251420"/>
          </a:xfrm>
          <a:prstGeom prst="roundRect">
            <a:avLst>
              <a:gd name="adj" fmla="val 22103"/>
            </a:avLst>
          </a:prstGeom>
          <a:solidFill>
            <a:srgbClr val="D9EDF2"/>
          </a:solidFill>
          <a:ln/>
        </p:spPr>
        <p:txBody>
          <a:bodyPr/>
          <a:lstStyle/>
          <a:p>
            <a:endParaRPr lang="ru-RU"/>
          </a:p>
        </p:txBody>
      </p:sp>
      <p:sp>
        <p:nvSpPr>
          <p:cNvPr id="4" name="Text 1"/>
          <p:cNvSpPr/>
          <p:nvPr/>
        </p:nvSpPr>
        <p:spPr>
          <a:xfrm>
            <a:off x="5332577" y="2058988"/>
            <a:ext cx="1139003" cy="152202"/>
          </a:xfrm>
          <a:prstGeom prst="rect">
            <a:avLst/>
          </a:prstGeom>
          <a:noFill/>
          <a:ln/>
        </p:spPr>
        <p:txBody>
          <a:bodyPr wrap="none" lIns="0" tIns="0" rIns="0" bIns="0" rtlCol="0" anchor="t"/>
          <a:lstStyle/>
          <a:p>
            <a:pPr marL="0" indent="0" algn="l">
              <a:lnSpc>
                <a:spcPct val="96000"/>
              </a:lnSpc>
              <a:buNone/>
            </a:pPr>
            <a:r>
              <a:rPr lang="en-US" sz="1000" dirty="0">
                <a:solidFill>
                  <a:srgbClr val="384653"/>
                </a:solidFill>
                <a:latin typeface="Roboto" pitchFamily="34" charset="0"/>
                <a:ea typeface="Roboto" pitchFamily="34" charset="-122"/>
                <a:cs typeface="Roboto" pitchFamily="34" charset="-120"/>
              </a:rPr>
              <a:t>6-БӨЛІМ</a:t>
            </a:r>
            <a:endParaRPr lang="en-US" sz="1000" dirty="0"/>
          </a:p>
        </p:txBody>
      </p:sp>
      <p:sp>
        <p:nvSpPr>
          <p:cNvPr id="5" name="Text 2"/>
          <p:cNvSpPr/>
          <p:nvPr/>
        </p:nvSpPr>
        <p:spPr>
          <a:xfrm>
            <a:off x="5233360" y="2326878"/>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Болжау және стратегиялық жоспарлау</a:t>
            </a:r>
            <a:endParaRPr lang="en-US" sz="3250" dirty="0"/>
          </a:p>
        </p:txBody>
      </p:sp>
      <p:sp>
        <p:nvSpPr>
          <p:cNvPr id="6" name="Text 3"/>
          <p:cNvSpPr/>
          <p:nvPr/>
        </p:nvSpPr>
        <p:spPr>
          <a:xfrm>
            <a:off x="5233360" y="3608387"/>
            <a:ext cx="6296860"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Орталық тенденция — өткенді сипаттаудан болашақты болжауға дейін созылатын аналитикалық жол. Трендті анықтау, жылжымалы орташаны есептеу және медианалық болжам — стратегиялық жоспарлаудың статистикалық арқауы. Бұл бөлімде осы тәсілдердің практикалық механизмдері ашылады.</a:t>
            </a:r>
            <a:endParaRPr lang="en-US" sz="13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468908"/>
            <a:ext cx="10868745" cy="508695"/>
          </a:xfrm>
          <a:prstGeom prst="rect">
            <a:avLst/>
          </a:prstGeom>
          <a:noFill/>
          <a:ln/>
        </p:spPr>
        <p:txBody>
          <a:bodyPr wrap="none" lIns="0" tIns="0" rIns="0" bIns="0" rtlCol="0" anchor="t"/>
          <a:lstStyle/>
          <a:p>
            <a:pPr marL="0" indent="0" algn="l">
              <a:lnSpc>
                <a:spcPct val="104000"/>
              </a:lnSpc>
              <a:buNone/>
            </a:pPr>
            <a:r>
              <a:rPr lang="en-US" sz="3200" dirty="0">
                <a:solidFill>
                  <a:srgbClr val="2E3C4E"/>
                </a:solidFill>
                <a:latin typeface="Host Grotesk Medium" pitchFamily="34" charset="0"/>
                <a:ea typeface="Host Grotesk Medium" pitchFamily="34" charset="-122"/>
                <a:cs typeface="Host Grotesk Medium" pitchFamily="34" charset="-120"/>
              </a:rPr>
              <a:t>Орталық тенденция арқылы трендті анықтау</a:t>
            </a:r>
            <a:endParaRPr lang="en-US" sz="3200" dirty="0"/>
          </a:p>
        </p:txBody>
      </p:sp>
      <p:sp>
        <p:nvSpPr>
          <p:cNvPr id="3" name="Text 1"/>
          <p:cNvSpPr/>
          <p:nvPr/>
        </p:nvSpPr>
        <p:spPr>
          <a:xfrm>
            <a:off x="661475" y="1298079"/>
            <a:ext cx="10868745" cy="484584"/>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Уақыт қатарларындағы тренд — деректердің ұзақ мерзімді жүйелі бағыты. Орталық тенденция оны анықтаудың және тегістеудің негізгі құралы болып табылады.</a:t>
            </a:r>
            <a:endParaRPr lang="en-US" sz="1250" dirty="0"/>
          </a:p>
        </p:txBody>
      </p:sp>
      <p:sp>
        <p:nvSpPr>
          <p:cNvPr id="4" name="Shape 2"/>
          <p:cNvSpPr/>
          <p:nvPr/>
        </p:nvSpPr>
        <p:spPr>
          <a:xfrm>
            <a:off x="661475" y="4176018"/>
            <a:ext cx="10868745" cy="19050"/>
          </a:xfrm>
          <a:prstGeom prst="roundRect">
            <a:avLst>
              <a:gd name="adj" fmla="val 49999"/>
            </a:avLst>
          </a:prstGeom>
          <a:solidFill>
            <a:srgbClr val="BFD3D8"/>
          </a:solidFill>
          <a:ln/>
        </p:spPr>
        <p:txBody>
          <a:bodyPr/>
          <a:lstStyle/>
          <a:p>
            <a:endParaRPr lang="ru-RU"/>
          </a:p>
        </p:txBody>
      </p:sp>
      <p:sp>
        <p:nvSpPr>
          <p:cNvPr id="5" name="Shape 3"/>
          <p:cNvSpPr/>
          <p:nvPr/>
        </p:nvSpPr>
        <p:spPr>
          <a:xfrm>
            <a:off x="3318983" y="3687663"/>
            <a:ext cx="19050" cy="488355"/>
          </a:xfrm>
          <a:prstGeom prst="roundRect">
            <a:avLst>
              <a:gd name="adj" fmla="val 49999"/>
            </a:avLst>
          </a:prstGeom>
          <a:solidFill>
            <a:srgbClr val="BFD3D8"/>
          </a:solidFill>
          <a:ln/>
        </p:spPr>
        <p:txBody>
          <a:bodyPr/>
          <a:lstStyle/>
          <a:p>
            <a:endParaRPr lang="ru-RU"/>
          </a:p>
        </p:txBody>
      </p:sp>
      <p:sp>
        <p:nvSpPr>
          <p:cNvPr id="6" name="Shape 4"/>
          <p:cNvSpPr/>
          <p:nvPr/>
        </p:nvSpPr>
        <p:spPr>
          <a:xfrm>
            <a:off x="3145354" y="3992860"/>
            <a:ext cx="366306" cy="366316"/>
          </a:xfrm>
          <a:prstGeom prst="roundRect">
            <a:avLst>
              <a:gd name="adj" fmla="val 18667"/>
            </a:avLst>
          </a:prstGeom>
          <a:solidFill>
            <a:srgbClr val="D9EDF2"/>
          </a:solidFill>
          <a:ln w="6350">
            <a:solidFill>
              <a:srgbClr val="BFD3D8"/>
            </a:solidFill>
            <a:prstDash val="solid"/>
          </a:ln>
        </p:spPr>
        <p:txBody>
          <a:bodyPr/>
          <a:lstStyle/>
          <a:p>
            <a:endParaRPr lang="ru-RU"/>
          </a:p>
        </p:txBody>
      </p:sp>
      <p:sp>
        <p:nvSpPr>
          <p:cNvPr id="7" name="Text 5"/>
          <p:cNvSpPr/>
          <p:nvPr/>
        </p:nvSpPr>
        <p:spPr>
          <a:xfrm>
            <a:off x="3206422" y="4023420"/>
            <a:ext cx="244171" cy="305197"/>
          </a:xfrm>
          <a:prstGeom prst="rect">
            <a:avLst/>
          </a:prstGeom>
          <a:noFill/>
          <a:ln/>
        </p:spPr>
        <p:txBody>
          <a:bodyPr wrap="none" lIns="0" tIns="0" rIns="0" bIns="0" rtlCol="0" anchor="ctr"/>
          <a:lstStyle/>
          <a:p>
            <a:pPr marL="0" indent="0" algn="ctr">
              <a:lnSpc>
                <a:spcPct val="100000"/>
              </a:lnSpc>
              <a:buNone/>
            </a:pPr>
            <a:r>
              <a:rPr lang="en-US" sz="1900" dirty="0">
                <a:solidFill>
                  <a:srgbClr val="384653"/>
                </a:solidFill>
                <a:latin typeface="Host Grotesk Medium" pitchFamily="34" charset="0"/>
                <a:ea typeface="Host Grotesk Medium" pitchFamily="34" charset="-122"/>
                <a:cs typeface="Host Grotesk Medium" pitchFamily="34" charset="-120"/>
              </a:rPr>
              <a:t>1</a:t>
            </a:r>
            <a:endParaRPr lang="en-US" sz="1900" dirty="0"/>
          </a:p>
        </p:txBody>
      </p:sp>
      <p:sp>
        <p:nvSpPr>
          <p:cNvPr id="8" name="Text 6"/>
          <p:cNvSpPr/>
          <p:nvPr/>
        </p:nvSpPr>
        <p:spPr>
          <a:xfrm>
            <a:off x="824140" y="1962944"/>
            <a:ext cx="5008735" cy="254298"/>
          </a:xfrm>
          <a:prstGeom prst="rect">
            <a:avLst/>
          </a:prstGeom>
          <a:noFill/>
          <a:ln/>
        </p:spPr>
        <p:txBody>
          <a:bodyPr wrap="none" lIns="0" tIns="0" rIns="0" bIns="0" rtlCol="0" anchor="t"/>
          <a:lstStyle/>
          <a:p>
            <a:pPr marL="0" indent="0" algn="ctr">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Жылжымалы орташа (Moving Average)</a:t>
            </a:r>
            <a:endParaRPr lang="en-US" sz="1600" dirty="0"/>
          </a:p>
        </p:txBody>
      </p:sp>
      <p:sp>
        <p:nvSpPr>
          <p:cNvPr id="9" name="Text 7"/>
          <p:cNvSpPr/>
          <p:nvPr/>
        </p:nvSpPr>
        <p:spPr>
          <a:xfrm>
            <a:off x="824190" y="2313384"/>
            <a:ext cx="5008735" cy="1211461"/>
          </a:xfrm>
          <a:prstGeom prst="rect">
            <a:avLst/>
          </a:prstGeom>
          <a:noFill/>
          <a:ln/>
        </p:spPr>
        <p:txBody>
          <a:bodyPr wrap="square" lIns="0" tIns="0" rIns="0" bIns="0" rtlCol="0" anchor="t">
            <a:normAutofit/>
          </a:bodyPr>
          <a:lstStyle/>
          <a:p>
            <a:pPr marL="0" indent="0" algn="ctr">
              <a:lnSpc>
                <a:spcPct val="124000"/>
              </a:lnSpc>
              <a:buNone/>
            </a:pPr>
            <a:r>
              <a:rPr lang="en-US" sz="1250" dirty="0">
                <a:solidFill>
                  <a:srgbClr val="384653"/>
                </a:solidFill>
                <a:latin typeface="Roboto" pitchFamily="34" charset="0"/>
                <a:ea typeface="Roboto" pitchFamily="34" charset="-122"/>
                <a:cs typeface="Roboto" pitchFamily="34" charset="-120"/>
              </a:rPr>
              <a:t>Уақыт қатарындағы орташа мән «тереземен» жылжытылады — мысалы, 3 жылдық немесе 5 жылдық жылжымалы орташа. Бұл тәсіл қысқа мерзімді тербелістерді тегістеп, ұзақ мерзімді тренді айқын ашады. ЖІӨ динамикасын талдауда кеңінен қолданылады.</a:t>
            </a:r>
            <a:endParaRPr lang="en-US" sz="1250" dirty="0"/>
          </a:p>
        </p:txBody>
      </p:sp>
      <p:sp>
        <p:nvSpPr>
          <p:cNvPr id="10" name="Shape 8"/>
          <p:cNvSpPr/>
          <p:nvPr/>
        </p:nvSpPr>
        <p:spPr>
          <a:xfrm>
            <a:off x="6086224" y="4176018"/>
            <a:ext cx="19050" cy="488355"/>
          </a:xfrm>
          <a:prstGeom prst="roundRect">
            <a:avLst>
              <a:gd name="adj" fmla="val 49999"/>
            </a:avLst>
          </a:prstGeom>
          <a:solidFill>
            <a:srgbClr val="BFD3D8"/>
          </a:solidFill>
          <a:ln/>
        </p:spPr>
        <p:txBody>
          <a:bodyPr/>
          <a:lstStyle/>
          <a:p>
            <a:endParaRPr lang="ru-RU"/>
          </a:p>
        </p:txBody>
      </p:sp>
      <p:sp>
        <p:nvSpPr>
          <p:cNvPr id="11" name="Shape 9"/>
          <p:cNvSpPr/>
          <p:nvPr/>
        </p:nvSpPr>
        <p:spPr>
          <a:xfrm>
            <a:off x="5912595" y="3992860"/>
            <a:ext cx="366306" cy="366316"/>
          </a:xfrm>
          <a:prstGeom prst="roundRect">
            <a:avLst>
              <a:gd name="adj" fmla="val 18667"/>
            </a:avLst>
          </a:prstGeom>
          <a:solidFill>
            <a:srgbClr val="D9EDF2"/>
          </a:solidFill>
          <a:ln w="6350">
            <a:solidFill>
              <a:srgbClr val="BFD3D8"/>
            </a:solidFill>
            <a:prstDash val="solid"/>
          </a:ln>
        </p:spPr>
        <p:txBody>
          <a:bodyPr/>
          <a:lstStyle/>
          <a:p>
            <a:endParaRPr lang="ru-RU"/>
          </a:p>
        </p:txBody>
      </p:sp>
      <p:sp>
        <p:nvSpPr>
          <p:cNvPr id="12" name="Text 10"/>
          <p:cNvSpPr/>
          <p:nvPr/>
        </p:nvSpPr>
        <p:spPr>
          <a:xfrm>
            <a:off x="5973663" y="4023420"/>
            <a:ext cx="244171" cy="305197"/>
          </a:xfrm>
          <a:prstGeom prst="rect">
            <a:avLst/>
          </a:prstGeom>
          <a:noFill/>
          <a:ln/>
        </p:spPr>
        <p:txBody>
          <a:bodyPr wrap="none" lIns="0" tIns="0" rIns="0" bIns="0" rtlCol="0" anchor="ctr"/>
          <a:lstStyle/>
          <a:p>
            <a:pPr marL="0" indent="0" algn="ctr">
              <a:lnSpc>
                <a:spcPct val="100000"/>
              </a:lnSpc>
              <a:buNone/>
            </a:pPr>
            <a:r>
              <a:rPr lang="en-US" sz="1900" dirty="0">
                <a:solidFill>
                  <a:srgbClr val="384653"/>
                </a:solidFill>
                <a:latin typeface="Host Grotesk Medium" pitchFamily="34" charset="0"/>
                <a:ea typeface="Host Grotesk Medium" pitchFamily="34" charset="-122"/>
                <a:cs typeface="Host Grotesk Medium" pitchFamily="34" charset="-120"/>
              </a:rPr>
              <a:t>2</a:t>
            </a:r>
            <a:endParaRPr lang="en-US" sz="1900" dirty="0"/>
          </a:p>
        </p:txBody>
      </p:sp>
      <p:sp>
        <p:nvSpPr>
          <p:cNvPr id="13" name="Text 11"/>
          <p:cNvSpPr/>
          <p:nvPr/>
        </p:nvSpPr>
        <p:spPr>
          <a:xfrm>
            <a:off x="3591381" y="4827191"/>
            <a:ext cx="5008735" cy="254298"/>
          </a:xfrm>
          <a:prstGeom prst="rect">
            <a:avLst/>
          </a:prstGeom>
          <a:noFill/>
          <a:ln/>
        </p:spPr>
        <p:txBody>
          <a:bodyPr wrap="none" lIns="0" tIns="0" rIns="0" bIns="0" rtlCol="0" anchor="t"/>
          <a:lstStyle/>
          <a:p>
            <a:pPr marL="0" indent="0" algn="ctr">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2026–2030 жылдарға болжам</a:t>
            </a:r>
            <a:endParaRPr lang="en-US" sz="1600" dirty="0"/>
          </a:p>
        </p:txBody>
      </p:sp>
      <p:sp>
        <p:nvSpPr>
          <p:cNvPr id="14" name="Text 12"/>
          <p:cNvSpPr/>
          <p:nvPr/>
        </p:nvSpPr>
        <p:spPr>
          <a:xfrm>
            <a:off x="3591430" y="5177631"/>
            <a:ext cx="5008735" cy="1211461"/>
          </a:xfrm>
          <a:prstGeom prst="rect">
            <a:avLst/>
          </a:prstGeom>
          <a:noFill/>
          <a:ln/>
        </p:spPr>
        <p:txBody>
          <a:bodyPr wrap="square" lIns="0" tIns="0" rIns="0" bIns="0" rtlCol="0" anchor="t">
            <a:normAutofit/>
          </a:bodyPr>
          <a:lstStyle/>
          <a:p>
            <a:pPr marL="0" indent="0" algn="ctr">
              <a:lnSpc>
                <a:spcPct val="124000"/>
              </a:lnSpc>
              <a:buNone/>
            </a:pPr>
            <a:r>
              <a:rPr lang="en-US" sz="1250" dirty="0">
                <a:solidFill>
                  <a:srgbClr val="384653"/>
                </a:solidFill>
                <a:latin typeface="Roboto" pitchFamily="34" charset="0"/>
                <a:ea typeface="Roboto" pitchFamily="34" charset="-122"/>
                <a:cs typeface="Roboto" pitchFamily="34" charset="-120"/>
              </a:rPr>
              <a:t>Қазақстан Ұлттық экономика министрлігінің болжамдары орташа мән мен трендтік регрессияны үйлестіреді. ЖІӨ өсімінің орташа болжамы жылына 4–5%, инфляцияның медианалық болжамы — 7–9% деңгейінде. Бұл болжамдар деректер жиынынан есептелген орталық тенденцияға негізделеді.</a:t>
            </a:r>
            <a:endParaRPr lang="en-US" sz="1250" dirty="0"/>
          </a:p>
        </p:txBody>
      </p:sp>
      <p:sp>
        <p:nvSpPr>
          <p:cNvPr id="15" name="Shape 13"/>
          <p:cNvSpPr/>
          <p:nvPr/>
        </p:nvSpPr>
        <p:spPr>
          <a:xfrm>
            <a:off x="8853564" y="3687663"/>
            <a:ext cx="19050" cy="488355"/>
          </a:xfrm>
          <a:prstGeom prst="roundRect">
            <a:avLst>
              <a:gd name="adj" fmla="val 49999"/>
            </a:avLst>
          </a:prstGeom>
          <a:solidFill>
            <a:srgbClr val="BFD3D8"/>
          </a:solidFill>
          <a:ln/>
        </p:spPr>
        <p:txBody>
          <a:bodyPr/>
          <a:lstStyle/>
          <a:p>
            <a:endParaRPr lang="ru-RU"/>
          </a:p>
        </p:txBody>
      </p:sp>
      <p:sp>
        <p:nvSpPr>
          <p:cNvPr id="16" name="Shape 14"/>
          <p:cNvSpPr/>
          <p:nvPr/>
        </p:nvSpPr>
        <p:spPr>
          <a:xfrm>
            <a:off x="8679935" y="3992860"/>
            <a:ext cx="366306" cy="366316"/>
          </a:xfrm>
          <a:prstGeom prst="roundRect">
            <a:avLst>
              <a:gd name="adj" fmla="val 18667"/>
            </a:avLst>
          </a:prstGeom>
          <a:solidFill>
            <a:srgbClr val="D9EDF2"/>
          </a:solidFill>
          <a:ln w="6350">
            <a:solidFill>
              <a:srgbClr val="BFD3D8"/>
            </a:solidFill>
            <a:prstDash val="solid"/>
          </a:ln>
        </p:spPr>
        <p:txBody>
          <a:bodyPr/>
          <a:lstStyle/>
          <a:p>
            <a:endParaRPr lang="ru-RU"/>
          </a:p>
        </p:txBody>
      </p:sp>
      <p:sp>
        <p:nvSpPr>
          <p:cNvPr id="17" name="Text 15"/>
          <p:cNvSpPr/>
          <p:nvPr/>
        </p:nvSpPr>
        <p:spPr>
          <a:xfrm>
            <a:off x="8741003" y="4023420"/>
            <a:ext cx="244171" cy="305197"/>
          </a:xfrm>
          <a:prstGeom prst="rect">
            <a:avLst/>
          </a:prstGeom>
          <a:noFill/>
          <a:ln/>
        </p:spPr>
        <p:txBody>
          <a:bodyPr wrap="none" lIns="0" tIns="0" rIns="0" bIns="0" rtlCol="0" anchor="ctr"/>
          <a:lstStyle/>
          <a:p>
            <a:pPr marL="0" indent="0" algn="ctr">
              <a:lnSpc>
                <a:spcPct val="100000"/>
              </a:lnSpc>
              <a:buNone/>
            </a:pPr>
            <a:r>
              <a:rPr lang="en-US" sz="1900" dirty="0">
                <a:solidFill>
                  <a:srgbClr val="384653"/>
                </a:solidFill>
                <a:latin typeface="Host Grotesk Medium" pitchFamily="34" charset="0"/>
                <a:ea typeface="Host Grotesk Medium" pitchFamily="34" charset="-122"/>
                <a:cs typeface="Host Grotesk Medium" pitchFamily="34" charset="-120"/>
              </a:rPr>
              <a:t>3</a:t>
            </a:r>
            <a:endParaRPr lang="en-US" sz="1900" dirty="0"/>
          </a:p>
        </p:txBody>
      </p:sp>
      <p:sp>
        <p:nvSpPr>
          <p:cNvPr id="18" name="Text 16"/>
          <p:cNvSpPr/>
          <p:nvPr/>
        </p:nvSpPr>
        <p:spPr>
          <a:xfrm>
            <a:off x="6358671" y="1962944"/>
            <a:ext cx="5008834" cy="254298"/>
          </a:xfrm>
          <a:prstGeom prst="rect">
            <a:avLst/>
          </a:prstGeom>
          <a:noFill/>
          <a:ln/>
        </p:spPr>
        <p:txBody>
          <a:bodyPr wrap="none" lIns="0" tIns="0" rIns="0" bIns="0" rtlCol="0" anchor="t"/>
          <a:lstStyle/>
          <a:p>
            <a:pPr marL="0" indent="0" algn="ctr">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Инфляцияны бақылаудағы медиана</a:t>
            </a:r>
            <a:endParaRPr lang="en-US" sz="1600" dirty="0"/>
          </a:p>
        </p:txBody>
      </p:sp>
      <p:sp>
        <p:nvSpPr>
          <p:cNvPr id="19" name="Text 17"/>
          <p:cNvSpPr/>
          <p:nvPr/>
        </p:nvSpPr>
        <p:spPr>
          <a:xfrm>
            <a:off x="6358671" y="2313384"/>
            <a:ext cx="5008834" cy="1211461"/>
          </a:xfrm>
          <a:prstGeom prst="rect">
            <a:avLst/>
          </a:prstGeom>
          <a:noFill/>
          <a:ln/>
        </p:spPr>
        <p:txBody>
          <a:bodyPr wrap="square" lIns="0" tIns="0" rIns="0" bIns="0" rtlCol="0" anchor="t">
            <a:normAutofit/>
          </a:bodyPr>
          <a:lstStyle/>
          <a:p>
            <a:pPr marL="0" indent="0" algn="ctr">
              <a:lnSpc>
                <a:spcPct val="124000"/>
              </a:lnSpc>
              <a:buNone/>
            </a:pPr>
            <a:r>
              <a:rPr lang="en-US" sz="1250" dirty="0">
                <a:solidFill>
                  <a:srgbClr val="384653"/>
                </a:solidFill>
                <a:latin typeface="Roboto" pitchFamily="34" charset="0"/>
                <a:ea typeface="Roboto" pitchFamily="34" charset="-122"/>
                <a:cs typeface="Roboto" pitchFamily="34" charset="-120"/>
              </a:rPr>
              <a:t>Орталық банктер инфляцияны бақылауда медианалық инфляцияны қолданады — жеке тауарлар мен қызметтер бағасының өзгерісінің медианасы. Бұл тәсіл бірнеше тауарда болатын күрт баға секірісінің жалпы инфляция бейнесін бұрмалауынан қорғайды.</a:t>
            </a:r>
            <a:endParaRPr lang="en-US" sz="12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197471"/>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Салалық талдау: Қай көрсеткіш қайда тиімді?</a:t>
            </a:r>
            <a:endParaRPr lang="en-US" sz="3250" dirty="0"/>
          </a:p>
        </p:txBody>
      </p:sp>
      <p:sp>
        <p:nvSpPr>
          <p:cNvPr id="3" name="Text 1"/>
          <p:cNvSpPr/>
          <p:nvPr/>
        </p:nvSpPr>
        <p:spPr>
          <a:xfrm>
            <a:off x="661475" y="2044898"/>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Орташа мән, медиана және мода — бірін-бірі алмастыратын баламалар емес, бір-бірін толықтырып, бірге пайдаланылатын аналитикалық триада. Саланың табиғатына қарай тиімді көрсеткішті таңдай білу — статистиктің кәсіби шеберлігінің белгісі.</a:t>
            </a:r>
            <a:endParaRPr lang="en-US" sz="1300" dirty="0"/>
          </a:p>
        </p:txBody>
      </p:sp>
      <p:sp>
        <p:nvSpPr>
          <p:cNvPr id="4" name="Shape 2"/>
          <p:cNvSpPr/>
          <p:nvPr/>
        </p:nvSpPr>
        <p:spPr>
          <a:xfrm>
            <a:off x="661475" y="2727027"/>
            <a:ext cx="10868745" cy="2933402"/>
          </a:xfrm>
          <a:prstGeom prst="roundRect">
            <a:avLst>
              <a:gd name="adj" fmla="val 2368"/>
            </a:avLst>
          </a:prstGeom>
          <a:solidFill>
            <a:srgbClr val="D9EDF2"/>
          </a:solidFill>
          <a:ln w="6350">
            <a:solidFill>
              <a:srgbClr val="BFD3D8"/>
            </a:solidFill>
            <a:prstDash val="solid"/>
          </a:ln>
        </p:spPr>
        <p:txBody>
          <a:bodyPr/>
          <a:lstStyle/>
          <a:p>
            <a:endParaRPr lang="ru-RU"/>
          </a:p>
        </p:txBody>
      </p:sp>
      <p:sp>
        <p:nvSpPr>
          <p:cNvPr id="5" name="Shape 3"/>
          <p:cNvSpPr/>
          <p:nvPr/>
        </p:nvSpPr>
        <p:spPr>
          <a:xfrm>
            <a:off x="667825" y="2733377"/>
            <a:ext cx="3618616" cy="2920702"/>
          </a:xfrm>
          <a:custGeom>
            <a:avLst/>
            <a:gdLst/>
            <a:ahLst/>
            <a:cxnLst/>
            <a:rect l="l" t="t" r="r" b="b"/>
            <a:pathLst>
              <a:path w="3618616" h="2920702">
                <a:moveTo>
                  <a:pt x="57887" y="0"/>
                </a:moveTo>
                <a:lnTo>
                  <a:pt x="3618616" y="0"/>
                </a:lnTo>
                <a:lnTo>
                  <a:pt x="3618616" y="2920702"/>
                </a:lnTo>
                <a:lnTo>
                  <a:pt x="57887" y="2920702"/>
                </a:lnTo>
                <a:arcTo wR="57887" hR="57888" stAng="5400000" swAng="5400000"/>
                <a:lnTo>
                  <a:pt x="0" y="57888"/>
                </a:lnTo>
                <a:arcTo wR="57887" hR="57888" stAng="10800000" swAng="5400000"/>
                <a:close/>
              </a:path>
            </a:pathLst>
          </a:custGeom>
          <a:solidFill>
            <a:srgbClr val="D9EDF2"/>
          </a:solidFill>
          <a:ln/>
        </p:spPr>
        <p:txBody>
          <a:bodyPr/>
          <a:lstStyle/>
          <a:p>
            <a:endParaRPr lang="ru-RU"/>
          </a:p>
        </p:txBody>
      </p:sp>
      <p:sp>
        <p:nvSpPr>
          <p:cNvPr id="6" name="Text 4"/>
          <p:cNvSpPr/>
          <p:nvPr/>
        </p:nvSpPr>
        <p:spPr>
          <a:xfrm>
            <a:off x="833119" y="2898676"/>
            <a:ext cx="3039887"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Жалақы деңгейі</a:t>
            </a:r>
            <a:endParaRPr lang="en-US" sz="1600" dirty="0"/>
          </a:p>
        </p:txBody>
      </p:sp>
      <p:sp>
        <p:nvSpPr>
          <p:cNvPr id="7" name="Text 5"/>
          <p:cNvSpPr/>
          <p:nvPr/>
        </p:nvSpPr>
        <p:spPr>
          <a:xfrm>
            <a:off x="833119" y="3256359"/>
            <a:ext cx="3039887" cy="1736328"/>
          </a:xfrm>
          <a:prstGeom prst="rect">
            <a:avLst/>
          </a:prstGeom>
          <a:noFill/>
          <a:ln/>
        </p:spPr>
        <p:txBody>
          <a:bodyPr wrap="square" lIns="0" tIns="0" rIns="0" bIns="0" rtlCol="0" anchor="t">
            <a:normAutofit/>
          </a:bodyPr>
          <a:lstStyle/>
          <a:p>
            <a:pPr marL="0" indent="0" algn="l">
              <a:lnSpc>
                <a:spcPct val="125000"/>
              </a:lnSpc>
              <a:buNone/>
            </a:pPr>
            <a:r>
              <a:rPr lang="en-US" sz="1300" b="1" dirty="0">
                <a:solidFill>
                  <a:srgbClr val="384653"/>
                </a:solidFill>
                <a:latin typeface="Roboto Bold" pitchFamily="34" charset="0"/>
                <a:ea typeface="Roboto Bold" pitchFamily="34" charset="-122"/>
                <a:cs typeface="Roboto Bold" pitchFamily="34" charset="-120"/>
              </a:rPr>
              <a:t>Медиана</a:t>
            </a:r>
            <a:r>
              <a:rPr lang="en-US" sz="1300" dirty="0">
                <a:solidFill>
                  <a:srgbClr val="384653"/>
                </a:solidFill>
                <a:latin typeface="Roboto" pitchFamily="34" charset="0"/>
                <a:ea typeface="Roboto" pitchFamily="34" charset="-122"/>
                <a:cs typeface="Roboto" pitchFamily="34" charset="-120"/>
              </a:rPr>
              <a:t> — таптырмас таңдау. Жоғары жалақылы топ орташа мәнді жоғары тартады, ал медиана нақты «орталық жұмысшының» жалақысын бейнелейді. Қазақстанда медианалық жалақы орташа жалақыдан 15–25%-ға төмен — теңсіздіктің айқын белгісі.</a:t>
            </a:r>
            <a:endParaRPr lang="en-US" sz="1300" dirty="0"/>
          </a:p>
        </p:txBody>
      </p:sp>
      <p:sp>
        <p:nvSpPr>
          <p:cNvPr id="8" name="Shape 6"/>
          <p:cNvSpPr/>
          <p:nvPr/>
        </p:nvSpPr>
        <p:spPr>
          <a:xfrm>
            <a:off x="4286440" y="2733377"/>
            <a:ext cx="3618715" cy="2920702"/>
          </a:xfrm>
          <a:prstGeom prst="rect">
            <a:avLst/>
          </a:prstGeom>
          <a:solidFill>
            <a:srgbClr val="D9EDF2"/>
          </a:solidFill>
          <a:ln/>
        </p:spPr>
        <p:txBody>
          <a:bodyPr/>
          <a:lstStyle/>
          <a:p>
            <a:endParaRPr lang="ru-RU"/>
          </a:p>
        </p:txBody>
      </p:sp>
      <p:sp>
        <p:nvSpPr>
          <p:cNvPr id="9" name="Shape 7"/>
          <p:cNvSpPr/>
          <p:nvPr/>
        </p:nvSpPr>
        <p:spPr>
          <a:xfrm>
            <a:off x="4286440" y="2733377"/>
            <a:ext cx="19050" cy="2920702"/>
          </a:xfrm>
          <a:prstGeom prst="roundRect">
            <a:avLst>
              <a:gd name="adj" fmla="val 49999"/>
            </a:avLst>
          </a:prstGeom>
          <a:solidFill>
            <a:srgbClr val="BFD3D8"/>
          </a:solidFill>
          <a:ln/>
        </p:spPr>
        <p:txBody>
          <a:bodyPr/>
          <a:lstStyle/>
          <a:p>
            <a:endParaRPr lang="ru-RU"/>
          </a:p>
        </p:txBody>
      </p:sp>
      <p:sp>
        <p:nvSpPr>
          <p:cNvPr id="10" name="Text 8"/>
          <p:cNvSpPr/>
          <p:nvPr/>
        </p:nvSpPr>
        <p:spPr>
          <a:xfrm>
            <a:off x="4699875" y="2898676"/>
            <a:ext cx="2791847"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Өндіріс көлемі</a:t>
            </a:r>
            <a:endParaRPr lang="en-US" sz="1600" dirty="0"/>
          </a:p>
        </p:txBody>
      </p:sp>
      <p:sp>
        <p:nvSpPr>
          <p:cNvPr id="11" name="Text 9"/>
          <p:cNvSpPr/>
          <p:nvPr/>
        </p:nvSpPr>
        <p:spPr>
          <a:xfrm>
            <a:off x="4699875" y="3256359"/>
            <a:ext cx="2791847" cy="1488281"/>
          </a:xfrm>
          <a:prstGeom prst="rect">
            <a:avLst/>
          </a:prstGeom>
          <a:noFill/>
          <a:ln/>
        </p:spPr>
        <p:txBody>
          <a:bodyPr wrap="square" lIns="0" tIns="0" rIns="0" bIns="0" rtlCol="0" anchor="t">
            <a:normAutofit/>
          </a:bodyPr>
          <a:lstStyle/>
          <a:p>
            <a:pPr marL="0" indent="0" algn="l">
              <a:lnSpc>
                <a:spcPct val="125000"/>
              </a:lnSpc>
              <a:buNone/>
            </a:pPr>
            <a:r>
              <a:rPr lang="en-US" sz="1300" b="1" dirty="0">
                <a:solidFill>
                  <a:srgbClr val="384653"/>
                </a:solidFill>
                <a:latin typeface="Roboto Bold" pitchFamily="34" charset="0"/>
                <a:ea typeface="Roboto Bold" pitchFamily="34" charset="-122"/>
                <a:cs typeface="Roboto Bold" pitchFamily="34" charset="-120"/>
              </a:rPr>
              <a:t>Мода</a:t>
            </a:r>
            <a:r>
              <a:rPr lang="en-US" sz="1300" dirty="0">
                <a:solidFill>
                  <a:srgbClr val="384653"/>
                </a:solidFill>
                <a:latin typeface="Roboto" pitchFamily="34" charset="0"/>
                <a:ea typeface="Roboto" pitchFamily="34" charset="-122"/>
                <a:cs typeface="Roboto" pitchFamily="34" charset="-120"/>
              </a:rPr>
              <a:t> — өндіріс кәсіпорындарының ең жиі кездесетін өндіріс деңгейін анықтайда. Модалық кәсіпорын — орташа емес, ең типтік кәсіпорын. Нарықтық стратегия жасауда мода нақтырақ бағдар береді.</a:t>
            </a:r>
            <a:endParaRPr lang="en-US" sz="1300" dirty="0"/>
          </a:p>
        </p:txBody>
      </p:sp>
      <p:sp>
        <p:nvSpPr>
          <p:cNvPr id="12" name="Shape 10"/>
          <p:cNvSpPr/>
          <p:nvPr/>
        </p:nvSpPr>
        <p:spPr>
          <a:xfrm>
            <a:off x="7905155" y="2733377"/>
            <a:ext cx="3618715" cy="2920702"/>
          </a:xfrm>
          <a:custGeom>
            <a:avLst/>
            <a:gdLst/>
            <a:ahLst/>
            <a:cxnLst/>
            <a:rect l="l" t="t" r="r" b="b"/>
            <a:pathLst>
              <a:path w="3618715" h="2920702">
                <a:moveTo>
                  <a:pt x="0" y="0"/>
                </a:moveTo>
                <a:lnTo>
                  <a:pt x="3560828" y="0"/>
                </a:lnTo>
                <a:arcTo wR="57887" hR="57888" stAng="16200000" swAng="5400000"/>
                <a:lnTo>
                  <a:pt x="3618715" y="2862814"/>
                </a:lnTo>
                <a:arcTo wR="57887" hR="57888" stAng="0" swAng="5400000"/>
                <a:lnTo>
                  <a:pt x="0" y="2920702"/>
                </a:lnTo>
                <a:lnTo>
                  <a:pt x="0" y="0"/>
                </a:lnTo>
                <a:close/>
              </a:path>
            </a:pathLst>
          </a:custGeom>
          <a:solidFill>
            <a:srgbClr val="D9EDF2"/>
          </a:solidFill>
          <a:ln/>
        </p:spPr>
        <p:txBody>
          <a:bodyPr/>
          <a:lstStyle/>
          <a:p>
            <a:endParaRPr lang="ru-RU"/>
          </a:p>
        </p:txBody>
      </p:sp>
      <p:sp>
        <p:nvSpPr>
          <p:cNvPr id="13" name="Shape 11"/>
          <p:cNvSpPr/>
          <p:nvPr/>
        </p:nvSpPr>
        <p:spPr>
          <a:xfrm>
            <a:off x="7905155" y="2733377"/>
            <a:ext cx="19050" cy="2920702"/>
          </a:xfrm>
          <a:prstGeom prst="roundRect">
            <a:avLst>
              <a:gd name="adj" fmla="val 49999"/>
            </a:avLst>
          </a:prstGeom>
          <a:solidFill>
            <a:srgbClr val="BFD3D8"/>
          </a:solidFill>
          <a:ln/>
        </p:spPr>
        <p:txBody>
          <a:bodyPr/>
          <a:lstStyle/>
          <a:p>
            <a:endParaRPr lang="ru-RU"/>
          </a:p>
        </p:txBody>
      </p:sp>
      <p:sp>
        <p:nvSpPr>
          <p:cNvPr id="14" name="Text 12"/>
          <p:cNvSpPr/>
          <p:nvPr/>
        </p:nvSpPr>
        <p:spPr>
          <a:xfrm>
            <a:off x="8318590" y="2898676"/>
            <a:ext cx="3039986"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Инвестициялық жобалар</a:t>
            </a:r>
            <a:endParaRPr lang="en-US" sz="1600" dirty="0"/>
          </a:p>
        </p:txBody>
      </p:sp>
      <p:sp>
        <p:nvSpPr>
          <p:cNvPr id="15" name="Text 13"/>
          <p:cNvSpPr/>
          <p:nvPr/>
        </p:nvSpPr>
        <p:spPr>
          <a:xfrm>
            <a:off x="8318590" y="3256359"/>
            <a:ext cx="3039986" cy="2232422"/>
          </a:xfrm>
          <a:prstGeom prst="rect">
            <a:avLst/>
          </a:prstGeom>
          <a:noFill/>
          <a:ln/>
        </p:spPr>
        <p:txBody>
          <a:bodyPr wrap="square" lIns="0" tIns="0" rIns="0" bIns="0" rtlCol="0" anchor="t">
            <a:normAutofit/>
          </a:bodyPr>
          <a:lstStyle/>
          <a:p>
            <a:pPr marL="0" indent="0" algn="l">
              <a:lnSpc>
                <a:spcPct val="125000"/>
              </a:lnSpc>
              <a:buNone/>
            </a:pPr>
            <a:r>
              <a:rPr lang="en-US" sz="1300" b="1" dirty="0">
                <a:solidFill>
                  <a:srgbClr val="384653"/>
                </a:solidFill>
                <a:latin typeface="Roboto Bold" pitchFamily="34" charset="0"/>
                <a:ea typeface="Roboto Bold" pitchFamily="34" charset="-122"/>
                <a:cs typeface="Roboto Bold" pitchFamily="34" charset="-120"/>
              </a:rPr>
              <a:t>Орташа мән мен дисперсия</a:t>
            </a:r>
            <a:r>
              <a:rPr lang="en-US" sz="1300" dirty="0">
                <a:solidFill>
                  <a:srgbClr val="384653"/>
                </a:solidFill>
                <a:latin typeface="Roboto" pitchFamily="34" charset="0"/>
                <a:ea typeface="Roboto" pitchFamily="34" charset="-122"/>
                <a:cs typeface="Roboto" pitchFamily="34" charset="-120"/>
              </a:rPr>
              <a:t> — инвестициялық тиімділікті бағалаудың жұбы. Орташа табыстылық жобаның күтілетін нәтижесін, ал дисперсия (немесе стандартты ауытқу) — тәуекел деңгейін өлшейді. Екеуі бірге «тәуекел-табыстылық» профилін толық сипаттайды.</a:t>
            </a:r>
            <a:endParaRPr lang="en-US" sz="1300" dirty="0"/>
          </a:p>
        </p:txBody>
      </p:sp>
      <p:sp>
        <p:nvSpPr>
          <p:cNvPr id="16" name="Shape 14"/>
          <p:cNvSpPr/>
          <p:nvPr/>
        </p:nvSpPr>
        <p:spPr>
          <a:xfrm>
            <a:off x="4079773" y="3986957"/>
            <a:ext cx="413434" cy="413445"/>
          </a:xfrm>
          <a:prstGeom prst="roundRect">
            <a:avLst>
              <a:gd name="adj" fmla="val 16802"/>
            </a:avLst>
          </a:prstGeom>
          <a:solidFill>
            <a:srgbClr val="FAF9F5"/>
          </a:solidFill>
          <a:ln w="19050">
            <a:solidFill>
              <a:srgbClr val="BFD3D8"/>
            </a:solidFill>
            <a:prstDash val="solid"/>
          </a:ln>
        </p:spPr>
        <p:txBody>
          <a:bodyPr/>
          <a:lstStyle/>
          <a:p>
            <a:endParaRPr lang="ru-RU"/>
          </a:p>
        </p:txBody>
      </p:sp>
      <p:pic>
        <p:nvPicPr>
          <p:cNvPr id="1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83156" y="4090243"/>
            <a:ext cx="206667" cy="206673"/>
          </a:xfrm>
          <a:prstGeom prst="rect">
            <a:avLst/>
          </a:prstGeom>
        </p:spPr>
      </p:pic>
      <p:sp>
        <p:nvSpPr>
          <p:cNvPr id="18" name="Shape 15"/>
          <p:cNvSpPr/>
          <p:nvPr/>
        </p:nvSpPr>
        <p:spPr>
          <a:xfrm>
            <a:off x="7698488" y="3986957"/>
            <a:ext cx="413434" cy="413445"/>
          </a:xfrm>
          <a:prstGeom prst="roundRect">
            <a:avLst>
              <a:gd name="adj" fmla="val 16802"/>
            </a:avLst>
          </a:prstGeom>
          <a:solidFill>
            <a:srgbClr val="FAF9F5"/>
          </a:solidFill>
          <a:ln w="19050">
            <a:solidFill>
              <a:srgbClr val="BFD3D8"/>
            </a:solidFill>
            <a:prstDash val="solid"/>
          </a:ln>
        </p:spPr>
        <p:txBody>
          <a:bodyPr/>
          <a:lstStyle/>
          <a:p>
            <a:endParaRPr lang="ru-RU"/>
          </a:p>
        </p:txBody>
      </p:sp>
      <p:pic>
        <p:nvPicPr>
          <p:cNvPr id="1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01871" y="4090243"/>
            <a:ext cx="206667" cy="20667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3" name="Shape 0"/>
          <p:cNvSpPr/>
          <p:nvPr/>
        </p:nvSpPr>
        <p:spPr>
          <a:xfrm>
            <a:off x="661475" y="2267744"/>
            <a:ext cx="727851" cy="251420"/>
          </a:xfrm>
          <a:prstGeom prst="roundRect">
            <a:avLst>
              <a:gd name="adj" fmla="val 22103"/>
            </a:avLst>
          </a:prstGeom>
          <a:solidFill>
            <a:srgbClr val="D9EDF2"/>
          </a:solidFill>
          <a:ln/>
        </p:spPr>
        <p:txBody>
          <a:bodyPr/>
          <a:lstStyle/>
          <a:p>
            <a:endParaRPr lang="ru-RU"/>
          </a:p>
        </p:txBody>
      </p:sp>
      <p:sp>
        <p:nvSpPr>
          <p:cNvPr id="4" name="Text 1"/>
          <p:cNvSpPr/>
          <p:nvPr/>
        </p:nvSpPr>
        <p:spPr>
          <a:xfrm>
            <a:off x="760691" y="2317353"/>
            <a:ext cx="1139003" cy="152202"/>
          </a:xfrm>
          <a:prstGeom prst="rect">
            <a:avLst/>
          </a:prstGeom>
          <a:noFill/>
          <a:ln/>
        </p:spPr>
        <p:txBody>
          <a:bodyPr wrap="none" lIns="0" tIns="0" rIns="0" bIns="0" rtlCol="0" anchor="t"/>
          <a:lstStyle/>
          <a:p>
            <a:pPr marL="0" indent="0" algn="l">
              <a:lnSpc>
                <a:spcPct val="96000"/>
              </a:lnSpc>
              <a:buNone/>
            </a:pPr>
            <a:r>
              <a:rPr lang="en-US" sz="1000" dirty="0">
                <a:solidFill>
                  <a:srgbClr val="384653"/>
                </a:solidFill>
                <a:latin typeface="Roboto" pitchFamily="34" charset="0"/>
                <a:ea typeface="Roboto" pitchFamily="34" charset="-122"/>
                <a:cs typeface="Roboto" pitchFamily="34" charset="-120"/>
              </a:rPr>
              <a:t>7-БӨЛІМ</a:t>
            </a:r>
            <a:endParaRPr lang="en-US" sz="1000" dirty="0"/>
          </a:p>
        </p:txBody>
      </p:sp>
      <p:sp>
        <p:nvSpPr>
          <p:cNvPr id="5" name="Text 2"/>
          <p:cNvSpPr/>
          <p:nvPr/>
        </p:nvSpPr>
        <p:spPr>
          <a:xfrm>
            <a:off x="661475" y="2585244"/>
            <a:ext cx="6296860"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Заманауи цифрлық талдау</a:t>
            </a:r>
            <a:endParaRPr lang="en-US" sz="3250" dirty="0"/>
          </a:p>
        </p:txBody>
      </p:sp>
      <p:sp>
        <p:nvSpPr>
          <p:cNvPr id="6" name="Text 3"/>
          <p:cNvSpPr/>
          <p:nvPr/>
        </p:nvSpPr>
        <p:spPr>
          <a:xfrm>
            <a:off x="661475" y="3350022"/>
            <a:ext cx="6296860"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Цифрлық революция статистикалық талдаудың масштабын, жылдамдығын және тереңдігін мүлдем жаңа деңгейге көтерді. Үлкен деректер (Big Data), бұлтты есептеу және жасанды интеллект — орталық тенденция көрсеткіштерін нақты уақыт режимінде миллиондаған бақылаулар бойынша есептеуге мүмкіндік береді.</a:t>
            </a:r>
            <a:endParaRPr lang="en-US" sz="13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743843"/>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Үлкен деректер (Big Data) және орталық тенденция</a:t>
            </a:r>
            <a:endParaRPr lang="en-US" sz="3250" dirty="0"/>
          </a:p>
        </p:txBody>
      </p:sp>
      <p:sp>
        <p:nvSpPr>
          <p:cNvPr id="3" name="Text 1"/>
          <p:cNvSpPr/>
          <p:nvPr/>
        </p:nvSpPr>
        <p:spPr>
          <a:xfrm>
            <a:off x="661475" y="1591270"/>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Big Data дәуірінде орталық тенденция көрсеткіштерін есептеу — секундтар мәселесі. Алайда масштаб ұлғайғанда жаңа сын-қатерлер де туындайды: деректер сапасы, жиіліктің дұрыс бейнеленуі, аутлайерлердің ықпалы — бәрі де жаңаша шешімдерді талап етеді.</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3485" y="2278459"/>
            <a:ext cx="248041" cy="248047"/>
          </a:xfrm>
          <a:prstGeom prst="rect">
            <a:avLst/>
          </a:prstGeom>
        </p:spPr>
      </p:pic>
      <p:sp>
        <p:nvSpPr>
          <p:cNvPr id="5" name="Text 2"/>
          <p:cNvSpPr/>
          <p:nvPr/>
        </p:nvSpPr>
        <p:spPr>
          <a:xfrm>
            <a:off x="1198830" y="2273399"/>
            <a:ext cx="2947715"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Транзакциялық деректерді талдау</a:t>
            </a:r>
            <a:endParaRPr lang="en-US" sz="1600" dirty="0"/>
          </a:p>
        </p:txBody>
      </p:sp>
      <p:sp>
        <p:nvSpPr>
          <p:cNvPr id="6" name="Text 3"/>
          <p:cNvSpPr/>
          <p:nvPr/>
        </p:nvSpPr>
        <p:spPr>
          <a:xfrm>
            <a:off x="1198830" y="2889548"/>
            <a:ext cx="2947715" cy="3224609"/>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Қазақстан банктері күн сайын миллиондаған транзакцияны өңдейді. Орташа транзакция мөлшері, медианалық шығын, модалық сатып алу санаты — бұл мәліметтер тұтынушылық мінез-құлықты нақты бейнелейді. Нақты уақыт режиміндегі орташа есептеу алаяқтықты (фрод) дереу анықтауға мүмкіндік береді: транзакция орташадан 3 стандартты ауытқуға асып кетсе — жүйе автоматты түрде ескертеді.</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15223" y="2278459"/>
            <a:ext cx="248041" cy="248047"/>
          </a:xfrm>
          <a:prstGeom prst="rect">
            <a:avLst/>
          </a:prstGeom>
        </p:spPr>
      </p:pic>
      <p:sp>
        <p:nvSpPr>
          <p:cNvPr id="8" name="Text 4"/>
          <p:cNvSpPr/>
          <p:nvPr/>
        </p:nvSpPr>
        <p:spPr>
          <a:xfrm>
            <a:off x="4890568" y="2273399"/>
            <a:ext cx="2947815"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Нақты уақыт режиміндегі есептеу</a:t>
            </a:r>
            <a:endParaRPr lang="en-US" sz="1600" dirty="0"/>
          </a:p>
        </p:txBody>
      </p:sp>
      <p:sp>
        <p:nvSpPr>
          <p:cNvPr id="9" name="Text 5"/>
          <p:cNvSpPr/>
          <p:nvPr/>
        </p:nvSpPr>
        <p:spPr>
          <a:xfrm>
            <a:off x="4890568" y="2889548"/>
            <a:ext cx="2947815"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Apache Spark, Apache Kafka сияқты заманауи технологиялар секундына мыңдаған жаңа бақылаулар қосылып жатқан кезде де орташа мән мен медиананы үздіксіз жаңартып отырады. Бұл мемлекеттік статистикалық органдардың мониторинг жүйелерін нақты уақыт режиміне көшіруіне мүмкіндік береді.</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07060" y="2278459"/>
            <a:ext cx="248041" cy="248047"/>
          </a:xfrm>
          <a:prstGeom prst="rect">
            <a:avLst/>
          </a:prstGeom>
        </p:spPr>
      </p:pic>
      <p:sp>
        <p:nvSpPr>
          <p:cNvPr id="11" name="Text 6"/>
          <p:cNvSpPr/>
          <p:nvPr/>
        </p:nvSpPr>
        <p:spPr>
          <a:xfrm>
            <a:off x="8582406" y="2273399"/>
            <a:ext cx="2947815"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Цифрлық Қазақстан бағдарламасы</a:t>
            </a:r>
            <a:endParaRPr lang="en-US" sz="1600" dirty="0"/>
          </a:p>
        </p:txBody>
      </p:sp>
      <p:sp>
        <p:nvSpPr>
          <p:cNvPr id="12" name="Text 7"/>
          <p:cNvSpPr/>
          <p:nvPr/>
        </p:nvSpPr>
        <p:spPr>
          <a:xfrm>
            <a:off x="8582406" y="2889548"/>
            <a:ext cx="2947815" cy="2976563"/>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«Цифрлық Қазақстан» мемлекеттік бағдарламасы шеңберінде мемлекеттік қызметтердің тиімділігін бағалауда орталық тенденция кеңінен қолданылады. Қызмет көрсету уақытының медианасы, азаматтардың қанағаттану деңгейінің орташа мәні, шағымдар санының модасы — бәрі де e-government жүйесін жетілдірудің деректерге негізделген жолын белгілейді.</a:t>
            </a:r>
            <a:endParaRPr lang="en-US" sz="13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819448"/>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Жасанды интеллект және статистикалық болжам</a:t>
            </a:r>
            <a:endParaRPr lang="en-US" sz="3250" dirty="0"/>
          </a:p>
        </p:txBody>
      </p:sp>
      <p:sp>
        <p:nvSpPr>
          <p:cNvPr id="3" name="Text 1"/>
          <p:cNvSpPr/>
          <p:nvPr/>
        </p:nvSpPr>
        <p:spPr>
          <a:xfrm>
            <a:off x="661475" y="1666875"/>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Жасанды интеллект алгоритмдерінің негізінде — статистика. Машиналық оқыту модельдерінің абсолютті көпшілігі орталық тенденция концепцияларын — орташа мән, дисперсия, нормализация — кеңінен пайдаланады. ЖИ — статистикалық талдаудың жаңа, масштабталған нысаны.</a:t>
            </a:r>
            <a:endParaRPr lang="en-US" sz="1300" dirty="0"/>
          </a:p>
        </p:txBody>
      </p:sp>
      <p:sp>
        <p:nvSpPr>
          <p:cNvPr id="4" name="Shape 2"/>
          <p:cNvSpPr/>
          <p:nvPr/>
        </p:nvSpPr>
        <p:spPr>
          <a:xfrm>
            <a:off x="542415" y="2597051"/>
            <a:ext cx="5470785" cy="3441502"/>
          </a:xfrm>
          <a:prstGeom prst="roundRect">
            <a:avLst>
              <a:gd name="adj" fmla="val 3460"/>
            </a:avLst>
          </a:prstGeom>
          <a:solidFill>
            <a:srgbClr val="95CCDA"/>
          </a:solidFill>
          <a:ln/>
        </p:spPr>
        <p:txBody>
          <a:bodyPr/>
          <a:lstStyle/>
          <a:p>
            <a:endParaRPr lang="ru-RU"/>
          </a:p>
        </p:txBody>
      </p:sp>
      <p:sp>
        <p:nvSpPr>
          <p:cNvPr id="5" name="Text 3"/>
          <p:cNvSpPr/>
          <p:nvPr/>
        </p:nvSpPr>
        <p:spPr>
          <a:xfrm>
            <a:off x="707710" y="2762349"/>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Алгоритмдердегі орталық тенденция</a:t>
            </a:r>
            <a:endParaRPr lang="en-US" sz="1600" dirty="0"/>
          </a:p>
        </p:txBody>
      </p:sp>
      <p:sp>
        <p:nvSpPr>
          <p:cNvPr id="6" name="Text 4"/>
          <p:cNvSpPr/>
          <p:nvPr/>
        </p:nvSpPr>
        <p:spPr>
          <a:xfrm>
            <a:off x="707710" y="3186113"/>
            <a:ext cx="5140196" cy="2405955"/>
          </a:xfrm>
          <a:prstGeom prst="rect">
            <a:avLst/>
          </a:prstGeom>
          <a:noFill/>
          <a:ln/>
        </p:spPr>
        <p:txBody>
          <a:bodyPr wrap="square" lIns="0" tIns="0" rIns="0" bIns="0" rtlCol="0" anchor="t">
            <a:normAutofit/>
          </a:bodyPr>
          <a:lstStyle/>
          <a:p>
            <a:pPr marL="264160" indent="-264160" algn="l">
              <a:lnSpc>
                <a:spcPct val="125000"/>
              </a:lnSpc>
              <a:buSzPct val="100000"/>
              <a:buChar char="•"/>
            </a:pPr>
            <a:r>
              <a:rPr lang="en-US" sz="1300" b="1" dirty="0">
                <a:solidFill>
                  <a:srgbClr val="000000"/>
                </a:solidFill>
                <a:latin typeface="Roboto Bold" pitchFamily="34" charset="0"/>
                <a:ea typeface="Roboto Bold" pitchFamily="34" charset="-122"/>
                <a:cs typeface="Roboto Bold" pitchFamily="34" charset="-120"/>
              </a:rPr>
              <a:t>Деректерді нормализациялау:</a:t>
            </a:r>
            <a:r>
              <a:rPr lang="en-US" sz="1300" dirty="0">
                <a:solidFill>
                  <a:srgbClr val="000000"/>
                </a:solidFill>
                <a:latin typeface="Roboto" pitchFamily="34" charset="0"/>
                <a:ea typeface="Roboto" pitchFamily="34" charset="-122"/>
                <a:cs typeface="Roboto" pitchFamily="34" charset="-120"/>
              </a:rPr>
              <a:t> орташа мән мен стандартты ауытқу арқылы деректерді стандартты шкалаға келтіру — нейрондық желілердің алғашқы қадамы</a:t>
            </a:r>
            <a:endParaRPr lang="en-US" sz="1300" dirty="0"/>
          </a:p>
          <a:p>
            <a:pPr marL="264160" indent="-264160" algn="l">
              <a:lnSpc>
                <a:spcPct val="125000"/>
              </a:lnSpc>
              <a:buSzPct val="100000"/>
              <a:buChar char="•"/>
            </a:pPr>
            <a:r>
              <a:rPr lang="en-US" sz="1300" b="1" dirty="0">
                <a:solidFill>
                  <a:srgbClr val="000000"/>
                </a:solidFill>
                <a:latin typeface="Roboto Bold" pitchFamily="34" charset="0"/>
                <a:ea typeface="Roboto Bold" pitchFamily="34" charset="-122"/>
                <a:cs typeface="Roboto Bold" pitchFamily="34" charset="-120"/>
              </a:rPr>
              <a:t>k-means кластерлеу:</a:t>
            </a:r>
            <a:r>
              <a:rPr lang="en-US" sz="1300" dirty="0">
                <a:solidFill>
                  <a:srgbClr val="000000"/>
                </a:solidFill>
                <a:latin typeface="Roboto" pitchFamily="34" charset="0"/>
                <a:ea typeface="Roboto" pitchFamily="34" charset="-122"/>
                <a:cs typeface="Roboto" pitchFamily="34" charset="-120"/>
              </a:rPr>
              <a:t> кластердің орталығы — орташа мәннің тікелей қолданысы</a:t>
            </a:r>
            <a:endParaRPr lang="en-US" sz="1300" dirty="0"/>
          </a:p>
          <a:p>
            <a:pPr marL="264160" indent="-264160" algn="l">
              <a:lnSpc>
                <a:spcPct val="125000"/>
              </a:lnSpc>
              <a:buSzPct val="100000"/>
              <a:buChar char="•"/>
            </a:pPr>
            <a:r>
              <a:rPr lang="en-US" sz="1300" b="1" dirty="0">
                <a:solidFill>
                  <a:srgbClr val="000000"/>
                </a:solidFill>
                <a:latin typeface="Roboto Bold" pitchFamily="34" charset="0"/>
                <a:ea typeface="Roboto Bold" pitchFamily="34" charset="-122"/>
                <a:cs typeface="Roboto Bold" pitchFamily="34" charset="-120"/>
              </a:rPr>
              <a:t>Аномалияларды анықтау:</a:t>
            </a:r>
            <a:r>
              <a:rPr lang="en-US" sz="1300" dirty="0">
                <a:solidFill>
                  <a:srgbClr val="000000"/>
                </a:solidFill>
                <a:latin typeface="Roboto" pitchFamily="34" charset="0"/>
                <a:ea typeface="Roboto" pitchFamily="34" charset="-122"/>
                <a:cs typeface="Roboto" pitchFamily="34" charset="-120"/>
              </a:rPr>
              <a:t> орташадан N стандартты ауытқуға асып кеткен мәндерді бөлу</a:t>
            </a:r>
            <a:endParaRPr lang="en-US" sz="1300" dirty="0"/>
          </a:p>
          <a:p>
            <a:pPr marL="264160" indent="-264160" algn="l">
              <a:lnSpc>
                <a:spcPct val="125000"/>
              </a:lnSpc>
              <a:buSzPct val="100000"/>
              <a:buChar char="•"/>
            </a:pPr>
            <a:r>
              <a:rPr lang="en-US" sz="1300" b="1" dirty="0">
                <a:solidFill>
                  <a:srgbClr val="000000"/>
                </a:solidFill>
                <a:latin typeface="Roboto Bold" pitchFamily="34" charset="0"/>
                <a:ea typeface="Roboto Bold" pitchFamily="34" charset="-122"/>
                <a:cs typeface="Roboto Bold" pitchFamily="34" charset="-120"/>
              </a:rPr>
              <a:t>Регрессиялық болжам:</a:t>
            </a:r>
            <a:r>
              <a:rPr lang="en-US" sz="1300" dirty="0">
                <a:solidFill>
                  <a:srgbClr val="000000"/>
                </a:solidFill>
                <a:latin typeface="Roboto" pitchFamily="34" charset="0"/>
                <a:ea typeface="Roboto" pitchFamily="34" charset="-122"/>
                <a:cs typeface="Roboto" pitchFamily="34" charset="-120"/>
              </a:rPr>
              <a:t> орташа квадраттық қате (MSE) минимизациясы арқылы үйрену</a:t>
            </a:r>
            <a:endParaRPr lang="en-US" sz="1300" dirty="0"/>
          </a:p>
        </p:txBody>
      </p:sp>
      <p:sp>
        <p:nvSpPr>
          <p:cNvPr id="7" name="Text 5"/>
          <p:cNvSpPr/>
          <p:nvPr/>
        </p:nvSpPr>
        <p:spPr>
          <a:xfrm>
            <a:off x="6303904" y="2762349"/>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Басқарушылық шешімдер</a:t>
            </a:r>
            <a:endParaRPr lang="en-US" sz="1600" dirty="0"/>
          </a:p>
        </p:txBody>
      </p:sp>
      <p:sp>
        <p:nvSpPr>
          <p:cNvPr id="8" name="Text 6"/>
          <p:cNvSpPr/>
          <p:nvPr/>
        </p:nvSpPr>
        <p:spPr>
          <a:xfrm>
            <a:off x="6303904" y="3186113"/>
            <a:ext cx="5232666"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Деректерге негізделген басқару (Data-Driven Governance) — Қазақстандың мемлекеттік басқарудағы жаңа бағыты. Орталық тенденция арқылы есептелген индикаторлар:</a:t>
            </a:r>
            <a:endParaRPr lang="en-US" sz="1300" dirty="0"/>
          </a:p>
        </p:txBody>
      </p:sp>
      <p:sp>
        <p:nvSpPr>
          <p:cNvPr id="9" name="Text 7"/>
          <p:cNvSpPr/>
          <p:nvPr/>
        </p:nvSpPr>
        <p:spPr>
          <a:xfrm>
            <a:off x="6303904" y="4079081"/>
            <a:ext cx="5232666" cy="1165721"/>
          </a:xfrm>
          <a:prstGeom prst="rect">
            <a:avLst/>
          </a:prstGeom>
          <a:noFill/>
          <a:ln/>
        </p:spPr>
        <p:txBody>
          <a:bodyPr wrap="square" lIns="0" tIns="0" rIns="0" bIns="0" rtlCol="0" anchor="t">
            <a:normAutofit/>
          </a:bodyPr>
          <a:lstStyle/>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Мемлекеттік бюджет шығыстарының медианалық тиімділігі</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Мектеп нәтижелерінің өңірлік орташа мәні</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Ауруханалардың хизмет уақытының модасы</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Азаматтардың цифрлық белсенділігінің тренді</a:t>
            </a:r>
            <a:endParaRPr lang="en-US" sz="1300" dirty="0"/>
          </a:p>
        </p:txBody>
      </p:sp>
      <p:sp>
        <p:nvSpPr>
          <p:cNvPr id="10" name="Text 8"/>
          <p:cNvSpPr/>
          <p:nvPr/>
        </p:nvSpPr>
        <p:spPr>
          <a:xfrm>
            <a:off x="6303904" y="5393630"/>
            <a:ext cx="5232666"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ЖИ моделдері осы индикаторлар негізінде саясат нәтижелерін болжап, ресурстарды оңтайлы бөлуге ұсыныстар береді.</a:t>
            </a:r>
            <a:endParaRPr lang="en-US" sz="13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3" name="Shape 0"/>
          <p:cNvSpPr/>
          <p:nvPr/>
        </p:nvSpPr>
        <p:spPr>
          <a:xfrm>
            <a:off x="661475" y="2133402"/>
            <a:ext cx="727851" cy="251420"/>
          </a:xfrm>
          <a:prstGeom prst="roundRect">
            <a:avLst>
              <a:gd name="adj" fmla="val 22103"/>
            </a:avLst>
          </a:prstGeom>
          <a:solidFill>
            <a:srgbClr val="D9EDF2"/>
          </a:solidFill>
          <a:ln/>
        </p:spPr>
        <p:txBody>
          <a:bodyPr/>
          <a:lstStyle/>
          <a:p>
            <a:endParaRPr lang="ru-RU"/>
          </a:p>
        </p:txBody>
      </p:sp>
      <p:sp>
        <p:nvSpPr>
          <p:cNvPr id="4" name="Text 1"/>
          <p:cNvSpPr/>
          <p:nvPr/>
        </p:nvSpPr>
        <p:spPr>
          <a:xfrm>
            <a:off x="760691" y="2183011"/>
            <a:ext cx="1139003" cy="152202"/>
          </a:xfrm>
          <a:prstGeom prst="rect">
            <a:avLst/>
          </a:prstGeom>
          <a:noFill/>
          <a:ln/>
        </p:spPr>
        <p:txBody>
          <a:bodyPr wrap="none" lIns="0" tIns="0" rIns="0" bIns="0" rtlCol="0" anchor="t"/>
          <a:lstStyle/>
          <a:p>
            <a:pPr marL="0" indent="0" algn="l">
              <a:lnSpc>
                <a:spcPct val="96000"/>
              </a:lnSpc>
              <a:buNone/>
            </a:pPr>
            <a:r>
              <a:rPr lang="en-US" sz="1000" dirty="0">
                <a:solidFill>
                  <a:srgbClr val="384653"/>
                </a:solidFill>
                <a:latin typeface="Roboto" pitchFamily="34" charset="0"/>
                <a:ea typeface="Roboto" pitchFamily="34" charset="-122"/>
                <a:cs typeface="Roboto" pitchFamily="34" charset="-120"/>
              </a:rPr>
              <a:t>8-БӨЛІМ</a:t>
            </a:r>
            <a:endParaRPr lang="en-US" sz="1000" dirty="0"/>
          </a:p>
        </p:txBody>
      </p:sp>
      <p:sp>
        <p:nvSpPr>
          <p:cNvPr id="5" name="Text 2"/>
          <p:cNvSpPr/>
          <p:nvPr/>
        </p:nvSpPr>
        <p:spPr>
          <a:xfrm>
            <a:off x="661475" y="2450902"/>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Қорытынды және болашаққа көзқарас</a:t>
            </a:r>
            <a:endParaRPr lang="en-US" sz="3250" dirty="0"/>
          </a:p>
        </p:txBody>
      </p:sp>
      <p:sp>
        <p:nvSpPr>
          <p:cNvPr id="6" name="Text 3"/>
          <p:cNvSpPr/>
          <p:nvPr/>
        </p:nvSpPr>
        <p:spPr>
          <a:xfrm>
            <a:off x="661475" y="3732411"/>
            <a:ext cx="6296860" cy="99218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Орталық тенденция — деректердің жүрегі. Бұл бөлімде біз статистикалық сауаттылықтың қоғамдық мәнін, деректерді манипуляциядан қорғаудың жолдарын және болашақтың деректерге негізделген дүниесін зерттейміз. Қазақстан үшін статистикалық мәдениет — бәсекеге қабілеттіліктің іргетасы.</a:t>
            </a:r>
            <a:endParaRPr lang="en-US" sz="13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8">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807541"/>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Статистикалық сауаттылық: Қоғамның даму кілті</a:t>
            </a:r>
            <a:endParaRPr lang="en-US" sz="3250" dirty="0"/>
          </a:p>
        </p:txBody>
      </p:sp>
      <p:sp>
        <p:nvSpPr>
          <p:cNvPr id="3" name="Text 1"/>
          <p:cNvSpPr/>
          <p:nvPr/>
        </p:nvSpPr>
        <p:spPr>
          <a:xfrm>
            <a:off x="661475" y="1654969"/>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 — жаңа заманның мұнайы деп айтылады. Алайда мұнайды өндіру қалай дұрыс технология талап етсе, деректерді дұрыс оқу да арнайы білімді — статистикалық сауаттылықты талап етеді. Орталық тенденция көрсеткіштерін дұрыс түсіну азаматтарды манипуляциядан қорғайды.</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585145"/>
            <a:ext cx="3512653" cy="3465314"/>
          </a:xfrm>
          <a:prstGeom prst="rect">
            <a:avLst/>
          </a:prstGeom>
        </p:spPr>
      </p:pic>
      <p:sp>
        <p:nvSpPr>
          <p:cNvPr id="5" name="Text 2"/>
          <p:cNvSpPr/>
          <p:nvPr/>
        </p:nvSpPr>
        <p:spPr>
          <a:xfrm>
            <a:off x="922017" y="2769493"/>
            <a:ext cx="3067767"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Деректерді дұрыс оқудың маңызы</a:t>
            </a:r>
            <a:endParaRPr lang="en-US" sz="1600" dirty="0"/>
          </a:p>
        </p:txBody>
      </p:sp>
      <p:sp>
        <p:nvSpPr>
          <p:cNvPr id="6" name="Text 3"/>
          <p:cNvSpPr/>
          <p:nvPr/>
        </p:nvSpPr>
        <p:spPr>
          <a:xfrm>
            <a:off x="922017" y="3385641"/>
            <a:ext cx="3067767"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Орташа жалақы өссе — бірақ медиана өспесе — бұл байлықтың тек жоғарғы топта жинақталып жатқанын білдіреді. Статистикалық сауатты азамат бұл айырмашылықты дереу түсінеді. Мұндай сыни ойлау саяси шешімдерді бағалауда, тұтынушылық таңдауда және мансаптық стратегияда ажырамас дағды.</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39422" y="2585145"/>
            <a:ext cx="3512752" cy="3465314"/>
          </a:xfrm>
          <a:prstGeom prst="rect">
            <a:avLst/>
          </a:prstGeom>
        </p:spPr>
      </p:pic>
      <p:sp>
        <p:nvSpPr>
          <p:cNvPr id="8" name="Text 4"/>
          <p:cNvSpPr/>
          <p:nvPr/>
        </p:nvSpPr>
        <p:spPr>
          <a:xfrm>
            <a:off x="4599964" y="2769493"/>
            <a:ext cx="3067866"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Манипуляциядан қорғану</a:t>
            </a:r>
            <a:endParaRPr lang="en-US" sz="1600" dirty="0"/>
          </a:p>
        </p:txBody>
      </p:sp>
      <p:sp>
        <p:nvSpPr>
          <p:cNvPr id="9" name="Text 5"/>
          <p:cNvSpPr/>
          <p:nvPr/>
        </p:nvSpPr>
        <p:spPr>
          <a:xfrm>
            <a:off x="4599964" y="3127177"/>
            <a:ext cx="3067866" cy="2728516"/>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Орташа мәнді қалай бұрмалайды? Жарнамашылар «орташа тұтынушы» деп өз мақсаттарына сай таңдалған сегментті ұсынады. Саясаткерлер «орташа жалақы өсті» дейді — бірақ медиана өспеген. БАҚ «ең жоғарғы» немесе «ең төменгі» мысалды жалпы тенденция ретінде көрсетеді. Бұл манипуляциялардың бәрін орталық тенденция туралы базалық білім ашып береді.</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7468" y="2585145"/>
            <a:ext cx="3512653" cy="3465314"/>
          </a:xfrm>
          <a:prstGeom prst="rect">
            <a:avLst/>
          </a:prstGeom>
        </p:spPr>
      </p:pic>
      <p:sp>
        <p:nvSpPr>
          <p:cNvPr id="11" name="Text 6"/>
          <p:cNvSpPr/>
          <p:nvPr/>
        </p:nvSpPr>
        <p:spPr>
          <a:xfrm>
            <a:off x="8278010" y="2769493"/>
            <a:ext cx="3067767"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Азаматтық статистикалық мәдениет</a:t>
            </a:r>
            <a:endParaRPr lang="en-US" sz="1600" dirty="0"/>
          </a:p>
        </p:txBody>
      </p:sp>
      <p:sp>
        <p:nvSpPr>
          <p:cNvPr id="12" name="Text 7"/>
          <p:cNvSpPr/>
          <p:nvPr/>
        </p:nvSpPr>
        <p:spPr>
          <a:xfrm>
            <a:off x="8278010" y="3385641"/>
            <a:ext cx="3067767" cy="2480469"/>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Финляндия, Эстония, Сингапур сияқты елдерде статистикалық сауаттылық мектеп бағдарламасының міндетті бөлігі. Қазақстанда да мектептерде деректерді оқу, графиктерді интерпретациялау және орталық тенденция көрсеткіштерін қолдану дағдылары кеңейтілуде. Бұл — болашақтың бәсекеге қабілетті ұлтын қалыптастырудың іргетасы.</a:t>
            </a:r>
            <a:endParaRPr lang="en-US" sz="13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9">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695424"/>
            <a:ext cx="10868745"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Статистикалық сауаттылық: Деректерге негізделген шешімдер</a:t>
            </a:r>
            <a:endParaRPr lang="en-US" sz="3250" dirty="0"/>
          </a:p>
        </p:txBody>
      </p:sp>
      <p:sp>
        <p:nvSpPr>
          <p:cNvPr id="3" name="Text 1"/>
          <p:cNvSpPr/>
          <p:nvPr/>
        </p:nvSpPr>
        <p:spPr>
          <a:xfrm>
            <a:off x="661475" y="2059583"/>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Орталық тенденция көрсеткіштерін терең түсіну — кез келген саладағы тиімді басқарудың іргетасы. Дәрігер, экономист, мұғалім, кәсіпкер немесе мемлекеттік қызметкер — барлығы деректермен жұмыс жасайды. Орташа мәнді, медиананы және моданы дұрыс таңдай білу — дұрыс шешімнің бірінші қадамы.</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989759"/>
            <a:ext cx="413434" cy="413445"/>
          </a:xfrm>
          <a:prstGeom prst="rect">
            <a:avLst/>
          </a:prstGeom>
        </p:spPr>
      </p:pic>
      <p:sp>
        <p:nvSpPr>
          <p:cNvPr id="5" name="Text 2"/>
          <p:cNvSpPr/>
          <p:nvPr/>
        </p:nvSpPr>
        <p:spPr>
          <a:xfrm>
            <a:off x="1281577" y="2989759"/>
            <a:ext cx="4710888"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Деректер — тек сандар емес</a:t>
            </a:r>
            <a:endParaRPr lang="en-US" sz="1600" dirty="0"/>
          </a:p>
        </p:txBody>
      </p:sp>
      <p:sp>
        <p:nvSpPr>
          <p:cNvPr id="6" name="Text 3"/>
          <p:cNvSpPr/>
          <p:nvPr/>
        </p:nvSpPr>
        <p:spPr>
          <a:xfrm>
            <a:off x="1281577" y="3347442"/>
            <a:ext cx="4710888"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Деректерді тек сандар жиынтығы ретінде емес, нақты экономикалық және әлеуметтік процестердің индикаторы ретінде қабылдау — статистикалық ойлаудың жоғары деңгейі. Орташа жалақы артындағы нақты адамдарды, медиана артындағы экономикалық теңсіздікті, мода артындағы нарықтық үрдісті «оқи» білу — кәсіби аналитиктің белгісі.</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9132" y="2989759"/>
            <a:ext cx="413434" cy="413445"/>
          </a:xfrm>
          <a:prstGeom prst="rect">
            <a:avLst/>
          </a:prstGeom>
        </p:spPr>
      </p:pic>
      <p:sp>
        <p:nvSpPr>
          <p:cNvPr id="8" name="Text 4"/>
          <p:cNvSpPr/>
          <p:nvPr/>
        </p:nvSpPr>
        <p:spPr>
          <a:xfrm>
            <a:off x="6819233" y="2989759"/>
            <a:ext cx="4710987"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Статистикалық сауаттылық — қоғамның кілті</a:t>
            </a:r>
            <a:endParaRPr lang="en-US" sz="1600" dirty="0"/>
          </a:p>
        </p:txBody>
      </p:sp>
      <p:sp>
        <p:nvSpPr>
          <p:cNvPr id="9" name="Text 5"/>
          <p:cNvSpPr/>
          <p:nvPr/>
        </p:nvSpPr>
        <p:spPr>
          <a:xfrm>
            <a:off x="6819233" y="3347442"/>
            <a:ext cx="4710987"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сауаттылық — жеке мансаптың ғана емес, бүкіл қоғамның дамуының кілті. Деректерге негізделген шешімдер қабылдайтын үкімет, бизнес және азаматтық қоғам — тиімді, мөлдір және бәсекеге қабілетті мемлекеттің негізі. Қазақстанның 2050 жылға арналған стратегиялық мақсаттарына жетудің жолы — деректер арқылы өтеді.</a:t>
            </a:r>
            <a:endParaRPr lang="en-US" sz="1300" dirty="0"/>
          </a:p>
        </p:txBody>
      </p:sp>
      <p:sp>
        <p:nvSpPr>
          <p:cNvPr id="10" name="Shape 6"/>
          <p:cNvSpPr/>
          <p:nvPr/>
        </p:nvSpPr>
        <p:spPr>
          <a:xfrm>
            <a:off x="661475" y="5269805"/>
            <a:ext cx="10868745" cy="892770"/>
          </a:xfrm>
          <a:prstGeom prst="roundRect">
            <a:avLst>
              <a:gd name="adj" fmla="val 7781"/>
            </a:avLst>
          </a:prstGeom>
          <a:solidFill>
            <a:srgbClr val="D9EDF2"/>
          </a:solidFill>
          <a:ln/>
        </p:spPr>
        <p:txBody>
          <a:bodyPr/>
          <a:lstStyle/>
          <a:p>
            <a:endParaRPr lang="ru-RU"/>
          </a:p>
        </p:txBody>
      </p:sp>
      <p:pic>
        <p:nvPicPr>
          <p:cNvPr id="11" name="Image 2" descr="preencoded.png"/>
          <p:cNvPicPr>
            <a:picLocks noChangeAspect="1"/>
          </p:cNvPicPr>
          <p:nvPr/>
        </p:nvPicPr>
        <p:blipFill>
          <a:blip r:embed="rId5"/>
          <a:stretch>
            <a:fillRect/>
          </a:stretch>
        </p:blipFill>
        <p:spPr>
          <a:xfrm>
            <a:off x="826769" y="5503168"/>
            <a:ext cx="206667" cy="165298"/>
          </a:xfrm>
          <a:prstGeom prst="rect">
            <a:avLst/>
          </a:prstGeom>
        </p:spPr>
      </p:pic>
      <p:sp>
        <p:nvSpPr>
          <p:cNvPr id="12" name="Text 7"/>
          <p:cNvSpPr/>
          <p:nvPr/>
        </p:nvSpPr>
        <p:spPr>
          <a:xfrm>
            <a:off x="1198731" y="5476379"/>
            <a:ext cx="1016619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Орталық тенденция — статистиканың іргетасы. Оны дұрыс қолдану: дұрыс сұрақ қою, дұрыс деректерді жинау, дұрыс көрсеткішті таңдау және нәтижені сыни бағалаудан басталады.</a:t>
            </a:r>
            <a:endParaRPr lang="en-US" sz="13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0">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809923"/>
            <a:ext cx="10868745"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Болашаққа көзқарас: Сандардың күшімен жаңа белестерге</a:t>
            </a:r>
            <a:endParaRPr lang="en-US" sz="3250" dirty="0"/>
          </a:p>
        </p:txBody>
      </p:sp>
      <p:sp>
        <p:nvSpPr>
          <p:cNvPr id="3" name="Text 1"/>
          <p:cNvSpPr/>
          <p:nvPr/>
        </p:nvSpPr>
        <p:spPr>
          <a:xfrm>
            <a:off x="661475" y="2174081"/>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Болашақта орталық тенденция көрсеткіштері жасанды интеллект пен үлкен деректер (Big Data) арқылы одан да дәл, одан да жылдам және одан да кең ауқымда есептелетін болады. Нақты уақыт режиміндегі экономикалық индикаторлар, автоматтандырылған аномалия анықтау жүйелері және болжамдық аналитика — бәрі де орталық тенденция концепцияларының заманауи жалғасы.</a:t>
            </a:r>
            <a:endParaRPr lang="en-US" sz="1300" dirty="0"/>
          </a:p>
        </p:txBody>
      </p:sp>
      <p:sp>
        <p:nvSpPr>
          <p:cNvPr id="4" name="Shape 2"/>
          <p:cNvSpPr/>
          <p:nvPr/>
        </p:nvSpPr>
        <p:spPr>
          <a:xfrm>
            <a:off x="661475" y="3104257"/>
            <a:ext cx="3512653" cy="2943820"/>
          </a:xfrm>
          <a:prstGeom prst="roundRect">
            <a:avLst>
              <a:gd name="adj" fmla="val 2360"/>
            </a:avLst>
          </a:prstGeom>
          <a:solidFill>
            <a:srgbClr val="D9EDF2"/>
          </a:solidFill>
          <a:ln w="6350">
            <a:solidFill>
              <a:srgbClr val="BFD3D8"/>
            </a:solidFill>
            <a:prstDash val="solid"/>
          </a:ln>
        </p:spPr>
        <p:txBody>
          <a:bodyPr/>
          <a:lstStyle/>
          <a:p>
            <a:endParaRPr lang="ru-RU"/>
          </a:p>
        </p:txBody>
      </p:sp>
      <p:sp>
        <p:nvSpPr>
          <p:cNvPr id="5" name="Text 3"/>
          <p:cNvSpPr/>
          <p:nvPr/>
        </p:nvSpPr>
        <p:spPr>
          <a:xfrm>
            <a:off x="833119" y="3275905"/>
            <a:ext cx="3169364"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ЖИ + Статистика = Жаңа аналитика</a:t>
            </a:r>
            <a:endParaRPr lang="en-US" sz="1600" dirty="0"/>
          </a:p>
        </p:txBody>
      </p:sp>
      <p:sp>
        <p:nvSpPr>
          <p:cNvPr id="6" name="Text 4"/>
          <p:cNvSpPr/>
          <p:nvPr/>
        </p:nvSpPr>
        <p:spPr>
          <a:xfrm>
            <a:off x="833119" y="3892054"/>
            <a:ext cx="3169364"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Жасанды интеллект орталық тенденция есептеулерін автоматтандырып, адам аналитигін интерпретация мен стратегиялық шешімге жіберуге мүмкіндік береді. Адам мен алгоритмнің ынтымақтастығы — болашақтың аналитикалық парадигмасы.</a:t>
            </a:r>
            <a:endParaRPr lang="en-US" sz="1300" dirty="0"/>
          </a:p>
        </p:txBody>
      </p:sp>
      <p:sp>
        <p:nvSpPr>
          <p:cNvPr id="7" name="Shape 5"/>
          <p:cNvSpPr/>
          <p:nvPr/>
        </p:nvSpPr>
        <p:spPr>
          <a:xfrm>
            <a:off x="4339422" y="3104257"/>
            <a:ext cx="3512752" cy="2943820"/>
          </a:xfrm>
          <a:prstGeom prst="roundRect">
            <a:avLst>
              <a:gd name="adj" fmla="val 2360"/>
            </a:avLst>
          </a:prstGeom>
          <a:solidFill>
            <a:srgbClr val="D9EDF2"/>
          </a:solidFill>
          <a:ln w="6350">
            <a:solidFill>
              <a:srgbClr val="BFD3D8"/>
            </a:solidFill>
            <a:prstDash val="solid"/>
          </a:ln>
        </p:spPr>
        <p:txBody>
          <a:bodyPr/>
          <a:lstStyle/>
          <a:p>
            <a:endParaRPr lang="ru-RU"/>
          </a:p>
        </p:txBody>
      </p:sp>
      <p:sp>
        <p:nvSpPr>
          <p:cNvPr id="8" name="Text 6"/>
          <p:cNvSpPr/>
          <p:nvPr/>
        </p:nvSpPr>
        <p:spPr>
          <a:xfrm>
            <a:off x="4511066" y="3275905"/>
            <a:ext cx="3169464"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Қазақстан экономикасының тұрақтылығы</a:t>
            </a:r>
            <a:endParaRPr lang="en-US" sz="1600" dirty="0"/>
          </a:p>
        </p:txBody>
      </p:sp>
      <p:sp>
        <p:nvSpPr>
          <p:cNvPr id="9" name="Text 7"/>
          <p:cNvSpPr/>
          <p:nvPr/>
        </p:nvSpPr>
        <p:spPr>
          <a:xfrm>
            <a:off x="4511066" y="3892054"/>
            <a:ext cx="3169464"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Деректерді дұрыс интерпретациялау — Қазақстан экономикасының тұрақтылығы мен инновациялық өсімін қамтамасыз ететін негізгі құрал. Орталық тенденция арқылы экономикалық циклдерді ертерек анықтап, дағдарысты алдын ала болғызбайтын саясат жасауға болады.</a:t>
            </a:r>
            <a:endParaRPr lang="en-US" sz="1300" dirty="0"/>
          </a:p>
        </p:txBody>
      </p:sp>
      <p:sp>
        <p:nvSpPr>
          <p:cNvPr id="10" name="Shape 8"/>
          <p:cNvSpPr/>
          <p:nvPr/>
        </p:nvSpPr>
        <p:spPr>
          <a:xfrm>
            <a:off x="8017468" y="3104257"/>
            <a:ext cx="3512653" cy="2943820"/>
          </a:xfrm>
          <a:prstGeom prst="roundRect">
            <a:avLst>
              <a:gd name="adj" fmla="val 2360"/>
            </a:avLst>
          </a:prstGeom>
          <a:solidFill>
            <a:srgbClr val="D9EDF2"/>
          </a:solidFill>
          <a:ln w="6350">
            <a:solidFill>
              <a:srgbClr val="BFD3D8"/>
            </a:solidFill>
            <a:prstDash val="solid"/>
          </a:ln>
        </p:spPr>
        <p:txBody>
          <a:bodyPr/>
          <a:lstStyle/>
          <a:p>
            <a:endParaRPr lang="ru-RU"/>
          </a:p>
        </p:txBody>
      </p:sp>
      <p:sp>
        <p:nvSpPr>
          <p:cNvPr id="11" name="Text 9"/>
          <p:cNvSpPr/>
          <p:nvPr/>
        </p:nvSpPr>
        <p:spPr>
          <a:xfrm>
            <a:off x="8189112" y="3275905"/>
            <a:ext cx="31693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Өткеннен болашаққа</a:t>
            </a:r>
            <a:endParaRPr lang="en-US" sz="1600" dirty="0"/>
          </a:p>
        </p:txBody>
      </p:sp>
      <p:sp>
        <p:nvSpPr>
          <p:cNvPr id="12" name="Text 10"/>
          <p:cNvSpPr/>
          <p:nvPr/>
        </p:nvSpPr>
        <p:spPr>
          <a:xfrm>
            <a:off x="8189112" y="3633589"/>
            <a:ext cx="3169364"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талдау — өткеннің тәжірибесін болашақтың табысына айналдырудың ең сенімді жолы. Орталық тенденция көрсеткіштері — осы жолдың ең сенімді бағдары, деректер дүниесінің жүрегі, сандар тіліндегі шындықтың дауысы.</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3890</Words>
  <Application>Microsoft Office PowerPoint</Application>
  <PresentationFormat>Широкоэкранный</PresentationFormat>
  <Paragraphs>265</Paragraphs>
  <Slides>31</Slides>
  <Notes>30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31</vt:i4>
      </vt:variant>
    </vt:vector>
  </HeadingPairs>
  <TitlesOfParts>
    <vt:vector size="37" baseType="lpstr">
      <vt:lpstr>Roboto</vt:lpstr>
      <vt:lpstr>Host Grotesk Medium</vt:lpstr>
      <vt:lpstr>Arial</vt:lpstr>
      <vt:lpstr>Roboto Bold</vt:lpstr>
      <vt:lpstr>Times New Roman</vt:lpstr>
      <vt:lpstr>Office Theme</vt:lpstr>
      <vt:lpstr>Статистика және деректерді талдау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Asel Erzhan</cp:lastModifiedBy>
  <cp:revision>2</cp:revision>
  <dcterms:created xsi:type="dcterms:W3CDTF">2026-10-05T17:30:01Z</dcterms:created>
  <dcterms:modified xsi:type="dcterms:W3CDTF">2026-11-03T18:50:32Z</dcterms:modified>
</cp:coreProperties>
</file>