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embeddedFontLst>
    <p:embeddedFont>
      <p:font typeface="Host Grotesk Medium" panose="020B0604020202020204" charset="0"/>
      <p:regular r:id="rId14"/>
    </p:embeddedFon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Bold" panose="02000000000000000000" pitchFamily="2" charset="0"/>
      <p:regular r:id="rId19"/>
      <p:bold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428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440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407510" y="2553353"/>
            <a:ext cx="7766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және деректерді талдау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63899" y="3999902"/>
            <a:ext cx="62054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профессоры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2138425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 err="1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Шашырау</a:t>
            </a: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 </a:t>
            </a:r>
            <a:r>
              <a:rPr lang="en-US" sz="3700" dirty="0" err="1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көрсеткіштері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173240"/>
            <a:ext cx="6296860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Деректер тек орташа санмен сипатталмайды — олардың қалай шашырайтынын білу маңызды шешімдердің негізі болып табылады.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570496"/>
            <a:ext cx="6296860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Шашырау деген не?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233360" y="1574899"/>
            <a:ext cx="2921522" cy="32098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spcAft>
                <a:spcPts val="1250"/>
              </a:spcAft>
              <a:buNone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0"/>
              </a:rPr>
              <a:t>Шашырау көрсеткіштері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— өлшенетін мөлшерлердің ортадан қаншалықты алыс немесе жақын орналасқанын сандық түрде сипаттайтын статистикалық параметрлер.</a:t>
            </a:r>
            <a:endParaRPr lang="en-US" sz="1450" dirty="0"/>
          </a:p>
          <a:p>
            <a:pPr marL="0" indent="0" algn="l">
              <a:lnSpc>
                <a:spcPct val="12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Тек орташа мән берілген кезде деректер жайлы толық сурет алу мүмкін емес. Шашырауды білу арқылы деректің нақты құрылымы анықталады.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5048" y="1616075"/>
            <a:ext cx="2921522" cy="20040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928075" y="1827510"/>
            <a:ext cx="2397065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Орта жеткіліксіз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8928075" y="2301379"/>
            <a:ext cx="2397065" cy="1107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Орташа мән бір ғана нүктені сипаттайды, бірақ деректердің "жайылымын" көрсетпейді.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5048" y="3803253"/>
            <a:ext cx="2921522" cy="229473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28075" y="4014688"/>
            <a:ext cx="2397065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Шашырау — толықтырушы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8928075" y="4779268"/>
            <a:ext cx="2397065" cy="1107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Шашырау параметрлері деректің қаншалықты бірыңғай немесе алшақ екенін ашады.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3029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Негізгі параметр 1: Орташа арифметикалық мөлшер (</a:t>
            </a:r>
            <a:r>
              <a:rPr lang="en-US" sz="3700" i="1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x̄</a:t>
            </a: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)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219821"/>
            <a:ext cx="6903269" cy="38831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2343348"/>
            <a:ext cx="3504219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0"/>
              </a:rPr>
              <a:t>Орташа арифметикалық мөлшер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барлық бақылау нәтижелерінің қосындысын олардың санына бөлу арқылы табылады: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251" y="3716437"/>
            <a:ext cx="3504219" cy="6064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32251" y="4562078"/>
            <a:ext cx="3504219" cy="141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Бұл параметр деректер тобының </a:t>
            </a:r>
            <a:r>
              <a:rPr lang="en-US" sz="1450" dirty="0">
                <a:solidFill>
                  <a:srgbClr val="C3643D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"орта жағдайын"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анықтайды — шашырау орталығы ретінде қабылданады және барлық кейінгі есептеулердің негізі болады.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8895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Негізгі параметр 2: Шашырау ауқымы (</a:t>
            </a:r>
            <a:r>
              <a:rPr lang="en-US" sz="3700" i="1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R</a:t>
            </a: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)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612529"/>
            <a:ext cx="5203794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0"/>
              </a:rPr>
              <a:t>Шашырау ауқымы (Range)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— деректер жиынындағы ең үлкен мен ең кіші мөлшердің айырмасы: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418681"/>
            <a:ext cx="5203794" cy="3277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3985617"/>
            <a:ext cx="5203794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R мәні деректің жалпы "жайылым шегін" жылдам бағалауға мүмкіндік береді. Алайда ол тек екі шеткі нүктеге сүйенетіндіктен, аралықтағы деректер туралы мәлімет бермейді.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332776" y="2655094"/>
            <a:ext cx="2507394" cy="2008882"/>
          </a:xfrm>
          <a:prstGeom prst="roundRect">
            <a:avLst>
              <a:gd name="adj" fmla="val 395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6528133" y="2850455"/>
            <a:ext cx="21166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Артықшылығы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528133" y="3334742"/>
            <a:ext cx="2116680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Есептеу өте қарапайым, нәтиже бірден түсінікті.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9029176" y="2655094"/>
            <a:ext cx="2507394" cy="2008882"/>
          </a:xfrm>
          <a:prstGeom prst="roundRect">
            <a:avLst>
              <a:gd name="adj" fmla="val 395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9224533" y="2850455"/>
            <a:ext cx="21166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Шектеуі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9224533" y="3334742"/>
            <a:ext cx="2116680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Тек шеткі мәндерге сүйенеді, аномалияларға сезімтал.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584710"/>
            <a:ext cx="6296860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Негізгі параметр 3: Орташа квадратты ауытқу (</a:t>
            </a:r>
            <a:r>
              <a:rPr lang="en-US" sz="3600" i="1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σ</a:t>
            </a:r>
            <a:r>
              <a:rPr lang="en-US" sz="3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)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233360" y="2139057"/>
            <a:ext cx="2925094" cy="10814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Орташа квадратты ауытқу шашырауды ең дәл сипаттайтын параметр. </a:t>
            </a:r>
            <a:r>
              <a:rPr lang="en-US" sz="140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N</a:t>
            </a: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бойынша есептеледі: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3444974"/>
            <a:ext cx="2925094" cy="75773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8611476" y="2178943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3"/>
          <p:cNvSpPr/>
          <p:nvPr/>
        </p:nvSpPr>
        <p:spPr>
          <a:xfrm>
            <a:off x="8680134" y="2213273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1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9200721" y="2241848"/>
            <a:ext cx="2335849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σ кіші болса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9200721" y="2705199"/>
            <a:ext cx="2335849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Деректер орталыққа жинақталған, шашырау аз.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8611476" y="3600648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7"/>
          <p:cNvSpPr/>
          <p:nvPr/>
        </p:nvSpPr>
        <p:spPr>
          <a:xfrm>
            <a:off x="8680134" y="3634978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2</a:t>
            </a:r>
            <a:endParaRPr lang="en-US" sz="2150" dirty="0"/>
          </a:p>
        </p:txBody>
      </p:sp>
      <p:sp>
        <p:nvSpPr>
          <p:cNvPr id="12" name="Text 8"/>
          <p:cNvSpPr/>
          <p:nvPr/>
        </p:nvSpPr>
        <p:spPr>
          <a:xfrm>
            <a:off x="9200721" y="3663553"/>
            <a:ext cx="2335849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σ үлкен болса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9200721" y="4126905"/>
            <a:ext cx="2335849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Деректер кең таралған, нәтижелер алшақ.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611476" y="5022354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1"/>
          <p:cNvSpPr/>
          <p:nvPr/>
        </p:nvSpPr>
        <p:spPr>
          <a:xfrm>
            <a:off x="8680134" y="5056684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3</a:t>
            </a:r>
            <a:endParaRPr lang="en-US" sz="2150" dirty="0"/>
          </a:p>
        </p:txBody>
      </p:sp>
      <p:sp>
        <p:nvSpPr>
          <p:cNvPr id="16" name="Text 12"/>
          <p:cNvSpPr/>
          <p:nvPr/>
        </p:nvSpPr>
        <p:spPr>
          <a:xfrm>
            <a:off x="9200721" y="5085259"/>
            <a:ext cx="2335849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N &gt; 25 кезінде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9200721" y="5548610"/>
            <a:ext cx="2335849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σ мәні тұрақтанып, сенімді нәтиже береді.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434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Қисық таралу: шашырауды графикпен көру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661475" y="3374926"/>
            <a:ext cx="5315512" cy="488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spcAft>
                <a:spcPts val="350"/>
              </a:spcAft>
              <a:buNone/>
            </a:pP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Шашырауды тек сандармен емес, </a:t>
            </a:r>
            <a:r>
              <a:rPr lang="en-US" sz="750" dirty="0">
                <a:solidFill>
                  <a:srgbClr val="C3643D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графикалық түрде де</a:t>
            </a: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бейнелеуге болады. Гистограмма, полигон және тығыздық қисығы — деректердің қалай таралғанын көзбен шолу құралдары.</a:t>
            </a:r>
            <a:endParaRPr lang="en-US" sz="75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Ординат өсіне теориялық ықтималдық тығыздығы орналасады. Графиктің астындағы аудан жиілік аралықтарына ықтималдыққа сәйкес келеді.</a:t>
            </a:r>
            <a:endParaRPr lang="en-US" sz="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058" y="961132"/>
            <a:ext cx="5315512" cy="53156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13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Шашырауды практикалық есептеу реті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830" y="1589385"/>
            <a:ext cx="8452035" cy="38683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41606" y="4386273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Координатты белгілеу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41783" y="4386273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Шашырау С анықтау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352827" y="4539117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Кесте жасау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2320397" y="4386273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Алғашқы жинау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61475" y="5670352"/>
            <a:ext cx="10868745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Есептеуді дұрыс бастау үшін деректерді жүйелі түрде кестеге орналастыру және нақты нүктені — шашырау басын — анықтау маңызды.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6494"/>
            <a:ext cx="10868745" cy="46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Есептеу блогы: орта, дисперсия және ауытқу</a:t>
            </a:r>
            <a:endParaRPr lang="en-US" sz="2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425972"/>
            <a:ext cx="3569901" cy="10736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1892" y="1824335"/>
            <a:ext cx="221451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1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1386448" y="1592659"/>
            <a:ext cx="2678244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Орташа мән </a:t>
            </a:r>
            <a:r>
              <a:rPr lang="en-US" sz="145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t̄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386448" y="1938635"/>
            <a:ext cx="2678244" cy="394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Барлық бақылаулардың орталық нүктесі.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614910"/>
            <a:ext cx="3569901" cy="107364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1892" y="3013273"/>
            <a:ext cx="221451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2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1386448" y="2781598"/>
            <a:ext cx="2678244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Орташа арифм. ауытқу </a:t>
            </a:r>
            <a:r>
              <a:rPr lang="en-US" sz="145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ρ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1386448" y="3127573"/>
            <a:ext cx="2678244" cy="394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Мәндердің ортадан абсолют алшақтығы.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803848"/>
            <a:ext cx="3569901" cy="107364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61892" y="4202212"/>
            <a:ext cx="221451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3</a:t>
            </a:r>
            <a:endParaRPr lang="en-US" sz="1700" dirty="0"/>
          </a:p>
        </p:txBody>
      </p:sp>
      <p:sp>
        <p:nvSpPr>
          <p:cNvPr id="13" name="Text 8"/>
          <p:cNvSpPr/>
          <p:nvPr/>
        </p:nvSpPr>
        <p:spPr>
          <a:xfrm>
            <a:off x="1386448" y="3970536"/>
            <a:ext cx="2678244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Дисперсия </a:t>
            </a:r>
            <a:r>
              <a:rPr lang="en-US" sz="145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D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1386448" y="4316512"/>
            <a:ext cx="2678244" cy="394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Ауытқулардың квадраттық орташасы.</a:t>
            </a:r>
            <a:endParaRPr lang="en-US" sz="11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992787"/>
            <a:ext cx="3569901" cy="107364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61892" y="5391150"/>
            <a:ext cx="221451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4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386448" y="5159474"/>
            <a:ext cx="2678244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Орташа квадраттық ауытқу </a:t>
            </a:r>
            <a:r>
              <a:rPr lang="en-US" sz="145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σ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1386448" y="5505450"/>
            <a:ext cx="2678244" cy="394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Дисперсияның квадрат түбірі — негізгі параметр.</a:t>
            </a:r>
            <a:endParaRPr lang="en-US" sz="115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880" y="1794669"/>
            <a:ext cx="6938590" cy="39029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0828"/>
            <a:ext cx="10868745" cy="489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Тексеру және сәйкестендіру: график + теория</a:t>
            </a:r>
            <a:endParaRPr lang="en-US" sz="3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372691"/>
            <a:ext cx="6931050" cy="3898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80659" y="3000495"/>
            <a:ext cx="3555812" cy="643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Есептеу аяқталғаннан кейін нәтижелерді графикалық және теориялық тұрғыдан </a:t>
            </a:r>
            <a:r>
              <a:rPr lang="en-US" sz="12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0"/>
              </a:rPr>
              <a:t>тексеру міндетті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қадам болып табылады.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112" y="5567809"/>
            <a:ext cx="234746" cy="2347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70057" y="5562997"/>
            <a:ext cx="3006253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Графиктер тұрғызу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70057" y="5885259"/>
            <a:ext cx="3006253" cy="429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Гистограмма, полигон, тәжірибелік ықтималдық қисығы салынады.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6967" y="5567809"/>
            <a:ext cx="234746" cy="23475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846913" y="5562997"/>
            <a:ext cx="3006352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Вариация коэффициенті </a:t>
            </a:r>
            <a:r>
              <a:rPr lang="en-US" sz="15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v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4846913" y="5885259"/>
            <a:ext cx="3006352" cy="429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σ-ны орташаға бөліп, салыстырмалы шашырауды анықтайды.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3922" y="5567809"/>
            <a:ext cx="234746" cy="2347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523868" y="5562997"/>
            <a:ext cx="3006352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Теориялық заң таңдау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8523868" y="5885259"/>
            <a:ext cx="3006352" cy="429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f(t)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және </a:t>
            </a:r>
            <a:r>
              <a:rPr lang="en-US" sz="120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F(t)</a:t>
            </a: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 графиктері арқылы үлестіру заңы расталады.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566631"/>
            <a:ext cx="6296860" cy="1522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Қорытынды: шашырау көрсеткіштері қалай шешім береді?</a:t>
            </a:r>
            <a:endParaRPr lang="en-US" sz="3150" dirty="0"/>
          </a:p>
        </p:txBody>
      </p:sp>
      <p:sp>
        <p:nvSpPr>
          <p:cNvPr id="4" name="Shape 1"/>
          <p:cNvSpPr/>
          <p:nvPr/>
        </p:nvSpPr>
        <p:spPr>
          <a:xfrm>
            <a:off x="661475" y="2282825"/>
            <a:ext cx="6296860" cy="901502"/>
          </a:xfrm>
          <a:prstGeom prst="roundRect">
            <a:avLst>
              <a:gd name="adj" fmla="val 756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30242" y="2451596"/>
            <a:ext cx="5959326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x̄</a:t>
            </a: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 — не күту керек?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30242" y="2789138"/>
            <a:ext cx="5959326" cy="226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Ортадан не күтілетінін, типтік нәтижені анықтайды.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61475" y="3323828"/>
            <a:ext cx="6296860" cy="901502"/>
          </a:xfrm>
          <a:prstGeom prst="roundRect">
            <a:avLst>
              <a:gd name="adj" fmla="val 756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830242" y="3492599"/>
            <a:ext cx="5959326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R</a:t>
            </a: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 — айырма шегі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30242" y="3830141"/>
            <a:ext cx="5959326" cy="226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Деректердің жалпы жайылым шекарасын жылдам бағалайды.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61475" y="4364831"/>
            <a:ext cx="6296860" cy="901502"/>
          </a:xfrm>
          <a:prstGeom prst="roundRect">
            <a:avLst>
              <a:gd name="adj" fmla="val 756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30242" y="4533602"/>
            <a:ext cx="5959326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σ</a:t>
            </a: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 — шашырау күші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830242" y="4871145"/>
            <a:ext cx="5959326" cy="226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Деректердің орташадан нақты алшақтығын дәл өлшейді.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61475" y="5405834"/>
            <a:ext cx="6296860" cy="901502"/>
          </a:xfrm>
          <a:prstGeom prst="roundRect">
            <a:avLst>
              <a:gd name="adj" fmla="val 756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830242" y="5574605"/>
            <a:ext cx="5959326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0"/>
              </a:rPr>
              <a:t>Теория + тәжірибе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30242" y="5912148"/>
            <a:ext cx="5959326" cy="226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0"/>
              </a:rPr>
              <a:t>Екеуінің үйлесуі деректің сенімділік шекарасын дәлелдейді.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</Words>
  <Application>Microsoft Office PowerPoint</Application>
  <PresentationFormat>Широкоэкранный</PresentationFormat>
  <Paragraphs>81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Roboto Bold</vt:lpstr>
      <vt:lpstr>Times New Roman</vt:lpstr>
      <vt:lpstr>Arial</vt:lpstr>
      <vt:lpstr>Roboto</vt:lpstr>
      <vt:lpstr>Host Grotesk Medium</vt:lpstr>
      <vt:lpstr>Office Theme</vt:lpstr>
      <vt:lpstr>Статистика және деректерді талдау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3</cp:revision>
  <dcterms:created xsi:type="dcterms:W3CDTF">2026-11-03T19:28:50Z</dcterms:created>
  <dcterms:modified xsi:type="dcterms:W3CDTF">2026-11-03T19:25:58Z</dcterms:modified>
</cp:coreProperties>
</file>