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12192000"/>
  <p:embeddedFontLst>
    <p:embeddedFont>
      <p:font typeface="Host Grotesk Medium" panose="020B0604020202020204" charset="0"/>
      <p:regular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Roboto Bold" panose="02000000000000000000" pitchFamily="2" charset="0"/>
      <p:regular r:id="rId39"/>
      <p:bold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163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20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407510" y="2553353"/>
            <a:ext cx="7766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және деректерді талдау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63899" y="3999902"/>
            <a:ext cx="62054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профессоры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909763"/>
            <a:ext cx="6296860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Ықтималдылықтар негіздері: кездейсоқтықты есепке айналдыру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708003"/>
            <a:ext cx="6296860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Кездейсоқтық — адам санасы ежелден таңырқайтын құбылыс. Ықтималдылық теориясы сол кездейсоқтықты санның тіліне аударады, белгісіздікті өлшеуге, болжауға және басқаруға мүмкіндік береді. Бұл курс сізді математиканың ең қуатты, ең философиялық бай саласына — ықтималдылық теориясының іргетасына — бастайды.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149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Мақсат: «кездейсоқ» дегенді өлшеуге үйрену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68922"/>
            <a:ext cx="1086874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курстың басты мақсаты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«кездейсоқ» ұғымын нақты сандармен өрнектей білу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Күнделікті өмірде біз «мүмкін», «іс жүзінде болмайды», «сенімді» деген сөздерді жиі қолданамыз. Ықтималдылық теориясы осы күнделікті тілді нақты математикалық тілге аударады.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099098"/>
            <a:ext cx="3512653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327074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Белгісіздікті санмен өрнектеу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628430"/>
            <a:ext cx="31693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Оқиғаның пайда болу мүмкіндігін 0 мен 1 аралығындағы санмен бейнелеу — ықтималдылық теориясының негізгі міндеті. Бұл сан арқылы «қаншалықты мүмкін?» деген сұраққа дәл жауап беруге болады.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3099098"/>
            <a:ext cx="3512752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511066" y="3270746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Болжам жасау дағдысы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3628430"/>
            <a:ext cx="31694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Нақты бір нәтижені кепілдеп айту мүмкін болмаса да, ықтималдылық мәні арқылы қандай нәтиже жиірек, қандайы сирек болатынын алдын ала бағалауға болады. Бұл — ғылым мен бизнестегі негізгі аналитикалық дағды.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3099098"/>
            <a:ext cx="3512653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189112" y="327074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Шешім қабылдау негізі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3628430"/>
            <a:ext cx="31693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 тек математикада емес, медицина, экономика, инженерия, жасанды интеллект саласында да шешуші рөл атқарады. Белгісіздік жағдайында дұрыс шешім қабылдаудың ғылыми тәсілін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1776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1-бөлім, кіріспе: неге ықтималдық қажет?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665188"/>
            <a:ext cx="694415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714798"/>
            <a:ext cx="1105567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КІРІСПЕ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102644"/>
            <a:ext cx="5470785" cy="3937595"/>
          </a:xfrm>
          <a:prstGeom prst="roundRect">
            <a:avLst>
              <a:gd name="adj" fmla="val 302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267942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Кездейсоқ дүние — нақты жауапсыз дүние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691705"/>
            <a:ext cx="514019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Табиғат пен қоғамдағы көптеген құбылыстар — ауа райы, нарық бағасы, генетикалық мутациялар, трафик ағыны — алдын ала нақты болжауға келмейді. Дәл осы жерде ықтималдылық теориясы жұмысқа кіреді: нақты нәтижені айту орнына, нәтиженің «мүмкіндік дәрежесін» санмен анықтайды.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26794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 теориясы нені зерттейді?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691705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 — математиканың кездейсоқ оқиғаларды, олардың өзара байланысын және заңдылықтарын зерттейтін саласы. Ол бізге мына сұрақтарға жауап береді: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584674"/>
            <a:ext cx="5232666" cy="1661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Белгілі бір оқиға болу-болмауының мүмкіндігі қандай?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Бірнеше оқиғаның бір мезгілде немесе кезек-кезек болу ықтималдылығы қандай?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оқиғаның болуы екіншісіне қалай әсер етеді?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Ұзақ мерзімде кездейсоқ нәтижелер қандай заңдылыққа бағынады?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5395317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Осы сұрақтарға жауап беру арқылы ғалымдар, инженерлер және аналитиктер белгісіздікті басқара алады.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6609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Тәжірибенің өзегі: сынақ пен оқиға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13520"/>
            <a:ext cx="1352715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95CCD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863130"/>
            <a:ext cx="1763867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95CCD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НЕГІЗГІ ҰҒЫМДАР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250976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теориясының тілін меңгеру үшін алдымен негізгі ұғымдарды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сынақ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және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оқиға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нақты түсіну қажет.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685058"/>
            <a:ext cx="3512653" cy="320684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017" y="2869406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Сынақ (эксперимент)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22017" y="3227090"/>
            <a:ext cx="3067767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Сынақ — нақты шарттар жиынтығында жүргізілетін байқау немесе эксперимент. Сынақтың нәтижесі алдын ала белгісіз болады, бірақ барлық мүмкін нәтижелер алдын ала белгілі болуы шарт. Мысалдар: тиын лақтыру (нәтиже: бас немесе жазу), зар лақтыру (нәтиже: 1-ден 6-ға дейін), студенттің емтиханды тапсыруы (нәтиже: өтті немесе өтпеді).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685058"/>
            <a:ext cx="3512752" cy="320684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99964" y="2869406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Оқиға (событие)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99964" y="3227090"/>
            <a:ext cx="3067866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Оқиға — сынақтың барлық мүмкін нәтижелерінің белгілі бір жиынтығы. Оқиғаға тек бір нәтиже де, бірнеше нәтиже де кіруі мүмкін. Мысалдар: зарда жұп сан шығу оқиғасы (2, 4, 6 — үш нәтиже), тиында бас шығу оқиғасы (бір нәтиже).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685058"/>
            <a:ext cx="3512653" cy="320684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78010" y="2869406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Нәтижелер кеңістігі (Ω)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278010" y="3227090"/>
            <a:ext cx="3067767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мүмкін нәтижелердің жиыны нәтижелер кеңістігі деп аталады және Ω (Омега) әрпімен белгіленеді. Кез келген оқиға осы кеңістіктің бір бөлшегі болып табылады. Тиын лақтырғанда Ω = {Бас, Жазу}, зар лақтырғанда Ω = {1, 2, 3, 4, 5, 6}.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738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Ең маңызды аксиома: ықтималдылықтың шекарасы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534815"/>
            <a:ext cx="1107650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584424"/>
            <a:ext cx="1518803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АКСИОМАЛАР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1972270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теориясының іргетасы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Колмогоров аксиомалары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Олар ықтималдылықтың математикалық мінез-құлқын анықтайды және барлық формулалардың негізі болып табылады.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2654399"/>
            <a:ext cx="3512653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33119" y="2826048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Сенімді оқиға: P(A) =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183731"/>
            <a:ext cx="31693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оқиға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міндетті түрде орындалатын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болса, оның ықтималдылығы 1-ге тең. Мысалы, тиын лақтырғанда «бас немесе жазу шығу» оқиғасы — сенімді оқиға, себебі бұдан басқа нәтиже мүмкін емес. P(Ω) = 1.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9422" y="2654399"/>
            <a:ext cx="3512752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511066" y="2826048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Мүмкін емес оқиға: P(A) = 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11066" y="3183731"/>
            <a:ext cx="31694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оқиға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ешқашан орындалмайтын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болса, оның ықтималдылығы нөлге тең. Мысалы, тиын лақтырғанда «екеуі де бір мезгілде шығу» — мүмкін емес оқиға. P(∅) = 0.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2654399"/>
            <a:ext cx="3512653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189112" y="2826048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Кездейсоқ оқиға: 0 &lt; P(A) &lt; 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89112" y="3183731"/>
            <a:ext cx="31693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Болуы да, болмауы да мүмкін оқиғалар үшін ықтималдылық нөл мен бір арасындағы санмен өрнектеледі. Ықтималдылық мәні 1-ге неғұрлым жақын болса, оқиғаның болу мүмкіндігі соғұрлым жоғары. 0,5-ке жақын болса — тең мүмкіндікті білдіреді.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1475" y="5277743"/>
            <a:ext cx="10868745" cy="892770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511105"/>
            <a:ext cx="206667" cy="16529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198731" y="5484316"/>
            <a:ext cx="1016619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Маңызды шарт: барлық мүмкін оқиғалардың ықтималдылықтарының қосындысы әрқашан 1-ге тең болуы керек. Бұл — ықтималдылықтың нормалану шарты.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33091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Оқиғалардың түрлері: сенімді, мүмкін емес, кездейсоқ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597249"/>
            <a:ext cx="1373352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95CCD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646859"/>
            <a:ext cx="178450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95CCD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КЛАССИФИКАЦИЯ</a:t>
            </a:r>
            <a:endParaRPr lang="en-US" sz="1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034705"/>
            <a:ext cx="413434" cy="41344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1577" y="3034705"/>
            <a:ext cx="28649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Сенімді оқиға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81577" y="3392388"/>
            <a:ext cx="2864969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Берілген тәжірибе жағдайында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міндетті түрде орындалатын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оқиға. Ықтималдылығы P = 1. Мысалы: тиынды лақтырғанда «бас немесе жазу шығу», кез келген адамның «туылғаны» туралы факт. Сенімді оқиға — барлық мүмкін нәтижелердің жиынтығымен сәйкес келеді.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3034705"/>
            <a:ext cx="413434" cy="41344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73315" y="3034705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Мүмкін емес оқиға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4973315" y="3392388"/>
            <a:ext cx="2865068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Берілген тәжірибе жағдайында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ешқашан орындалмайтын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оқиға. Ықтималдылығы P = 0. Мысалы: зар лақтырғанда «7 санының шығуы», тиынды бір рет лақтырғанда «екі рет бас шығуы». Бос жиынмен (∅) сәйкес келеді.</a:t>
            </a:r>
            <a:endParaRPr lang="en-US" sz="13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3034705"/>
            <a:ext cx="413434" cy="41344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665152" y="3034705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Кездейсоқ оқиға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8665152" y="3392388"/>
            <a:ext cx="2865068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Берілген тәжірибе жағдайында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болуы да, болмауы да мүмкін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оқиға. Ықтималдылығы 0 &lt; P &lt; 1. Бұл — ықтималдылық теориясының негізгі зерттеу нысаны. Мысалы: зарда жұп сан шығу (P = 1/2), нарықта баға өсуі, емтиханды жақсы тапсыру.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5300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2-бөлім, логика: теңмүмкіндік және ықтималдылықтың мәні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59459"/>
            <a:ext cx="1414328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909068"/>
            <a:ext cx="1825480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ЛОГИКАЛЫҚ НЕГІЗ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296914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Ықтималдылықтың классикалық анықтамасы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теңмүмкіндік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ұғымына сүйенеді. Бұл ұғымды дұрыс түсіну — ықтималдылықты дұрыс есептеудің алғышарты.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2415" y="2979043"/>
            <a:ext cx="5470785" cy="3383657"/>
          </a:xfrm>
          <a:prstGeom prst="roundRect">
            <a:avLst>
              <a:gd name="adj" fmla="val 3519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07710" y="3144341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Теңмүмкіндік дегеніміз не?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7710" y="3568105"/>
            <a:ext cx="5140196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Бірнеше нәтиже теңмүмкіндікті деп аталады, егер олардың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ешқайсысы екіншісінен артықшылыққа ие болмаса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Яғни, сынақ жағдайлары бірдей болса, барлық нәтиже бірдей жиілікте туындауы тиіс. Мысалы: идеал тиын үшін бас та, жазу да бірдей мүмкіндікпен шығады. Идеал зар үшін 1-ден 6-ға дейінгі барлық сандар бірдей мүмкіндікпен шығады.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314434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Теңмүмкіндіктің маңызы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3568105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Теңмүмкіндік жағдайы болмаса, классикалық формуланы тікелей қолдану дұрыс болмайды. Мысалы: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4213027"/>
            <a:ext cx="5232666" cy="1355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Деформацияланған тиын — бас пен жазудың мүмкіндігі тең емес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Бірдей емес беттері бар зар — кейбір сандар жиірек шығады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Нарықтағы баға өзгерісі — теңмүмкіндікті емес, статистикалық үлестірімге сүйенеді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5717778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Теңмүмкіндіктен ауытқу жағдайларда статистикалық немесе субъективті ықтималдылық ұғымдары қолданылады.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8255"/>
            <a:ext cx="10868745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Ықтималдылықты «дәрежелеу» идеясы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661475" y="842665"/>
            <a:ext cx="11478330" cy="96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— оқиғаның пайда болу мүмкіндігін [0, 1] кесіндісіндегі санмен өрнектеу. Бұл «дәрежелеу» идеясын визуалды түрде елестетейік:</a:t>
            </a:r>
            <a:endParaRPr lang="en-US" sz="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89013"/>
            <a:ext cx="8737381" cy="4876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5959177"/>
            <a:ext cx="5330394" cy="133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Ықтималдылықты проценттермен де өрнектеуге болады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661475" y="6136283"/>
            <a:ext cx="5330394" cy="1938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 = 0,5 дегеніміз — 50%, яғни оқиға екі жолдың бірінде болады деген мағынаны береді. P = 0,25 — 25%, яғни оқиға шамамен 4 сынақтың 1-інде болады деген мағынада. Проценттік өрнек күнделікті тілде жиі кездеседі: «жаңбыр жауу ықтималдылығы 70%».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206176" y="5959177"/>
            <a:ext cx="5330394" cy="133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Ықтималдылықты жиілік арқылы түсіну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6206176" y="6136283"/>
            <a:ext cx="5330394" cy="1938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Ықтималдылықтың интуитивті мағынасы — сынақты өте көп рет қайталағанда, оқиғаның болу </a:t>
            </a:r>
            <a:r>
              <a:rPr lang="en-US" sz="65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жиілігі</a:t>
            </a: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ықтималдылық мәніне жақындайды. Тиынды 1000 рет лақтырсақ, шамамен 500 рет бас шығады. Бұл — үлкен сандар заңының практикалық мазмұны.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4083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3-бөлім, есептеу негізі: қарапайым оқиғалар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088257"/>
            <a:ext cx="1192877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137866"/>
            <a:ext cx="160402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ЕСЕПТЕУ НЕГІЗІ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525713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Элементар ықтималдылық теориясында сынақтың әр нәтижесі бір оқиғамен сәйкес келеді. Осы қарапайым жағдайдан бастап, ықтималдылықтың негізгі заңдылықтарын анықтауға болады.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20784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23485" y="323884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198830" y="3264694"/>
            <a:ext cx="29477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Элементар оқиғалар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98830" y="3622377"/>
            <a:ext cx="2947715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Элементар оқиға — сынақтың тек бір ғана нәтижесіне сәйкес келетін оқиға. Мысалы, зар лақтырғанда «нақты 3 санының шығуы» — элементар оқиға. Элементар оқиғаларды кіші бөліктерге бөлу мүмкін емес.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53213" y="320784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415223" y="323884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890568" y="3264694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Нормалану шарты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890568" y="3622377"/>
            <a:ext cx="2947815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элементар оқиғалардың ықтималдылықтарының қосындысы міндетті түрде 1-ге тең болуы керек: P(ω₁) + P(ω₂) + ... + P(ωₙ) = 1. Бұл шарт ықтималдылықтың «ең болмағанда бір нәтиже болатыны» туралы сенімді көрсетеді.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045050" y="320784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8107060" y="323884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8582406" y="3264694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Теңмүмкіндікті жағдайда формула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582406" y="3880842"/>
            <a:ext cx="2947815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n элементар оқиғаның ықтималдылығы тең болса, әрқайсысының ықтималдылығы P = 1/n-ге тең. Зар үшін: P(кез келген бет) = 1/6 ≈ 0,167. Кез келген күрделі оқиғаның ықтималдылығы осы негізден есептеледі.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811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Қосу ережесі: орындалу мүмкіндігі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925538"/>
            <a:ext cx="705527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95CCD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975148"/>
            <a:ext cx="111667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95CCD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ТЕОРИЯ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362994"/>
            <a:ext cx="5470785" cy="3416796"/>
          </a:xfrm>
          <a:prstGeom prst="roundRect">
            <a:avLst>
              <a:gd name="adj" fmla="val 3485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528292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Қосу ережесі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952055"/>
            <a:ext cx="5140196" cy="1785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A және A' оқиғалары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үйлеспейтін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 (бір мезгілде бола алмайтын), онда олардың жиынтығының ықтималдылығы жеке ықтималдылықтарының қосындысына тең: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 ∪ A') = P(A) + P(A')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A және A' — толық қарама-қарсы оқиғалар болса (яғни А болмаса А' міндетті), онда: P(A) + P(A') = 1.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52829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Жалпы қосу ережесі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952055"/>
            <a:ext cx="5232666" cy="2678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оқиғалар үйлесетін болса (бір мезгілде болуы мүмкін), онда формула өзгереді: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 ∪ B) = P(A) + P(B) − P(A ∩ B)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Мұндағы P(A ∩ B) — екі оқиғаның бір мезгілде болу ықтималдылығы. Бұл мәнді азайту — есептеуде қайталау болмауы үшін қажет.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Мысал: карталар жинағынан бір карта алғанда, «пік немесе туз» шығу ықтималдылығы = P(пік) + P(туз) − P(пік туз) = 13/52 + 4/52 − 1/52 = 16/52.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36861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«Қарама-қарсы» оқиғалар: бірінің жоқтығы — екіншісінің болуы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601020"/>
            <a:ext cx="10868745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67825" y="2607370"/>
            <a:ext cx="3618616" cy="1928515"/>
          </a:xfrm>
          <a:custGeom>
            <a:avLst/>
            <a:gdLst/>
            <a:ahLst/>
            <a:cxnLst/>
            <a:rect l="l" t="t" r="r" b="b"/>
            <a:pathLst>
              <a:path w="3618616" h="1928515">
                <a:moveTo>
                  <a:pt x="57887" y="0"/>
                </a:moveTo>
                <a:lnTo>
                  <a:pt x="3618616" y="0"/>
                </a:lnTo>
                <a:lnTo>
                  <a:pt x="3618616" y="1928515"/>
                </a:lnTo>
                <a:lnTo>
                  <a:pt x="57887" y="1928515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2772668"/>
            <a:ext cx="3288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 оқиғасы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130352"/>
            <a:ext cx="328802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Ықтималдылығы P(A) болатын кез келген кездейсоқ оқиға. Мысалы: зарда жұп сан шығу. P(A) = 3/6 = 1/2.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86440" y="2607370"/>
            <a:ext cx="3618715" cy="1928515"/>
          </a:xfrm>
          <a:prstGeom prst="rect">
            <a:avLst/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4286440" y="2607370"/>
            <a:ext cx="19050" cy="192851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4451735" y="2772668"/>
            <a:ext cx="32881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Ā (А-ның толықтауышы)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1735" y="3130352"/>
            <a:ext cx="328812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 оқиғасының болмауы — яғни А оқиғасына кіретін нәтижелерден басқа барлық нәтижелер жиыны. Мысалы: зарда тақ сан шығу. P(Ā) = 1 − P(A) = 1 − 1/2 = 1/2.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05155" y="2607370"/>
            <a:ext cx="3618715" cy="1928515"/>
          </a:xfrm>
          <a:custGeom>
            <a:avLst/>
            <a:gdLst/>
            <a:ahLst/>
            <a:cxnLst/>
            <a:rect l="l" t="t" r="r" b="b"/>
            <a:pathLst>
              <a:path w="3618715" h="1928515">
                <a:moveTo>
                  <a:pt x="0" y="0"/>
                </a:moveTo>
                <a:lnTo>
                  <a:pt x="3560828" y="0"/>
                </a:lnTo>
                <a:arcTo wR="57887" hR="57888" stAng="16200000" swAng="5400000"/>
                <a:lnTo>
                  <a:pt x="3618715" y="1870626"/>
                </a:lnTo>
                <a:arcTo wR="57887" hR="57888" stAng="0" swAng="5400000"/>
                <a:lnTo>
                  <a:pt x="0" y="1928515"/>
                </a:lnTo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7905155" y="2607370"/>
            <a:ext cx="19050" cy="192851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070450" y="2772668"/>
            <a:ext cx="32881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Байланыс формуласы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70450" y="3130352"/>
            <a:ext cx="328812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P(A) + P(Ā) = 1. Бұл формула есепте тікелей есептеу қиын болса, кері жолмен шешуге мүмкіндік береді: P(Ā) = 1 − P(A). Практикада кері оқиға арқылы есептеу жиі ыңғайлы болады.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1475" y="4728270"/>
            <a:ext cx="10868745" cy="892770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961632"/>
            <a:ext cx="206667" cy="16529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198731" y="4934843"/>
            <a:ext cx="1016619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Практикалық кеңес: «Кем дегенде бір рет болу» оқиғасы тікелей есептеуден гөрі кері оқиға арқылы — «ешқашан болмау» ықтималдылығын 1-ден алу арқылы — жеңіл есептеледі.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1414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Күрделі оқиға: бірнеше нәтижеге тәуелділік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061567"/>
            <a:ext cx="1468500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111177"/>
            <a:ext cx="1879652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КҮРДЕЛІ ОҚИҒАЛАР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499023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Нақты өмірдегі есептердің көпшілігі жай оқиғалармен емес,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күрделі оқиғалармен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байланысты. Күрделі оқиғаны талдау — ықтималдылық теориясының практикалық жүрегі.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181152"/>
            <a:ext cx="3512653" cy="2462709"/>
          </a:xfrm>
          <a:prstGeom prst="roundRect">
            <a:avLst>
              <a:gd name="adj" fmla="val 2821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45819" y="3365500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Күрделі оқиғаның анықтамасы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45819" y="3723184"/>
            <a:ext cx="3143965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Күрделі оқиға — екі немесе одан көп қарапайым оқиғалардың нәтижесіне байланысты оқиға. Мысалы: «екі зарды лақтырғанда жалпы сомасы 7-ге тең болу» — бұл оқиға 6 түрлі комбинацияны (1+6, 2+5, 3+4, 4+3, 5+2, 6+1) қамтиды.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9422" y="3181152"/>
            <a:ext cx="3512752" cy="2462709"/>
          </a:xfrm>
          <a:prstGeom prst="roundRect">
            <a:avLst>
              <a:gd name="adj" fmla="val 2821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523766" y="3365500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Тәуелсіз күрделі оқиға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23766" y="3723184"/>
            <a:ext cx="31440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бір оқиғаның болуы екіншісінің ықтималдылығына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ешқандай әсер етпесе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олар тәуелсіз делінеді. Тиынды екі рет лақтыру — тәуелсіз сынақтар мысалы. P(A ∩ B) = P(A) · P(B).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3181152"/>
            <a:ext cx="3512653" cy="2462709"/>
          </a:xfrm>
          <a:prstGeom prst="roundRect">
            <a:avLst>
              <a:gd name="adj" fmla="val 2821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201812" y="3365500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Тәуелді күрделі оқиға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01812" y="3723184"/>
            <a:ext cx="314396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бір оқиғаның болуы екіншісінің ықтималдылығын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өзгертсе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олар тәуелді делінеді. Мысалы: қапшықтан карта алғанда орнына қоймасаң, екінші алудың ықтималдылығы өзгереді. P(A ∩ B) = P(A) · P(B|A).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366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4-бөлім, тәуелсіздік: есепті жеңілдететін шарт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601093"/>
            <a:ext cx="104008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650702"/>
            <a:ext cx="145123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038548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 шарты — ықтималдылық есептерінде формула таңдауға тікелей әсер ететін маңызды ұғым. Тәуелсіздікті дұрыс анықтай білу — дұрыс шешімнің кілті.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2415" y="2720677"/>
            <a:ext cx="5470785" cy="3383657"/>
          </a:xfrm>
          <a:prstGeom prst="roundRect">
            <a:avLst>
              <a:gd name="adj" fmla="val 3519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07710" y="288597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Тәуелсіздік анықтамасы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7710" y="3309739"/>
            <a:ext cx="5140196" cy="2033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және B оқиғалары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тәуелсіз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деп аталады, егер A оқиғасының болуы B оқиғасының ықтималдылығына ешқандай өзгеріс енгізбесе, және керісінше: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 ∩ B) = P(A) · P(B)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формула тек тәуелсіз оқиғалар үшін ғана жұмыс істейді. Тәуелді оқиғалар үшін шартты ықтималдылық формуласын қолдану қажет.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88597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Тәуелсіздікті тексеру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3309739"/>
            <a:ext cx="584225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Тәуелсіздікті тексерудің практикалық тәсілдері: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3706614"/>
            <a:ext cx="523266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Физикалық байланыс жоқ ба?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Екі тиынды бір мезгілде лақтыру — физикалық тұрғыда тәуелсіз.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Ақпарат алмасу бар ма?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Бір оқиғаның нәтижесі екіншісі туралы ақпарат берсе — тәуелді.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Формуламен тексеру: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P(A ∩ B) = P(A) · P(B) орындалса — тәуелсіз.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5459413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 — барлық практикалық жағдайда физикалық немесе интуитивті тұрғыда бағалануы қажет маңызды ұғым.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2684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Микро-визуал: «екі студент, бір емтихан» үлгісі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074267"/>
            <a:ext cx="695407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95CCD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123877"/>
            <a:ext cx="110655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95CCD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511723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 пен тәуелділік логикасын нақты мысалмен қарастырайық. Айша мен Болат бір емтиханды тапсыруда. Олардың ықтималдылықтары: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193852"/>
            <a:ext cx="3512653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33119" y="336550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Тәуелсіздік жағдайы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723184"/>
            <a:ext cx="31693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Айша мен Болат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бөлек дайындалса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және олардың нәтижелері бір-біріне ешбір байланысты болмаса — тәуелсіздік шарты орындалады. P(Айша өтті) = 0,8; P(Болат өтті) = 0,7. Екеуі де өту ықтималдылығы: P = 0,8 × 0,7 = 0,56, яғни 56%.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9422" y="3193852"/>
            <a:ext cx="3512752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511066" y="3365500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Тәуелділік жағдайы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11066" y="3723184"/>
            <a:ext cx="31694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олар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бірге дайындалса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және Айша өтсе, Болаттың өту мүмкіндігі де артса — тәуелділік пайда болады. Бұл жағдайда P(Болат өтті | Айша өтті) ≠ P(Болат өтті). Шартты ықтималдылық формуласын қолдану қажет болады.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3193852"/>
            <a:ext cx="3512653" cy="2437309"/>
          </a:xfrm>
          <a:prstGeom prst="roundRect">
            <a:avLst>
              <a:gd name="adj" fmla="val 285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189112" y="336550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қорытынды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89112" y="3723184"/>
            <a:ext cx="31693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 пен тәуелділік логикасын дұрыс анықтамасаң, есептің жауабы дұрыс болмайды. Сондықтан кез келген есепті шешер алдында: «Осы оқиғалар бір-біріне байланысты ма?» деген сұрақты міндетті түрде қою керек.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6094"/>
            <a:ext cx="10868745" cy="904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5-бөлім, үлкен сурет: ықтималдылық теориясының тарихи бастау нүктесі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61475" y="1653778"/>
            <a:ext cx="542713" cy="219869"/>
          </a:xfrm>
          <a:prstGeom prst="roundRect">
            <a:avLst>
              <a:gd name="adj" fmla="val 22115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48289" y="1697137"/>
            <a:ext cx="978669" cy="133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ТАРИХ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475" y="2016026"/>
            <a:ext cx="10868745" cy="406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теориясының тарихы — адамзаттың кездейсоқтықты ұғынуға деген ұзақ жолының бейнесі. Заманауи теорияның бастауы XVII ғасырда қалыптасты.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61475" y="4463653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2410558" y="4029621"/>
            <a:ext cx="19050" cy="434082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2257369" y="4300885"/>
            <a:ext cx="325529" cy="325537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2311590" y="4327971"/>
            <a:ext cx="216986" cy="2712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06132" y="2565400"/>
            <a:ext cx="322810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1654 — Паскаль мен Ферма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6132" y="2867323"/>
            <a:ext cx="3228100" cy="1017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Блез Паскаль мен Пьер Ферма жазысуы арқылы «ойын мәселесі» шешімін тапты. «Кесілген ойынды» қалай бөлу керек деген сұрақ — алғашқы ресми ықтималдылық есебі болды.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248341" y="4463604"/>
            <a:ext cx="19050" cy="434082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4095151" y="4300885"/>
            <a:ext cx="325529" cy="325537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4149373" y="4327971"/>
            <a:ext cx="216986" cy="2712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2643915" y="5042495"/>
            <a:ext cx="322810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1657 — Гюйгенс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643915" y="5344418"/>
            <a:ext cx="3228100" cy="1017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Христиан Гюйгенс «Ойындағы есептеулер туралы» еңбегін жазды — ықтималдылық теориясының алғашқы жарияланған кітабы. «Математикалық күту» ұғымы осы еңбекте алғаш рет нақтыланды.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86224" y="4029621"/>
            <a:ext cx="19050" cy="434082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6"/>
          <p:cNvSpPr/>
          <p:nvPr/>
        </p:nvSpPr>
        <p:spPr>
          <a:xfrm>
            <a:off x="5933034" y="4300885"/>
            <a:ext cx="325529" cy="325537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5987255" y="4327971"/>
            <a:ext cx="216986" cy="2712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481797" y="2565400"/>
            <a:ext cx="322810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1713 — Бернулли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81797" y="2867323"/>
            <a:ext cx="3228100" cy="1017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Якоб Бернуллидің «Болжам өнері» (Ars Conjectandi) кітабы жарық көрді. «Үлкен сандар заңы» алғаш рет дәлелденді: сынақ санын арттырғанда орташа нәтиже ықтималдылыққа жақындайды.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24006" y="4463604"/>
            <a:ext cx="19050" cy="434082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Shape 21"/>
          <p:cNvSpPr/>
          <p:nvPr/>
        </p:nvSpPr>
        <p:spPr>
          <a:xfrm>
            <a:off x="7770817" y="4300885"/>
            <a:ext cx="325529" cy="325537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4" name="Text 22"/>
          <p:cNvSpPr/>
          <p:nvPr/>
        </p:nvSpPr>
        <p:spPr>
          <a:xfrm>
            <a:off x="7825038" y="4327971"/>
            <a:ext cx="216986" cy="2712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6319580" y="5042495"/>
            <a:ext cx="322810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1812 — Лаплас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319580" y="5344418"/>
            <a:ext cx="3228100" cy="1017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Пьер-Симон Лаплас ықтималдылық теориясын толық жүйеге келтірді. Классикалық анықтама, орталық шектік теорема, Байес теоремасы — осы кезеңде ресімделді.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761889" y="4029621"/>
            <a:ext cx="19050" cy="434082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" name="Shape 26"/>
          <p:cNvSpPr/>
          <p:nvPr/>
        </p:nvSpPr>
        <p:spPr>
          <a:xfrm>
            <a:off x="9608699" y="4300885"/>
            <a:ext cx="325529" cy="325537"/>
          </a:xfrm>
          <a:prstGeom prst="roundRect">
            <a:avLst>
              <a:gd name="adj" fmla="val 1867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9" name="Text 27"/>
          <p:cNvSpPr/>
          <p:nvPr/>
        </p:nvSpPr>
        <p:spPr>
          <a:xfrm>
            <a:off x="9662920" y="4327971"/>
            <a:ext cx="216986" cy="2712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5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8157413" y="2565400"/>
            <a:ext cx="3228100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1933 — Колмогоров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157462" y="2867323"/>
            <a:ext cx="3228100" cy="1017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Андрей Колмогоров ықтималдылық теориясын аксиоматикалық негізге қойды. Заманауи математикалық ықтималдылық теориясының іргетасы — осы кезден бастап нық орнықты.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1551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6-бөлім: Ықтималдылықтың классикалық анықтамасы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65709"/>
            <a:ext cx="1986707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915319"/>
            <a:ext cx="239785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КЛАССИКАЛЫҚ АНЫҚТАМА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303165"/>
            <a:ext cx="5470785" cy="4053284"/>
          </a:xfrm>
          <a:prstGeom prst="roundRect">
            <a:avLst>
              <a:gd name="adj" fmla="val 293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468463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Лаплас формуласы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892227"/>
            <a:ext cx="5140196" cy="2430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Ықтималдылықтың классикалық анықтамасы Лаплас атымен байланысты: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P(A) = m / n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мұнда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А оқиғасына қолайлы (қанағаттандыратын) элементар нәтижелер саны,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барлық мүмкін элементар нәтижелер саны.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формула барлық нәтижелер теңмүмкіндікті болған жағдайда ғана дұрыс жұмыс істейді.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468463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Шектеулілік пен мысалдар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892227"/>
            <a:ext cx="584225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Классикалық анықтаманың шектеулері: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289102"/>
            <a:ext cx="523266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Нәтижелердің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теңмүмкіндіктігі шарты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міндетті — бұл барлық жағдайда орындала бермейді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Нәтижелер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саны шекті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болуы шарт — шексіз жағдайларда геометриялық ықтималдылық қолданылады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Бастапқыда шарттар анық болмаса, «теңмүмкіндік» деп болжау қателікке алып келуі мүмкін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5041900"/>
            <a:ext cx="584225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Мысалдар: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5438775"/>
            <a:ext cx="523266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Тиын: P(бас) = 1/2 = 0,5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Зар: P(6) = 1/6 ≈ 0,167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Карталар: P(туз) = 4/52 = 1/13 ≈ 0,077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735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7-бөлім: Геометриялық ықтималдылық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20962"/>
            <a:ext cx="2499159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870571"/>
            <a:ext cx="291031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ГЕОМЕТРИЯЛЫҚ ЫҚТИМАЛДЫЛЫҚ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258417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Мүмкін нәтижелер саны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шексіз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болғанда — мысалы, нүктенің аймақтың кез келген жерінде болуы мүмкін болса — классикалық формула жұмыс істемейді. Мұндай жағдайда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геометриялық ықтималдылық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қолданылады.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2940546"/>
            <a:ext cx="3512653" cy="2943820"/>
          </a:xfrm>
          <a:prstGeom prst="roundRect">
            <a:avLst>
              <a:gd name="adj" fmla="val 236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33119" y="3112195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идея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469878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Геометриялық ықтималдылықта ықтималдылық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өлшем қатынасы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арқылы анықталады: ұзындық, аудан немесе көлем. Формула: P(A) = (А оқиғасына сәйкес келетін аймақ өлшемі) / (барлық мүмкін аймақтың өлшемі). Кез келген нүктенің аймақта бірдей мүмкіндікпен орналасуы шарт.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9422" y="2940546"/>
            <a:ext cx="3512752" cy="2943820"/>
          </a:xfrm>
          <a:prstGeom prst="roundRect">
            <a:avLst>
              <a:gd name="adj" fmla="val 236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511066" y="3112195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Нысанаға тигізу мысалы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11066" y="3469878"/>
            <a:ext cx="31694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Нысана — 1 м² аудандағы шеңбер, ортасындағы бұта — 0,1 м². Садақшы кездейсоқ нүктеге тигізеді деп болсақ, нысананың дәл ортасына тигізу ықтималдылығы: P = 0,1 / 1,0 = 0,1 = 10%.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2940546"/>
            <a:ext cx="3512653" cy="2943820"/>
          </a:xfrm>
          <a:prstGeom prst="roundRect">
            <a:avLst>
              <a:gd name="adj" fmla="val 236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189112" y="3112195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Бюффон инесі — классикалық мысал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89112" y="3728343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XVIII ғасырда Жорж Бюффон ұсынған классикалық есеп: параллель сызықтары бар беттке ине лақтырсақ, инені бір сызыққа тигізу ықтималдылығы: P = 2l / (πd), мұнда l — ине ұзындығы, d — сызықтар арасының қашықтығы. Бұл есеп арқылы π санын бағалауға болады!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066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8-бөлім: Комбинаторика – есептеудің құралы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98091"/>
            <a:ext cx="1356187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447701"/>
            <a:ext cx="176733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КОМБИНАТОРИКА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1835547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Күрделі ықтималдылық есептерінде қолайлы нәтижелер мен барлық мүмкін нәтижелердің санын есептеу үшін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комбинаторика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қолданылады.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517676"/>
            <a:ext cx="3512653" cy="271075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93781" y="2626519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45819" y="3198118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Факториал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45819" y="3555802"/>
            <a:ext cx="314396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n! = 1 × 2 × 3 × ... × n. Факториал — n элементті бір қатарға нешесі жолмен орналастыруға болатынын көрсетеді. Мысалы: 5! = 120, яғни 5 элементті 120 түрлі ретпен орналастыруға болады. 0! = 1 деп қабылданады.</a:t>
            </a:r>
            <a:endParaRPr lang="en-US" sz="13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517676"/>
            <a:ext cx="3512752" cy="271075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971728" y="2626519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4523766" y="3198118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Орналастыру (Permutation)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23766" y="3555802"/>
            <a:ext cx="31440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элементтен r элементті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ретпен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таңдау санының формуласы: P(n,r) = n! / (n−r)!. Мысалы: 10 жеңімпаз арасынан 1-3 орынды бөлу тәсілі: P(10,3) = 10!/7! = 720. Реттің маңызы бар жағдайда қолданылады.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517676"/>
            <a:ext cx="3512653" cy="271075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649774" y="2626519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8201812" y="3198118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Теру (Combination)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201812" y="3555802"/>
            <a:ext cx="314396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элементтен r элементті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ретсіз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таңдау санының формуласы: C(n,r) = n! / (r! × (n−r)!). Мысалы: 52 карталық жинақтан 5 карта таңдау тәсілі: C(52,5) = 2 598 960. Реттің маңызы жоқ жағдайда қолданылады.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61475" y="5414466"/>
            <a:ext cx="10868745" cy="892770"/>
          </a:xfrm>
          <a:prstGeom prst="roundRect">
            <a:avLst>
              <a:gd name="adj" fmla="val 7781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5647829"/>
            <a:ext cx="206667" cy="16529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198731" y="5621040"/>
            <a:ext cx="1016619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Комбинаторика ықтималдылық теориясының ажырамас бөлігі. Лото, покер, генетика, криптография — барлығы комбинаторикаға сүйенеді.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7065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9-бөлім: Шартты ықтималдылық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18084"/>
            <a:ext cx="1994545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867694"/>
            <a:ext cx="2405697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ШАРТТЫ ЫҚТИМАЛДЫЛЫҚ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255540"/>
            <a:ext cx="5470785" cy="3631704"/>
          </a:xfrm>
          <a:prstGeom prst="roundRect">
            <a:avLst>
              <a:gd name="adj" fmla="val 3279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420838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Анықтама және формула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844602"/>
            <a:ext cx="5140196" cy="2033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Шартты ықтималдылық — В оқиғасы болды деп белгілі болғандағы А оқиғасының ықтималдылығы. Белгіленуі: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P(A|B)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«В болғанда А-ның ықтималдылығы».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Формула: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P(A|B) = P(A ∩ B) / P(B)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мұнда P(B) &gt; 0.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формула «В болды» деген ақпарат А-ның ықтималдылығын қалай өзгертетінін көрсетеді. Шартты ықтималдылық — тәуелді оқиғалардың негізгі есептеу құралы.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420838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Медициналық мысал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844602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Ауруды диагностикалауда шартты ықтималдылық өте маңызды. Мысалы: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489523"/>
            <a:ext cx="523266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P(аурулы) = 0,01 (популяцияда 1% ауру)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P(тест оң | аурулы) = 0,99 (тест сезімталдылығы)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P(тест оң | сау) = 0,05 (жалған оң нәтиже)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4498181"/>
            <a:ext cx="523266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«Тест оң нәтиже берсе, адам шынымен аурулы болу ықтималдылығы қандай?» — бұл шартты ықтималдылық сұрағы. Байес теоремасы арқылы есептеледі: P(аурулы | тест оң) ≈ 0,166, яғни небәрі 16,6%! Бұл нәтиже дәрігерлер мен науқастарды жиі таң қалдырады.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6920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10-бөлім: Толық ықтималдылық формуласы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116634"/>
            <a:ext cx="1892749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166243"/>
            <a:ext cx="230390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ТОЛЫҚ ЫҚТИМАЛДЫЛЫҚ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554089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Оқиға бірнеше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«жол»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арқылы жүзеге асуы мүмкін болғанда, толық ықтималдылық формуласы қолданылады. Ол «барлық мүмкін жолдар арқылы орташа ықтималдылық» ұғымын береді.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3485" y="3241278"/>
            <a:ext cx="248041" cy="2480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98830" y="3236218"/>
            <a:ext cx="29477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Гипотезалар жүйесі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98830" y="3593902"/>
            <a:ext cx="294771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H₁, H₂, ..., Hₙ — бір-бірін жоққа шығаратын және барлық кеңістікті жабатын оқиғалар (гипотезалар). Мысалы: 3 зауыт өнім шығарады — H₁ (1-зауыт), H₂ (2-зауыт), H₃ (3-зауыт). P(H₁) + P(H₂) + P(H₃) = 1.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15223" y="3241278"/>
            <a:ext cx="248041" cy="24804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890568" y="3236218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Толық ықтималдылық формуласы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890568" y="3852366"/>
            <a:ext cx="2947815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P(A) = P(H₁)·P(A|H₁) + P(H₂)·P(A|H₂) + ... + P(Hₙ)·P(A|Hₙ). Яғни, А оқиғасының толық ықтималдылығы — әр гипотеза бойынша шартты ықтималдылықтардың гипотеза ықтималдылықтарымен өлшенген орташасы.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7060" y="3241278"/>
            <a:ext cx="248041" cy="24804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582406" y="3236218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Зауыт мысалы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582406" y="3593902"/>
            <a:ext cx="2947815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1-зауыт 50% өнім шығарады, ақаулы өнім үлесі 2%. 2-зауыт 30% шығарады, ақаулы 3%. 3-зауыт 20% шығарады, ақаулы 5%. Кездейсоқ алынған өнімнің ақаулы болу ықтималдылығы: P(ақаулы) = 0,5·0,02 + 0,3·0,03 + 0,2·0,05 = 0,01 + 0,009 + 0,01 = 0,029, яғни 2,9%.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904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11-бөлім: Байес теоремасы – кері ықтималдылық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36477"/>
            <a:ext cx="1460265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386086"/>
            <a:ext cx="1871417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БАЙЕС ТЕОРЕМАСЫ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1773932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Байес теоремасы ықтималдылық теориясының ең революциялық идеяларының бірі. Ол «нәтиже белгілі болғанда, оны тудырған себепті анықтауға» мүмкіндік береді.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2415" y="2456061"/>
            <a:ext cx="5470785" cy="3912890"/>
          </a:xfrm>
          <a:prstGeom prst="roundRect">
            <a:avLst>
              <a:gd name="adj" fmla="val 3043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07710" y="262135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Теорема формуласы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7710" y="3045123"/>
            <a:ext cx="5140196" cy="644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P(Hᵢ|A) = P(Hᵢ) · P(A|Hᵢ) / P(A)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мұнда: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07710" y="3838873"/>
            <a:ext cx="514019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P(Hᵢ)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алдын ала ықтималдылық (prior): А нәтижесін байқамай тұрғандағы гипотеза ықтималдылығы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P(A|Hᵢ)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Hᵢ гипотезасы дұрыс болса, А нәтижесін байқау ықтималдылығы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P(Hᵢ|A)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кейінгі ықтималдылық (posterior): А нәтижесін байқағаннан кейінгі жаңартылған ықтималдылық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262135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Байес теоремасының қолданылуы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3045123"/>
            <a:ext cx="5232666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Медицина: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Тест нәтижесі бойынша ауруды анықтау. Жалған оң нәтижелердің ықтималдылығын бағалау.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Спам сүзгілеу: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Gmail, Outlook сияқты жүйелер Байес классификаторын қолданады. «Spam» сөзі кіргенде электрондық хаттың спам болу ықтималдылығы есептеледі.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Жасанды интеллект: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Байес желілері (Bayesian Networks) — белгісіздік жағдайындағы шешім қабылдаудың математикалық моделі. Автономды автомобильдерден бастап финансиялық болжамға дейін қолданылады.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Сот ісі: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ДНҚ сараптамасы нәтижелерін дұрыс интерпретациялауда Байес теоремасы — міндетті құрал.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2684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12-бөлім: Бернулли схемасы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074267"/>
            <a:ext cx="157684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123877"/>
            <a:ext cx="198799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БЕРНУЛЛИ СХЕМАСЫ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511723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Бернулли схемасы — тәуелсіз сынақтардың қайталануы моделі. Практикада ең жиі кездесетін ықтималдылық модельдерінің бірі.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2945805"/>
            <a:ext cx="3512653" cy="2685355"/>
          </a:xfrm>
          <a:prstGeom prst="roundRect">
            <a:avLst>
              <a:gd name="adj" fmla="val 258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33119" y="3117453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Схеманың шарттары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475137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Бернулли схемасы үшін 4 шарт орындалуы керек: 1) Сынақ n рет қайталанады; 2) Әр сынақта тек екі нәтиже мүмкін — «табыс» (p) немесе «сәтсіздік» (q = 1−p); 3) Барлық сынақтарда табыс ықтималдылығы p тұрақты болады; 4) Сынақтар бір-бірінен тәуелсіз.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9422" y="2945805"/>
            <a:ext cx="3512752" cy="2685355"/>
          </a:xfrm>
          <a:prstGeom prst="roundRect">
            <a:avLst>
              <a:gd name="adj" fmla="val 258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511066" y="3117453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Биномдық формула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11066" y="3475137"/>
            <a:ext cx="31694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сынақта дәл k рет табысқа жету ықтималдылығы: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P(X=k) = C(n,k) · pᵏ · qⁿ⁻ᵏ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Мысалы: тиынды 10 рет лақтырғанда дәл 7 рет бас шығу ықтималдылығы: P = C(10,7) · (0,5)⁷ · (0,5)³ = 120 · (0,5)¹⁰ ≈ 0,117, яғни шамамен 11,7%.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2945805"/>
            <a:ext cx="3512653" cy="2685355"/>
          </a:xfrm>
          <a:prstGeom prst="roundRect">
            <a:avLst>
              <a:gd name="adj" fmla="val 258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189112" y="3117453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қолданыстар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89112" y="3475137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Бернулли схемасы өмірде кеңінен қолданылады: дәрінің n пациентте тиімді болу ықтималдылығы, сауалнамада n адамның «иә» деп жауап беру ықтималдылығы, өндірісте n өнімнің ішіндегі ақаулы өнімдер саны, спортта n ойыннан k жеңіс жеңіп алу ықтималдылығы.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5252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13-бөлім: Кездейсоқ шамалар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999952"/>
            <a:ext cx="1688959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049562"/>
            <a:ext cx="210011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 ШАМАЛАР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437408"/>
            <a:ext cx="5470785" cy="3267968"/>
          </a:xfrm>
          <a:prstGeom prst="roundRect">
            <a:avLst>
              <a:gd name="adj" fmla="val 364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60270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Анықтама және түрлері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3026470"/>
            <a:ext cx="5140196" cy="2530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Кездейсоқ шама — кездейсоқ сынақтың нәтижесіне байланысты мән қабылдайтын сандық функция. X әрпімен белгіленеді.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Дискретті кездейсоқ шама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санауға болатын (шекті немесе санылатын шексіз) мәндер жиынтығын қабылдайды. Мысалдар: зарда шыққан сан (1, 2, 3, 4, 5, 6), лотереядағы ұтыс саны, бір сағатта түскен телефон қоңыраулары саны.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Үздіксіз кездейсоқ шама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белгілі бір аралықтағы кез келген нақты санды қабылдай алады. Мысалдар: адамның бойы, өнімнің салмағы, күту уақыты.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60270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Математикалық күту және дисперсия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3026470"/>
            <a:ext cx="5232666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Математикалық күту (M[X] немесе E[X])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кездейсоқ шаманың «орташа» мәні, яғни сынақты өте көп рет қайталағандағы орташа нәтиже. Дискретті жағдайда: M[X] = Σ xᵢ · P(X=xᵢ). Мысалы, идеал зар үшін: M[X] = 1·(1/6) + 2·(1/6) + ... + 6·(1/6) = 3,5.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Дисперсия (D[X] немесе Var[X])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кездейсоқ шаманың математикалық күтуден «таралу» дәрежесін өлшейді. D[X] = M[(X − M[X])²] = M[X²] − (M[X])². Дисперсияның квадрат түбірі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стандартты ауытқу (σ)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ол шаманың орташадан орта алшақтығын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2196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14-бөлім: Үлкен сандар заңы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969393"/>
            <a:ext cx="1608196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019002"/>
            <a:ext cx="201934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ҮЛКЕН САНДАР ЗАҢЫ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406848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Үлкен сандар заңы — ықтималдылық теориясының ең маңызды теоремаларының бірі. Ол кездейсоқтықтың ішінде заңдылық жататынын математикалық тілде дәлелдейді.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08897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198830" y="3145830"/>
            <a:ext cx="29477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идея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98830" y="3503513"/>
            <a:ext cx="2947715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Сынақ саны n шексіздікке ұмтылған сайын, байқалған орташа мән (жиілік) математикалық күтуге (теориялық ықтималдылыққа) жақындайды. Тиынды 10 рет лақтырсаң — бас 3 рет немесе 7 рет шығуы мүмкін. 10 000 рет лақтырсаң — бас шығу жиілігі 0,5-ке өте жақын болады.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53213" y="308897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890568" y="3145830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Чебышев теңсіздігі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0568" y="3503513"/>
            <a:ext cx="2947815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Чебышев теңсіздігі — кез келген кездейсоқ шама үшін P(|X − M[X]| ≥ ε) ≤ D[X] / ε². Бұл теңсіздік «ауытқудың тым үлкен болу ықтималдылығы» туралы жалпы баға береді. Нақты үлестірім заңын білмесек те қолдануға болатын «әмбебап» нәтиже.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45050" y="308897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582406" y="3145830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маңызы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582406" y="3503513"/>
            <a:ext cx="2947815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Үлкен сандар заңы статистиканың, социологияның, сақтандырудың, сапа бақылауының негізі. Сақтандыру компаниялары оны мыңдаған клиент бойынша орташа тәуекелді есептеу үшін, зауыттар өнім партиясынан сынама алу арқылы жалпы сапаны бағалау үшін қолданады.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4178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15-бөлім: Шектік теоремалар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789212"/>
            <a:ext cx="1585377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838821"/>
            <a:ext cx="199652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ШЕКТІК ТЕОРЕМАЛАР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226667"/>
            <a:ext cx="5470785" cy="3689548"/>
          </a:xfrm>
          <a:prstGeom prst="roundRect">
            <a:avLst>
              <a:gd name="adj" fmla="val 3228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39196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Орталық шектік теорема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815729"/>
            <a:ext cx="5140196" cy="2133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Орталық шектік теорема (ОШТ) — математиканың ең таңғажайып нәтижелерінің бірі. Теорема мазмұны: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тәуелсіз, бірдей үлестірілген кездейсоқ шамалардың қосындысы, сан артқан сайын, қалыпты үлестірімге жақындайды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бастапқы үлестірімнің формасына қарамастан!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Яғни, зарды 100 рет лақтырып, нәтижелердің қосындысын алсаң — ол қосынды Гаусс қисығы бойынша үлестіріледі. Тіпті бастапқы зар бірқалыпты үлестірімге ие болса да!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39196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Гаусс қисығы және оның мағынасы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815729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Гаусс қисығы (қалыпты үлестірім, «қоңырау тәрізді қисық») — табиғаттағы кездейсоқтықтың бейнесі: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460651"/>
            <a:ext cx="5232666" cy="1413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Адамдардың бойы, салмағы — қалыпты үлестірімге бағынады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Өлшеу қателіктері — қалыпты үлестіріледі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IQ балдары — қалыпты үлестірімге стандартталған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Нарықтық баға өзгерістері — шамамен қалыпты үлестірімге бағынады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5023247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ОШТ — неге осыншама көп табиғи және әлеуметтік құбылыс Гаусс қисығына бағынатынын түсіндіреді: олар көптеген тәуелсіз факторлардың қосындысы болып табылады.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876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16-бөлім: Ықтималдылық және ойын теориясы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36191"/>
            <a:ext cx="1330292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485801"/>
            <a:ext cx="174144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ОЙЫН ТЕОРИЯСЫ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1873647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 мен ойын теориясының байланысы — стратегиялық шешім қабылдаудың математикалық негізін береді.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07729"/>
            <a:ext cx="3512653" cy="39614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017" y="2492077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Паскаль мен Ферма — ойын мәселесі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22017" y="3108226"/>
            <a:ext cx="3067767" cy="2976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1654 жылы шевалье де Мере Паскальға мынадай сұрақ қойды: «Ойын тоқтатылса, жиналған ставкаларды екі ойыншы арасында қалай әділ бөлуге болады?» Паскаль пен Ферманың жазысуы — ықтималдылық теориясының туу нүктесі. Олар «болашақ жеңіс мүмкіндігіне» пропорционал бөлу принципін ұсынды — тәуекелді бағалаудың алғашқы математикалық моделі.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307729"/>
            <a:ext cx="3512752" cy="39614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99964" y="2492077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Тәуекелді бағалау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99964" y="2849761"/>
            <a:ext cx="3067866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Қаржы нарығында, бизнесте және саясатта шешім қабылдаушылар ықтималдылықтар негізінде тәуекелді бағалайды. Күтілетін мән (expected value) концепциясы — инвестицияның орташа пайдасын есептейді. Қаржылық туындылар (derivatives), опциондар, фьючерстер — ықтималдылық теориясынсыз мүмкін болмас еді.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307729"/>
            <a:ext cx="3512653" cy="396140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78010" y="2492077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Нэш тепе-теңдігі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278010" y="2849761"/>
            <a:ext cx="3067767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Джон Нэш (Nobel 1994) бәсекелі ортадағы «оңтайлы стратегия» ұғымын математикалық тұрғыда нықтады. Жаулас үшін оңтайлы стратегия — қарсыластың стратегиясын есепке ала отырып, ықтималдылық бойынша ең жоғары нәтиже беретін таңдау. Покер, аукцион, мемлекетаралық келіссөздер — Нэш тепе-теңдігімен талданады.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620216"/>
            <a:ext cx="6296860" cy="936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 және деректер ғасыры: Жасанды интеллект негізі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5233360" y="1760736"/>
            <a:ext cx="629686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XXI ғасырда ықтималдылық теориясы жасанды интеллект пен деректер ғылымының математикалық іргетасына айналды. Заманауи технологиялардың артында — ықтималдылық теориясының жүздеген жылдық мұрасы тұр.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2631380"/>
            <a:ext cx="3063501" cy="494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95%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5233360" y="3302695"/>
            <a:ext cx="3063501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 шешімдері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233360" y="3618309"/>
            <a:ext cx="3063501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9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Заманауи жасанды интеллект жүйелерінің шамамен 95%-ы ықтималдылықтық модельдерге сүйенеді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8466620" y="2631380"/>
            <a:ext cx="3063600" cy="494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8T$</a:t>
            </a:r>
            <a:endParaRPr lang="en-US" sz="3850" dirty="0"/>
          </a:p>
        </p:txBody>
      </p:sp>
      <p:sp>
        <p:nvSpPr>
          <p:cNvPr id="9" name="Text 6"/>
          <p:cNvSpPr/>
          <p:nvPr/>
        </p:nvSpPr>
        <p:spPr>
          <a:xfrm>
            <a:off x="8466571" y="3302695"/>
            <a:ext cx="3063600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 нарығы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466620" y="3618309"/>
            <a:ext cx="306360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9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2030 жылға қарай жасанды интеллект нарығының болжамды мөлшері — 8 триллион АҚШ доллары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849990" y="4607818"/>
            <a:ext cx="3063501" cy="494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1763</a:t>
            </a:r>
            <a:endParaRPr lang="en-US" sz="3850" dirty="0"/>
          </a:p>
        </p:txBody>
      </p:sp>
      <p:sp>
        <p:nvSpPr>
          <p:cNvPr id="12" name="Text 9"/>
          <p:cNvSpPr/>
          <p:nvPr/>
        </p:nvSpPr>
        <p:spPr>
          <a:xfrm>
            <a:off x="6849990" y="5279132"/>
            <a:ext cx="3063501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Байес теоремасы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849990" y="5594747"/>
            <a:ext cx="3063501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9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Томас Байестің теоремасы жарияланған жыл — заманауи ЖИ-нің математикалық негізі</a:t>
            </a:r>
            <a:endParaRPr lang="en-US" sz="11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9955"/>
            <a:ext cx="10868745" cy="9852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Машиналық оқыту: Болжамдардың математикалық сиқыры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661475" y="1875631"/>
            <a:ext cx="1608593" cy="239415"/>
          </a:xfrm>
          <a:prstGeom prst="roundRect">
            <a:avLst>
              <a:gd name="adj" fmla="val 2212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56028" y="1922859"/>
            <a:ext cx="2029072" cy="144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ЖАСАНДЫ ИНТЕЛЛЕКТ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661475" y="2284016"/>
            <a:ext cx="10868745" cy="461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Машиналық оқыту — ықтималдылық теориясының ең заманауи және кең ауқымды қолданысы. Барлық танымал ЖИ жүйелерінің математикалық жүрегінде ықтималдылық теориясы жатыр.</a:t>
            </a:r>
            <a:endParaRPr lang="en-US" sz="1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914749"/>
            <a:ext cx="394087" cy="39409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43279" y="2914749"/>
            <a:ext cx="2915966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талдау: Үлгілерді анықтау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243279" y="3497362"/>
            <a:ext cx="2915966" cy="2770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Машиналық оқыту алгоритмдері үлкен деректер жиынтығында (Big Data) ықтималдылық үлестірімдерін анықтайды. Мысалы, электрондық поштаның спам болу ықтималдылығын есептеу, суреттегі объектіні тану (ResNet, ViT) — барлығы ықтималдылықтық классификация. Нейрондық желілердің соңғы қабатындағы Softmax функциясы — ықтималдылықтар векторын шығарады.</a:t>
            </a:r>
            <a:endParaRPr lang="en-US" sz="12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6962" y="2914749"/>
            <a:ext cx="394087" cy="39409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928767" y="2914749"/>
            <a:ext cx="2915966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Байес теоремасының рөлі: Үздіксіз жаңарту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4928767" y="3497362"/>
            <a:ext cx="2915966" cy="230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Байес машиналық оқытуы (Bayesian ML) — жаңа деректер түскен сайын модельді жаңартудың математикалық принципі. Алдын ала ықтималдылық (prior) + жаңа деректер → жаңартылған ықтималдылық (posterior). ChatGPT, Claude сияқты тілдік модельдер де алдыңғы сөздер контекстінде келесі сөздің ықтималдылығын есептейді.</a:t>
            </a:r>
            <a:endParaRPr lang="en-US" sz="1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2450" y="2914749"/>
            <a:ext cx="394087" cy="39409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14254" y="2914749"/>
            <a:ext cx="2915966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Ұсыныс жүйелері: Болашағыңызды болжау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8614254" y="3497362"/>
            <a:ext cx="2915966" cy="2770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Netflix, YouTube, Spotify, Amazon — осы платформалардың ұсыныс жүйелері ықтималдылықтық колаборативті сүзгілеуге (collaborative filtering) негізделген. Сіздің тарихыңыздан үлгі шығарылады → ұқсас пайдаланушылардың тарихымен салыстырылады → сіз таңдайтын мазмұнның ықтималдылығы есептеледі → жоғарырақ ықтималдылықты мазмұн ұсынылады.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0814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Кездейсоқтықтан стратегияға: Шешім қабылдау өнері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44973"/>
            <a:ext cx="1973808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1894582"/>
            <a:ext cx="238496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ПРАКТИКАЛЫҚ ҚОЛДАНЫС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2415" y="2282428"/>
            <a:ext cx="5470785" cy="4094659"/>
          </a:xfrm>
          <a:prstGeom prst="roundRect">
            <a:avLst>
              <a:gd name="adj" fmla="val 290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07710" y="244772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Тәуекелдерді басқару: Қаржы нарығы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871490"/>
            <a:ext cx="5140196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Қаржы нарығы — ықтималдылық теориясының ең ірі «зертханасы». Портфель теориясы (Markowitz, 1952) кездейсоқ шамалардың дисперсиясы мен ковариациясы арқылы тәуекелді барынша азайтуға мүмкіндік береді. Black-Scholes опцион баға формуласы — стохастикалық дифференциалдық теңдеулерге негізделген. Тәуекелдегі мән (Value at Risk, VaR) — портфелі белгілі бір сенімділік деңгейімен (95% немесе 99%) белгілі мерзімде жоғалтуы мүмкін максималды шығынды ықтималдылықтық тұрғыда бағалайды.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44772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Оңтайлы шешімдер мен белгісіздік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871490"/>
            <a:ext cx="5232666" cy="1637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Ойын теориясының қолданысы: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Бәсекелестік ортада оңтайлы стратегияны таңдау — аукциондарда баға белгілеу, нарықтық бәсекеде стратегия, дипломатиялық келіссөздерде ұсыныс жасау — барлығы ықтималдылыққа негізделген ойын теориясымен талданады.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Кездейсоқ шамалардың өмірлік маңызы: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4657427"/>
            <a:ext cx="5232666" cy="1661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Медицинада: клиникалық сынақтардың нәтижесін талдау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Инженерияда: құрылғылардың істен шығу ықтималдылығын болжау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Экологияда: климат өзгерісінің экстремалды оқиғаларға әсерін бағалау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Логистикада: жабдықтау тізбегіндегі кідірістерді басқару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420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Қорытынды: Кездейсоқтық – мүмкіндіктер әлемі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81634"/>
            <a:ext cx="3512653" cy="3936008"/>
          </a:xfrm>
          <a:prstGeom prst="roundRect">
            <a:avLst>
              <a:gd name="adj" fmla="val 19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33119" y="1653282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Ықтималдылық — дүниені түсінудің тілі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3119" y="2269430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Ықтималдылық теориясы тек математикалық дисциплина емес — ол белгісіздік жағдайындағы ойлаудың, талдаудың және шешім қабылдаудың жалпыға бірдей тілі. Паскальдан Колмогоровқа, Байестен Нэшке дейін — ғалымдардың бірнеше ғасырлық еңбегі кездейсоқтықты ізге түсірді.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39422" y="1481634"/>
            <a:ext cx="3512752" cy="3936008"/>
          </a:xfrm>
          <a:prstGeom prst="roundRect">
            <a:avLst>
              <a:gd name="adj" fmla="val 197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4511066" y="1653282"/>
            <a:ext cx="31694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Болашаққа қарай: Квант ықтималдылығы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11066" y="2269430"/>
            <a:ext cx="3169464" cy="2976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Кванттық механика классикалық ықтималдылықты жаңа деңгейге апарады. Кванттық битте (кубит) бір мезгілде 0 да, 1 де болуы мүмкін — суперпозиция принципі. Кванттық компьютерлер ықтималдылықтық алгоритмдер арқылы классикалық компьютерлерге мүмкін болмаған есептерді шешеді: есірткі молекулаларын моделдеу, жаңа материалдарды жобалау, криптографияны бұзу.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17468" y="1481634"/>
            <a:ext cx="3512653" cy="3936008"/>
          </a:xfrm>
          <a:prstGeom prst="roundRect">
            <a:avLst>
              <a:gd name="adj" fmla="val 19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189112" y="165328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Шақыру: Заңдылықты ізде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89112" y="2010966"/>
            <a:ext cx="3169364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 келген кездейсоқ оқиғаның артында заңдылық жатыр — оны тек жеткілікті деректермен және дұрыс математикалық аппаратпен ашуға болады. Ықтималдылық теориясын меңгерген адам белгісіздік алдында дәрменсіз болмайды — ол белгісіздікті өлшеп, басқарып, одан стратегиялық артықшылық ала алады.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09516" y="5789712"/>
            <a:ext cx="1123028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«Өмір — мүмкіндіктер ойыны. Ықтималдылық теориясы — сол ойынның ережелері.» — Пьер-Симон Лаплас рухында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5603677"/>
            <a:ext cx="19050" cy="620117"/>
          </a:xfrm>
          <a:prstGeom prst="roundRect">
            <a:avLst>
              <a:gd name="adj" fmla="val 49999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4956</Words>
  <Application>Microsoft Office PowerPoint</Application>
  <PresentationFormat>Широкоэкранный</PresentationFormat>
  <Paragraphs>337</Paragraphs>
  <Slides>31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Roboto</vt:lpstr>
      <vt:lpstr>Host Grotesk Medium</vt:lpstr>
      <vt:lpstr>Arial</vt:lpstr>
      <vt:lpstr>Roboto Bold</vt:lpstr>
      <vt:lpstr>Times New Roman</vt:lpstr>
      <vt:lpstr>Office Theme</vt:lpstr>
      <vt:lpstr>Статистика және деректерді талдау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2026-10-05T17:51:00Z</dcterms:created>
  <dcterms:modified xsi:type="dcterms:W3CDTF">2026-11-03T18:51:19Z</dcterms:modified>
</cp:coreProperties>
</file>