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9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12192000"/>
  <p:embeddedFontLst>
    <p:embeddedFont>
      <p:font typeface="Host Grotesk Medium" panose="020B0604020202020204" charset="0"/>
      <p:regular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Bold" panose="02000000000000000000" pitchFamily="2" charset="0"/>
      <p:regular r:id="rId45"/>
      <p:bold r:id="rId4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510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6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2181788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Статистикалық</a:t>
            </a: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</a:t>
            </a:r>
            <a:r>
              <a:rPr lang="en-US" sz="325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үлестірімдер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3449637"/>
            <a:ext cx="6296860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жинақталғанда ең алдымен сұрақ туындайды: бұл сандардың артында қандай заңдылық жатыр? Статистикалық үлестірім — деректің "пішінін", шашырауын, орталығын және асимметриясын бір мезетте ашып беретін аналитикалық құрал. Осы дәріс барысында біз жиіліктен бастап ықтималдық моделіне дейінгі жолды бірге жүріп өтеміз.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532350"/>
            <a:ext cx="6296860" cy="476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Неге "үлестірім" қажет?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233360" y="1205409"/>
            <a:ext cx="6296860" cy="65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талдауда жиі жіберілетін қате — барлық деректі тек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орташа мәнмен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сипаттауға тырысу. Орташа мән — пайдалы, бірақ жалғыз болған кезде адастыратын көрсеткіш.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2022773"/>
            <a:ext cx="6296860" cy="1104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1004" y="2194223"/>
            <a:ext cx="587777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 мән кейде өтірік айтады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5481004" y="2516783"/>
            <a:ext cx="5877770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бір топта мәндердің 90%-ы 10–20 аралығында болса, ал 10%-ы 1000-нан асса, орташа мән 100-ден жоғары болуы мүмкін — шындықты бұрмалап.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3268266"/>
            <a:ext cx="6296860" cy="110499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81004" y="3439716"/>
            <a:ext cx="587777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толық суретті береді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5481004" y="3762276"/>
            <a:ext cx="5877770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Деректердің қалай таралғанын, қай жерде шоғырланғанын, қай жерде сирек кездесетінін тек үлестірім арқылы анық байқауға болады.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513759"/>
            <a:ext cx="6296860" cy="110499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81004" y="4685209"/>
            <a:ext cx="587777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Шешім қабылдауда маңызы зор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5481004" y="5007769"/>
            <a:ext cx="5877770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Медицина, экономика, білім беру саласында дұрыс шешім қабылдау үшін орташаға ғана сүйену жеткіліксіз — үлестірімнің толық пішіні талданады.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5233360" y="5776813"/>
            <a:ext cx="6296860" cy="562967"/>
          </a:xfrm>
          <a:prstGeom prst="roundRect">
            <a:avLst>
              <a:gd name="adj" fmla="val 11375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5757" y="5968107"/>
            <a:ext cx="190495" cy="1524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728648" y="5955407"/>
            <a:ext cx="6258761" cy="219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 мәнді жалғыз пайдалансаңыз — деректің жартысын ғана оқығансыз.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3691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— деректің пішіні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888034"/>
            <a:ext cx="5470785" cy="3846612"/>
          </a:xfrm>
          <a:prstGeom prst="roundRect">
            <a:avLst>
              <a:gd name="adj" fmla="val 3096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06174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477095"/>
            <a:ext cx="5140196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Таңдамадағы мәндер бірдей жиілікте кездеспейді. Кейбір мәндер жиі қайталанады — олар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"ортаны"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немесе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"шыңды"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құрайды. Кейбір мәндер сирек кездеседі — олар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"құйрықты"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түзеді. Осы бөліністі картаға түсіру — үлестірімді салу деп аталады.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 — таңдаманың "портреті". Ол қай мәндердің жиі, қайсысының сирек кездесетінін, мәндердің қай жақта шоғырланатынын және ауытқулардың қай жерде орналасатынын бір мезетте суреттейді.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06174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негізгі сипаттамалары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2477095"/>
            <a:ext cx="5232666" cy="2463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Орталық тенденция: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мәндер қай нүктеге жинақталады (мода, медиана, орташа)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Шашырау: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мәндер орталықтан қаншалықты алыс орналасқан (дисперсия, СА)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Симметрия: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үлестірім симметриялы ма, әлде бір жаққа қисайған ба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Шың: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үлестірімде бір ғана шың бар ма, жоқ бірнешеу ме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Құйрық: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сирек мәндер қандай мөлшерде бар және олар қай жақта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5089723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бес сипаттаманы бір мезетте талдай білген аналитик деректің толық "тарихын" оқи 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546107"/>
            <a:ext cx="6296860" cy="968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 түрі: сандық пен категория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61475" y="1717675"/>
            <a:ext cx="6296860" cy="675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үлестірімді дұрыс түсіну үшін ең алдымен деректің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қандай түрде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екенін ажырата білу керек. Дерек түрі қолданылатын үлестірім моделін және талдау әдісін анықтайды.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61475" y="2557165"/>
            <a:ext cx="6296860" cy="3770015"/>
          </a:xfrm>
          <a:prstGeom prst="roundRect">
            <a:avLst>
              <a:gd name="adj" fmla="val 172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667825" y="2563515"/>
            <a:ext cx="3142080" cy="2441972"/>
          </a:xfrm>
          <a:custGeom>
            <a:avLst/>
            <a:gdLst/>
            <a:ahLst/>
            <a:cxnLst/>
            <a:rect l="l" t="t" r="r" b="b"/>
            <a:pathLst>
              <a:path w="3142080" h="2441972">
                <a:moveTo>
                  <a:pt x="54269" y="0"/>
                </a:moveTo>
                <a:lnTo>
                  <a:pt x="3142080" y="0"/>
                </a:lnTo>
                <a:lnTo>
                  <a:pt x="3142080" y="2441972"/>
                </a:lnTo>
                <a:lnTo>
                  <a:pt x="0" y="2441972"/>
                </a:lnTo>
                <a:lnTo>
                  <a:pt x="0" y="54270"/>
                </a:lnTo>
                <a:arcTo wR="54269" hR="54270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822801" y="2718495"/>
            <a:ext cx="2832128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(санау) деректер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801" y="3047901"/>
            <a:ext cx="2832128" cy="1802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 бүтін сандармен өрнектелетін мәндер. Мысалы: отбасы мүшелерінің саны, сатылған тауар саны, апта күндері. Бұл деректер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санауға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негізделген және үздіксіз шкалада орналаспайды. Дискретті үлестірімдер: биномдық, Пуассон үлестірімдері.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809905" y="2563515"/>
            <a:ext cx="3142080" cy="2441972"/>
          </a:xfrm>
          <a:custGeom>
            <a:avLst/>
            <a:gdLst/>
            <a:ahLst/>
            <a:cxnLst/>
            <a:rect l="l" t="t" r="r" b="b"/>
            <a:pathLst>
              <a:path w="3142080" h="2441972">
                <a:moveTo>
                  <a:pt x="0" y="0"/>
                </a:moveTo>
                <a:lnTo>
                  <a:pt x="3087811" y="0"/>
                </a:lnTo>
                <a:arcTo wR="54269" hR="54270" stAng="16200000" swAng="5400000"/>
                <a:lnTo>
                  <a:pt x="3142080" y="2441972"/>
                </a:lnTo>
                <a:lnTo>
                  <a:pt x="0" y="2441972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3809905" y="2563515"/>
            <a:ext cx="19050" cy="2441972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3964880" y="2718495"/>
            <a:ext cx="2832128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Үздіксіз (өлшеу) деректер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964880" y="3047901"/>
            <a:ext cx="2832128" cy="1802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 келген нақты сан мәнін қабылдайтын деректер. Мысалы: бойы, салмағы, температура, кіріс. Бұл деректер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өлшеуге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негізделген және екі мән арасында шексіз мәндер болуы мүмкін. Үздіксіз үлестірімдер: қалыпты, экспоненциалдық, бета үлестірімдері.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67825" y="5005487"/>
            <a:ext cx="6284160" cy="1315343"/>
          </a:xfrm>
          <a:custGeom>
            <a:avLst/>
            <a:gdLst/>
            <a:ahLst/>
            <a:cxnLst/>
            <a:rect l="l" t="t" r="r" b="b"/>
            <a:pathLst>
              <a:path w="6284160" h="1315343">
                <a:moveTo>
                  <a:pt x="0" y="0"/>
                </a:moveTo>
                <a:lnTo>
                  <a:pt x="6284160" y="0"/>
                </a:lnTo>
                <a:lnTo>
                  <a:pt x="6284160" y="1261073"/>
                </a:lnTo>
                <a:arcTo wR="54269" hR="54270" stAng="0" swAng="5400000"/>
                <a:lnTo>
                  <a:pt x="54269" y="1315343"/>
                </a:lnTo>
                <a:arcTo wR="54269" hR="54270" stAng="5400000" swAng="5400000"/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667825" y="5005487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822801" y="5160466"/>
            <a:ext cx="5974208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Категориялық деректер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22801" y="5489873"/>
            <a:ext cx="5974208" cy="675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Сандық мәні жоқ, топтарға бөлінетін деректер. Мысалы: жыныс, этностық топ, мамандық. Сандық үлестірім қолданылмайды; оның орнына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жиілік кестесі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мен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бағандық диаграмма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пайдаланылады.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98971"/>
            <a:ext cx="71346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60691" y="550028"/>
            <a:ext cx="112461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1-ТАРАУ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3013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әлемі (Frequency)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602957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алғашқы көрінісі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661475" y="2542480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алғаш қолға алғанда бірінші қарайтын нәрсе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жиіліктер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Жиілік дегеніміз: берілген мән немесе мәндер аралығы таңдамада неше рет кездесетіні. Жиіліктерді жинақтау үлестірімді "салудың" бірінші қадамы болып табылады.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2246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61475" y="3486547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61475" y="3607296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жинақтау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1475" y="3964980"/>
            <a:ext cx="535172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бақылау нәтижелері бір жерге топтастырылады. Олардың ауқымы (минимум–максимум) анықталады.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178495" y="32246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8495" y="3486547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6178495" y="3607296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Аралықтарға бөлу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8495" y="3964980"/>
            <a:ext cx="535172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Деректердің ауқымы бірдей немесе ыңғайлы аралықтарға (интервалдарға) бөлінеді. Аралық ені тым кең болса — маңызды ақпарат жоғалады; тым тар болса — шу (noise) пайда болады.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61475" y="4998442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5243909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661475" y="5381129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Жиілікті есептеу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1475" y="5738813"/>
            <a:ext cx="535172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Әр аралыққа қанша бақылау мәні түсетіні санақталады. Абсолюттік жиілік (n) және салыстырмалы жиілік (%) есептеледі.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8495" y="4998442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04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8495" y="5243909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6178495" y="5381129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кестесін түзу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178495" y="5738813"/>
            <a:ext cx="535172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Аралық, жиілік, жинақталған жиілік (CDF), салыстырмалы жиілік бағандары бар кесте жасалады.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484656"/>
            <a:ext cx="6296860" cy="9852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Гистограмма: суреттегі бірінші "жауап"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233360" y="1681857"/>
            <a:ext cx="6296860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 — жиіліктер кестесін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визуалды формаға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аударудың ең тиімді тәсілі. Ол деректердің қалай таралғанын, қай интервалда мәндер жиі шоғырланатынын, ал қай жерінде сирек кездесетінін бір қарағанда байқауға мүмкіндік береді.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119857" y="2543473"/>
            <a:ext cx="3183156" cy="3843238"/>
          </a:xfrm>
          <a:prstGeom prst="roundRect">
            <a:avLst>
              <a:gd name="adj" fmla="val 3566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277413" y="2698786"/>
            <a:ext cx="2868045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Гистограмманың ерекшеліктері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277413" y="3336429"/>
            <a:ext cx="2868045" cy="2519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 осінде — мәндердің интервалдары (аралықтары)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 осінде — әр интервалға түскен бақылау саны (жиілік)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Бағандар бір-бірімен жапсарласады — үздіксіздікті білдіреді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Биіктік жиілікке пропорционал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Ауданы — салыстырмалы жиілікке тең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580421" y="2698786"/>
            <a:ext cx="2956149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Интервал енін таңдау ережелері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580421" y="3336429"/>
            <a:ext cx="2956149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Интервал саны деректер көлеміне байланысты. Жиі қолданылатын ереже: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580421" y="4164211"/>
            <a:ext cx="2956149" cy="12595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Стёрджестің ережесі: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k = 1 + 3.322 × log(n)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Квадрат тамыр ережесі: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k = √n</a:t>
            </a:r>
            <a:endParaRPr lang="en-US" sz="1200" dirty="0"/>
          </a:p>
          <a:p>
            <a:pPr marL="243840" indent="-243840" algn="l">
              <a:lnSpc>
                <a:spcPct val="122000"/>
              </a:lnSpc>
              <a:buSzPct val="100000"/>
              <a:buChar char="•"/>
            </a:pP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Скотт ережесі: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 = 3.49 × σ × n^(−1/3)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580421" y="5558929"/>
            <a:ext cx="2956149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Практикада 5–20 интервал жиі пайдаланылады. Мақсат: үлестірімнің пішінін айқын көрсету.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177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Полигон, баған және қисық: қандай жағдайға қайсысы?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82676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Жиілік үлестірімін бейнелеудің бірнеше тәсілі бар. Олардың арасында дұрыс таңдау — деректің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табиғатына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байланысты.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16758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936875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Бағандық диаграмма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3294559"/>
            <a:ext cx="533098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немесе категориялық деректер үшін қолайлы. Бағандар арасында бос орын болады — дискреттілікті суреттейді. Жиі абсолюттік жиіліктерді көрсету үшін пайдаланылады.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9132" y="2316758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99132" y="2936875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полигоны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199132" y="3294559"/>
            <a:ext cx="533108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деректерде де, үздіксізде де қолданылады. Интервалдардың орта нүктелерін қосатын сызықтан тұрады. Бірнеше үлестірімді бір графикте салыстыруға өте ыңғайлы.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369395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475" y="4989513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Тегістелген қисық (KDE)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661475" y="5347196"/>
            <a:ext cx="5330989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деректердің "шынайы" пішінін жылтыратып береді. Ядролық тығыздық бағасы (KDE) нүктелер бойынша жылжымалы орташамен есептеледі. Ең табиғи және эстетикалық нұсқа — талдаудың соңғы кезеңінде пайдаланылады.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9132" y="4369395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99132" y="4989513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199132" y="5347196"/>
            <a:ext cx="533108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деректер үшін ең табиғи таңдау. Аралықтар жапсарласады. Пішінді, симметрияны, шыңды бір қарағанда байқауға болады.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0245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Пайда болатын сұрақтар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43621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Гистограмманы немесе жиілік үлестірімін алғаш рет қарағанда аналитик бірден бірнеше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негізгі сұрақ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қояды. Бұл сұрақтарға жауап беру — талдаудың бастапқы кезеңінің өзегі.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118346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198830" y="3175198"/>
            <a:ext cx="29477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Қай интервал басым?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98830" y="3532882"/>
            <a:ext cx="2947715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шыңы (мода) — ең жиі кездесетін аралық. Ол бір ме, жоқ бірнешеу ме? Бір шың (unimodal) болса — процесс біртекті. Бірнеше шың болса — деректер бірнеше топтан немесе режимнен жинақталған.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53213" y="3118346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890568" y="3175198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Қалдықтар қай жақта?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90568" y="3532882"/>
            <a:ext cx="294781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"ұзын жағы" — оң немесе сол жаққа созылған бөлігі. Бұл асимметрия (skewness) туралы алғашқы белгі. Оң жаққа созылса — үлкен мәндер бар, солға болса — кіші мәндер.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5050" y="3118346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582406" y="3175198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Қаншалықты шашыраңқы?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82406" y="3532882"/>
            <a:ext cx="294781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Мәндер орталыққа жинақталған ба, жоқ кең таралған ба? Тар үлестірім — аз өзгермелілік. Кең үлестірім — жоғары өзгермелілік. Бұл — дисперсияның алғашқы визуалдық бағасы.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7026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Құйрық (tail) — сирек оқиғалардың ізі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0403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"құйрығы" — жиілік аз болатын шеткі аймақ. Бұл аймақ талдауда ерекше назар аударуды талап етеді, өйткені ол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сирек бірақ маңызды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оқиғалар туралы ақпарат береді.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475" y="295987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Оң (жоғары) құйрық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475" y="3375223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Мәндердің оң жағында созылған аймақ. Табыс үлестірімінде — өте жоғары кірісті топтар. Биологияда — өте үлкен мөлшерлер. Бұл "артық" мәндер орташаны жоғары тартады.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1475" y="429308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Сол (төменгі) құйрық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475" y="4708426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Мәндердің сол жағына созылған аймақ. Кедейлік деңгейінде — өте аз кіріс алатын топтар. Өндірісте — төмен сапалы партиялар. Бұл мәндер орташаны төмен тартады.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786162"/>
            <a:ext cx="5470785" cy="2815233"/>
          </a:xfrm>
          <a:prstGeom prst="roundRect">
            <a:avLst>
              <a:gd name="adj" fmla="val 4230"/>
            </a:avLst>
          </a:prstGeom>
          <a:solidFill>
            <a:srgbClr val="E9CFC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350139" y="295987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Неге маңызды?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3375223"/>
            <a:ext cx="5140196" cy="1165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Қаржыда "fat tail" — экстремалды шығын тәуекелі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Медицинада — сирек жанама әсерлерді анықтау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Инженерияда — материал шекті жүктемесін бағалау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Кибербезопасқа — атаулы шабуылдар (outlier events)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0139" y="4689773"/>
            <a:ext cx="514019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Үлестірімді ерте салу арқылы осы "сирек бірақ қымбат" оқиғаларды алдын ала байқап, шаралар қабылдауға болады.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95573"/>
            <a:ext cx="71346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60691" y="1146630"/>
            <a:ext cx="112461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2-ТАРАУ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42673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 емес, таралу (Spread)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199559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екінші өлшемі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661475" y="313908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Орталық тенденцияны (орташа, медиана, мода) білу жеткіліксіз. Деректердің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қаншалықты шашыраңқы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екенін білмесе, талдаушы маңызды ақпараттан айырылады. Таралу (spread немесе variability) — үлестірімнің екінші негізгі өлшемі.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3821212"/>
            <a:ext cx="351265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833119" y="399286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Неге таралу маңызды?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3119" y="4350544"/>
            <a:ext cx="31693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топтың орташа мәні бірдей болса да, шашырауы өте ерекше болуы мүмкін. Бірінші топ — тар үлестірімді (біркелкі), екіншісі — кең үлестірімді (ала-құла) болуы ықтимал.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39422" y="3821212"/>
            <a:ext cx="3512752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511066" y="3992860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Қандай өлшемдер бар?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11066" y="4350544"/>
            <a:ext cx="316946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Диапазон, дисперсия, стандартты ауытқу, квартильаралық аралық (IQR), пайыздық аралық (percentile range) — таралуды өлшеудің негізгі тәсілдері.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17468" y="3821212"/>
            <a:ext cx="351265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8189112" y="3992860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Практикадағы мысал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189112" y="4350544"/>
            <a:ext cx="31693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сынып оқушысының орташа бағасы бірдей болса да, бірінші сыныпта барлығы 70–80 балл алса, екіншісінде 30-дан 100-ге дейін — нәтижелер мүлдем басқа сипатта.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832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Диапазон: бір қарағанда тым дөрекі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899444"/>
            <a:ext cx="5470785" cy="3823891"/>
          </a:xfrm>
          <a:prstGeom prst="roundRect">
            <a:avLst>
              <a:gd name="adj" fmla="val 311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07316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Диапазон дегеніміз не?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488505"/>
            <a:ext cx="5140196" cy="1537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Диапазон — таңдамадағы ең үлкен мән мен ең кіші мән арасындағы айырым: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 = X_max − X_min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Есептеуі өте оңай — тек екі мән керек. Сондықтан алғашқы тез бағалау үшін жиі пайдаланылады.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420011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Артықшылықтары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4615458"/>
            <a:ext cx="514019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Жылдам есептеледі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Ауқымды бірден анықтайды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Деректің шекараларын белгілейді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07316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кемшіліктері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488505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Диапазон тек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екі мәнге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минимум мен максимумға — сүйенеді. Қалған барлық бақылаулар ескерілмейді. Бұл оны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ауытқуларға өте сезімтал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етеді.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381474"/>
            <a:ext cx="523266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ғана ауытқу мән диапазонды үлкен өзгертуі мүмкін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Мәндердің ортадағы таралуы туралы ештеңе айтпайды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пішіні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жайлы мүлде "үнсіз"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441502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Қорытынды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3904" y="4830366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Диапазон — алғашқы шолу үшін ыңғайлы, бірақ жалғыз шашырау өлшемі ретінде ешқашан пайдаланылмауы тиіс. Одан кейін дисперсия мен стандартты ауытқуға өту керек.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6320"/>
            <a:ext cx="10868745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Дисперсия мен стандартты ауытқу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475" y="1266130"/>
            <a:ext cx="10868745" cy="45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Шашырауды дәл өлшеудің ең тиімді математикалық тәсілі — әр мәннің орташадан қаншалықты алыс тұрғанын есептеу. Осы идеядан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дисперсия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мен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стандартты ауытқу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туындайды.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880295"/>
            <a:ext cx="5361647" cy="15742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49234" y="1996579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35500" y="2500412"/>
            <a:ext cx="501359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Ауытқуды есептеу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35500" y="2829818"/>
            <a:ext cx="5013596" cy="45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Әр бақылаудан орташаны алып тастаймыз: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(xᵢ − x̄)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Теріс мәндер болады — сондықтан тікелей қосу мүмкін емес.</a:t>
            </a:r>
            <a:endParaRPr lang="en-US" sz="1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68474" y="1880295"/>
            <a:ext cx="5361746" cy="15742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56233" y="1996579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6342499" y="2500412"/>
            <a:ext cx="501369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Квадратқа шығару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342499" y="2829818"/>
            <a:ext cx="5013696" cy="45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Теріс мәндерді жою үшін квадратқа шығарамыз: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(xᵢ − x̄)²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Енді барлық мәндер оң болды.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99855"/>
            <a:ext cx="5361647" cy="179953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49234" y="3716139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835500" y="4219972"/>
            <a:ext cx="501359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Орташалау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835500" y="4549378"/>
            <a:ext cx="5013596" cy="45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Квадраттардың орташасы —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дисперсия (σ² немесе s²)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Генералды жиын үшін n-ге, таңдама үшін (n−1)-ге бөлеміз.</a:t>
            </a:r>
            <a:endParaRPr lang="en-US" sz="12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8474" y="3599855"/>
            <a:ext cx="5361746" cy="179953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56233" y="3716139"/>
            <a:ext cx="186031" cy="2325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6342499" y="4219972"/>
            <a:ext cx="501369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Квадрат тамыр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342499" y="4549378"/>
            <a:ext cx="5013696" cy="675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Дисперсияның квадрат тамыры —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стандартты ауытқу (σ немесе s)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Деректермен бірдей өлшем бірлігінде болады — интерпретациялауға ыңғайлы.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661475" y="5562898"/>
            <a:ext cx="10868745" cy="804168"/>
          </a:xfrm>
          <a:prstGeom prst="roundRect">
            <a:avLst>
              <a:gd name="adj" fmla="val 8098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451" y="5763716"/>
            <a:ext cx="193769" cy="15498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65196" y="5746948"/>
            <a:ext cx="10210048" cy="45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Стандартты ауытқу — шашырауды "орташа қашықтық" ретінде көрсетеді. Ол кіші болса — деректер тығыз орналасқан, үлкен болса — кең таралған.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182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Квартили және квартильаралық аралық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05595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Дисперсия мен стандартты ауытқу ауытқуларға өте сезімтал. Оларға балама ретінде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квартиль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негізіндегі өлшемдер пайдаланылады — олар экстремалды мәндерге азырақ "бас ию" береді.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475" y="276144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Квартильдер (Q1, Q2, Q3)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475" y="3176786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Квартильдер деректерді 4 тең бөлікке бөледі: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1475" y="3573661"/>
            <a:ext cx="5232666" cy="1107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Q1 (25-перцентиль):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мәндердің 25%-ы осыдан төмен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Q2 (50-перцентиль):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медиана — мәндердің жарымы осыдан төмен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Q3 (75-перцентиль):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мәндердің 75%-ы осыдан төмен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4830366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Квартильдер деректердің "ортасын" ауытқуларсыз сипаттайды.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587724"/>
            <a:ext cx="5470785" cy="3212108"/>
          </a:xfrm>
          <a:prstGeom prst="roundRect">
            <a:avLst>
              <a:gd name="adj" fmla="val 3707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350139" y="276144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Квартильаралық аралық (IQR)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3176786"/>
            <a:ext cx="5140196" cy="114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IQR = Q3 − Q1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IQR деректердің орталық 50%-ының таралуын көрсетеді. Ауытқулар (outliers) IQR есебіне кірмейді — сондықтан стандартты ауытқуға қарағанда тұрақтырақ.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0139" y="449151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Ауытқуларды анықтау ережесі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0139" y="4906863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мән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Q1 − 1.5×IQR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мәнінен кіші немесе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Q3 + 1.5×IQR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мәнінен үлкен болса — ауытқу (outlier) деп есептеледі. Бұл — Тьюкидің қорап диаграммасы (boxplot) ережесі.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612618"/>
            <a:ext cx="6296860" cy="952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 минуттық тест: орташаға сенесің бе?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61475" y="1762125"/>
            <a:ext cx="6296860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үлестірім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симметриясыз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(қиғаш) болса, орташа мен медиана бір-бірінен алыстайды. Бұл жағдайда орташаға ғана сүйену талдаушыны адастырады.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61475" y="2359720"/>
            <a:ext cx="3078185" cy="1738908"/>
          </a:xfrm>
          <a:prstGeom prst="roundRect">
            <a:avLst>
              <a:gd name="adj" fmla="val 368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820221" y="2518470"/>
            <a:ext cx="2760693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Симметриялы үлестірім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0221" y="2841030"/>
            <a:ext cx="2760693" cy="879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 ≈ Медиана ≈ Мода. Үшеуі де бірдей нүктеде шоғырланады. Орташа мән — дұрыс "орталық" өлшем. Мысал: қалыпты үлестірім.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880150" y="2359720"/>
            <a:ext cx="3078185" cy="1738908"/>
          </a:xfrm>
          <a:prstGeom prst="roundRect">
            <a:avLst>
              <a:gd name="adj" fmla="val 368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4038896" y="2518470"/>
            <a:ext cx="2760693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Оңға қиғаш үлестірім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038896" y="2841030"/>
            <a:ext cx="2760693" cy="1098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 &gt; Медиана &gt; Мода. Оң жақтағы ұзын құйрық орташаны жоғары тартады. Медиана дәлірек "орталықты" береді. Мысал: табыс үлестірімі, баға деректері.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61475" y="4239121"/>
            <a:ext cx="6296860" cy="1079599"/>
          </a:xfrm>
          <a:prstGeom prst="roundRect">
            <a:avLst>
              <a:gd name="adj" fmla="val 593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820221" y="4397871"/>
            <a:ext cx="5979368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Солға қиғаш үлестірім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20221" y="4720431"/>
            <a:ext cx="5979368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Орташа &lt; Медиана &lt; Мода. Сол жақтағы ұзын құйрық орташаны төмен тартады. Медиана тиімдірек. Мысал: өмір ұзақтығы, мамандық тәжірибесі.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61475" y="5476776"/>
            <a:ext cx="6296860" cy="782737"/>
          </a:xfrm>
          <a:prstGeom prst="roundRect">
            <a:avLst>
              <a:gd name="adj" fmla="val 8181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71" y="5668070"/>
            <a:ext cx="190495" cy="1524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156762" y="5655370"/>
            <a:ext cx="5649176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Табыс туралы баяндамада "орташа жалақы" жоғары кіріс алатын азшылыққа байланысты жоғарылап кетуі мүмкін. Медиана — әділдірек өлшем.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81187"/>
            <a:ext cx="71346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60691" y="1132243"/>
            <a:ext cx="112461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3-ТАРАУ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41234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Симметрия, қиғаштық, шың (Form)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185172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"көңіл-күйі"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661475" y="312469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үшінші негізгі өлшемі оның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пішіні (form)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симметриясы бар-жоғы, асимметрияның бағыты, және шыңдарының саны мен биіктігі. Бұл сипаттамалар деректің "мінезін" ашады.</a:t>
            </a:r>
            <a:endParaRPr lang="en-US" sz="13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806825"/>
            <a:ext cx="413434" cy="41344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61475" y="4426942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Симметрия (Symmetry)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61475" y="4784626"/>
            <a:ext cx="3485071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оң және сол жақтары айна бейнесіндей болса — симметриялы. Орташа = медиана = мода. Классикалық мысал — Гаусс (қалыпты) үлестірімі.</a:t>
            </a:r>
            <a:endParaRPr lang="en-US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3806825"/>
            <a:ext cx="413434" cy="41344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353213" y="4426942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Қиғаштық (Skewness)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353213" y="4784626"/>
            <a:ext cx="348517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бір жаққа созылуы. Статистикалық өлшем: Пирсон немесе Фишер қиғаштығы. Оң мән — оң жаққа созылу; теріс мән — сол жаққа.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3806825"/>
            <a:ext cx="413434" cy="41344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45050" y="4426942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Шың биіктігі (Kurtosis)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045050" y="4784626"/>
            <a:ext cx="348517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"Шыңның" өткірлігі мен "құйрықтың" жуандығы. Жоғары kurtosis — тік шың, жуан құйрық (leptokurtic). Төмен kurtosis — жалпы, жіңішке құйрық (platykurtic).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4936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Қиғаштық (skewness)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83134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Қиғаштық — үлестірімнің орталығынан бір жаққа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асимметриялы таралу дәрежесін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сандық өлшейтін статистикалық көрсеткіш. Ол үлестірімнің қай жаққа "еңкейгенін" нақты анықтайды.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265263"/>
            <a:ext cx="5470785" cy="3857030"/>
          </a:xfrm>
          <a:prstGeom prst="roundRect">
            <a:avLst>
              <a:gd name="adj" fmla="val 3087"/>
            </a:avLst>
          </a:prstGeom>
          <a:solidFill>
            <a:srgbClr val="E9CFC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2438979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Оңға қиғаш (Positively Skewed)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2854325"/>
            <a:ext cx="5140196" cy="2033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Skewness &gt; 0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оң жаққа ұзын құйрығы бар. Көпшілік мәндер сол жақта шоғырланған, ал бірнеше үлкен мән орташаны оңға тартады.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Мысалдар: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жалақы деректері (бірен-саран миллионерлер бар), баға деректері, операциялық қателер санақтары, Пуассон үлестірімі.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43897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Солға қиғаш (Negatively Skewed)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2854325"/>
            <a:ext cx="5232666" cy="1785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Skewness &lt; 0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сол жаққа ұзын құйрығы бар. Мәндердің көпшілігі жоғары жақта шоғырланған, ал бірнеше өте төмен мән орташаны солға тартады.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Мысалдар: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тест нәтижелері (оңай тест болса, барлығы жоғары алады), өмір ұзақтығы деректері, кейбір биологиялық өлшемдер.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481397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ереже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5229324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|Skewness| &lt; 0.5 → шамалы қиғаштық; 0.5–1.0 → орташа; &gt; 1.0 → күшті қиғаштық. Күшті қиғаштықта деректі трансформациялаған жөн (log, sqrt).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8310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Мода, медиана, орташа: үш түрлі "орталық"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16869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"орталығын" сипаттаудың үш классикалық жолы бар. Олар симметриялы үлестірімде бірдей мән береді, бірақ қисық (асимметриялы) үлестірімде бір-бірінен алыстайды. Осы айырым — деректің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бұрмаланып тұрғанының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белгісі.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98998"/>
            <a:ext cx="3512653" cy="271075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5819" y="2979440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Мода (Mode)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45819" y="3337123"/>
            <a:ext cx="3143965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Ең жиі кездесетін мән. Категориялық деректер үшін жалғыз ыңғайлы орталық өлшем. Сандық үлестірімде шыңды (peak) белгілейді. Бірнеше мода болуы мүмкін (multimodal).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298998"/>
            <a:ext cx="3512752" cy="271075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23766" y="2979440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Медиана (Median)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23766" y="3337123"/>
            <a:ext cx="31440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реттегенде ортасындағы мән. Ауытқуларға тұрақты (robust). Қиғаш үлестірімде орташаға қарағанда дәлірек "орталықты" береді. Жалақы, баға, жас талдауларында жиі пайдаланылады.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298998"/>
            <a:ext cx="3512653" cy="271075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01812" y="2979440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Орташа (Mean)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01812" y="3337123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мәндердің қосындысын санына бөлу. Математикалық есептеулерге ыңғайлы. Симметриялы үлестірімде ең тиімді, бірақ ауытқуларға өте сезімтал. Статистикалық тесттердің негізі.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5195788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429151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731" y="5402362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орташа мен медиана арасындағы айырым үлкен болса — үлестірім асимметриялы. Бұл жағдайда "орташа" жалғыз қолданылмауы тиіс.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6621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Пик (kurtosis): "қандай экстремум көп?"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9997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Kurtosis — үлестірімнің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шыңының өткірлігін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және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құйрықтарының жуандығын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өлшейтін статистикалық сипаттама. Ол "шоктың" немесе "экстремалды оқиғалардың" жиілігі туралы маңызды ақпарат береді.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882106"/>
            <a:ext cx="351265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3053755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Мезокуртик (Mesokurtic)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411438"/>
            <a:ext cx="31693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Kurtosis ≈ 3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(немесе артық kurtosis ≈ 0). Қалыпты үлестірімге тән. Шың орташа биіктікте, құйрықтар орташа жуандықта. Эталон ретінде пайдаланылады.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882106"/>
            <a:ext cx="3512752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511066" y="3053755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Лептокуртик (Leptokurtic)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11066" y="3411438"/>
            <a:ext cx="31694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Kurtosis &gt; 3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Тік өткір шың, жуан ("fat") құйрықтар. Экстремалды мәндер жиірек кездеседі. Қаржы нарықтарында жиі байқалады — "қара аққу" оқиғалары осыдан.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882106"/>
            <a:ext cx="351265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189112" y="3053755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Платикуртик (Platykurtic)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9112" y="3411438"/>
            <a:ext cx="31693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Kurtosis &lt; 3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Жалпақ шың, жіңішке құйрықтар. Мәндер кеңінен таралған, экстремалды оқиғалар сирек. Бірқалыпты (uniform) үлестірімге жақын.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1475" y="500935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Қаржы саласында "fat tail" — жуан құйрық — жоғары тәуекелдің белгісі. Егер үлестірімнің kurtosis мәні жоғары болса, сирек оқиғалар (дефолт, дағдарыс) болжамнан жиірек болады деген ескерту.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Shape 0"/>
          <p:cNvSpPr/>
          <p:nvPr/>
        </p:nvSpPr>
        <p:spPr>
          <a:xfrm>
            <a:off x="661475" y="1776809"/>
            <a:ext cx="713464" cy="251420"/>
          </a:xfrm>
          <a:prstGeom prst="roundRect">
            <a:avLst>
              <a:gd name="adj" fmla="val 2210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760691" y="1827866"/>
            <a:ext cx="112461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4-ТАРАУ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2107969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Ең маңыздысы — ықтималдық сипаттамасы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3397526"/>
            <a:ext cx="6296860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логикасы</a:t>
            </a:r>
            <a:endParaRPr lang="en-US" sz="4450" dirty="0"/>
          </a:p>
        </p:txBody>
      </p:sp>
      <p:sp>
        <p:nvSpPr>
          <p:cNvPr id="7" name="Text 4"/>
          <p:cNvSpPr/>
          <p:nvPr/>
        </p:nvSpPr>
        <p:spPr>
          <a:xfrm>
            <a:off x="661475" y="4337050"/>
            <a:ext cx="629686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үлестірімнің терең мәні тек жиіліктерді санауда ғана емес — әр мәнге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"қанша ықтимал?"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деген сұрақ қоюда. Осы сұрақтан жиілік үлестірімінен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ықтималдық үлестіріміне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өту басталады.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3540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үлестірім: PMF идеясы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769170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кездейсоқ шама үшін — яғни санауға болатын деректер үшін —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ықтималдық масса функциясы (PMF, Probability Mass Function)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пайдаланылады. PMF әр мәнге нақты ықтималдық мәнін береді.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451298"/>
            <a:ext cx="5470785" cy="3484860"/>
          </a:xfrm>
          <a:prstGeom prst="roundRect">
            <a:avLst>
              <a:gd name="adj" fmla="val 3417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2625014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PMF-тің анықтамасы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3040360"/>
            <a:ext cx="5140196" cy="644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P(X = x) — X айнымалысы дәл x мәнін қабылдау ықтималдығы.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Негізгі шарттар: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07710" y="3834110"/>
            <a:ext cx="5140196" cy="553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P(X = x) ≥ 0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мәндер бойынша Σ P(X = x) =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07710" y="4536877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 — ықтималдық аксиомаларынан тікелей туындайды: барлық мүмкін нәтижелердің ықтималдықтар жиыны 1-ге тең болады.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625014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Классикалық дискретті үлестірімдер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3040360"/>
            <a:ext cx="5232666" cy="1413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Биномдық: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 тәжірибеде k жетістік саны (монета лақтыру)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Пуассон: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уақыт бірлігінде оқиға саны (шақыру орталығындағы қоңыраулар)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Геометриялық: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бірінші жетістікке дейін талап саны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Гипергеометриялық: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кері орналастырусыз іріктеме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4627844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мысал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3904" y="5043190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Монетаны 10 рет лақтырғанда "аяқ" 6 рет түсу ықтималдығы — биномдық PMF арқылы есептеледі: P(X=6) = C(10,6) × 0.5⁶ × 0.5⁴ ≈ 0.205.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4131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Үздіксіз үлестірім: PDF/аумақ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27508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кездейсоқ шама үшін нақты бір нүктенің ықтималдығы математикалық тұрғыдан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нөлге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тең. Маңыздысы — мәннің белгілі бір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аралыққа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түсу ықтималдығы. Осыдан ықтималдық тығыздығы функциясы (PDF) туындайды.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957215"/>
            <a:ext cx="3512653" cy="247312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3141563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PDF (Probability Density Function)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3757712"/>
            <a:ext cx="3067767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f(x) — ықтималдық тығыздығы. Нақты мән ықтималдығы емес, тығыздық. P(a ≤ X ≤ b) = ∫[a,b] f(x)dx — аумақ ықтималдыққа тең. Барлық жерде f(x) ≥ 0 және ∫(−∞,+∞) f(x)dx = 1.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957215"/>
            <a:ext cx="3512752" cy="24731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9964" y="3141563"/>
            <a:ext cx="306786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Классикалық үздіксіз үлестірімдер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99964" y="3757712"/>
            <a:ext cx="3067866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Қалыпты (Normal):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бойы, өлшеу қателері, табиғи процестер.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Экспоненциалдық: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күту уақыты, жабдық істен шығу мерзімі.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Бета: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ықтималдықтар мен үлестердің үлестірімі.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Гамма: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уақыт суммасы.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957215"/>
            <a:ext cx="3512653" cy="247312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8010" y="3141563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Гистограмма мен PDF байланысы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78010" y="3757712"/>
            <a:ext cx="3067767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санаулы болса — гистограмма. Деректер жеткілікті болса және тегістелсе — PDF бағасы. n артқан сайын гистограмма PDF-ке жақындайды. Бұл — үлкен сандар заңының практикалық бейнесі.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943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CDF: "осыдан кіші" деген шындық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2320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Жинақталған үлестірім функциясы (CDF, Cumulative Distribution Function)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кездейсоқ шаманың берілген мәннен кіші немесе тең болу ықтималдығын береді: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82" y="2205335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F(x) = P(X ≤ x)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61475" y="2813133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CDF-тің қасиеттері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3228479"/>
            <a:ext cx="5232666" cy="1471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F(x) әрқашан 0-ден 1-ге дейін өседі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Монотонды өсетін функция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F(−∞) = 0, F(+∞) = 1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Үздіксіз үлестірімде — тегіс қисық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Дискреттіде — "баспалдақ" пішінде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487380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Практикалық пайдасы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5289153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P(a &lt; X ≤ b) = F(b) − F(a) — кез келген аралықтың ықтималдығын оңай табуға болады. Перцентильдерді де тікелей CDF арқылы оқуға болады.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84844" y="2639417"/>
            <a:ext cx="5470785" cy="3542705"/>
          </a:xfrm>
          <a:prstGeom prst="roundRect">
            <a:avLst>
              <a:gd name="adj" fmla="val 3361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350139" y="2813133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CDF арқылы үлестірімдерді салыстыру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0139" y="3228479"/>
            <a:ext cx="574978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топтың CDF-ін бір графикте салғанда: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50139" y="3625354"/>
            <a:ext cx="5140196" cy="1355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бір CDF екіншісінің сол жағында тұрса — бірінші топтың мәндері жалпы кіші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Айырым үлкен болса — үлестірімдер едәуір ерекшеленеді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Айырымның тек белгілі аймақта болуы — топтар бір бөлікте ғана айырмашылықта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50139" y="5130105"/>
            <a:ext cx="514019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Колмогоров-Смирнов тесті CDF айырымының максимумын пайдаланып, үлестірімдер ерекшелігін тексереді.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40933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 масштабы мен "режимдер": бір үлестірім емес, бірнеше процесс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91432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Үлестірімнің бойында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екі немесе одан да көп шың (bimodal / multimodal)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байқалса — бұл жиі дерек бірнеше ерекше топтан немесе режимнен жинақталғанының белгісі. Мұны байқамай "орташаны" есептеу — маңызды ақпаратты жасыруға алып келеді.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773561"/>
            <a:ext cx="3512653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33119" y="2945209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541" y="3081536"/>
            <a:ext cx="223237" cy="2232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3119" y="360660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Өндіріс мысалы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964285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Зауытта екі жұмыс ауысымы болса, олардың жабдықтары, жұмысшылары, температура жағдайы ерекше болуы мүмкін. Нәтижеде өлшеу мәндері екі деңгейге жинақталып, гистограммада екі шың пайда болады. "Бір орташа" — бұл деректі мүлде дұрыс сипаттамайды.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9422" y="2773561"/>
            <a:ext cx="3512752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4511066" y="2945209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7488" y="3081536"/>
            <a:ext cx="223237" cy="2232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11066" y="3606602"/>
            <a:ext cx="31694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Топтарды ажыратудың қажеттілігі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11066" y="4222750"/>
            <a:ext cx="31694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Бимодальды үлестірімді анықтағаннан кейін деректерді топтарға бөліп, әр топтың жеке үлестірімін талдау керек. Топтардың анықтаушы белгілері: ауысым, жасы, аймақ, мерзім. Жеке үлестірімдер айқынырақ, ықтималдық модельдеуге жарамдырақ.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17468" y="2773561"/>
            <a:ext cx="3512653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8189112" y="2945209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5535" y="3081536"/>
            <a:ext cx="223237" cy="2232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9112" y="3606602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"Бір орташа" адастырады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89112" y="3964285"/>
            <a:ext cx="31693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топтың орташасы 60 және 80 болса, жалпы орташа 70 шығады — бірақ бұл нәтиже ешбір топты дәл сипаттамайды. Шешім қабылдауда осындай "жалған орталық" қауіпті болуы мүмкін.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5449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Деректегі жасырын іріктеу әсері: неге үлестірім бұрмаланады?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2594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 пішіні тек деректің "шынайы заңдылығын" емес, сонымен бірге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деректің қалай жиналғанын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да бейнелейді. Іріктеу тәсілі дұрыс болмаса, үлестірім бұрмаланып, жалған қорытынды беруі мүмкін.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7080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198830" y="2764929"/>
            <a:ext cx="29477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Таңдау тәсілі үлестірімді өзгертеді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98830" y="3381077"/>
            <a:ext cx="2947715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Ерікті қатысу (volunteer bias): зерттеуге тек мотивациялы адамдар қатысса — олардың үлестірімі жалпы халықтікіндей емес. Тіркелгендер ғана немесе белгілі бір шекті асқандар ғана деректе болса — құйрық қысқарады, нақты ауқым жасырын қалады.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53213" y="27080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890568" y="2764929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Уақыт факторы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90568" y="3122613"/>
            <a:ext cx="2947815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Процестің әртүрлі фазаларын (өсу кезеңі, тоқырау, дағдарыс) бір деректер жиынтығына қосу "кең" немесе "дұрыс емес пішіндегі" үлестірім береді. Мысалы, экономикалық өсу кезеңіндегі жалақы деректерін дағдарыс кезеңімен қосып талдасаңыз — нәтиже бұрмаланады.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5050" y="270807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582406" y="2764929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Қазақстан мысалы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82406" y="3122613"/>
            <a:ext cx="2947815" cy="2232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Нарыққа өту кезеңінде (1990-шы жылдар) статистикалық жинау жүйесі жаңартылды: іріктемелі зерттеулер, жаңа есептеу тәсілдері енгізілді. Бұрын жинақталған деректер жаңа әдістемемен салыстырылмайтын болды — тарихи салыстырмалы талдауда мұны ескеру міндетті.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5551488"/>
            <a:ext cx="10868745" cy="644723"/>
          </a:xfrm>
          <a:prstGeom prst="roundRect">
            <a:avLst>
              <a:gd name="adj" fmla="val 10774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784850"/>
            <a:ext cx="206667" cy="16529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198731" y="5758061"/>
            <a:ext cx="1077578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 пішініне қарап, деректің "қалай жиналғанын" міндетті түрде сұрау — аналитиктің бірінші міндеті.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1702"/>
            <a:ext cx="10868745" cy="371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үлестірім: деректен "заңдылыққа" қарай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61475" y="1012031"/>
            <a:ext cx="10868745" cy="306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жинақталғанда бірінші қадам — </a:t>
            </a:r>
            <a:r>
              <a:rPr lang="en-US" sz="9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эмпирикалық жиілік үлестірімін</a:t>
            </a: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салу. Бұл — теорияға емес, нақты байқалған мәндерге негізделген "шынайы бейне". Содан кейін ол бейнені теориялық үлестірімдер арқылы модельдеу жүреді.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060" y="1414463"/>
            <a:ext cx="6383575" cy="37887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47124" y="4171560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Параметр бағалау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347307" y="4171560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таңдау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3314884" y="4171560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392239"/>
            <a:ext cx="528941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үлестірімнің ерекшеліктері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61475" y="5655866"/>
            <a:ext cx="5289418" cy="702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0700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 деректерге негізделген — ешқандай болжам жоқ</a:t>
            </a:r>
            <a:endParaRPr lang="en-US" sz="900" dirty="0"/>
          </a:p>
          <a:p>
            <a:pPr marL="182880" indent="-182880" algn="l">
              <a:lnSpc>
                <a:spcPct val="10700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Іріктеме кіші болса — "шулы" (тұрақсыз)</a:t>
            </a:r>
            <a:endParaRPr lang="en-US" sz="900" dirty="0"/>
          </a:p>
          <a:p>
            <a:pPr marL="182880" indent="-182880" algn="l">
              <a:lnSpc>
                <a:spcPct val="10700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 артқан сайын тұрақты бола бастайды</a:t>
            </a:r>
            <a:endParaRPr lang="en-US" sz="900" dirty="0"/>
          </a:p>
          <a:p>
            <a:pPr marL="182880" indent="-182880" algn="l">
              <a:lnSpc>
                <a:spcPct val="107000"/>
              </a:lnSpc>
              <a:buSzPct val="100000"/>
              <a:buChar char="•"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Теориялық үлгімен салыстыру базасы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47152" y="5392239"/>
            <a:ext cx="5289418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Ықтималдық тәсілімен байланысы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247152" y="5655866"/>
            <a:ext cx="5289418" cy="459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Үлкен сандар заңы бойынша: тәжірибе саны артқан сайын эмпирикалық жиілік шынайы ықтималдыққа жақындайды. Яғни n ұлғайса → гистограмма "тегістеліп" → теориялық PDF-ке ұқсас бола бастайды.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5713"/>
            <a:ext cx="10868745" cy="1001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Ықтималдыққа апаратын көпір: үлестірімнен параметрге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782862"/>
            <a:ext cx="1086874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Статистикалық талдаудың ең маңызды қадамдарының бірі — эмпирикалық деректен теориялық үлестірімге, сонан соң оның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параметрлеріне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өту. Бұл — "деректегі заңдылықты" бір немесе бірнеше санмен жинақтау процесі.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30463"/>
            <a:ext cx="5434373" cy="64085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1610" y="3226495"/>
            <a:ext cx="5114103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жинақталады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21610" y="3569891"/>
            <a:ext cx="5114103" cy="236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Бақылаулар жиналады, гистограмма немесе ECDF салынады.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8" y="2430463"/>
            <a:ext cx="5434373" cy="64085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55983" y="3226495"/>
            <a:ext cx="5114103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пішіні талданады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255983" y="3569891"/>
            <a:ext cx="5114103" cy="236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Симметрия, қиғаштық, шың саны, құйрық жуандығы анықталады.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3966567"/>
            <a:ext cx="5434373" cy="64085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1610" y="4762599"/>
            <a:ext cx="5114103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Теориялық үлгі таңдалады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821610" y="5105995"/>
            <a:ext cx="5114103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Пішінге сәйкес үлестірім отбасы таңдалады (қалыпты, Пуассон, экспоненциалдық, т.б.)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48" y="3966567"/>
            <a:ext cx="5434373" cy="64085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55983" y="4762599"/>
            <a:ext cx="5114103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Параметрлер бағаланады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6255983" y="5105995"/>
            <a:ext cx="5114103" cy="236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МНК, МТП немесе байес тәсілімен параметрлер (μ, σ, λ) есептеледі.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661475" y="5913735"/>
            <a:ext cx="10868745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топтың гистограммалары ұқсас болса — олардың ықтималдық моделі де ұқсас болады деген қорытынды жасалады. Осы логика болжам жасаудың — "келесіде не болады?" деген сұраққа жауап берудің — математикалық негізін қалайды.</a:t>
            </a:r>
            <a:endParaRPr lang="en-US" sz="1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85482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үлестірім: дерекке сүйенген "нақты бейне"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135981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Эмпирикалық үлестірім — бақылау нәтижелерін тікелей санау арқылы алынатын "бастапқы шындық". Ол теориялық болжамсыз, тек нақты деректерге ғана сүйенеді.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818110"/>
            <a:ext cx="5470785" cy="3267968"/>
          </a:xfrm>
          <a:prstGeom prst="roundRect">
            <a:avLst>
              <a:gd name="adj" fmla="val 364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299182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үлестірімді қалай оқу керек?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3407172"/>
            <a:ext cx="5140196" cy="1719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Жиі кездесетін мәндер — шоғырлану орталығы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Сирек кездесетін мәндер — "шулы" немесе нақты ерекшелік пе?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Симметриялы ма, қисайып тұр ма?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Ауытқулар (outliers) байқалады ма?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шың ба, бірнеше шың ба?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99182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Іріктеме мөлшерінің маңызы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407172"/>
            <a:ext cx="5232666" cy="2530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Іріктеме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аз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болса: жиіліктер "шулы" — кездейсоқ ауытқулар бар. Әсіресе құйрық аймағы тұрақсыз. Кішкене іріктемеден модель жасау — қауіпті қорытынды.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Іріктеме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үлкен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болса: үлестірім тұрақталады. Теориялық модельмен салыстыру мағыналы бола бастайды. Статистикалық тесттер дәл жұмыс істейді.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Практикалық ереже: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 &lt; 30 болса — эмпирикалық үлестірімге абайлап қарау керек. n &gt; 100 болса — гистограмма пішіні сенімдірек.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5543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Үлестірімнің есебі: бақылау → санақ → ұлттық шешім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61475" y="1329035"/>
            <a:ext cx="10868745" cy="484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 ұғымы тек математикалық абстракция емес — ол </a:t>
            </a:r>
            <a:r>
              <a:rPr lang="en-US" sz="12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ұлттық деңгейдегі шешімдердің</a:t>
            </a: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негізі. Халық санағы мен ұлттық статистика — нақты бөліністерді есептеудің ең іргелі тәсілі.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61475" y="3722390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765554" y="3234035"/>
            <a:ext cx="19050" cy="48835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2591926" y="3539232"/>
            <a:ext cx="366306" cy="366316"/>
          </a:xfrm>
          <a:prstGeom prst="roundRect">
            <a:avLst>
              <a:gd name="adj" fmla="val 1866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2652993" y="3569791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24190" y="1993900"/>
            <a:ext cx="3901878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1999 жылғы санақ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4190" y="2344341"/>
            <a:ext cx="3901878" cy="726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 саны: 14 981,3 мың. Тәуелсіздіктен кейінгі бірінші толық санақ. Эмиграция мен демографиялық өзгерістерді бекітті.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979367" y="3722390"/>
            <a:ext cx="19050" cy="48835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4805738" y="3539232"/>
            <a:ext cx="366306" cy="366316"/>
          </a:xfrm>
          <a:prstGeom prst="roundRect">
            <a:avLst>
              <a:gd name="adj" fmla="val 1866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4866806" y="3569791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038002" y="4373562"/>
            <a:ext cx="3901878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2009 жылғы санақ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038002" y="4724003"/>
            <a:ext cx="3901878" cy="726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 саны: 16 009,6 мың. Өсім +1 028,3 мың. Қала/ауыл үлестірімі өзгерді. Этностық, жас, білім бөліністері жаңартылды.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193179" y="3234035"/>
            <a:ext cx="19050" cy="48835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019551" y="3539232"/>
            <a:ext cx="366306" cy="366316"/>
          </a:xfrm>
          <a:prstGeom prst="roundRect">
            <a:avLst>
              <a:gd name="adj" fmla="val 1866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080619" y="3569791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5251815" y="1993900"/>
            <a:ext cx="3901878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2021 жылғы санақ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51815" y="2344341"/>
            <a:ext cx="3901878" cy="726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 саны: 19 186 015 адам. Алғаш рет онлайн форматта өтті. Урбанизация: 56,1% → 61,2%. Цифрлық деректер жинауға өтіс.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406992" y="3722390"/>
            <a:ext cx="19050" cy="48835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9233364" y="3539232"/>
            <a:ext cx="366306" cy="366316"/>
          </a:xfrm>
          <a:prstGeom prst="roundRect">
            <a:avLst>
              <a:gd name="adj" fmla="val 1866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9294431" y="3569791"/>
            <a:ext cx="244171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7465627" y="4373562"/>
            <a:ext cx="3901878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2025 жылғы бағыт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465627" y="4724003"/>
            <a:ext cx="3901878" cy="969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автоматтандыру, іріктемелі зерттеулер. ОДМ мақсаттарымен интеграция. Дезагрегация: топтық бөліністер бойынша дәл есеп.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61475" y="5873452"/>
            <a:ext cx="10868745" cy="484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Осы деректер негізінде мемлекет бюджетін жоспарлайды, мектеп, аурухана, жол желісін орналастырады, мемлекеттік бағдарламаларды топтық бөліністерге сәйкес жасақтайды. Үлестірім — тек графика емес, саясаттың математикалық негізі.</a:t>
            </a:r>
            <a:endParaRPr lang="en-US" sz="1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9275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Деректен үлестірімге дейінгі қадамдар тізбегі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88963"/>
            <a:ext cx="10868745" cy="4617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Жоғары сапалы үлестірімге жету үшін деректер жинау мен дайындаудың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жүйелі процесін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сақтау өте маңызды. Бір қадамның қателігі бүкіл талдауды бұзуы мүмкін.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97907" y="2413794"/>
            <a:ext cx="5122734" cy="157559"/>
          </a:xfrm>
          <a:prstGeom prst="roundRect">
            <a:avLst>
              <a:gd name="adj" fmla="val 4202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19030" y="2879229"/>
            <a:ext cx="5044155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1. Бақылау бірлігін анықтау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19030" y="3215580"/>
            <a:ext cx="5044155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Талдаудың негізгі бірлігі кім немесе не? Адам ба, үй шаруашылығы ма, кәсіпорын ба, оқиға ма? Бұл анықтамасыз деректер дұрыс жиналмайды — бақылаулар бір деңгейде болуы шарт.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7387" y="2177355"/>
            <a:ext cx="5122734" cy="157559"/>
          </a:xfrm>
          <a:prstGeom prst="roundRect">
            <a:avLst>
              <a:gd name="adj" fmla="val 4202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328510" y="2642791"/>
            <a:ext cx="5044155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2. Шикі жазбаларды тазарту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6328510" y="2979142"/>
            <a:ext cx="5044155" cy="923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Дубликаттар, қате мәндер (мысалы: жас = -5 немесе 200), жетіспейтін мәндер (NA/null) тексеріледі. Жетіспейтін мәндерді өткізіп жіберу, орташамен толтыру немесе арнайы санат ретінде кодтау — таңдау мотивтелуі керек.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97907" y="4610100"/>
            <a:ext cx="5122734" cy="157559"/>
          </a:xfrm>
          <a:prstGeom prst="roundRect">
            <a:avLst>
              <a:gd name="adj" fmla="val 4202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19030" y="5075535"/>
            <a:ext cx="5044155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3. Айнымалыларға тип беру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9030" y="5411887"/>
            <a:ext cx="5044155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Сандық пен категориялық айнымалылар ажыратылады. Өлшем бірліктері келісіледі (мысалы: теңге ме, мың теңге ме). Нақты немесе дискретті екені белгіленеді.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7387" y="4373662"/>
            <a:ext cx="5122734" cy="157559"/>
          </a:xfrm>
          <a:prstGeom prst="roundRect">
            <a:avLst>
              <a:gd name="adj" fmla="val 42021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28510" y="4839097"/>
            <a:ext cx="5044155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4. Арнаулы кодтау жасау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328510" y="5175448"/>
            <a:ext cx="5044155" cy="923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Категориялық айнымалылар үшін: санат атауы, реті, "басқа" немесе "жауап берген жоқ" категориясы алдын ала келісіледі. Шекаралар анық болмаса — гистограммалар сравнительдік жарамсыз болады.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1475" y="2256135"/>
            <a:ext cx="472865" cy="472877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9641" y="2374404"/>
            <a:ext cx="236432" cy="236438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170954" y="2019697"/>
            <a:ext cx="472865" cy="472877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9121" y="2137966"/>
            <a:ext cx="236432" cy="23643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661475" y="4452441"/>
            <a:ext cx="472865" cy="472877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9641" y="4570710"/>
            <a:ext cx="236432" cy="236438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6170954" y="4216003"/>
            <a:ext cx="472865" cy="472877"/>
          </a:xfrm>
          <a:prstGeom prst="ellipse">
            <a:avLst/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9121" y="4334272"/>
            <a:ext cx="236432" cy="23643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9929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Бұрмаланудың негізгі 3 көзі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83306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Үлестірім "өтірік айтпайды" — ол деректегі заңдылықты шынайы бейнелейді. Бірақ егер деректер қате жиналса немесе өлшенсе — үлестірім де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бұрмаланған шындықты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бейнелейді. Үш негізгі бұрмалану көзін білу — аналитиктің міндеті.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515195"/>
            <a:ext cx="3512653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33119" y="2686844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541" y="2823170"/>
            <a:ext cx="223237" cy="2232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3119" y="3348236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1. Қате өлшеу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705920"/>
            <a:ext cx="31693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Зертхана жабдықтарының калибрі дұрыс болмаса — бүкіл деректер жүйелі ауытқумен жазылады. Бақылаушылар арасындағы ережені бірдей қолданбау (inter-rater inconsistency) да үлестірімді "жалпайтады". Шешімі: стандарттау, калибрация, бақылаушы нұсқаулықтары.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9422" y="2515195"/>
            <a:ext cx="3512752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4511066" y="2686844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7488" y="2823170"/>
            <a:ext cx="223237" cy="2232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11066" y="3348236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2. Таңдаманың қисайуы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11066" y="3705920"/>
            <a:ext cx="3169464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Кей топтар деректерде жиі (over-represented), кейбіреулері сирек (under-represented) қамтылады. Интернет сауалнамасына тек жас, білімді топ жауап берсе — үлестірім жалпы халықты бейнелемейді. Шешімі: салмақтау (weighting), стратификациялық іріктеме.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17468" y="2515195"/>
            <a:ext cx="3512653" cy="3357166"/>
          </a:xfrm>
          <a:prstGeom prst="roundRect">
            <a:avLst>
              <a:gd name="adj" fmla="val 20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8189112" y="2686844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5535" y="2823170"/>
            <a:ext cx="223237" cy="2232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9112" y="3348236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3. Санат шекараларының сәйкессіздігі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89112" y="3964384"/>
            <a:ext cx="3169364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Гистограммадағы "аралықтар" (bins) бірдей ен болмаса — үлестірімнің пішіні өзгеріп кетеді. Мысалы: 0–10, 10–20, 20–50, 50–100 — соңғы екі аралық кеңірек, олар "төмен" жиілік көрсетеді. Шешімі: тең ендегі аралықтар немесе айқын жазылған анықтамалар.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345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PMF/PDF есептеу логикасы: бірдей үлгі, әртүрлі дерек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27225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Дискретті және үздіксіз деректер үшін ықтималдықты есептеу логикасы ерекше. Бірақ екеуінің де негізінде бір ой жатыр: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мән немесе аралықтың салыстырмалы жиілігін ықтималдыққа айналдыру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609354"/>
            <a:ext cx="5470785" cy="3168749"/>
          </a:xfrm>
          <a:prstGeom prst="roundRect">
            <a:avLst>
              <a:gd name="adj" fmla="val 3758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278307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Дискретті PMF логикасы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3198416"/>
            <a:ext cx="5140196" cy="2083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Қадам 1: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Барлық мүмкін мәндерді анықтау (x₁, x₂, ..., xₙ)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Қадам 2: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Әр мәннің жиілігін есептеу: count(xᵢ)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Қадам 3: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Жалпы санға бөлу: p(xᵢ) = count(xᵢ) / n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Тексеру: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Σ p(xᵢ) = 1 болуы шарт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Гистограммада: X осі мәндер, Y осі ықтималдық. Бағандар арасында бос орын — дискреттілік белгісі.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78307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Үздіксіз PDF логикасы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198416"/>
            <a:ext cx="5232666" cy="2430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Мәселе: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Нақты бір нүкте ықтималдығы 0 — өйткені үздіксіз шкалада шексіз нүктелер бар.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Шешім: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Аралықты пайдалану. P(a ≤ X ≤ b) = ∫[a to b] f(x)dx</a:t>
            </a:r>
            <a:endParaRPr lang="en-US" sz="1300" dirty="0"/>
          </a:p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Практикада: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Мәндерді "қораптарға" (bins) жіктеп, салыстырмалы жиілікті тіктөртбұрыш ауданымен теңестіреміз. Бин ені × жиілік тығыздығы = аралық ықтималдығы.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Ереже: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Гистограмма — PDF-тің дискретті жуықтауы. n артқан сайын жуықтау дәлдігі артады.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8332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Эмпирикалық үлестірім: "дерек айтқан шындық" қалай алынады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78831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Эмпирикалық үлестірімді есептеудің нақты алгоритмі бар. Бұл алгоритмді түсіну — статистикалық бағдарламалық жасақтаманың (R, Python, SPSS) ішінде не болып жатқанын ұғуға мүмкіндік береді.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475" y="2760960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3022898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61475" y="3143647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Позиция табу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475" y="3501330"/>
            <a:ext cx="535172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Әр бақылауда айнымалының мәні бойынша позиция анықталады. Деректер реттелген болса — рангі табылады; реттелмеген болса — тікелей мән пайдаланылады.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78495" y="2760960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8495" y="3022898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178495" y="3143647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Жиілік жинақтау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78495" y="3501330"/>
            <a:ext cx="535172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Мәндер аралықтарға (bins) орналастырылады немесе нақты мәндер бойынша санақталады. Нәтиже: frequency table — кесте түрінде жиіліктер.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4534793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03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4780161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61475" y="4917480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Салмақтау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1475" y="5275163"/>
            <a:ext cx="535172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Тең салмақ (барлық бақылауға бірдей 1/n) немесе ерекше салмақ (stratified sampling кезінде) қолданылады. Салмақтау іріктеме қисаюын түзетеді.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178495" y="4534793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04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78495" y="4780161"/>
            <a:ext cx="5351725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6178495" y="4917480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Салыстырмалы жиілікке айналдыру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78495" y="5275163"/>
            <a:ext cx="535172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P(үлес) = жиілік / жалпы сан. ECDF үшін: F̂(x) = (x-тен кіші немесе тең мәндер саны) / n. Нәтиже 0-ден 1-ге дейінгі шкалада — ықтималдыққа дайын.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6198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CDF-тің күші: бір графикте "толық көрініс"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9574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Жиілік гистограммасы жақсы визуализация болса да,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CDF (жинақталған үлестірім функциясы)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бірқатар жағдайда одан артық ақпарат береді. Бір графикте — үлестірімнің толық сипаттамасы.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415" y="2377877"/>
            <a:ext cx="5470785" cy="3631704"/>
          </a:xfrm>
          <a:prstGeom prst="roundRect">
            <a:avLst>
              <a:gd name="adj" fmla="val 3279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07710" y="255159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CDF-тің артықшылықтары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710" y="2966938"/>
            <a:ext cx="5140196" cy="1471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"X-тен кіші мән" ықтималдығы — тікелей оқылады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Медиана: F(x) = 0.5 болатын нүкте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Квартильдер: F(x) = 0.25 және 0.75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Перцентильдер: кез келген деңгей оқылады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Ауытқулар: CDF-тің кенеттен өсетін жерлері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07710" y="461226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Шыңдар мен құйрықтар CDF-та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07710" y="5027613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Шың бар жерде CDF тік өседі (сол аралықта мәндер жиі). Құйрық аймағында CDF жайлап өседі (мәндер сирек). Осыдан "бірқалыпты өсуден ауытқу нүктелерін" табуға болады.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55159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Екі үлестірімді CDF арқылы салыстыру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966938"/>
            <a:ext cx="584225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топтың CDF-ін бір графикте салғанда: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3363813"/>
            <a:ext cx="5232666" cy="160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Егер бір CDF үнемі екіншісінің солында болса — бірінші топтың мәндері жалпы кіші (бірінші доминанттылық)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Айырым тек бір аймақта болса — топтар тек ол диапазонда ерекшеленеді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CDF-тер қиылысса — бір топ кіші мәндерде, екіншісі үлкен мәндерде артық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5116612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Колмогоров-Смирнов статистикасы — екі CDF арасындағы максималды тік қашықтық. Ол неғұрлым үлкен болса, үлестірімдер соғұрлым ерекше.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8827"/>
            <a:ext cx="10868745" cy="952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Үлестірім параметрін іздеу: медиана/квартилиден үлгіге дейін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818580"/>
            <a:ext cx="10868745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Эмпирикалық үлестірімнің пішінін анықтаған соң, оны сипаттайтын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параметрленген теориялық үлгіні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таңдау кезеңі басталады. Бұл — "дерекке жақын модель" іздеу процесі.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16175"/>
            <a:ext cx="3622882" cy="6097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3871" y="3166467"/>
            <a:ext cx="331809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Пішінді зерттеу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3871" y="3489027"/>
            <a:ext cx="3318090" cy="879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Симметриялы ма? Қиғаш па? Бір шың ба? Құйрықтар қалай? Осыдан үлестірім отбасы (қалыпты, экспоненциалдық, бета...) шектеледі.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416175"/>
            <a:ext cx="3622882" cy="6097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36753" y="3166467"/>
            <a:ext cx="331809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Параметрленген үлгі таңдау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436753" y="3489027"/>
            <a:ext cx="3318090" cy="659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Таңдалған отбасының параметрлері (μ, σ, λ, α, β) деректен МТП немесе сәйкестіру тәсілімен бағаланады.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416175"/>
            <a:ext cx="3622882" cy="6097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59635" y="3166467"/>
            <a:ext cx="3318090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Сәйкестікті тексеру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8059635" y="3489027"/>
            <a:ext cx="3318090" cy="879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Хи-квадрат, Колмогоров-Смирнов немесе Андерсон-Дарлинг тесті арқылы үлгі мен деректің сәйкестігі тексеріледі. Қай аймақта айырым бар — құйрық па, ортасы ма?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661475" y="4826170"/>
            <a:ext cx="5248441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Жақсы модельдің белгілері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61475" y="5197773"/>
            <a:ext cx="5248441" cy="1026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Орталық аймақта теориялық және эмпирикалық жиіліктер жақын</a:t>
            </a:r>
            <a:endParaRPr lang="en-US" sz="1200" dirty="0"/>
          </a:p>
          <a:p>
            <a:pPr marL="243840" indent="-24384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Құйрықтар орынды модельденген</a:t>
            </a:r>
            <a:endParaRPr lang="en-US" sz="1200" dirty="0"/>
          </a:p>
          <a:p>
            <a:pPr marL="243840" indent="-24384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Сәйкестік тесттері мәнді ауытқу көрсетпейді</a:t>
            </a:r>
            <a:endParaRPr lang="en-US" sz="1200" dirty="0"/>
          </a:p>
          <a:p>
            <a:pPr marL="243840" indent="-24384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Параметрлер интерпретацияланатын мағынаға ие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78395" y="4678561"/>
            <a:ext cx="5467908" cy="1594743"/>
          </a:xfrm>
          <a:prstGeom prst="roundRect">
            <a:avLst>
              <a:gd name="adj" fmla="val 6884"/>
            </a:avLst>
          </a:prstGeom>
          <a:solidFill>
            <a:srgbClr val="E9CFC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1"/>
          <p:cNvSpPr/>
          <p:nvPr/>
        </p:nvSpPr>
        <p:spPr>
          <a:xfrm>
            <a:off x="6330792" y="4826170"/>
            <a:ext cx="5163115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Мақсат: болжам мен салыстыру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330792" y="5197773"/>
            <a:ext cx="5163115" cy="8790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Жақсы модель жасалғаннан кейін: болжам жасауға (жаңа бақылаулар қай аралыққа түседі?), топтарды статистикалық тестпен салыстыруға (екі топтың үлестірімдері ерекше ме?), тәуекел бағалауға (сирек оқиғалардың ықтималдығы қандай?) мүмкіндік туады.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486223"/>
            <a:ext cx="6296860" cy="1283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Қазақстандағы халық санағы: үлестірімдерге кіретін "үлкен бастапқы сүзгі"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661475" y="1927107"/>
            <a:ext cx="6296860" cy="563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Халық санағы — ұлттық деңгейдегі ең іргелі деректер жинау процесі. Қазақстанда санақ </a:t>
            </a:r>
            <a:r>
              <a:rPr lang="en-US" sz="10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 жылда бір рет</a:t>
            </a: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жүргізіледі және ол бүкіл демографиялық, әлеуметтік, экономикалық талдаулардың негізін қалайды.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61475" y="2685653"/>
            <a:ext cx="3077589" cy="452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19.2M</a:t>
            </a:r>
            <a:endParaRPr lang="en-US" sz="3550" dirty="0"/>
          </a:p>
        </p:txBody>
      </p:sp>
      <p:sp>
        <p:nvSpPr>
          <p:cNvPr id="6" name="Text 3"/>
          <p:cNvSpPr/>
          <p:nvPr/>
        </p:nvSpPr>
        <p:spPr>
          <a:xfrm>
            <a:off x="661475" y="3291185"/>
            <a:ext cx="3077589" cy="214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2021 жылғы халық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61475" y="3573165"/>
            <a:ext cx="3077589" cy="37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19 186 015 адам — 2021 жылғы санақ бойынша Қазақстанның жалпы халқы.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880745" y="2685653"/>
            <a:ext cx="3077589" cy="452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61.2%</a:t>
            </a:r>
            <a:endParaRPr lang="en-US" sz="3550" dirty="0"/>
          </a:p>
        </p:txBody>
      </p:sp>
      <p:sp>
        <p:nvSpPr>
          <p:cNvPr id="9" name="Text 6"/>
          <p:cNvSpPr/>
          <p:nvPr/>
        </p:nvSpPr>
        <p:spPr>
          <a:xfrm>
            <a:off x="3880745" y="3291185"/>
            <a:ext cx="3077589" cy="214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Қала үлесі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880745" y="3573165"/>
            <a:ext cx="3077589" cy="37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2021 жылы қалалық халықтың үлесі 56,1%-дан 61,2%-ға дейін өсті — урбанизация жеделдеді.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2271060" y="4243884"/>
            <a:ext cx="3077589" cy="452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3550" dirty="0"/>
          </a:p>
        </p:txBody>
      </p:sp>
      <p:sp>
        <p:nvSpPr>
          <p:cNvPr id="12" name="Text 9"/>
          <p:cNvSpPr/>
          <p:nvPr/>
        </p:nvSpPr>
        <p:spPr>
          <a:xfrm>
            <a:off x="2271060" y="4849416"/>
            <a:ext cx="3077589" cy="214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Санақ саны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2271060" y="5131395"/>
            <a:ext cx="3077589" cy="37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1999, 2009 және 2021 жылдары — тәуелсіздік кезеңіндегі үш толық ұлттық санақ.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61475" y="5635110"/>
            <a:ext cx="6296860" cy="750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2021 жылғы санақ алғаш рет </a:t>
            </a:r>
            <a:r>
              <a:rPr lang="en-US" sz="10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онлайн форматта</a:t>
            </a:r>
            <a:r>
              <a:rPr lang="en-US" sz="10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да өтті (1 қыркүйек–30 қазан). Цифрлық жинау — деректердің жылдамдығы мен дәлдігін арттырды. Санақ нәтижелері бюджет жоспарлауда, білім, денсаулық, инфрақұрылым бөліністерінде пайдаланылды — яғни үлестірімдер тікелей мемлекеттік шешімге айналды.</a:t>
            </a:r>
            <a:endParaRPr lang="en-US" sz="10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4520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Дезагрегация: "орташа" емес, әр топтың үлестірімі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57896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"Жалпы орташа" жиі жеткіліксіз. Теңсіздікті, мүмкіндіктер айырмасын және нақты топтардың жағдайын түсіну үшін деректерді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дезагрегациялау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бөліктерге бөліп, әр топтың үлестірімін жеке талдау — міндетті талап болып отыр.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61096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1577" y="2261096"/>
            <a:ext cx="28649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Жынысы бойынша бөлу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281577" y="2618780"/>
            <a:ext cx="2864969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Жалақы, білім деңгейі, еңбек нарығына қатысу — жыныс бойынша бөлінген үлестірімдер теңсіздікті анық байқатады. Жалпы орташа алшақтықты жасырады.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2261096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73315" y="2261096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Аймақ/география бойынша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973315" y="2618780"/>
            <a:ext cx="2865068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Қалалық және ауылдық аймақтар арасындағы айырым — экономикалық, денсаулық, білім көрсеткіштерінде кедергілерді анықтайды. Региональдық үлестірімдер ресурстарды дұрыс бөлуге негіз береді.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2261096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65152" y="2261096"/>
            <a:ext cx="286506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Жасы мен мүгедектігі бойынша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665152" y="2877245"/>
            <a:ext cx="2865068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Қазақстанның ОДМ жүйесінде "ешкім артта қалмауы" үшін барлық осалды топтардың деректері бөлек жиналады. 2030-ға дейінгі мақсаттарға жету — топтық үлестірімдерсіз мүмкін емес.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4551561"/>
            <a:ext cx="10868745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69" y="4784923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731" y="4758134"/>
            <a:ext cx="1016619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Іс жүзінде қиындық: деректі уақытылы және бөлек жинау — ресурс сыйымдылығы жоғары. Бірақ бұл инвестиция — дәл бағытталған мемлекеттік саясаттың алғышарты.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661475" y="5630366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Дезагрегация — статистикалық үлестірімнің саяси-практикалық парасаты. Деректер жинақталғанда қандай топтар бойынша бөлу жоспарланды? Осы сұрақ зерттеудің басында қойылуы тиіс — соңында емес.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5438</Words>
  <Application>Microsoft Office PowerPoint</Application>
  <PresentationFormat>Широкоэкранный</PresentationFormat>
  <Paragraphs>440</Paragraphs>
  <Slides>37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Roboto</vt:lpstr>
      <vt:lpstr>Host Grotesk Medium</vt:lpstr>
      <vt:lpstr>Arial</vt:lpstr>
      <vt:lpstr>Roboto Bold</vt:lpstr>
      <vt:lpstr>Times New Roman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2026-10-12T18:15:39Z</dcterms:created>
  <dcterms:modified xsi:type="dcterms:W3CDTF">2026-11-03T18:52:02Z</dcterms:modified>
</cp:coreProperties>
</file>