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1"/>
  </p:notesMasterIdLst>
  <p:sldIdLst>
    <p:sldId id="30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12192000"/>
  <p:embeddedFontLst>
    <p:embeddedFont>
      <p:font typeface="Host Grotesk Medium" panose="020B0604020202020204" charset="0"/>
      <p:regular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  <p:embeddedFont>
      <p:font typeface="Roboto Bold" panose="02000000000000000000" pitchFamily="2" charset="0"/>
      <p:regular r:id="rId37"/>
      <p:bold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90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53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407510" y="2553353"/>
            <a:ext cx="77662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және деректерді талдау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461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63899" y="3999902"/>
            <a:ext cx="62054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кафедрасының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профессоры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/>
              <a:t>Assel.yerzhan@satbayev.university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2564177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 және жиынтық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3315295"/>
            <a:ext cx="6296860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Статистикалық зерттеудің негізгі тұжырымдамалары: бас жиынтықтан таңдама алу, репрезентативтілік шарты, іріктеу әдістері және нәтижені дұрыс интерпретациялау. Бұл презентация статистикалық ойлаудың іргелі логикасын кезең-кезеңімен ашып береді.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1831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Неге бұл тақырып маңызды?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352080"/>
            <a:ext cx="10868745" cy="1922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4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Шынайы өмірде кез келген зерттеуші, сарапшы немесе шешім қабылдаушы бір маңызды мәселеге тіреледі: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барлығын тексеру мүмкін емес.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Миллиондаған тұтынушының пікірін білгіңіз келсе, барлығымен сөйлесуге ресурс жетпейді. Зауыттан шыққан өнімнің сапасын тексергіңіз келсе, бүкіл партияны бұзып-жарып тексере алмайсыз. Халықтың денсаулық жағдайын бағалағыңыз келсе, жан-жақты медициналық тексерудің шығыны асып кетеді.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Дәл осы жерде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таңдама әдісі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кіреді. Бәрін емес,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бір бөлігін ғана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зерттеп, сол арқылы бүкіл жиынтық туралы негізделген қорытынды жасауға болады. Бірақ бұл қарапайым емес: қандай бөлік алынады, қалай алынады, алынған бөлік бүкілді "өкіле" ала ма — осы сұрақтардың барлығы статистиканың жүрегіне тікелей қатысты.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4460478"/>
            <a:ext cx="10868745" cy="892770"/>
          </a:xfrm>
          <a:prstGeom prst="roundRect">
            <a:avLst>
              <a:gd name="adj" fmla="val 7781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4693841"/>
            <a:ext cx="206667" cy="1652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731" y="4667052"/>
            <a:ext cx="1016619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дұрыс алынбаса, мың адамнан жиналған деректің өзі нәтижені бұрмалауы мүмкін. Ал дұрыс алынса, жүз адам да үлкен жиынтық туралы сенімді ақпарат береді.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5963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Жиынтық ұғымы: бастау нүктесі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910755"/>
            <a:ext cx="5470785" cy="3119140"/>
          </a:xfrm>
          <a:prstGeom prst="roundRect">
            <a:avLst>
              <a:gd name="adj" fmla="val 3818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084471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Статистикалық жиынтық дегеніміз не?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499816"/>
            <a:ext cx="5140196" cy="2381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Сапалық немесе сандық белгілермен сипатталатын нысандардың жиыны —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статистикалық жиынтық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деп аталады. Бұл нысандар адамдар, өнімдер, оқиғалар, өлшемдер — кез келген зерттеу объектісі бола алады.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Маңызды шарт: жиынтықтағы барлық нысандар кем дегенде бір ортақ белгімен сипатталуы тиіс. Мысалы, «Қазақстан азаматтары», «2024 жылы шыққан өнімдер» немесе «университет студенттері» — бұлардың барлығы белгілі бір критерий бойынша бірігетін нысандар жиыны.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084471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Жиынтық белгілерінің түрлері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2499816"/>
            <a:ext cx="5232666" cy="215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Сандық белгілер: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бой, салмақ, жалақы, температура — сандармен өрнектелетін, есептеуге болатын мәндер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Сапалық белгілер: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жыныс, тіл, мамандық, ұлт — санаттарға бөлінетін, бірақ сандық мән беру міндетті емес белгілер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Дискретті белгілер: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тек белгілі мәндерді қабылдайтын сандық белгілер (балалар саны, дауыс саны)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Үздіксіз белгілер: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кез келген аралықтағы мән қабылдай алатын белгілер (биік, жылдамдық)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61475" y="5215930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Жиынтықты дұрыс анықтамай, статистикалық зерттеу жүргізу мүмкін емес. Зерттеудің нысаны, шекарасы және белгілері алдын ала нақты айқындалуы керек — тек содан кейін таңдама алуға кіріседі.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639204"/>
            <a:ext cx="6296860" cy="500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Бас жиынтық: толық "карта"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661475" y="1520546"/>
            <a:ext cx="2952974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Анықтама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61475" y="1918791"/>
            <a:ext cx="2952974" cy="2741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spcAft>
                <a:spcPts val="1050"/>
              </a:spcAft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Тексерілуге жататын — ең болмағанда теория жүзінде — </a:t>
            </a:r>
            <a:r>
              <a:rPr lang="en-US" sz="12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барлық нысандардан тұратын жиынтық</a:t>
            </a: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бас статистикалық жиынтық деп аталады. Бұл зерттеушінің «білгісі келетін» барлық нәрсенің жиыны.</a:t>
            </a:r>
            <a:endParaRPr lang="en-US" sz="125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«Теория жүзінде» деген сөз маңызды: практикада бас жиынтықты толық тексеру көбінесе мүмкін емес — тым үлкен, тым қымбат немесе тым уақыт қажет.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4011711" y="1520546"/>
            <a:ext cx="2952974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Мысалдар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4011711" y="1918791"/>
            <a:ext cx="2952974" cy="3001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Қазақстандағы барлық 18 жастан асқан сайлаушылар — сайлауалды сауалнаманың бас жиынтығы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Зауыттан шығарылған барлық шамдар — сапа бақылауының бас жиынтығы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Белгілі бір университеттің барлық студенттері — оқу нәтижелерін зерттеудің бас жиынтығы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Бүкіл ел аумағындағы барлық топырақ үлгілері — экологиялық зерттеу жиынтығы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61475" y="5148858"/>
            <a:ext cx="6296860" cy="1084362"/>
          </a:xfrm>
          <a:prstGeom prst="roundRect">
            <a:avLst>
              <a:gd name="adj" fmla="val 6206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10" y="5362575"/>
            <a:ext cx="200218" cy="16013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81963" y="5344021"/>
            <a:ext cx="5616236" cy="709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 жиынтықты толық зерттеу — </a:t>
            </a:r>
            <a:r>
              <a:rPr lang="en-US" sz="12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перепись</a:t>
            </a: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(санақ) деп аталады. Мемлекеттік халық санағы осының мысалы. Бірақ бұл өте сирек және өте қымбат тәжірибе.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422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 жиынтық: дәл сол "үлгі"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315343"/>
            <a:ext cx="6034333" cy="4992092"/>
          </a:xfrm>
          <a:prstGeom prst="roundRect">
            <a:avLst>
              <a:gd name="adj" fmla="val 2385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1489059"/>
            <a:ext cx="5703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 — бас жиынтықтың шағын көрінісі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1904405"/>
            <a:ext cx="5703745" cy="1637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 жиынтықтан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кездейсоқ түрде алынған нысандар жиыны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таңдама (немесе таңдама жиынтық) деп аталады. Таңдаманың мақсаты — бас жиынтықты "өкілеу", яғни оның негізгі қасиеттерін өзінде сақтау.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— бас жиынтықтың толық көшірмесі емес, бірақ оның репрезентативті "проекциясы" болуы тиіс. Дәл осы айырмашылық статистиканың ең маңызды мәселесі болып табылады.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07710" y="3715230"/>
            <a:ext cx="5703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Практикалық маңызы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4130576"/>
            <a:ext cx="5703745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Таңдаманың нәтижелері бас жиынтыққа "жобаланады": таңдамада есептелген орташа мән, дисперсия немесе пропорция бас жиынтықтың сәйкес параметрін бағалауға қолданылады. Бұл "жобалау" процесі статистикалық қорытындының негізін құрайды.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67452" y="1489059"/>
            <a:ext cx="466901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Негізгі терминдер</a:t>
            </a:r>
            <a:endParaRPr lang="en-US" sz="16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7452" y="1925141"/>
            <a:ext cx="4669018" cy="128855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127994" y="2109490"/>
            <a:ext cx="422413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Бас жиынтық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127994" y="2533253"/>
            <a:ext cx="4224133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Зерттеу объектісінің барлық нысандары. Параметрлері: μ, σ, P (грек әріптері)</a:t>
            </a:r>
            <a:endParaRPr lang="en-US" sz="13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7452" y="3378994"/>
            <a:ext cx="4669018" cy="128855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127994" y="3563342"/>
            <a:ext cx="422413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7127994" y="3987105"/>
            <a:ext cx="4224133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 жиынтықтан алынған нысандардың жиыны. Статистикалары: x̄, s, p̂ (латын әріптері)</a:t>
            </a:r>
            <a:endParaRPr lang="en-US" sz="13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7452" y="4832846"/>
            <a:ext cx="4669018" cy="128855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27994" y="5017195"/>
            <a:ext cx="422413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Бағалаушы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7127994" y="5440958"/>
            <a:ext cx="4224133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деректері бойынша бас жиынтық параметрін есептеу формуласы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6834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Көлем және өлшем: </a:t>
            </a:r>
            <a:r>
              <a:rPr lang="en-US" sz="3250" i="1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</a:t>
            </a: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, </a:t>
            </a:r>
            <a:r>
              <a:rPr lang="en-US" sz="3250" i="1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</a:t>
            </a: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неге керек?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884759"/>
            <a:ext cx="3485071" cy="545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</a:t>
            </a:r>
            <a:endParaRPr lang="en-US" sz="4250" dirty="0"/>
          </a:p>
        </p:txBody>
      </p:sp>
      <p:sp>
        <p:nvSpPr>
          <p:cNvPr id="4" name="Text 2"/>
          <p:cNvSpPr/>
          <p:nvPr/>
        </p:nvSpPr>
        <p:spPr>
          <a:xfrm>
            <a:off x="661425" y="2637234"/>
            <a:ext cx="34850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Бас жиынтық көлемі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61475" y="2994918"/>
            <a:ext cx="3485071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 жиынтықтағы барлық элементтердің жалпы саны. Кейде миллиондаған немесе шексіз болуы мүмкін.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353213" y="1884759"/>
            <a:ext cx="3485170" cy="545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</a:t>
            </a:r>
            <a:endParaRPr lang="en-US" sz="4250" dirty="0"/>
          </a:p>
        </p:txBody>
      </p:sp>
      <p:sp>
        <p:nvSpPr>
          <p:cNvPr id="7" name="Text 5"/>
          <p:cNvSpPr/>
          <p:nvPr/>
        </p:nvSpPr>
        <p:spPr>
          <a:xfrm>
            <a:off x="4353213" y="2637234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 көлемі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353213" y="2994918"/>
            <a:ext cx="348517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 жиынтықтан іріктеліп алынған нысандардың саны. Зерттеуші анықтайды.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045050" y="1884759"/>
            <a:ext cx="3485170" cy="545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n/N</a:t>
            </a:r>
            <a:endParaRPr lang="en-US" sz="4250" dirty="0"/>
          </a:p>
        </p:txBody>
      </p:sp>
      <p:sp>
        <p:nvSpPr>
          <p:cNvPr id="10" name="Text 8"/>
          <p:cNvSpPr/>
          <p:nvPr/>
        </p:nvSpPr>
        <p:spPr>
          <a:xfrm>
            <a:off x="8045050" y="2637234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Іріктеу үлесі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045050" y="2994918"/>
            <a:ext cx="348517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көлемінің бас жиынтыққа қатынасы. Репрезентативтілік есебінде қолданылады.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61475" y="409881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Көлем неліктен маңызды?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61475" y="4514155"/>
            <a:ext cx="5232666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көлемі — зерттеу дәлдігінің негізгі факторларының бірі.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неғұрлым үлкен болса, таңдама нәтижелерінің бас жиынтыққа жақындығы соғұрлым жоғары болады. Алайда, бұл тек кездейсоқ ауытқуға қатысты: жүйелік қате бар болса,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-ді ешқандай ұлғайту пайда бермейді.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03904" y="409881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Шексіз жиынтық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03904" y="4514155"/>
            <a:ext cx="523266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Кейбір жиынтықтар теориялық тұрғыдан шексіз болады: мысалы, болашақта өндірілетін барлық өнімдер немесе болуы мүмкін барлық өлшемдер. Мұндай жағдайда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анықталмайды, ал іріктеу үлесі нөлге жақындайды — бірақ таңдама логикасы өзгермейді.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Shape 0"/>
          <p:cNvSpPr/>
          <p:nvPr/>
        </p:nvSpPr>
        <p:spPr>
          <a:xfrm>
            <a:off x="5233360" y="508893"/>
            <a:ext cx="635183" cy="223838"/>
          </a:xfrm>
          <a:prstGeom prst="roundRect">
            <a:avLst>
              <a:gd name="adj" fmla="val 22111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5321663" y="555524"/>
            <a:ext cx="1068162" cy="135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1-ТАРАУ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233360" y="800211"/>
            <a:ext cx="6296860" cy="920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 әдісі — қорытынды механизмі</a:t>
            </a:r>
            <a:endParaRPr lang="en-US" sz="2850" dirty="0"/>
          </a:p>
        </p:txBody>
      </p:sp>
      <p:sp>
        <p:nvSpPr>
          <p:cNvPr id="6" name="Text 3"/>
          <p:cNvSpPr/>
          <p:nvPr/>
        </p:nvSpPr>
        <p:spPr>
          <a:xfrm>
            <a:off x="5233360" y="1902619"/>
            <a:ext cx="6296860" cy="626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Таңдама жиынтықты зерттеу арқылы бас жиынтық туралы қорытынды жасау</a:t>
            </a: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таңдама әдісі деп аталады. Бұл статистикалық зерттеудің іргелі логикасы: "бөліктен — бүтін туралы" ой қорыту.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2676723"/>
            <a:ext cx="736482" cy="88374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101007" y="2823964"/>
            <a:ext cx="5429213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Бас жиынтық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6101007" y="3132832"/>
            <a:ext cx="5429213" cy="208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нысандар жиыны. Параметрлері белгісіз немесе тексерілмеген.</a:t>
            </a:r>
            <a:endParaRPr lang="en-US" sz="11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360" y="3560465"/>
            <a:ext cx="736482" cy="10210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101007" y="3707705"/>
            <a:ext cx="5429213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 алу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6101007" y="4016573"/>
            <a:ext cx="5429213" cy="417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Кездейсоқ іріктеу арқылы n нысан таңдалады. Репрезентативтілік сақталуы міндетті.</a:t>
            </a:r>
            <a:endParaRPr lang="en-US" sz="11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360" y="4581525"/>
            <a:ext cx="736482" cy="88374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101007" y="4728766"/>
            <a:ext cx="5429213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 есептеу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6101007" y="5037634"/>
            <a:ext cx="5429213" cy="208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бойынша орташа мән, дисперсия, пропорция есептеледі.</a:t>
            </a:r>
            <a:endParaRPr lang="en-US" sz="11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3360" y="5465266"/>
            <a:ext cx="736482" cy="88374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101007" y="5612507"/>
            <a:ext cx="5429213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Қорытынды жасау</a:t>
            </a: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6101007" y="5921375"/>
            <a:ext cx="5429213" cy="208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статистикасы бас жиынтық параметрін бағалауға қолданылады.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2169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Репрезентативтілік шарты — ең маңызды талап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572816"/>
            <a:ext cx="5470785" cy="4477048"/>
          </a:xfrm>
          <a:prstGeom prst="roundRect">
            <a:avLst>
              <a:gd name="adj" fmla="val 2660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1746531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Репрезентативтілік дегеніміз не?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161877"/>
            <a:ext cx="5140196" cy="1885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бас жиынтықтың қасиеттерін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"бейне ретінде"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дәл көрсетуі керек. Яғни таңдамадағы нысандардың белгілері бас жиынтықтағы нысандардың белгілеріне жуық болуы тиіс.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Репрезентативтілік — таңдаманың ең маңызды сапалық сипаттамасы. Таңдама репрезентативті болмаса, ол қаншалықты үлкен болса да, нәтиже бас жиынтықты дұрыс бейнелемейді.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1746531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Репрезентативтілік қашан бұзылады?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2161877"/>
            <a:ext cx="5232666" cy="1661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Іріктеу кездейсоқ емес, белгілі топтарды артық немесе кем қамтиды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Жауап беру деңгейі төмен (кей топтар сауалнамаға қатыспайды)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Іріктеу рамасы бас жиынтықты толық қамтымайды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Өлшеу немесе тіркеу жүйелі қатені тудырады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3997408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Классикалық мысал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4412754"/>
            <a:ext cx="5232666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1936 жылғы АҚШ президенттік сайлауы алдында "Literary Digest" журналы 2,4 миллион адамнан сауалнама жүргізіп, Лэндонның жеңетінін болжады. Нәтиже керісінше болды — Рузвельт жеңді. Себебі: сауалнама тек телефоны мен автомобилі бар байлардан алынды, ал олар бас жиынтықты репрезентативті түрде өкілемеді.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1617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Қателеспейтін іріктеу қандай?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49946"/>
            <a:ext cx="413434" cy="4134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570063"/>
            <a:ext cx="34850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Кездейсоқтық принципі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2927747"/>
            <a:ext cx="3485071" cy="282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 жиынтықтың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әр элементінің таңдалу мүмкіндігі бірдей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болуы тиіс. Бұл ережені сақтамай жасалған іріктеу — ерікті іріктеу деп аталады және статистикалық қорытынды жасауға жарамсыз.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Кездейсоқтық деген — стихиялы немесе бейберекет дегенді білдірмейді. Бұл — математикалық ықтималдыққа негізделген, арнайы рәсімдермен қамтамасыз етілетін процесс (кездейсоқ сандар генераторы, лотерея тәртібі т.б.).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213" y="1949946"/>
            <a:ext cx="413434" cy="41344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53213" y="2570063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Тәуелсіздік принципі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353213" y="2927747"/>
            <a:ext cx="3485170" cy="2579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Таңдамадағы бір бақылаудың нәтижесі басқа бақылаудың нәтижесіне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ешқандай ықпал етпеуі керек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Бұл — тәуелсіздік шарты.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Мысалы: бір үйдегі барлық мүшелерді сұрау — тәуелсіздікті бұзады, өйткені олардың пікірлері бір-біріне ықпал еткен болуы мүмкін. Дұрысы — әр үйден бір адам немесе мүлдем басқа іріктеу схемасы қолдану.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5050" y="1949946"/>
            <a:ext cx="413434" cy="41344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45050" y="2570063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Толық қамту принципі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045050" y="2927747"/>
            <a:ext cx="3485170" cy="2083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Іріктеу рамасы бас жиынтықтың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барлық мүшелерін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қамтуы тиіс. Егер белгілі топтар іріктеу рамасынан тыс қалса, олардың таңдалу мүмкіндігі нөлге тең болады — бұл жүйелік қате тудырады.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Мысалы: телефон бойынша сауалнама телефоны жоқтарды автоматты түрде шығарып тастайды.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93477"/>
            <a:ext cx="713464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60691" y="1044534"/>
            <a:ext cx="112461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2-ТАРАУ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32463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Вариациялық қатардың тілі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249471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Варианта және вариациялық қатар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664817"/>
            <a:ext cx="5232666" cy="1637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Таңдамадағы белгінің жеке өлшенген мәні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варианта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деп аталады. Барлық варианталарды реттік тәртіппен (өсу немесе кему бойынша) орналастырсақ,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вариациялық қатар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аламыз.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Мысалы, 10 студенттің тест нәтижелері: 45, 52, 60, 60, 71, 74, 80, 85, 90, 95 — бұл вариациялық қатар. Мұнда 45 — ең кіші варианта (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x₁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), 95 — ең үлкен (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xₙ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).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249471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Статистикалық таралу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2664817"/>
            <a:ext cx="5232666" cy="1885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Варианталар мен олардың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жиіліктері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(яғни, әр мән неше рет кездесетіні) арасындағы байланыс —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таңдама статистикалық таралуы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деп аталады.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Таралу — таңдаманың "портреті". Ол арқылы деректердің қандай мәндер маңында шоғырланғанын, қаншалықты шашыраңқы екенін, симметриялы немесе асимметриялы екенін бірден байқауға болады.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4698802"/>
            <a:ext cx="5232666" cy="1107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Абсолютті жиілік (nᵢ):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варианта неше рет кездескен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Салыстырмалы жиілік (nᵢ/n):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үлес ретінде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Жинақталған жиілік: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x мәніне дейінгі барлық жиіліктер қосындысы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3593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Дискретті vs интервалды логика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069703"/>
            <a:ext cx="10868745" cy="2883793"/>
          </a:xfrm>
          <a:prstGeom prst="roundRect">
            <a:avLst>
              <a:gd name="adj" fmla="val 240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667825" y="2076053"/>
            <a:ext cx="5428023" cy="2871093"/>
          </a:xfrm>
          <a:custGeom>
            <a:avLst/>
            <a:gdLst/>
            <a:ahLst/>
            <a:cxnLst/>
            <a:rect l="l" t="t" r="r" b="b"/>
            <a:pathLst>
              <a:path w="5428023" h="2871093">
                <a:moveTo>
                  <a:pt x="57887" y="0"/>
                </a:moveTo>
                <a:lnTo>
                  <a:pt x="5428023" y="0"/>
                </a:lnTo>
                <a:lnTo>
                  <a:pt x="5428023" y="2871093"/>
                </a:lnTo>
                <a:lnTo>
                  <a:pt x="57887" y="2871093"/>
                </a:lnTo>
                <a:arcTo wR="57887" hR="57888" stAng="5400000" swAng="5400000"/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33119" y="2241352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Дискретті белгілер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599035"/>
            <a:ext cx="5097434" cy="16867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Тек бүтін немесе санаулы мәндер қабылдайды. Мысалы: балалар саны (0, 1, 2, 3...), бракталған өнім саны, дауыс саны.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Таралу: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нүктелік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әр мән үшін жиілік жеке көрсетіледі. Полигон немесе баған диаграммасы (бөлек бағандар) қолданылады.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Математикалық ерекшелік: мәндер арасындағы аралықтарда мән болмайды, демек жиілік нөл.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95848" y="2076053"/>
            <a:ext cx="5428023" cy="2871093"/>
          </a:xfrm>
          <a:custGeom>
            <a:avLst/>
            <a:gdLst/>
            <a:ahLst/>
            <a:cxnLst/>
            <a:rect l="l" t="t" r="r" b="b"/>
            <a:pathLst>
              <a:path w="5428023" h="2871093">
                <a:moveTo>
                  <a:pt x="0" y="0"/>
                </a:moveTo>
                <a:lnTo>
                  <a:pt x="5370136" y="0"/>
                </a:lnTo>
                <a:arcTo wR="57887" hR="57888" stAng="16200000" swAng="5400000"/>
                <a:lnTo>
                  <a:pt x="5428023" y="2813205"/>
                </a:lnTo>
                <a:arcTo wR="57887" hR="57888" stAng="0" swAng="5400000"/>
                <a:lnTo>
                  <a:pt x="0" y="2871093"/>
                </a:lnTo>
                <a:lnTo>
                  <a:pt x="0" y="0"/>
                </a:lnTo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6095848" y="2076053"/>
            <a:ext cx="19050" cy="2871093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6261142" y="2241352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Үздіксіз (интервалды) белгілер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61142" y="2599035"/>
            <a:ext cx="5097434" cy="2182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 келген нақты санды қабылдай алады. Мысалы: бой, салмақ, температура, кіріс деңгейі.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Таралу: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интервалдық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мәндер аралықтарға (класстарға) топтастырылады. Гистограмма қолданылады — бағандар жанасып тұрады, өйткені аралықтар үздіксіз.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Практикалық мәселе: интервал санын дұрыс таңдау (тым аз — ақпарат жоғалады, тым көп — шу артады). Стёрджес ережесі: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k ≈ 1 + 3.322 · log(n)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61475" y="5139531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Белгінің табиғаты — дискретті ме, үздіксіз бе — таралу кестесін қалай құру керектігін, қандай график таңдау керектігін және орташа мәнді қалай есептеу керектігін тікелей анықтайды. Осы айырмашылықты ескермеу — жиі кездесетін статистикалық қате.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6891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Мода мен медиана: есептеусіз сипаттама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602680"/>
            <a:ext cx="413434" cy="4134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222798"/>
            <a:ext cx="34850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Мода (Mo)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2580481"/>
            <a:ext cx="3485071" cy="3522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Ең үлкен жиілікке сәйкес варианта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мода деп аталады. Яғни таңдамада ең жиі кездесетін мән.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Дискретті таралуда мода — жиілігі ең жоғары нақты мән. Интервалды таралуда мода — жиілігі ең жоғары интервалдың ортасы ретінде бағаланады.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Қолдану: "Ең танымал мән қандай?" деген сұраққа жауап береді. Мысалы, ең көп сатылатын аяқ киім өлшемі — мода.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Ескерту: таралу бимодальды (екі шыңы бар) болуы мүмкін — бұл жиынтықтың іштей бөлінгенін білдіруі ықтимал.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213" y="1602680"/>
            <a:ext cx="413434" cy="41344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53213" y="2222798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Медиана (Me)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353213" y="2580481"/>
            <a:ext cx="3485170" cy="34230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Вариациялық қатарды тең екі бөлікке бөлетін варианта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медиана. Жартысы медианадан төмен, жартысы жоғары болады.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Тақ n үшін: медиана — ортасындағы элемент. Жұп n үшін: медиана — екі ортаңғы элементтің орташасы.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Медиананың артықшылығы: ол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шеткі мәндерге (выбростарға) сезімтал емес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Сондықтан кіріс деңгейін, баға сипаттамасын немесе асимметриялы таралуды сипаттауда медиана орташа мәннен тиімдірек болады.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5050" y="1602680"/>
            <a:ext cx="413434" cy="41344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45050" y="2222798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Орташа мән (x̄)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045050" y="2580481"/>
            <a:ext cx="3485170" cy="317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варианталар қосындысын олардың санына бөлу арқылы алынатын классикалық орталық тенденция өлшемі.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Орташа мән — математикалық тұрғыдан ыңғайлы және дисперсия есептеуінің негізі. Бірақ шеткі мәндерге өте сезімтал: бір "аномалия" бүкіл орташаны ысырып жіберуі мүмкін.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Таңдаудың ережесі: симметриялы таралуда үшеуі де дерлік тең. Асимметриялы таралуда медиана қолданымдылық жағынан басым.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940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Орта мән, ауытқу және симметрия идеясы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470521"/>
            <a:ext cx="5470785" cy="4681736"/>
          </a:xfrm>
          <a:prstGeom prst="roundRect">
            <a:avLst>
              <a:gd name="adj" fmla="val 2544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164423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Симметрия мен асимметрия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059583"/>
            <a:ext cx="5140196" cy="2282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таралу симметриялы болса, онда: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Mo = Me = x̄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Бұл тепе-теңдік белгісі — таңдама "дұрыс" таралған, шеткі мәндер жоқ.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Оң асимметрия (оңға созылған "құйрық"):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Mo &lt; Me &lt; x̄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Мысалы, кіріс таралуы: аздаған өте бай адамдар орташа мәнді жоғары қарай ысырады.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Сол асимметрия (солға созылған "құйрық"):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x̄ &lt; Me &lt; Mo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Мысалы, емтихан нәтижелері: аздаған өте нашар нәтиже орташаны төмендетеді.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164423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Ауытқу және шашырау өлшемдері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2059583"/>
            <a:ext cx="523266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Орталық тенденция (мода, медиана, орташа) таралудың "орталығын" сипаттайды. Бірақ толық сурет үшін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шашырауды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да өлшеу керек — нысандар орталықтан қаншалықты алшақ орналасқан?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3200598"/>
            <a:ext cx="5232666" cy="1909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Дисперсия (s²):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орташадан ауытқулардың квадраттарының орташасы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Стандарттық ауытқу (s):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дисперсияның квадрат түбірі, бастапқы бірліктерде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Вариация коэффициенті (CV = s/x̄):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салыстырмалы шашырау — бірліктерден тәуелсіз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Амплитуда (R = xₘₐₓ − xₘᵢₙ):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ең қарапайым шашырау өлшемі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5259288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Стандарттық ауытқу — ең жиі қолданылатын шашырау өлшемі. Ол орташаның "сенімділігін" де анықтайды: ауытқу аз болса, орташа мән деректерді жақсы сипаттайды.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Shape 0"/>
          <p:cNvSpPr/>
          <p:nvPr/>
        </p:nvSpPr>
        <p:spPr>
          <a:xfrm>
            <a:off x="5233360" y="611882"/>
            <a:ext cx="668420" cy="235446"/>
          </a:xfrm>
          <a:prstGeom prst="roundRect">
            <a:avLst>
              <a:gd name="adj" fmla="val 22127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5326326" y="660625"/>
            <a:ext cx="1092073" cy="142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3-ТАРАУ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233360" y="920856"/>
            <a:ext cx="6296860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Таңдау түрлері: қалай іріктейміз?</a:t>
            </a:r>
            <a:endParaRPr lang="en-US" sz="3050" dirty="0"/>
          </a:p>
        </p:txBody>
      </p:sp>
      <p:sp>
        <p:nvSpPr>
          <p:cNvPr id="6" name="Text 3"/>
          <p:cNvSpPr/>
          <p:nvPr/>
        </p:nvSpPr>
        <p:spPr>
          <a:xfrm>
            <a:off x="5233360" y="1454203"/>
            <a:ext cx="6296860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Жәй кездейсоқ іріктеу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233360" y="1908274"/>
            <a:ext cx="6296860" cy="675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Бөлшектерге бөлуді талап етпейтін ең қарапайым іріктеу түрі —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жәй кездейсоқ іріктеу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Бас жиынтықтың әр элементінің таңдалу мүмкіндігі бірдей және тең ықтимал болады.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233360" y="2899225"/>
            <a:ext cx="2959324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Қайталанбайтын іріктеу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233360" y="3280668"/>
            <a:ext cx="2959324" cy="26093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 рет таңдалған нысан қайтадан таңдалуға мүмкіндік берілмейді. Нысан "жойылып" кетеді дегендей. Практикада бұл жиі кездеседі: сауалнамаға бір адам бір рет ғана қатысады.</a:t>
            </a:r>
            <a:endParaRPr lang="en-US" sz="12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Математикалық тиімділігі жоғары: бас жиынтық параметрін бағалаудағы дисперсия аз болады. Кішігірім бас жиынтықтарда міндетті түрде қолданылады.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577246" y="2899225"/>
            <a:ext cx="2959324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Қайталанатын іріктеу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577246" y="3280668"/>
            <a:ext cx="2959324" cy="2834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Таңдалған нысан "қайтарылады" — яғни оның қайтадан таңдалу мүмкіндігі сақталады. Теориялық есептерде жиі қолданылады, өйткені ықтималдықтарды есептеу қарапайым болады.</a:t>
            </a:r>
            <a:endParaRPr lang="en-US" sz="12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Шексіз немесе өте үлкен бас жиынтықта қайталанбайтын және қайталанатын іріктеу арасындағы айырмашылық елеусіз болады (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n/N &lt; 0.05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болса, екеуін бірдей деп есептеуге болады).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4085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Бөлшектеп іріктеу: құрылыммен жұмыс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77462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23485" y="1805632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198830" y="1831479"/>
            <a:ext cx="2947715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Типтік (стратификацияланған) таңдау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98830" y="2706092"/>
            <a:ext cx="2947715" cy="3224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 жиынтық алдын ала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біртекті қабаттарға (страталарға)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бөлінеді, кейін әр қабаттан жеке іріктеу жүргізіледі. Мысалы: 1-3-сыныптар — бір страта, 4-6-сыныптар — екінші страта, 7-11-сыныптар — үшінші страта. Бұл жиынтықтың ішкі топтарының барлығы таңдамада өкілделуін қамтамасыз етеді. Стратификация дисперсияны азайтып, бағалаудың дәлдігін арттырады — ең тиімді іріктеу тәсілдерінің бірі.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53213" y="177462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4415223" y="1805632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4890568" y="1831479"/>
            <a:ext cx="29478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Механикалық (жүйелі) таңдау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890568" y="2447627"/>
            <a:ext cx="2947815" cy="2480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 жиынтықтың нысандары нөмірленіп,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белгілі бір қадаммен (k)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таңдалады. Мысалы, N=1000, n=100 болса, k=10: 1-ден 10-ға дейін кездейсоқ бастапқы нүкте таңдалады (мысалы, 7), кейін 7, 17, 27, 37... деп жалғасады. Жүргізу оңай, бірақ егер бас жиынтықта қадаммен сәйкес келетін циклдік заңдылық болса, бұрмалану мүмкін.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045050" y="177462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8107060" y="1805632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8582406" y="1831479"/>
            <a:ext cx="29478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Сериялық (кластерлік) таңдау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582406" y="2447627"/>
            <a:ext cx="2947815" cy="2480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Алдымен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топтар (кластерлер)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кездейсоқ таңдалады, кейін сол таңдалған топтардың барлық мүшелері немесе ішкі үлгісі зерттеледі. Мысалы: алдымен 20 мектеп таңдалады, кейін сол мектептердің оқушылары зерттеледі. Іске асыру тиімді, бірақ кластер ішіндегі элементтер ұқсас болса (гомогенді), дисперсия артуы мүмкін.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70644"/>
            <a:ext cx="10868745" cy="500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Қатерлі сценарий: репрезентативтілік бұзылса</a:t>
            </a:r>
            <a:endParaRPr lang="en-US" sz="3150" dirty="0"/>
          </a:p>
        </p:txBody>
      </p:sp>
      <p:sp>
        <p:nvSpPr>
          <p:cNvPr id="3" name="Shape 1"/>
          <p:cNvSpPr/>
          <p:nvPr/>
        </p:nvSpPr>
        <p:spPr>
          <a:xfrm>
            <a:off x="546086" y="1289546"/>
            <a:ext cx="4906641" cy="5012333"/>
          </a:xfrm>
          <a:prstGeom prst="roundRect">
            <a:avLst>
              <a:gd name="adj" fmla="val 2351"/>
            </a:avLst>
          </a:prstGeom>
          <a:solidFill>
            <a:srgbClr val="C3643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6221" y="1451986"/>
            <a:ext cx="4586371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Жүйелік қате дегеніміз не?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06221" y="1850231"/>
            <a:ext cx="4586371" cy="24080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spcAft>
                <a:spcPts val="1050"/>
              </a:spcAft>
              <a:buNone/>
            </a:pP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Кездейсоқ емес/araласқан таңдау жағдайында таңдама бас жиынтықтан жүйелі түрде ерекшеленіп кетуі мүмкін. Бұл — </a:t>
            </a:r>
            <a:r>
              <a:rPr lang="en-US" sz="12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жүйелік қате (систематическая ошибка)</a:t>
            </a: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250" dirty="0"/>
          </a:p>
          <a:p>
            <a:pPr marL="0" indent="0" algn="l">
              <a:lnSpc>
                <a:spcPct val="123000"/>
              </a:lnSpc>
              <a:spcAft>
                <a:spcPts val="1050"/>
              </a:spcAft>
              <a:buNone/>
            </a:pP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Жүйелік қатенің қауіптілігі: оны </a:t>
            </a:r>
            <a:r>
              <a:rPr lang="en-US" sz="12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n-ді ұлғайту арқылы жою мүмкін емес</a:t>
            </a: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Қанша деректе болса да, қате қайталана береді.</a:t>
            </a:r>
            <a:endParaRPr lang="en-US" sz="125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Себептері: іріктеу рамасының толық еместігі, іріктеу процесіндегі субъективтілік, жауаптан бас тарту, өлшеу аппаратының жүйелі ауытқуы.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734601" y="1451986"/>
            <a:ext cx="5801870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Нақты мысалдар</a:t>
            </a:r>
            <a:endParaRPr lang="en-US" sz="15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34601" y="1869579"/>
            <a:ext cx="5801870" cy="14734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89984" y="2048768"/>
            <a:ext cx="5367302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Интернет сауалнамасы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5989984" y="2454275"/>
            <a:ext cx="5367302" cy="709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Тек интернет пайдаланушыларды қамтиды → ауыл тұрғындары, қарттар кем өкілденеді → "барлық халық" туралы қорытынды бұрмаланады</a:t>
            </a:r>
            <a:endParaRPr lang="en-US" sz="12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4601" y="3498255"/>
            <a:ext cx="5801870" cy="12369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989984" y="3677444"/>
            <a:ext cx="5367302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Ерікті қатысу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5989984" y="4082951"/>
            <a:ext cx="5367302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Өз еркімен қатысушылар ерекше мотивацияланған топты құрайды → олардың пікірі бас жиынтықтан жүйелі түрде өзгеше болуы мүмкін</a:t>
            </a:r>
            <a:endParaRPr lang="en-US" sz="12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4601" y="4890393"/>
            <a:ext cx="5801870" cy="12369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989984" y="5069582"/>
            <a:ext cx="5367302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Тарихи артта қалу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5989984" y="5475089"/>
            <a:ext cx="5367302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Ескі тізімнен іріктесе (10 жыл бұрынғы деректер негізінде), бас жиынтық өзгеріп кеткен → іріктеу рамасы ескірген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54819"/>
            <a:ext cx="356583" cy="12571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11083" y="482128"/>
            <a:ext cx="866952" cy="76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5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4-ТАРАУ</a:t>
            </a:r>
            <a:endParaRPr lang="en-US" sz="500" dirty="0"/>
          </a:p>
        </p:txBody>
      </p:sp>
      <p:sp>
        <p:nvSpPr>
          <p:cNvPr id="4" name="Text 2"/>
          <p:cNvSpPr/>
          <p:nvPr/>
        </p:nvSpPr>
        <p:spPr>
          <a:xfrm>
            <a:off x="661475" y="605417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Таралуды графикамен көру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61475" y="964547"/>
            <a:ext cx="5333569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Жиілік полигоны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61475" y="1129209"/>
            <a:ext cx="5333569" cy="632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4000"/>
              </a:lnSpc>
              <a:spcAft>
                <a:spcPts val="250"/>
              </a:spcAft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Нүктелік немесе дискретті деректерге арналған графиктің негізгі түрі. Әр варианта (немесе интервалдың ортасы) горизонталь осінде, оның жиілігі вертикаль осінде белгіленеді, нүктелер түзу сызықтармен қосылады.</a:t>
            </a:r>
            <a:endParaRPr lang="en-US" sz="650" dirty="0"/>
          </a:p>
          <a:p>
            <a:pPr marL="0" indent="0" algn="l">
              <a:lnSpc>
                <a:spcPct val="94000"/>
              </a:lnSpc>
              <a:spcAft>
                <a:spcPts val="250"/>
              </a:spcAft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Полигон таралудың </a:t>
            </a:r>
            <a:r>
              <a:rPr lang="en-US" sz="6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жалпы формасын</a:t>
            </a: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симметриялы, оң немесе сол қисық, шыңдар саны — дереу байқатады. Бірнеше таңдаманы бір графикте салыстыруға өте ыңғайлы.</a:t>
            </a:r>
            <a:endParaRPr lang="en-US" sz="650" dirty="0"/>
          </a:p>
          <a:p>
            <a:pPr marL="0" indent="0" algn="l">
              <a:lnSpc>
                <a:spcPct val="94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Полигон астындағы аудан = 1 (барлық жиіліктер қосындысы), бұл ықтималдықтарды геометриялық түрде интерпретациялауға мүмкіндік береді.</a:t>
            </a: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6203001" y="964547"/>
            <a:ext cx="5333569" cy="129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Гистограмма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203001" y="1129209"/>
            <a:ext cx="5333569" cy="4462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4000"/>
              </a:lnSpc>
              <a:spcAft>
                <a:spcPts val="250"/>
              </a:spcAft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Үздіксіз (интервалды) деректерге арналған. Горизонталь осіне интервалдар (класстар), вертикаль осіне жиілік (немесе жиілік тығыздығы) белгіленеді. Бағандар жанасып тұрады — аралықтар үздіксіз.</a:t>
            </a:r>
            <a:endParaRPr lang="en-US" sz="650" dirty="0"/>
          </a:p>
          <a:p>
            <a:pPr marL="0" indent="0" algn="l">
              <a:lnSpc>
                <a:spcPct val="94000"/>
              </a:lnSpc>
              <a:spcAft>
                <a:spcPts val="250"/>
              </a:spcAft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Жиілік тығыздығы: </a:t>
            </a:r>
            <a:r>
              <a:rPr lang="en-US" sz="6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f = nᵢ / (n · h)</a:t>
            </a: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мұнда h — интервал ені. Бұл интервал ені бірдей болмаса да салыстыруға мүмкіндік береді.</a:t>
            </a:r>
            <a:endParaRPr lang="en-US" sz="650" dirty="0"/>
          </a:p>
          <a:p>
            <a:pPr marL="0" indent="0" algn="l">
              <a:lnSpc>
                <a:spcPct val="94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Гистограмма астындағы аудан да 1-ге тең. Баған ені кішірейген сайын гистограмма үздіксіз таралу функциясына жақындайды.</a:t>
            </a:r>
            <a:endParaRPr lang="en-US" sz="6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618" y="1845072"/>
            <a:ext cx="9436459" cy="519955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07928" y="2570493"/>
            <a:ext cx="1782438" cy="611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Жиілік полигоны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1607928" y="3268814"/>
            <a:ext cx="1782438" cy="733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8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Дискретті деректер — қосылған нүктелер арқылы.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792023" y="4092125"/>
            <a:ext cx="1782437" cy="305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Гистограмма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8792023" y="4484760"/>
            <a:ext cx="1782437" cy="550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8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Үздіксіз деректер — жанасатын бағандар.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33107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Эмпирикалық функция: "нақты бақылаудан" ықтималға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100957"/>
            <a:ext cx="5470785" cy="3937595"/>
          </a:xfrm>
          <a:prstGeom prst="roundRect">
            <a:avLst>
              <a:gd name="adj" fmla="val 3024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274673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Эмпирикалық таралу функциясы F*(x)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690019"/>
            <a:ext cx="5140196" cy="2033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 жиынтықта теориялық таралу функциясы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F(x)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болса, таңдама бойынша оны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эмпирикалық функция F*(x)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арқылы бағалаймыз.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Анықтамасы: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F*(x) = m(x) / n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мұнда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m(x)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мәні x-тен кіші байқаулар саны,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таңдама көлемі.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Бұл функция: монотонды өсетін, x → −∞ болса F*(x) → 0, x → +∞ болса F*(x) → 1 болатын баспалдақты (ступенчатая) функция.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274673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Эмпирикалық функцияны оқу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2690019"/>
            <a:ext cx="5232666" cy="2282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F*(x₀) = 0.7 дегенді қалай оқуға болады? Бұл — таңдамадағы бақылаулардың 70%-ы x₀-ден кіші екенін білдіреді.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Мысалы, студенттердің тест нәтижелері бойынша F*(80) = 0.65 болса, студенттердің 65%-ы 80 баллдан төмен нәтиже алды дегенді білдіреді.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Маңыздылығы: n өскен сайын F*(x) теориялық F(x)-ке жақындайды (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Гливенко-Кантелли теоремасы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). Бұл — эмпирикалық функцияның статистикалық негіздемесі.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5120878"/>
            <a:ext cx="5232666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Таралудың кез келген квантилін анықтауға болады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Медиана: F*(Me) = 0.5 болатын мән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Квартилдер: F*(Q₁) = 0.25, F*(Q₃) = 0.75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0397"/>
            <a:ext cx="10868745" cy="500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Дискретті статистикалық таралу қатары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61475" y="1296888"/>
            <a:ext cx="10868745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Таңдамадағы әр мәннің жиілігі — дискретті таралу кестесінің негізгі мазмұны. Ол таңдамадағы деректердің n ішінде қалай үлестірілгенін нақты, санды түрде көрсетеді.</a:t>
            </a:r>
            <a:endParaRPr lang="en-US" sz="125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119015"/>
          <a:ext cx="5238917" cy="914400"/>
        </p:xfrm>
        <a:graphic>
          <a:graphicData uri="http://schemas.openxmlformats.org/drawingml/2006/table">
            <a:tbl>
              <a:tblPr/>
              <a:tblGrid>
                <a:gridCol w="1309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9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9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9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506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27252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Варианта (xᵢ)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CCD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27252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Абс. жиілік (nᵢ)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CCD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27252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Сал. жиілік (nᵢ/n)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CCD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27252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Жинақталған жиілік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CC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71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x₁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n₁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n₁/n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n₁/n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71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x₂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n₂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n₂/n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(n₁+n₂)/n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71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x₃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n₃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n₃/n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(n₁+n₂+n₃)/n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5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Барлығы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—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297653" y="2106929"/>
            <a:ext cx="5238917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Кесте мысалы: дүкендегі сатылым</a:t>
            </a:r>
            <a:endParaRPr lang="en-US" sz="1550" dirty="0"/>
          </a:p>
        </p:txBody>
      </p:sp>
      <p:graphicFrame>
        <p:nvGraphicFramePr>
          <p:cNvPr id="3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97653" y="2524522"/>
          <a:ext cx="5238917" cy="914400"/>
        </p:xfrm>
        <a:graphic>
          <a:graphicData uri="http://schemas.openxmlformats.org/drawingml/2006/table">
            <a:tbl>
              <a:tblPr/>
              <a:tblGrid>
                <a:gridCol w="1746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6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6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36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27252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Сатылым (дана)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0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27252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Күндер саны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0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27252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Үлес (%)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36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0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5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10%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36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12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24%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36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2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18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36%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36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3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10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20%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36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4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5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10%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36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Барлығы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50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384653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100%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AF9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E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D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6297653" y="5759351"/>
            <a:ext cx="5238917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Мода = 2 (ең жоғары жиілік), Медиана = 2, орташа мән ≈ 1.96. Таралу шамамен симметриялы.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5082"/>
            <a:ext cx="10868745" cy="1001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Репрезентативтілік өлшемі: "үлгі қателігі" қайдан шығады?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61475" y="1812230"/>
            <a:ext cx="10868745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әрқашан кездейсоқ алынатындықтан, бірдей зерттеуді бірнеше рет жүргізсек те, нәтижелер аздап өзгеше шығады. Бұл — </a:t>
            </a:r>
            <a:r>
              <a:rPr lang="en-US" sz="12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таңдаманың тұрақсыздығы</a:t>
            </a: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немесе іріктеу қателігі.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61475" y="2622271"/>
            <a:ext cx="5238917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Қате туындайтын екі негізгі себеп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61475" y="3039864"/>
            <a:ext cx="2541822" cy="3143052"/>
          </a:xfrm>
          <a:prstGeom prst="roundRect">
            <a:avLst>
              <a:gd name="adj" fmla="val 2647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840659" y="3219053"/>
            <a:ext cx="2183452" cy="5006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Таңдаманың шектеулі көлемі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40659" y="3874889"/>
            <a:ext cx="2183452" cy="2128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 шексіз болмағандықтан, кез келген таңдама бас жиынтықтан аздап ауытқиды. Бұл — </a:t>
            </a:r>
            <a:r>
              <a:rPr lang="en-US" sz="12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кездейсоқ (стохастикалық) қате</a:t>
            </a: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Оны азайтудың жалғыз жолы — n-ді ұлғайту немесе стратификацияны пайдалану.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358471" y="3039864"/>
            <a:ext cx="2541921" cy="3143052"/>
          </a:xfrm>
          <a:prstGeom prst="roundRect">
            <a:avLst>
              <a:gd name="adj" fmla="val 2647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3537655" y="3219053"/>
            <a:ext cx="2183552" cy="5006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"Адам факторы" — өлшеу қателігі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3537655" y="3874889"/>
            <a:ext cx="2183552" cy="1892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жіктеудегі қате, анкетадағы түсініксіз сұрақтар, тіркеу процесіндегі абайсыздық — бұлардың барлығы қосымша, кейде жүйелік сипатқа ие болатын қате тудырады.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297653" y="2622271"/>
            <a:ext cx="5238917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Практикалық қорытынды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297653" y="3020516"/>
            <a:ext cx="5238917" cy="2268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spcAft>
                <a:spcPts val="1050"/>
              </a:spcAft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"Ең жақсы үлгі" деген жоқ — барлық таңдамалар белгілі бір дәрежеде қатемен жұмыс жасайды. Мақсат — </a:t>
            </a:r>
            <a:r>
              <a:rPr lang="en-US" sz="12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қателікті түсініп, оны бақылауға алу</a:t>
            </a: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Статистикалық зерттеудің кәсіби деңгейі — нәтижені нүктелік мәнмен ғана емес, оның белгісіздік шегімен бірге ұсыну арқылы өлшенеді.</a:t>
            </a:r>
            <a:endParaRPr lang="en-US" sz="125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Ең маңызды ереже: </a:t>
            </a:r>
            <a:r>
              <a:rPr lang="en-US" sz="12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кездейсоқ қателікті n арқылы азайтуға болады, бірақ жүйелік қателікті тек дизайн арқылы жоюға болады.</a:t>
            </a: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Бұл айырмашылықты тану — статистикалық ойлаудың іргелі дағдысы.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5812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 көлемі неге әсер етеді: сигнал vs шу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882957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Үлкен n — тар ауытқу аймағы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2298303"/>
            <a:ext cx="5796214" cy="2133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көлемі артқан сайын кездейсоқ ауытқулар азаяды: таңдама орташасы бас жиынтықтың нақты орташасына тұрақтана береді. Бұл математикалық тұрғыдан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үлкен сандар заңымен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(заң больших чисел) түсіндіріледі.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Формула: орташаның стандарттық қателігі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SE = σ / √n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n 4 есе артса, қате 2 есе азаяды. n 100 есе артса, қате 10 есе азаяды. Яғни жетістіктер азайып бара жатады — үлкен n-ге жетудің маржинальды пайдасы азаяды.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61475" y="4605222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Тәуекелді есепке алу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5020568"/>
            <a:ext cx="5796214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Аз таңдамамен де "дұрыс" шешім мүмкін — бірақ бұл тәуекелдің өсуімен бірге жүреді. Кішігірім n болса, нәтиже кездейсоқ ауытқудан айтарлықтай бұрмалануы ықтимал.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748393" y="1709241"/>
            <a:ext cx="4907137" cy="4204295"/>
          </a:xfrm>
          <a:prstGeom prst="roundRect">
            <a:avLst>
              <a:gd name="adj" fmla="val 2832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6913687" y="1882957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Практикалық ережелер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913687" y="2298303"/>
            <a:ext cx="4576549" cy="33981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Зерттеу алдында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"қаншалықты дәл болу керек?"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деген талап қойылады. Бұл — дәлдік шегі (margin of error) мен сенімділік деңгейін (confidence level) анықтау.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Медициналық зерттеулер, сайлауалды сауалнамалар, сапа бақылауы — әрқайсысының өзіндік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ең аз n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талабы бар.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Жалпы ереже: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 ≥ 30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болса, Орталық Шектілік Теорема жұмыс істейді — орташаның таралуы нормальға жақындайды.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Стратификацияланған іріктеуде бірдей n қарапайым іріктеуден тиімдірек — қабаттар ішіндегі вариация азаяды.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6954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Ықтималдық тілі: сенім аралығы түсінігі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99438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Нүктелік бағадан диапазонға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2409726"/>
            <a:ext cx="5232666" cy="1885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Нүктелік баға (мысалы, орташа мән x̄) — бір ғана сан. Бірақ бұл сан шынайы жиынтық параметрімен (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μ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) дәл тең болуы ықтимал емес. Дұрысы —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диапазон ойлау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шынайы жиынтық мәні сол аралықта болуы мүмкін.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Сенім аралығы (доверительный интервал):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[x̄ − E, x̄ + E]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мұнда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қателік шегі (margin of error). Бұл аралықтың шынайы параметрді қамтуының белгілі бір ықтималдығы (сенімділік деңгейі) бар.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303904" y="199438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Сенімділік деңгейін оқу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303904" y="2409726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"95% сенімділік деңгейі"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дегенді дұрыс оқу: егер бірдей әдіспен 100 рет таңдама алып, 100 рет сенім аралығы есептелсе, оның 95-і шынайы параметрді қамтиды деп күтіледі.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303904" y="3339902"/>
            <a:ext cx="2533686" cy="2276177"/>
          </a:xfrm>
          <a:prstGeom prst="roundRect">
            <a:avLst>
              <a:gd name="adj" fmla="val 305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6475548" y="3511550"/>
            <a:ext cx="219039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Аралықты кеңейтетін факторлар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75548" y="4193778"/>
            <a:ext cx="2190398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 кіші болса немесе деректегі өзгергіштік (σ) жоғары болса, аралық кеңейеді — белгісіздік артады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02884" y="3339902"/>
            <a:ext cx="2533686" cy="2276177"/>
          </a:xfrm>
          <a:prstGeom prst="roundRect">
            <a:avLst>
              <a:gd name="adj" fmla="val 305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9174528" y="3511550"/>
            <a:ext cx="2190398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Аралықты тарылтатын факторлар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174528" y="4452243"/>
            <a:ext cx="2190398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 үлкен болса немесе сенімділік деңгейін төмендетсе (99% → 90%), аралық тарылады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9028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Іріктеу қатесі мен жүйелік қате: бір-біріне ұқсамайды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924050"/>
            <a:ext cx="10868745" cy="1693168"/>
          </a:xfrm>
          <a:prstGeom prst="roundRect">
            <a:avLst>
              <a:gd name="adj" fmla="val 410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667825" y="1930400"/>
            <a:ext cx="5428023" cy="1680468"/>
          </a:xfrm>
          <a:custGeom>
            <a:avLst/>
            <a:gdLst/>
            <a:ahLst/>
            <a:cxnLst/>
            <a:rect l="l" t="t" r="r" b="b"/>
            <a:pathLst>
              <a:path w="5428023" h="1680468">
                <a:moveTo>
                  <a:pt x="57887" y="0"/>
                </a:moveTo>
                <a:lnTo>
                  <a:pt x="5428023" y="0"/>
                </a:lnTo>
                <a:lnTo>
                  <a:pt x="5428023" y="1680468"/>
                </a:lnTo>
                <a:lnTo>
                  <a:pt x="57887" y="1680468"/>
                </a:lnTo>
                <a:arcTo wR="57887" hR="57888" stAng="5400000" swAng="5400000"/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33119" y="2095698"/>
            <a:ext cx="484929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Іріктеу (кездейсоқ) қатесі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453382"/>
            <a:ext cx="484929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Кездейсоқтықтан пайда болады: үлгі кездейсоқ ауытқиды. Бір бағытқа ысырмайды — кей жолы асып, кей жолы кем шығады. Таңдаманы қайталаса, орташаланып "жойылады".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 ұлғайту арқылы азайтуға болады.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95848" y="1930400"/>
            <a:ext cx="5428023" cy="1680468"/>
          </a:xfrm>
          <a:custGeom>
            <a:avLst/>
            <a:gdLst/>
            <a:ahLst/>
            <a:cxnLst/>
            <a:rect l="l" t="t" r="r" b="b"/>
            <a:pathLst>
              <a:path w="5428023" h="1680468">
                <a:moveTo>
                  <a:pt x="0" y="0"/>
                </a:moveTo>
                <a:lnTo>
                  <a:pt x="5370136" y="0"/>
                </a:lnTo>
                <a:arcTo wR="57887" hR="57888" stAng="16200000" swAng="5400000"/>
                <a:lnTo>
                  <a:pt x="5428023" y="1622580"/>
                </a:lnTo>
                <a:arcTo wR="57887" hR="57888" stAng="0" swAng="5400000"/>
                <a:lnTo>
                  <a:pt x="0" y="1680468"/>
                </a:lnTo>
                <a:lnTo>
                  <a:pt x="0" y="0"/>
                </a:lnTo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6095848" y="1930400"/>
            <a:ext cx="19050" cy="1680468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6509282" y="2095698"/>
            <a:ext cx="484929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Жүйелік қате (систематическая ошибка)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09282" y="2453382"/>
            <a:ext cx="484929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"Дұрыс емес жерден алу" нәтижені бір бағытқа ысырып жібереді — репрезентативтілік бұзылған. Таңдаманы қанша рет қайталаса да, қате қайталанады.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 ұлғайту жүйелік қатені жоймайды.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Тек дизайн арқылы жою мүмкін.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2415" y="3803253"/>
            <a:ext cx="5470785" cy="1978124"/>
          </a:xfrm>
          <a:prstGeom prst="roundRect">
            <a:avLst>
              <a:gd name="adj" fmla="val 6020"/>
            </a:avLst>
          </a:prstGeom>
          <a:solidFill>
            <a:srgbClr val="E9CFC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707710" y="3976969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Нақты мысал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7710" y="4392315"/>
            <a:ext cx="5140196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 аудандағы адамдардан ғана сауалнама алынып, барлық қалаға "орташа" баға берілсе — бұл жүйелік қате. Тіпті сол аудандан 10 000 адамды сұрасаңыз да, барлық қала туралы қорытынды жасауға болмайды. Себебі: ол аудан — бас жиынтықты репрезентативті түрде өкілемейді.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03904" y="397696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Екі қатені бірге ескеру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03904" y="4392315"/>
            <a:ext cx="523266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Кәсіби статистикалық зерттеу екі қате түрін де бір мезетте ескереді. Ең тиімді стратегия —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дизайн кезеңінде жүйелік қатені жою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(іріктеу рамасын толық жасау, стратификацияны пайдалану),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 арқылы кездейсоқ қатені минимизациялау.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889180" y="2563862"/>
            <a:ext cx="413434" cy="413445"/>
          </a:xfrm>
          <a:prstGeom prst="roundRect">
            <a:avLst>
              <a:gd name="adj" fmla="val 16802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2563" y="2667149"/>
            <a:ext cx="206667" cy="20667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18225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 дизайны: қалай таңдасаң, солай қорытындылайсың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68723"/>
            <a:ext cx="2021333" cy="12492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624659"/>
            <a:ext cx="34850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Қарапайым кездейсоқ іріктеу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3982343"/>
            <a:ext cx="3485071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Әрбір элементтің түсу мүмкіндігі бірдей. Іске асыру қарапайым, бірақ жиынтықтың ішкі құрылымын ескермейді. Кішігірім, біртекті жиынтықтарда тиімді.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213" y="2168723"/>
            <a:ext cx="2021333" cy="12492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53213" y="3624659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Стратификация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353213" y="3982343"/>
            <a:ext cx="3485170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Жиынтықты ішкі топтарға (қабаттарға) бөліп, әр қабаттан үлеске сай таңдайсың. Дисперсия азаяды, бағалау тұрақтанады. Жиынтықта анық ішкі топтар болса — ең тиімді тәсіл.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5050" y="2168723"/>
            <a:ext cx="2021333" cy="12492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45050" y="3624659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Кластерлік іріктеу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045050" y="3982343"/>
            <a:ext cx="3485170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Алдымен топтарды таңдап, кейін сол топ ішінде элементтерді аласың. Үлкен географиялық зерттеулерде тиімді. Кластер ішіндегі гомогенділік жоғары болса, нәтиже сапасы төмендейді.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661475" y="5408613"/>
            <a:ext cx="10868745" cy="644723"/>
          </a:xfrm>
          <a:prstGeom prst="roundRect">
            <a:avLst>
              <a:gd name="adj" fmla="val 10774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769" y="5641975"/>
            <a:ext cx="206667" cy="16529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98731" y="5615186"/>
            <a:ext cx="1077578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Нәтиже сапасын жоспар дизайны шешеді, тек n емес. Дұрыс таңдалған іріктеу тәсілі бірдей n-мен анағұрлым дәл нәтиже береді.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07522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 сапасы: өлшеу қателігі таңдамадан да қауіпті болуы мүмкін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34908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Репрезентативтілік жеткіліксіз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2764433"/>
            <a:ext cx="5232666" cy="1141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 идеал дизайнмен алынса да,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өлшеу әдісі қате болса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жиынтық туралы түсінік бұрмаланады. Бұл — зерттеушілер жиі елемейтін қауіп.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Мысалдар: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61475" y="4054277"/>
            <a:ext cx="5232666" cy="1852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Салмақты дәлдігі төмен таразымен өлшесе, орташа мәннің вариациясы өседі — шынайы вариация мен өлшеу қателігі шатасады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Анкетадағы сұрақ екіұшты болса, респонденттер оны әртүрлі түсінеді — деректе жасанды вариация пайда болады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Интервьюер пікірі респондентке ықпал етсе — өлшеу субъективтілігі (интервьюер эффектісі)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34908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Категорияны дұрыс жіктемеу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2764433"/>
            <a:ext cx="5232666" cy="1141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Тағы бір қауіп: дискретті/интервалды логика шатасуы. Егер үздіксіз белгіні (мысалы, кіріс) шамадан тыс аз санды категорияға бөлсе, ақпараттың маңызды бөлігі жоғалады.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Практикалық нұсқаулар: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4054277"/>
            <a:ext cx="5232666" cy="1661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Өлшеу аспаптарын алдын ала калибрлеу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Анкета сұрақтарын алдын ала сынақтан өткізу (пилоттық зерттеу)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Интервьюерлерді стандартты нұсқаулармен оқыту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Қайталанатын өлшемдер арқылы сенімділікті тексеру (test-retest reliability)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36394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Таңдамадағы "жасырын" қате: іріктеу негізінің бұзылуы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204244"/>
            <a:ext cx="5470785" cy="3730923"/>
          </a:xfrm>
          <a:prstGeom prst="roundRect">
            <a:avLst>
              <a:gd name="adj" fmla="val 3192"/>
            </a:avLst>
          </a:prstGeom>
          <a:solidFill>
            <a:srgbClr val="C3643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377960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Іріктеу рамасы (sampling frame) дегеніміз не?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793305"/>
            <a:ext cx="5140196" cy="1885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Іріктеу рамасы — бас жиынтықтың барлық мүшелерінің тізімі немесе картасы, яғни іріктеу жүргізілетін практикалық нысандар тізімі. Теориялық бас жиынтық пен іріктеу рамасы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сәйкес келмейде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бұл "жасырын" репрезентативтілік проблемасы.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Іріктеу рамасы қате болса (кей топтар мүлде кірмесе), репрезентативтілік тек "көрінбей" бұзылады. Деректе ешқандай сигнал жоқ — бірақ қорытынды жүйелі түрде бұрмаланған.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37796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Мысалдар мен салдарлары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2793305"/>
            <a:ext cx="5232666" cy="2100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Телефон тізімі: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телефоны жоқ немесе нөмірін жариялаудан бас тартқандар іріктеу рамасынан тыс қалады → байлар/кедейлер теңсіз өкілденеді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Тұрғын үй тізімі: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үйсіздер, жатақхана тұрғындары, жаңа қоныстанушылар кірмеуі мүмкін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Сауалнама тек қала орталығында жүргізілсе: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ауыл тұрғындарының ықтималдық үлесі нөлге түседі → "барлық халық" туралы қорытынды жасауға болмайды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5042198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Шешім: іріктеу рамасын мүмкіндігінше бас жиынтыққа жақындату, "шығып қалған" топтарды анықтап, есепке алу немесе қосымша іріктеу жүргізу (oversampling).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8449"/>
            <a:ext cx="10868745" cy="9044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Стратификация және кластер: бірдей көлем емес, бірдей ақпарат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702197"/>
            <a:ext cx="2040085" cy="20401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900587"/>
            <a:ext cx="3517415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Стратификация тиімділігі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61475" y="4202509"/>
            <a:ext cx="3517415" cy="21108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spcAft>
                <a:spcPts val="550"/>
              </a:spcAft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Стратификациялы іріктеуде </a:t>
            </a:r>
            <a:r>
              <a:rPr lang="en-US" sz="11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әр ішкі топтан (стратадан) жеке үлгі</a:t>
            </a: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алынады. Мұның негізгі артықшылығы: страта ішіндегі нысандар бір-біріне ұқсас болса, жалпы дисперсия күрт азаяды.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Математикалық дәлел: жалпы дисперсия = (</a:t>
            </a:r>
            <a:r>
              <a:rPr lang="en-US" sz="11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страта ішіндегі дисперсия</a:t>
            </a: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орташасы) + (</a:t>
            </a:r>
            <a:r>
              <a:rPr lang="en-US" sz="11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стратааралық дисперсия</a:t>
            </a: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). Стратификация стратааралық дисперсияны "жойып", тек страта ішіндегі дисперсияны ғана қалдырады. Бағалау тұрақтанады.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140" y="1702197"/>
            <a:ext cx="2040085" cy="204013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37140" y="3900587"/>
            <a:ext cx="3517415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Кластерлік іріктеудің логикасы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4337140" y="4202509"/>
            <a:ext cx="3517415" cy="1907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spcAft>
                <a:spcPts val="550"/>
              </a:spcAft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Кластерлік іріктеуде алдымен </a:t>
            </a:r>
            <a:r>
              <a:rPr lang="en-US" sz="11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топтар (кластерлер)</a:t>
            </a: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кездейсоқ таңдалады, кейін сол топ ішіндегі барлық немесе таңдамалы элементтер зерттеледі.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Мысалы: мектептерді кластер қылып, алдымен 20 мектеп таңдалады, кейін тек сол мектептердің оқушылары сұрастырылады. Бұл тәсіл </a:t>
            </a:r>
            <a:r>
              <a:rPr lang="en-US" sz="11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логистикалық жағынан тиімді</a:t>
            </a: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бірақ кластер ішіндегі элементтер ұқсас (гомогенді) болса, статистикалық тиімділік төмендейді.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2805" y="1702197"/>
            <a:ext cx="2040085" cy="204013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12805" y="3900587"/>
            <a:ext cx="3517415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Дизайн шешеді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8012805" y="4202509"/>
            <a:ext cx="3517415" cy="21108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spcAft>
                <a:spcPts val="550"/>
              </a:spcAft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Екі тәсілдің статистикалық салдары өзгеше. Стратификация бағалаудың дисперсиясын азайтады — бірдей n-мен жоғары дәлдік береді. Кластер дисперсияны арттырады — логистика ыңғайлылығы үшін статистикалық тиімділіктен бас тартылады.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Нәтиже сапасын жоспар дизайны шешеді — тек n ғана емес. Мақсат, бюджет және жиынтықтың ішкі құрылымына байланысты оңтайлы тәсіл таңдалуы тиіс.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93147"/>
            <a:ext cx="10868745" cy="363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Бейтарап емес бағалаушының "тізбегі": таңдау → статистика → ықтималдық</a:t>
            </a:r>
            <a:endParaRPr lang="en-US" sz="2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060" y="1009253"/>
            <a:ext cx="6383575" cy="37887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47124" y="3919194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Ықтималдық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5347307" y="3919194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3314884" y="3919194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Іріктеу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61475" y="4977125"/>
            <a:ext cx="5292593" cy="181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Екі сатылы логика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61475" y="5239316"/>
            <a:ext cx="5902177" cy="148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Статистикалық қорытынды екі кезеңнен тұрады: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61475" y="5457230"/>
            <a:ext cx="5292593" cy="4741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06000"/>
              </a:lnSpc>
              <a:buSzPct val="100000"/>
              <a:buFont typeface="+mj-lt"/>
              <a:buAutoNum type="arabicPeriod"/>
            </a:pPr>
            <a:r>
              <a:rPr lang="en-US" sz="9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Таңдама қалай алынды?</a:t>
            </a: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іріктеу дизайны (кездейсоқтық, тәуелсіздік, репрезентативтілік)</a:t>
            </a:r>
            <a:endParaRPr lang="en-US" sz="900" dirty="0"/>
          </a:p>
          <a:p>
            <a:pPr marL="182880" indent="-182880" algn="l">
              <a:lnSpc>
                <a:spcPct val="106000"/>
              </a:lnSpc>
              <a:buSzPct val="100000"/>
              <a:buFont typeface="+mj-lt"/>
              <a:buAutoNum type="arabicPeriod" startAt="2"/>
            </a:pPr>
            <a:r>
              <a:rPr lang="en-US" sz="9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Сол таңдамадан қандай статистика есептелді?</a:t>
            </a: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орташа ма, медиана ма, пропорция ма, және ол бас жиынтық параметрін бейтарап бағалай ма?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61475" y="6009055"/>
            <a:ext cx="5292593" cy="297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Екі кезең де дұрыс орындалғанда ғана қорытынды статистикалық тұрғыдан негізделген болады.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243977" y="4977125"/>
            <a:ext cx="5292593" cy="181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Қате көздері мен бағалаушының маңызы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243977" y="5235178"/>
            <a:ext cx="5292593" cy="9647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6000"/>
              </a:lnSpc>
              <a:spcAft>
                <a:spcPts val="550"/>
              </a:spcAft>
              <a:buNone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Статистиканы дұрыс таңдамау да нәтижені бұрмалайды. Мысалы, асимметриялы таралуда орташа мәнді қолдану — бас жиынтық "орталығын" дұрыс бейнелемейді. Медиана немесе трімдік орташа (trimmed mean) тиімдірек болуы мүмкін.</a:t>
            </a:r>
            <a:endParaRPr lang="en-US" sz="900" dirty="0"/>
          </a:p>
          <a:p>
            <a:pPr marL="0" indent="0" algn="l">
              <a:lnSpc>
                <a:spcPct val="1060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Бейтарап бағалаушы (несмещённая оценка): таңдама статистикасының математикалық күтімі бас жиынтық параметріне тең болуы тиіс. Мысалы, дисперсияны есептегенде </a:t>
            </a:r>
            <a:r>
              <a:rPr lang="en-US" sz="9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(n-1)</a:t>
            </a: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қолдану — бейтараптықты қамтамасыз ету үшін (Бессель түзетуі).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4506</Words>
  <Application>Microsoft Office PowerPoint</Application>
  <PresentationFormat>Широкоэкранный</PresentationFormat>
  <Paragraphs>358</Paragraphs>
  <Slides>29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Roboto</vt:lpstr>
      <vt:lpstr>Host Grotesk Medium</vt:lpstr>
      <vt:lpstr>Arial</vt:lpstr>
      <vt:lpstr>Roboto Bold</vt:lpstr>
      <vt:lpstr>Times New Roman</vt:lpstr>
      <vt:lpstr>Office Theme</vt:lpstr>
      <vt:lpstr>Статистика және деректерді талдау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2</cp:revision>
  <dcterms:created xsi:type="dcterms:W3CDTF">2026-10-12T18:28:40Z</dcterms:created>
  <dcterms:modified xsi:type="dcterms:W3CDTF">2026-11-03T18:52:21Z</dcterms:modified>
</cp:coreProperties>
</file>