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6"/>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12192000" cy="6858000"/>
  <p:notesSz cx="6858000" cy="12192000"/>
  <p:embeddedFontLst>
    <p:embeddedFont>
      <p:font typeface="Host Grotesk Medium" panose="020B0604020202020204" charset="0"/>
      <p:regular r:id="rId37"/>
    </p:embeddedFont>
    <p:embeddedFont>
      <p:font typeface="Roboto" panose="02000000000000000000" pitchFamily="2" charset="0"/>
      <p:regular r:id="rId38"/>
      <p:bold r:id="rId39"/>
      <p:italic r:id="rId40"/>
      <p:boldItalic r:id="rId41"/>
    </p:embeddedFont>
    <p:embeddedFont>
      <p:font typeface="Roboto Bold" panose="02000000000000000000" pitchFamily="2" charset="0"/>
      <p:regular r:id="rId42"/>
      <p:bold r:id="rId4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3" d="100"/>
          <a:sy n="93" d="100"/>
        </p:scale>
        <p:origin x="202"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595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03.11.2026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2012615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1.sv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7.svg"/><Relationship Id="rId4" Type="http://schemas.openxmlformats.org/officeDocument/2006/relationships/image" Target="../media/image16.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1.svg"/><Relationship Id="rId4" Type="http://schemas.openxmlformats.org/officeDocument/2006/relationships/image" Target="../media/image20.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5.svg"/><Relationship Id="rId4" Type="http://schemas.openxmlformats.org/officeDocument/2006/relationships/image" Target="../media/image24.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1.svg"/><Relationship Id="rId4" Type="http://schemas.openxmlformats.org/officeDocument/2006/relationships/image" Target="../media/image30.sv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6" name="Заголовок 5"/>
          <p:cNvSpPr txBox="1">
            <a:spLocks noGrp="1"/>
          </p:cNvSpPr>
          <p:nvPr>
            <p:ph type="ctrTitle"/>
          </p:nvPr>
        </p:nvSpPr>
        <p:spPr>
          <a:xfrm>
            <a:off x="2407510" y="2553353"/>
            <a:ext cx="7766221" cy="1446550"/>
          </a:xfrm>
          <a:prstGeom prst="rect">
            <a:avLst/>
          </a:prstGeom>
          <a:noFill/>
        </p:spPr>
        <p:txBody>
          <a:bodyPr wrap="square" rtlCol="0">
            <a:spAutoFit/>
          </a:bodyPr>
          <a:lstStyle/>
          <a:p>
            <a:r>
              <a:rPr lang="kk-KZ" sz="440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Статистика және деректерді талдау</a:t>
            </a:r>
            <a:endParaRPr lang="ru-RU" sz="280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42461" y="785554"/>
            <a:ext cx="4178893" cy="947814"/>
          </a:xfrm>
          <a:prstGeom prst="rect">
            <a:avLst/>
          </a:prstGeom>
        </p:spPr>
      </p:pic>
      <p:sp>
        <p:nvSpPr>
          <p:cNvPr id="2" name="TextBox 1"/>
          <p:cNvSpPr txBox="1"/>
          <p:nvPr/>
        </p:nvSpPr>
        <p:spPr>
          <a:xfrm>
            <a:off x="3263899" y="3999902"/>
            <a:ext cx="6205495" cy="1508105"/>
          </a:xfrm>
          <a:prstGeom prst="rect">
            <a:avLst/>
          </a:prstGeom>
          <a:noFill/>
        </p:spPr>
        <p:txBody>
          <a:bodyPr wrap="square" rtlCol="0">
            <a:spAutoFit/>
          </a:bodyPr>
          <a:lstStyle/>
          <a:p>
            <a:pPr algn="ctr"/>
            <a:r>
              <a:rPr lang="ru-RU" b="1" dirty="0">
                <a:solidFill>
                  <a:schemeClr val="bg1"/>
                </a:solidFill>
                <a:latin typeface="Times New Roman" panose="02020603050405020304" pitchFamily="18" charset="0"/>
                <a:cs typeface="Times New Roman" panose="02020603050405020304" pitchFamily="18" charset="0"/>
              </a:rPr>
              <a:t>Ержан </a:t>
            </a:r>
            <a:r>
              <a:rPr lang="ru-RU" b="1" dirty="0" err="1">
                <a:solidFill>
                  <a:schemeClr val="bg1"/>
                </a:solidFill>
                <a:latin typeface="Times New Roman" panose="02020603050405020304" pitchFamily="18" charset="0"/>
                <a:cs typeface="Times New Roman" panose="02020603050405020304" pitchFamily="18" charset="0"/>
              </a:rPr>
              <a:t>Асел</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Ануаркызы</a:t>
            </a:r>
            <a:r>
              <a:rPr lang="ru-RU" b="1" dirty="0">
                <a:solidFill>
                  <a:schemeClr val="bg1"/>
                </a:solidFill>
                <a:latin typeface="Times New Roman" panose="02020603050405020304" pitchFamily="18" charset="0"/>
                <a:cs typeface="Times New Roman" panose="02020603050405020304" pitchFamily="18" charset="0"/>
              </a:rPr>
              <a:t>,</a:t>
            </a:r>
            <a:r>
              <a:rPr lang="en-US" b="1" dirty="0">
                <a:solidFill>
                  <a:schemeClr val="bg1"/>
                </a:solidFill>
                <a:latin typeface="Times New Roman" panose="02020603050405020304" pitchFamily="18" charset="0"/>
                <a:cs typeface="Times New Roman" panose="02020603050405020304" pitchFamily="18" charset="0"/>
              </a:rPr>
              <a:t>Ph.D.</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Ақпараттық</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жүйелер</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кафедрасының</a:t>
            </a:r>
            <a:r>
              <a:rPr lang="ru-RU" b="1" dirty="0">
                <a:solidFill>
                  <a:schemeClr val="bg1"/>
                </a:solidFill>
                <a:latin typeface="Times New Roman" panose="02020603050405020304" pitchFamily="18" charset="0"/>
                <a:cs typeface="Times New Roman" panose="02020603050405020304" pitchFamily="18" charset="0"/>
              </a:rPr>
              <a:t> </a:t>
            </a:r>
            <a:r>
              <a:rPr lang="ru-RU" b="1" dirty="0" err="1">
                <a:solidFill>
                  <a:schemeClr val="bg1"/>
                </a:solidFill>
                <a:latin typeface="Times New Roman" panose="02020603050405020304" pitchFamily="18" charset="0"/>
                <a:cs typeface="Times New Roman" panose="02020603050405020304" pitchFamily="18" charset="0"/>
              </a:rPr>
              <a:t>қауымдастырылған</a:t>
            </a:r>
            <a:r>
              <a:rPr lang="ru-RU" b="1" dirty="0">
                <a:solidFill>
                  <a:schemeClr val="bg1"/>
                </a:solidFill>
                <a:latin typeface="Times New Roman" panose="02020603050405020304" pitchFamily="18" charset="0"/>
                <a:cs typeface="Times New Roman" panose="02020603050405020304" pitchFamily="18" charset="0"/>
              </a:rPr>
              <a:t> профессоры</a:t>
            </a:r>
            <a:br>
              <a:rPr lang="en-US" b="1" dirty="0">
                <a:latin typeface="Times New Roman" panose="02020603050405020304" pitchFamily="18" charset="0"/>
                <a:cs typeface="Times New Roman" panose="02020603050405020304" pitchFamily="18" charset="0"/>
              </a:rPr>
            </a:br>
            <a:br>
              <a:rPr lang="ru-RU" b="1" dirty="0">
                <a:latin typeface="Times New Roman" panose="02020603050405020304" pitchFamily="18" charset="0"/>
                <a:cs typeface="Times New Roman" panose="02020603050405020304" pitchFamily="18" charset="0"/>
              </a:rPr>
            </a:br>
            <a:r>
              <a:rPr lang="en-US" sz="2000" b="1" dirty="0" err="1"/>
              <a:t>Assel.yerzhan@satbayev.university</a:t>
            </a:r>
            <a:br>
              <a:rPr lang="en-US" b="1"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2553858"/>
            <a:ext cx="6296860" cy="1033463"/>
          </a:xfrm>
          <a:prstGeom prst="rect">
            <a:avLst/>
          </a:prstGeom>
          <a:noFill/>
          <a:ln/>
        </p:spPr>
        <p:txBody>
          <a:bodyPr wrap="square" lIns="0" tIns="0" rIns="0" bIns="0" rtlCol="0" anchor="t">
            <a:normAutofit/>
          </a:bodyPr>
          <a:lstStyle/>
          <a:p>
            <a:pPr marL="0" indent="0" algn="ctr">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Іріктеме және статистикалық бағалау</a:t>
            </a:r>
            <a:endParaRPr lang="en-US" sz="3250" dirty="0"/>
          </a:p>
        </p:txBody>
      </p:sp>
      <p:sp>
        <p:nvSpPr>
          <p:cNvPr id="4" name="Text 1"/>
          <p:cNvSpPr/>
          <p:nvPr/>
        </p:nvSpPr>
        <p:spPr>
          <a:xfrm>
            <a:off x="661475" y="3821708"/>
            <a:ext cx="6296860" cy="496094"/>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Деректен шешімге дейін — статистикалық зерттеудің теориялық негіздері, іріктеу әдістері және бағалау логикасы</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47097"/>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зерттеудің басталуы: мақсат пен нысан</a:t>
            </a:r>
            <a:endParaRPr lang="en-US" sz="3250" dirty="0"/>
          </a:p>
        </p:txBody>
      </p:sp>
      <p:sp>
        <p:nvSpPr>
          <p:cNvPr id="3" name="Text 1"/>
          <p:cNvSpPr/>
          <p:nvPr/>
        </p:nvSpPr>
        <p:spPr>
          <a:xfrm>
            <a:off x="661475" y="2197596"/>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Кез келген статистикалық зерттеу нақты мақсатты анықтаудан басталады. Мақсат айқын болмаса, жиналған деректер өз мәнін жоғалтады және шешім қабылдауға негіз болмайды. Зерттеудің бастапқы кезеңінде екі іргелі сұрақ қойылады.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879725"/>
            <a:ext cx="5351725" cy="2462709"/>
          </a:xfrm>
          <a:prstGeom prst="rect">
            <a:avLst/>
          </a:prstGeom>
        </p:spPr>
      </p:pic>
      <p:sp>
        <p:nvSpPr>
          <p:cNvPr id="5" name="Text 2"/>
          <p:cNvSpPr/>
          <p:nvPr/>
        </p:nvSpPr>
        <p:spPr>
          <a:xfrm>
            <a:off x="922017" y="3064073"/>
            <a:ext cx="490684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Зерттеу нысанын анықтау</a:t>
            </a:r>
            <a:endParaRPr lang="en-US" sz="1600" dirty="0"/>
          </a:p>
        </p:txBody>
      </p:sp>
      <p:sp>
        <p:nvSpPr>
          <p:cNvPr id="6" name="Text 3"/>
          <p:cNvSpPr/>
          <p:nvPr/>
        </p:nvSpPr>
        <p:spPr>
          <a:xfrm>
            <a:off x="922017" y="3421757"/>
            <a:ext cx="490684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 нысаны — мәлімет алынатын жиынтық. Бұл жиынтық нақты шектелуі тиіс: мысалы, «Алматы қаласының 2024 жылғы 18–60 жас аралығындағы жұмыс істейтін тұрғындары». Нысанды дұрыс анықтау іріктеме шеңберін қалыптастырудың алғышарты болып табылады. Жиынтық неғұрлым нақты анықталса, соғұрлым дерек сапасы жоғары болады.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78495" y="2879725"/>
            <a:ext cx="5351725" cy="2462709"/>
          </a:xfrm>
          <a:prstGeom prst="rect">
            <a:avLst/>
          </a:prstGeom>
        </p:spPr>
      </p:pic>
      <p:sp>
        <p:nvSpPr>
          <p:cNvPr id="8" name="Text 4"/>
          <p:cNvSpPr/>
          <p:nvPr/>
        </p:nvSpPr>
        <p:spPr>
          <a:xfrm>
            <a:off x="6439037" y="3064073"/>
            <a:ext cx="490684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Зерттеу бірлігін белгілеу</a:t>
            </a:r>
            <a:endParaRPr lang="en-US" sz="1600" dirty="0"/>
          </a:p>
        </p:txBody>
      </p:sp>
      <p:sp>
        <p:nvSpPr>
          <p:cNvPr id="9" name="Text 5"/>
          <p:cNvSpPr/>
          <p:nvPr/>
        </p:nvSpPr>
        <p:spPr>
          <a:xfrm>
            <a:off x="6439037" y="3421757"/>
            <a:ext cx="4906840" cy="148828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 бірлігі — деректің тікелей алынатын элементі. Бірлік жеке тұлға, үй шаруашылығы, кәсіпорын немесе аймақ болуы мүмкін. Бірлікті дұрыс таңдау зерттеудің логикасын айқындайды. Мысалы, халықтың кірісін зерттегенде бірлік ретінде үй шаруашылығын немесе жеке адамды таңдауға болады — бұл таңдау нәтижеге айтарлықтай әсер етеді.</a:t>
            </a:r>
            <a:endParaRPr lang="en-US" sz="1300" dirty="0"/>
          </a:p>
        </p:txBody>
      </p:sp>
      <p:sp>
        <p:nvSpPr>
          <p:cNvPr id="10" name="Text 6"/>
          <p:cNvSpPr/>
          <p:nvPr/>
        </p:nvSpPr>
        <p:spPr>
          <a:xfrm>
            <a:off x="661475" y="5528469"/>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Нысан мен бірлікті айқындаудан кейін зерттеушілер бақылау бағдарламасын, деректер жинау тәсілін және талдау логикасын жоспарлауға кіріседі. Осы кезеңдегі қателіктер кейінгі барлық нәтижеге өз ізін қалдырады.</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43004"/>
            <a:ext cx="10868745"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Жоспар және бағдарлама: өлшемнің «ережесін» бекіту</a:t>
            </a:r>
            <a:endParaRPr lang="en-US" sz="3250" dirty="0"/>
          </a:p>
        </p:txBody>
      </p:sp>
      <p:sp>
        <p:nvSpPr>
          <p:cNvPr id="3" name="Text 1"/>
          <p:cNvSpPr/>
          <p:nvPr/>
        </p:nvSpPr>
        <p:spPr>
          <a:xfrm>
            <a:off x="661475" y="199350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зерттеудің жоспары мен бағдарламасы — зерттеушінің «конституциясы». Бұл құжат барлық кейінгі қадамдарды реттейді және деректер жинаудың стандартын белгілейді.</a:t>
            </a:r>
            <a:endParaRPr lang="en-US" sz="1300" dirty="0"/>
          </a:p>
        </p:txBody>
      </p:sp>
      <p:sp>
        <p:nvSpPr>
          <p:cNvPr id="4" name="Shape 2"/>
          <p:cNvSpPr/>
          <p:nvPr/>
        </p:nvSpPr>
        <p:spPr>
          <a:xfrm>
            <a:off x="542415" y="2675632"/>
            <a:ext cx="5470785" cy="2722265"/>
          </a:xfrm>
          <a:prstGeom prst="roundRect">
            <a:avLst>
              <a:gd name="adj" fmla="val 4374"/>
            </a:avLst>
          </a:prstGeom>
          <a:solidFill>
            <a:srgbClr val="95CCDA"/>
          </a:solidFill>
          <a:ln/>
        </p:spPr>
        <p:txBody>
          <a:bodyPr/>
          <a:lstStyle/>
          <a:p>
            <a:endParaRPr lang="ru-RU"/>
          </a:p>
        </p:txBody>
      </p:sp>
      <p:sp>
        <p:nvSpPr>
          <p:cNvPr id="5" name="Text 3"/>
          <p:cNvSpPr/>
          <p:nvPr/>
        </p:nvSpPr>
        <p:spPr>
          <a:xfrm>
            <a:off x="707710" y="2849348"/>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Бақылау бірлігі мен жинау материалдары</a:t>
            </a:r>
            <a:endParaRPr lang="en-US" sz="1600" dirty="0"/>
          </a:p>
        </p:txBody>
      </p:sp>
      <p:sp>
        <p:nvSpPr>
          <p:cNvPr id="6" name="Text 4"/>
          <p:cNvSpPr/>
          <p:nvPr/>
        </p:nvSpPr>
        <p:spPr>
          <a:xfrm>
            <a:off x="707710" y="3264694"/>
            <a:ext cx="5140196"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Бақылау бірлігі анықталғаннан кейін деректерді жинаудың нақты құралдары таңдалады. Анкеталар — сауалнама зерттеулерінің негізгі құралы. Олар стандартталған болуы тиіс: сұрақтардың реті, тұжырымы және жауап нұсқалары алдын ала бекітіледі. Ресми статистикада бастапқы есеп құжаттары (форматтар) немесе әкімшілік деректер базалары қолданылады. Жинау материалдарының сапасы деректердің сапасын тікелей анықтайды.</a:t>
            </a:r>
            <a:endParaRPr lang="en-US" sz="1300" dirty="0"/>
          </a:p>
        </p:txBody>
      </p:sp>
      <p:sp>
        <p:nvSpPr>
          <p:cNvPr id="7" name="Text 5"/>
          <p:cNvSpPr/>
          <p:nvPr/>
        </p:nvSpPr>
        <p:spPr>
          <a:xfrm>
            <a:off x="6303904" y="284934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Талдау бағдарламасын алдын ала құру</a:t>
            </a:r>
            <a:endParaRPr lang="en-US" sz="1600" dirty="0"/>
          </a:p>
        </p:txBody>
      </p:sp>
      <p:sp>
        <p:nvSpPr>
          <p:cNvPr id="8" name="Text 6"/>
          <p:cNvSpPr/>
          <p:nvPr/>
        </p:nvSpPr>
        <p:spPr>
          <a:xfrm>
            <a:off x="6303904" y="3264694"/>
            <a:ext cx="5232666"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жинаудан бұрын талдау бағдарламасын жасау — озық тәжірибе. Бұл тәсіл «жинап алайық, сонан соң не істерімізді ойлайық» деген жол жоқтығын білдіреді. Алдын ала жасалған талдау жоспары мыналарды қамтуы тиіс: қандай өлшемдер есептелетіні, қандай кесте форматтары пайдаланылатыны, қандай статистикалық тестілер жүргізілетіні. Бұл тәсіл зерттеушіні нәтижеге байланысты «кейіннен деректерді бейімдеу» (p-hacking) тәуекелінен қорғайды.</a:t>
            </a:r>
            <a:endParaRPr lang="en-US" sz="1300" dirty="0"/>
          </a:p>
        </p:txBody>
      </p:sp>
      <p:sp>
        <p:nvSpPr>
          <p:cNvPr id="9" name="Shape 7"/>
          <p:cNvSpPr/>
          <p:nvPr/>
        </p:nvSpPr>
        <p:spPr>
          <a:xfrm>
            <a:off x="661475" y="5583932"/>
            <a:ext cx="10868745" cy="644723"/>
          </a:xfrm>
          <a:prstGeom prst="roundRect">
            <a:avLst>
              <a:gd name="adj" fmla="val 10774"/>
            </a:avLst>
          </a:prstGeom>
          <a:solidFill>
            <a:srgbClr val="D9EDF2"/>
          </a:solidFill>
          <a:ln/>
        </p:spPr>
        <p:txBody>
          <a:bodyPr/>
          <a:lstStyle/>
          <a:p>
            <a:endParaRPr lang="ru-RU"/>
          </a:p>
        </p:txBody>
      </p:sp>
      <p:pic>
        <p:nvPicPr>
          <p:cNvPr id="10" name="Image 0" descr="preencoded.png"/>
          <p:cNvPicPr>
            <a:picLocks noChangeAspect="1"/>
          </p:cNvPicPr>
          <p:nvPr/>
        </p:nvPicPr>
        <p:blipFill>
          <a:blip r:embed="rId3"/>
          <a:stretch>
            <a:fillRect/>
          </a:stretch>
        </p:blipFill>
        <p:spPr>
          <a:xfrm>
            <a:off x="826769" y="5817295"/>
            <a:ext cx="206667" cy="165298"/>
          </a:xfrm>
          <a:prstGeom prst="rect">
            <a:avLst/>
          </a:prstGeom>
        </p:spPr>
      </p:pic>
      <p:sp>
        <p:nvSpPr>
          <p:cNvPr id="11" name="Text 8"/>
          <p:cNvSpPr/>
          <p:nvPr/>
        </p:nvSpPr>
        <p:spPr>
          <a:xfrm>
            <a:off x="1198731" y="5790505"/>
            <a:ext cx="10775780" cy="248047"/>
          </a:xfrm>
          <a:prstGeom prst="rect">
            <a:avLst/>
          </a:prstGeom>
          <a:noFill/>
          <a:ln/>
        </p:spPr>
        <p:txBody>
          <a:bodyPr wrap="none" lIns="0" tIns="0" rIns="0" bIns="0" rtlCol="0" anchor="t"/>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Жоспар мен бағдарлама зерттеу барысында өзгерісе ұшырауы мүмкін, бірақ кез келген өзгеріс негізделіп, тіркелуі тиіс.</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25260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Уақыт пен орын: бақылауды дұрыс «қою»</a:t>
            </a:r>
            <a:endParaRPr lang="en-US" sz="3250" dirty="0"/>
          </a:p>
        </p:txBody>
      </p:sp>
      <p:sp>
        <p:nvSpPr>
          <p:cNvPr id="3" name="Text 1"/>
          <p:cNvSpPr/>
          <p:nvPr/>
        </p:nvSpPr>
        <p:spPr>
          <a:xfrm>
            <a:off x="661475" y="217743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Зерттеу орнын нақтылау</a:t>
            </a:r>
            <a:endParaRPr lang="en-US" sz="1600" dirty="0"/>
          </a:p>
        </p:txBody>
      </p:sp>
      <p:sp>
        <p:nvSpPr>
          <p:cNvPr id="4" name="Text 2"/>
          <p:cNvSpPr/>
          <p:nvPr/>
        </p:nvSpPr>
        <p:spPr>
          <a:xfrm>
            <a:off x="661475" y="2592784"/>
            <a:ext cx="5232666" cy="2877344"/>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Зерттеу аймағын немесе мекемесін нақты анықтау деректердің географиялық өкілдігін қамтамасыз етеді. Аймақты таңдауда негізгі критерийлер: зерттеу мақсатына сәйкестігі, логистикалық қолжетімділік, тарихи деректер базасының болуы. Мысалы, ауылдық кедейлікті зерттеуде аудандар мен ауылдардың іріктемесі нақты әдіснамамен жүргізілуі тиіс.</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Мекемелік зерттеулерде (мысалы, денсаулық сақтау саласы) ауруханалар, клиникалар немесе дәрігерлік амбулаториялар тізімінен іріктеме жүргізіледі. Кеңістіктік шеңберді дұрыс анықтамау нәтижелерді жалпылаудың қателікке ұшырауына алып келеді.</a:t>
            </a:r>
            <a:endParaRPr lang="en-US" sz="1300" dirty="0"/>
          </a:p>
        </p:txBody>
      </p:sp>
      <p:sp>
        <p:nvSpPr>
          <p:cNvPr id="5" name="Text 3"/>
          <p:cNvSpPr/>
          <p:nvPr/>
        </p:nvSpPr>
        <p:spPr>
          <a:xfrm>
            <a:off x="6303904" y="2177438"/>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Зерттеу мерзімін таңдау</a:t>
            </a:r>
            <a:endParaRPr lang="en-US" sz="1600" dirty="0"/>
          </a:p>
        </p:txBody>
      </p:sp>
      <p:sp>
        <p:nvSpPr>
          <p:cNvPr id="6" name="Text 4"/>
          <p:cNvSpPr/>
          <p:nvPr/>
        </p:nvSpPr>
        <p:spPr>
          <a:xfrm>
            <a:off x="6303904" y="2592784"/>
            <a:ext cx="5232666" cy="2877344"/>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Уақыт факторы статистикалық зерттеуде шешуші рөл атқарады. Мерзімді таңдауда мыналар есепке алынады: маусымдық ауытқулар (мысалы, егін жинау маусымындағы жұмыспен қамту статистикасы), экономикалық циклдер, мереке күндері мен ерекше оқиғалар. Деректерді жинаудың «нүктелік» (бір күн/аптадағы жағдайды тіркеу) немесе «кезеңдік» (ұзақ уақыт аралығындағы өзгерісті бақылау) болуы зерттеу сипатына байланысты.</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Панельдік зерттеулерде бір топ бірліктер ұзақ уақыт бойы қайта-қайта бақыланады. Бұл тәсіл себептік байланыстарды анықтауға мүмкіндік береді.</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85305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бақылау: дерек жинаудың кезеңі</a:t>
            </a:r>
            <a:endParaRPr lang="en-US" sz="3250" dirty="0"/>
          </a:p>
        </p:txBody>
      </p:sp>
      <p:sp>
        <p:nvSpPr>
          <p:cNvPr id="3" name="Text 1"/>
          <p:cNvSpPr/>
          <p:nvPr/>
        </p:nvSpPr>
        <p:spPr>
          <a:xfrm>
            <a:off x="661475" y="1686818"/>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бақылау — нысан бірліктерінің сипаттамаларын есеп құжаттарында тіркеудің жүйелі процесі. Бұл кезең теориялық жоспарды нақты деректерге айналдырады.</a:t>
            </a:r>
            <a:endParaRPr lang="en-US" sz="1300" dirty="0"/>
          </a:p>
        </p:txBody>
      </p:sp>
      <p:sp>
        <p:nvSpPr>
          <p:cNvPr id="4" name="Shape 2"/>
          <p:cNvSpPr/>
          <p:nvPr/>
        </p:nvSpPr>
        <p:spPr>
          <a:xfrm>
            <a:off x="661475" y="2368947"/>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5" name="Text 3"/>
          <p:cNvSpPr/>
          <p:nvPr/>
        </p:nvSpPr>
        <p:spPr>
          <a:xfrm>
            <a:off x="723485" y="239995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1</a:t>
            </a:r>
            <a:endParaRPr lang="en-US" sz="1950" dirty="0"/>
          </a:p>
        </p:txBody>
      </p:sp>
      <p:sp>
        <p:nvSpPr>
          <p:cNvPr id="6" name="Text 4"/>
          <p:cNvSpPr/>
          <p:nvPr/>
        </p:nvSpPr>
        <p:spPr>
          <a:xfrm>
            <a:off x="1198830" y="2425799"/>
            <a:ext cx="29477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Бірліктерді тіркеу принципі</a:t>
            </a:r>
            <a:endParaRPr lang="en-US" sz="1600" dirty="0"/>
          </a:p>
        </p:txBody>
      </p:sp>
      <p:sp>
        <p:nvSpPr>
          <p:cNvPr id="7" name="Text 5"/>
          <p:cNvSpPr/>
          <p:nvPr/>
        </p:nvSpPr>
        <p:spPr>
          <a:xfrm>
            <a:off x="1198830" y="2783483"/>
            <a:ext cx="29477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бақылаудың негізгі міндеті — нысанның әрбір бірлігін белгіленген нысан бойынша есепке алу. Тіркеу кезінде деректердің толықтығы мен дәлдігі қатаң қадағаланады. Бір бірлікті екі рет немесе мүлде тіркемеу — бақылаудың сапасын анықтайтын маңызды шарт.</a:t>
            </a:r>
            <a:endParaRPr lang="en-US" sz="1300" dirty="0"/>
          </a:p>
        </p:txBody>
      </p:sp>
      <p:sp>
        <p:nvSpPr>
          <p:cNvPr id="8" name="Shape 6"/>
          <p:cNvSpPr/>
          <p:nvPr/>
        </p:nvSpPr>
        <p:spPr>
          <a:xfrm>
            <a:off x="4353213" y="2368947"/>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9" name="Text 7"/>
          <p:cNvSpPr/>
          <p:nvPr/>
        </p:nvSpPr>
        <p:spPr>
          <a:xfrm>
            <a:off x="4415223" y="239995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2</a:t>
            </a:r>
            <a:endParaRPr lang="en-US" sz="1950" dirty="0"/>
          </a:p>
        </p:txBody>
      </p:sp>
      <p:sp>
        <p:nvSpPr>
          <p:cNvPr id="10" name="Text 8"/>
          <p:cNvSpPr/>
          <p:nvPr/>
        </p:nvSpPr>
        <p:spPr>
          <a:xfrm>
            <a:off x="4890568" y="2425799"/>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Толықтық пен уақыт факторы</a:t>
            </a:r>
            <a:endParaRPr lang="en-US" sz="1600" dirty="0"/>
          </a:p>
        </p:txBody>
      </p:sp>
      <p:sp>
        <p:nvSpPr>
          <p:cNvPr id="11" name="Text 9"/>
          <p:cNvSpPr/>
          <p:nvPr/>
        </p:nvSpPr>
        <p:spPr>
          <a:xfrm>
            <a:off x="4890568" y="3041948"/>
            <a:ext cx="2947815"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Деректердің толықтығы — жиынтықтың барлық (немесе іріктеп алынған) бірліктері туралы мәлімет жинақталды дегенді білдіреді. Уақыт факторы деректердің «өткірлігін» (актуалдылығын) анықтайды. Тым ерте немесе тым кеш жиналған деректер зерттелетін құбылысты дұрыс бейнелемеуі мүмкін. Мысалы, жылдық өнеркәсіп есебін жылдың басында емес, аяғында жинау дұрыс нәтиже береді.</a:t>
            </a:r>
            <a:endParaRPr lang="en-US" sz="1300" dirty="0"/>
          </a:p>
        </p:txBody>
      </p:sp>
      <p:sp>
        <p:nvSpPr>
          <p:cNvPr id="12" name="Shape 10"/>
          <p:cNvSpPr/>
          <p:nvPr/>
        </p:nvSpPr>
        <p:spPr>
          <a:xfrm>
            <a:off x="8045050" y="2368947"/>
            <a:ext cx="372061" cy="372070"/>
          </a:xfrm>
          <a:prstGeom prst="roundRect">
            <a:avLst>
              <a:gd name="adj" fmla="val 18670"/>
            </a:avLst>
          </a:prstGeom>
          <a:solidFill>
            <a:srgbClr val="D9EDF2"/>
          </a:solidFill>
          <a:ln w="6350">
            <a:solidFill>
              <a:srgbClr val="BFD3D8"/>
            </a:solidFill>
            <a:prstDash val="solid"/>
          </a:ln>
        </p:spPr>
        <p:txBody>
          <a:bodyPr/>
          <a:lstStyle/>
          <a:p>
            <a:endParaRPr lang="ru-RU"/>
          </a:p>
        </p:txBody>
      </p:sp>
      <p:sp>
        <p:nvSpPr>
          <p:cNvPr id="13" name="Text 11"/>
          <p:cNvSpPr/>
          <p:nvPr/>
        </p:nvSpPr>
        <p:spPr>
          <a:xfrm>
            <a:off x="8107060" y="2399953"/>
            <a:ext cx="248041" cy="310059"/>
          </a:xfrm>
          <a:prstGeom prst="rect">
            <a:avLst/>
          </a:prstGeom>
          <a:noFill/>
          <a:ln/>
        </p:spPr>
        <p:txBody>
          <a:bodyPr wrap="none" lIns="0" tIns="0" rIns="0" bIns="0" rtlCol="0" anchor="ctr"/>
          <a:lstStyle/>
          <a:p>
            <a:pPr marL="0" indent="0" algn="ctr">
              <a:lnSpc>
                <a:spcPct val="100000"/>
              </a:lnSpc>
              <a:buNone/>
            </a:pPr>
            <a:r>
              <a:rPr lang="en-US" sz="1950" dirty="0">
                <a:solidFill>
                  <a:srgbClr val="384653"/>
                </a:solidFill>
                <a:latin typeface="Host Grotesk Medium" pitchFamily="34" charset="0"/>
                <a:ea typeface="Host Grotesk Medium" pitchFamily="34" charset="-122"/>
                <a:cs typeface="Host Grotesk Medium" pitchFamily="34" charset="-120"/>
              </a:rPr>
              <a:t>3</a:t>
            </a:r>
            <a:endParaRPr lang="en-US" sz="1950" dirty="0"/>
          </a:p>
        </p:txBody>
      </p:sp>
      <p:sp>
        <p:nvSpPr>
          <p:cNvPr id="14" name="Text 12"/>
          <p:cNvSpPr/>
          <p:nvPr/>
        </p:nvSpPr>
        <p:spPr>
          <a:xfrm>
            <a:off x="8582406" y="2425799"/>
            <a:ext cx="294781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сапасын бақылау</a:t>
            </a:r>
            <a:endParaRPr lang="en-US" sz="1600" dirty="0"/>
          </a:p>
        </p:txBody>
      </p:sp>
      <p:sp>
        <p:nvSpPr>
          <p:cNvPr id="15" name="Text 13"/>
          <p:cNvSpPr/>
          <p:nvPr/>
        </p:nvSpPr>
        <p:spPr>
          <a:xfrm>
            <a:off x="8582406" y="2783483"/>
            <a:ext cx="29478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Бақылау кезінде жинақталған деректерді логикалық тексеруден өткізу маңызды. Ішкі қайшылықтарды, мүмкін емес мәндерді (мысалы, жасы 150 деп тіркелген адам) және бос жауаптарды анықтап, дер кезінде түзету — деректер сапасын қамтамасыз етудің негізгі элементі.</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8710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Іріктеме не үшін керек?</a:t>
            </a:r>
            <a:endParaRPr lang="en-US" sz="3250" dirty="0"/>
          </a:p>
        </p:txBody>
      </p:sp>
      <p:sp>
        <p:nvSpPr>
          <p:cNvPr id="3" name="Text 1"/>
          <p:cNvSpPr/>
          <p:nvPr/>
        </p:nvSpPr>
        <p:spPr>
          <a:xfrm>
            <a:off x="661475" y="192087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зерттеуде барлық бірліктерді бақылаудың — «жаппай бақылаудың» — мүмкін болмайтын немесе тиімсіз жағдайлары жиі кездеседі. Дәл осы жерде іріктеме (выборка) тәсілі шешім ретінде алға шығады.</a:t>
            </a:r>
            <a:endParaRPr lang="en-US" sz="1300" dirty="0"/>
          </a:p>
        </p:txBody>
      </p:sp>
      <p:sp>
        <p:nvSpPr>
          <p:cNvPr id="4" name="Shape 2"/>
          <p:cNvSpPr/>
          <p:nvPr/>
        </p:nvSpPr>
        <p:spPr>
          <a:xfrm>
            <a:off x="661475" y="2603004"/>
            <a:ext cx="3512653"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33119" y="2774652"/>
            <a:ext cx="31693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Жаппай бақылаудың шектеулері</a:t>
            </a:r>
            <a:endParaRPr lang="en-US" sz="1600" dirty="0"/>
          </a:p>
        </p:txBody>
      </p:sp>
      <p:sp>
        <p:nvSpPr>
          <p:cNvPr id="6" name="Text 4"/>
          <p:cNvSpPr/>
          <p:nvPr/>
        </p:nvSpPr>
        <p:spPr>
          <a:xfrm>
            <a:off x="833119" y="3390801"/>
            <a:ext cx="31693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Миллиондаған халқы бар елде барлық тұрғынды сауалнамаға тарту мүмкін емес. Сонымен қатар кейбір зерттеулер объектіні жоятын бақылауды талап етеді — мысалы, жарылатын затты тексеру. Мұндай жағдайларда тек іріктеме тәсілі ғана баламасы жоқ шешім болып табылады.</a:t>
            </a:r>
            <a:endParaRPr lang="en-US" sz="1300" dirty="0"/>
          </a:p>
        </p:txBody>
      </p:sp>
      <p:sp>
        <p:nvSpPr>
          <p:cNvPr id="7" name="Shape 5"/>
          <p:cNvSpPr/>
          <p:nvPr/>
        </p:nvSpPr>
        <p:spPr>
          <a:xfrm>
            <a:off x="4339422" y="2603004"/>
            <a:ext cx="3512752"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11066" y="2774652"/>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Ресурстарды үнемдеу</a:t>
            </a:r>
            <a:endParaRPr lang="en-US" sz="1600" dirty="0"/>
          </a:p>
        </p:txBody>
      </p:sp>
      <p:sp>
        <p:nvSpPr>
          <p:cNvPr id="9" name="Text 7"/>
          <p:cNvSpPr/>
          <p:nvPr/>
        </p:nvSpPr>
        <p:spPr>
          <a:xfrm>
            <a:off x="4511066" y="3132336"/>
            <a:ext cx="3169464"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тәсілі уақытты, еңбекті, материалдық және қаржылық ресурстарды айтарлықтай үнемдейді. Мысалы, 100 000 үй шаруашылығының ішінен 3 000-ын ғана зерттеп, бүкіл жиынтық туралы сенімді тұжырым жасауға болады. Бұл статистиканың ең күшті тетіктерінің бірі.</a:t>
            </a:r>
            <a:endParaRPr lang="en-US" sz="1300" dirty="0"/>
          </a:p>
        </p:txBody>
      </p:sp>
      <p:sp>
        <p:nvSpPr>
          <p:cNvPr id="10" name="Shape 8"/>
          <p:cNvSpPr/>
          <p:nvPr/>
        </p:nvSpPr>
        <p:spPr>
          <a:xfrm>
            <a:off x="8017468" y="2603004"/>
            <a:ext cx="3512653" cy="3181449"/>
          </a:xfrm>
          <a:prstGeom prst="roundRect">
            <a:avLst>
              <a:gd name="adj" fmla="val 2183"/>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89112" y="277465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сапасының артуы</a:t>
            </a:r>
            <a:endParaRPr lang="en-US" sz="1600" dirty="0"/>
          </a:p>
        </p:txBody>
      </p:sp>
      <p:sp>
        <p:nvSpPr>
          <p:cNvPr id="12" name="Text 10"/>
          <p:cNvSpPr/>
          <p:nvPr/>
        </p:nvSpPr>
        <p:spPr>
          <a:xfrm>
            <a:off x="8189112" y="3132336"/>
            <a:ext cx="31693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Парадоксалды болып көрінгенмен, іріктеме кейде жаппай бақылауға қарағанда жоғары сапалы деректер береді. Өйткені шағын іріктемеде зерттеушілер әрбір бірлікке жеке назар аударып, дерек жинаудың сапасын қатаң бақылай алады. Жаппай бақылауда бір мезгілде тым көп мәлімет жинауға тырысқанда сапа шығындары артады.</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63236"/>
            <a:ext cx="10868745"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Жаппай емес бақылау мағынасы: «шағын масштабтағы әлем»</a:t>
            </a:r>
            <a:endParaRPr lang="en-US" sz="1600" dirty="0"/>
          </a:p>
        </p:txBody>
      </p:sp>
      <p:sp>
        <p:nvSpPr>
          <p:cNvPr id="3" name="Shape 1"/>
          <p:cNvSpPr/>
          <p:nvPr/>
        </p:nvSpPr>
        <p:spPr>
          <a:xfrm>
            <a:off x="601945" y="775295"/>
            <a:ext cx="5452628" cy="658019"/>
          </a:xfrm>
          <a:prstGeom prst="roundRect">
            <a:avLst>
              <a:gd name="adj" fmla="val 9048"/>
            </a:avLst>
          </a:prstGeom>
          <a:solidFill>
            <a:srgbClr val="95CCDA"/>
          </a:solidFill>
          <a:ln/>
        </p:spPr>
        <p:txBody>
          <a:bodyPr/>
          <a:lstStyle/>
          <a:p>
            <a:endParaRPr lang="ru-RU"/>
          </a:p>
        </p:txBody>
      </p:sp>
      <p:sp>
        <p:nvSpPr>
          <p:cNvPr id="4" name="Text 2"/>
          <p:cNvSpPr/>
          <p:nvPr/>
        </p:nvSpPr>
        <p:spPr>
          <a:xfrm>
            <a:off x="684592" y="822367"/>
            <a:ext cx="5287334" cy="129183"/>
          </a:xfrm>
          <a:prstGeom prst="rect">
            <a:avLst/>
          </a:prstGeom>
          <a:noFill/>
          <a:ln/>
        </p:spPr>
        <p:txBody>
          <a:bodyPr wrap="none" lIns="0" tIns="0" rIns="0" bIns="0" rtlCol="0" anchor="t"/>
          <a:lstStyle/>
          <a:p>
            <a:pPr marL="0" indent="0" algn="l">
              <a:lnSpc>
                <a:spcPct val="104000"/>
              </a:lnSpc>
              <a:buNone/>
            </a:pPr>
            <a:r>
              <a:rPr lang="en-US" sz="800" dirty="0">
                <a:solidFill>
                  <a:srgbClr val="2E3C4E"/>
                </a:solidFill>
                <a:latin typeface="Host Grotesk Medium" pitchFamily="34" charset="0"/>
                <a:ea typeface="Host Grotesk Medium" pitchFamily="34" charset="-122"/>
                <a:cs typeface="Host Grotesk Medium" pitchFamily="34" charset="-120"/>
              </a:rPr>
              <a:t>Іріктеменің мәні</a:t>
            </a:r>
            <a:endParaRPr lang="en-US" sz="800" dirty="0"/>
          </a:p>
        </p:txBody>
      </p:sp>
      <p:sp>
        <p:nvSpPr>
          <p:cNvPr id="5" name="Text 3"/>
          <p:cNvSpPr/>
          <p:nvPr/>
        </p:nvSpPr>
        <p:spPr>
          <a:xfrm>
            <a:off x="684592" y="988933"/>
            <a:ext cx="5287334" cy="278904"/>
          </a:xfrm>
          <a:prstGeom prst="rect">
            <a:avLst/>
          </a:prstGeom>
          <a:noFill/>
          <a:ln/>
        </p:spPr>
        <p:txBody>
          <a:bodyPr wrap="square" lIns="0" tIns="0" rIns="0" bIns="0" rtlCol="0" anchor="t">
            <a:normAutofit lnSpcReduction="10000"/>
          </a:bodyPr>
          <a:lstStyle/>
          <a:p>
            <a:pPr marL="0" indent="0" algn="l">
              <a:lnSpc>
                <a:spcPct val="94000"/>
              </a:lnSpc>
              <a:buNone/>
            </a:pPr>
            <a:r>
              <a:rPr lang="en-US" sz="650" dirty="0">
                <a:solidFill>
                  <a:srgbClr val="000000"/>
                </a:solidFill>
                <a:latin typeface="Roboto" pitchFamily="34" charset="0"/>
                <a:ea typeface="Roboto" pitchFamily="34" charset="-122"/>
                <a:cs typeface="Roboto" pitchFamily="34" charset="-120"/>
              </a:rPr>
              <a:t>Іріктеме — бас жиынтықтың «шағын көшірмесі». Дұрыс жүргізілген іріктеме кезінде алынған бөлік бүкіл жиынтықтың негізгі сипаттамаларын сақтайды. Бірліктер кездейсоқ тәртіппен алынады — бұл принцип іріктеменің ғылыми негізі болып табылады. Кездейсоқтық принципі сақталмаса, іріктеме ешқандай ғылыми мағынаға ие болмайды.</a:t>
            </a:r>
            <a:endParaRPr lang="en-US" sz="650" dirty="0"/>
          </a:p>
        </p:txBody>
      </p:sp>
      <p:sp>
        <p:nvSpPr>
          <p:cNvPr id="6" name="Text 4"/>
          <p:cNvSpPr/>
          <p:nvPr/>
        </p:nvSpPr>
        <p:spPr>
          <a:xfrm>
            <a:off x="6203001" y="822367"/>
            <a:ext cx="5333569" cy="129183"/>
          </a:xfrm>
          <a:prstGeom prst="rect">
            <a:avLst/>
          </a:prstGeom>
          <a:noFill/>
          <a:ln/>
        </p:spPr>
        <p:txBody>
          <a:bodyPr wrap="none" lIns="0" tIns="0" rIns="0" bIns="0" rtlCol="0" anchor="t"/>
          <a:lstStyle/>
          <a:p>
            <a:pPr marL="0" indent="0" algn="l">
              <a:lnSpc>
                <a:spcPct val="104000"/>
              </a:lnSpc>
              <a:buNone/>
            </a:pPr>
            <a:r>
              <a:rPr lang="en-US" sz="800" dirty="0">
                <a:solidFill>
                  <a:srgbClr val="2E3C4E"/>
                </a:solidFill>
                <a:latin typeface="Host Grotesk Medium" pitchFamily="34" charset="0"/>
                <a:ea typeface="Host Grotesk Medium" pitchFamily="34" charset="-122"/>
                <a:cs typeface="Host Grotesk Medium" pitchFamily="34" charset="-120"/>
              </a:rPr>
              <a:t>Жалпылама қорытынды жасаудың логикасы</a:t>
            </a:r>
            <a:endParaRPr lang="en-US" sz="800" dirty="0"/>
          </a:p>
        </p:txBody>
      </p:sp>
      <p:sp>
        <p:nvSpPr>
          <p:cNvPr id="7" name="Text 5"/>
          <p:cNvSpPr/>
          <p:nvPr/>
        </p:nvSpPr>
        <p:spPr>
          <a:xfrm>
            <a:off x="6203001" y="987028"/>
            <a:ext cx="5333569" cy="409079"/>
          </a:xfrm>
          <a:prstGeom prst="rect">
            <a:avLst/>
          </a:prstGeom>
          <a:noFill/>
          <a:ln/>
        </p:spPr>
        <p:txBody>
          <a:bodyPr wrap="square" lIns="0" tIns="0" rIns="0" bIns="0" rtlCol="0" anchor="t">
            <a:normAutofit lnSpcReduction="10000"/>
          </a:bodyPr>
          <a:lstStyle/>
          <a:p>
            <a:pPr marL="0" indent="0" algn="l">
              <a:lnSpc>
                <a:spcPct val="94000"/>
              </a:lnSpc>
              <a:spcAft>
                <a:spcPts val="250"/>
              </a:spcAft>
              <a:buNone/>
            </a:pPr>
            <a:r>
              <a:rPr lang="en-US" sz="650" dirty="0">
                <a:solidFill>
                  <a:srgbClr val="384653"/>
                </a:solidFill>
                <a:latin typeface="Roboto" pitchFamily="34" charset="0"/>
                <a:ea typeface="Roboto" pitchFamily="34" charset="-122"/>
                <a:cs typeface="Roboto" pitchFamily="34" charset="-120"/>
              </a:rPr>
              <a:t>Іріктеме тәсілінің мақсаты — бас жиынтықтың параметрлерін (орташа мән, үлес, дисперсия) ең аз санмен бағалау. Математикалық статистика бізге іріктеме деректері негізінде жасалған бағалаудың дәлдігін алдын ала есептеуге мүмкіндік береді. Мысалы, 1 000 адамнан тұратын іріктеме арқылы 1 миллион халықтың ойын ±3% дәлдікпен бағалауға болады — бұл статистиканың ғажайып күші.</a:t>
            </a:r>
            <a:endParaRPr lang="en-US" sz="650" dirty="0"/>
          </a:p>
          <a:p>
            <a:pPr marL="0" indent="0" algn="l">
              <a:lnSpc>
                <a:spcPct val="94000"/>
              </a:lnSpc>
              <a:buNone/>
            </a:pPr>
            <a:r>
              <a:rPr lang="en-US" sz="650" dirty="0">
                <a:solidFill>
                  <a:srgbClr val="384653"/>
                </a:solidFill>
                <a:latin typeface="Roboto" pitchFamily="34" charset="0"/>
                <a:ea typeface="Roboto" pitchFamily="34" charset="-122"/>
                <a:cs typeface="Roboto" pitchFamily="34" charset="-120"/>
              </a:rPr>
              <a:t>Бұл мүмкіндік ықтималдық теориясына, үлкен сандар заңына және орталық шекті теоремаға негізделеді.</a:t>
            </a:r>
            <a:endParaRPr lang="en-US" sz="650" dirty="0"/>
          </a:p>
        </p:txBody>
      </p:sp>
      <p:pic>
        <p:nvPicPr>
          <p:cNvPr id="8" name="Image 0" descr="preencoded.png"/>
          <p:cNvPicPr>
            <a:picLocks noChangeAspect="1"/>
          </p:cNvPicPr>
          <p:nvPr/>
        </p:nvPicPr>
        <p:blipFill>
          <a:blip r:embed="rId3"/>
          <a:stretch>
            <a:fillRect/>
          </a:stretch>
        </p:blipFill>
        <p:spPr>
          <a:xfrm>
            <a:off x="1676160" y="1479748"/>
            <a:ext cx="8839277" cy="5741789"/>
          </a:xfrm>
          <a:prstGeom prst="rect">
            <a:avLst/>
          </a:prstGeom>
        </p:spPr>
      </p:pic>
      <p:sp>
        <p:nvSpPr>
          <p:cNvPr id="9" name="Text 6"/>
          <p:cNvSpPr/>
          <p:nvPr/>
        </p:nvSpPr>
        <p:spPr>
          <a:xfrm>
            <a:off x="1981901" y="2194357"/>
            <a:ext cx="2445438" cy="305687"/>
          </a:xfrm>
          <a:prstGeom prst="rect">
            <a:avLst/>
          </a:prstGeom>
          <a:noFill/>
          <a:ln/>
        </p:spPr>
        <p:txBody>
          <a:bodyPr wrap="none" lIns="0" tIns="0" rIns="0" bIns="0" rtlCol="0" anchor="t"/>
          <a:lstStyle/>
          <a:p>
            <a:pPr marL="0" indent="0" algn="ctr">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Бас жиынтық</a:t>
            </a:r>
            <a:endParaRPr lang="en-US" sz="1900" dirty="0"/>
          </a:p>
        </p:txBody>
      </p:sp>
      <p:sp>
        <p:nvSpPr>
          <p:cNvPr id="10" name="Text 7"/>
          <p:cNvSpPr/>
          <p:nvPr/>
        </p:nvSpPr>
        <p:spPr>
          <a:xfrm>
            <a:off x="1894952" y="2586996"/>
            <a:ext cx="2619336" cy="366825"/>
          </a:xfrm>
          <a:prstGeom prst="rect">
            <a:avLst/>
          </a:prstGeom>
          <a:noFill/>
          <a:ln/>
        </p:spPr>
        <p:txBody>
          <a:bodyPr wrap="square" lIns="0" tIns="0" rIns="0" bIns="0" rtlCol="0" anchor="t">
            <a:normAutofit/>
          </a:bodyPr>
          <a:lstStyle/>
          <a:p>
            <a:pPr marL="0" indent="0" algn="ctr">
              <a:lnSpc>
                <a:spcPct val="78000"/>
              </a:lnSpc>
              <a:buNone/>
            </a:pPr>
            <a:r>
              <a:rPr lang="en-US" sz="1500" dirty="0">
                <a:solidFill>
                  <a:srgbClr val="384653"/>
                </a:solidFill>
                <a:latin typeface="Roboto" pitchFamily="34" charset="0"/>
                <a:ea typeface="Roboto" pitchFamily="34" charset="-122"/>
                <a:cs typeface="Roboto" pitchFamily="34" charset="-120"/>
              </a:rPr>
              <a:t>Барлық бірліктер мен сипаттар жиынтығы.</a:t>
            </a:r>
            <a:endParaRPr lang="en-US" sz="1500" dirty="0"/>
          </a:p>
        </p:txBody>
      </p:sp>
      <p:sp>
        <p:nvSpPr>
          <p:cNvPr id="11" name="Text 8"/>
          <p:cNvSpPr/>
          <p:nvPr/>
        </p:nvSpPr>
        <p:spPr>
          <a:xfrm>
            <a:off x="4872952" y="5747124"/>
            <a:ext cx="2445437" cy="305687"/>
          </a:xfrm>
          <a:prstGeom prst="rect">
            <a:avLst/>
          </a:prstGeom>
          <a:noFill/>
          <a:ln/>
        </p:spPr>
        <p:txBody>
          <a:bodyPr wrap="none" lIns="0" tIns="0" rIns="0" bIns="0" rtlCol="0" anchor="t"/>
          <a:lstStyle/>
          <a:p>
            <a:pPr marL="0" indent="0" algn="ctr">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Кездейсоқ іріктеу</a:t>
            </a:r>
            <a:endParaRPr lang="en-US" sz="1900" dirty="0"/>
          </a:p>
        </p:txBody>
      </p:sp>
      <p:sp>
        <p:nvSpPr>
          <p:cNvPr id="12" name="Text 9"/>
          <p:cNvSpPr/>
          <p:nvPr/>
        </p:nvSpPr>
        <p:spPr>
          <a:xfrm>
            <a:off x="4786003" y="6139762"/>
            <a:ext cx="2619335" cy="366825"/>
          </a:xfrm>
          <a:prstGeom prst="rect">
            <a:avLst/>
          </a:prstGeom>
          <a:noFill/>
          <a:ln/>
        </p:spPr>
        <p:txBody>
          <a:bodyPr wrap="square" lIns="0" tIns="0" rIns="0" bIns="0" rtlCol="0" anchor="t">
            <a:normAutofit/>
          </a:bodyPr>
          <a:lstStyle/>
          <a:p>
            <a:pPr marL="0" indent="0" algn="ctr">
              <a:lnSpc>
                <a:spcPct val="78000"/>
              </a:lnSpc>
              <a:buNone/>
            </a:pPr>
            <a:r>
              <a:rPr lang="en-US" sz="1500" dirty="0">
                <a:solidFill>
                  <a:srgbClr val="384653"/>
                </a:solidFill>
                <a:latin typeface="Roboto" pitchFamily="34" charset="0"/>
                <a:ea typeface="Roboto" pitchFamily="34" charset="-122"/>
                <a:cs typeface="Roboto" pitchFamily="34" charset="-120"/>
              </a:rPr>
              <a:t>Бұрын анықталған әдіспен таңдауды жүргізу.</a:t>
            </a:r>
            <a:endParaRPr lang="en-US" sz="1500" dirty="0"/>
          </a:p>
        </p:txBody>
      </p:sp>
      <p:sp>
        <p:nvSpPr>
          <p:cNvPr id="13" name="Text 10"/>
          <p:cNvSpPr/>
          <p:nvPr/>
        </p:nvSpPr>
        <p:spPr>
          <a:xfrm>
            <a:off x="7764002" y="2194357"/>
            <a:ext cx="2445438" cy="305687"/>
          </a:xfrm>
          <a:prstGeom prst="rect">
            <a:avLst/>
          </a:prstGeom>
          <a:noFill/>
          <a:ln/>
        </p:spPr>
        <p:txBody>
          <a:bodyPr wrap="none" lIns="0" tIns="0" rIns="0" bIns="0" rtlCol="0" anchor="t"/>
          <a:lstStyle/>
          <a:p>
            <a:pPr marL="0" indent="0" algn="ctr">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Қорытынды</a:t>
            </a:r>
            <a:endParaRPr lang="en-US" sz="1900" dirty="0"/>
          </a:p>
        </p:txBody>
      </p:sp>
      <p:sp>
        <p:nvSpPr>
          <p:cNvPr id="14" name="Text 11"/>
          <p:cNvSpPr/>
          <p:nvPr/>
        </p:nvSpPr>
        <p:spPr>
          <a:xfrm>
            <a:off x="7677053" y="2586996"/>
            <a:ext cx="2619336" cy="366825"/>
          </a:xfrm>
          <a:prstGeom prst="rect">
            <a:avLst/>
          </a:prstGeom>
          <a:noFill/>
          <a:ln/>
        </p:spPr>
        <p:txBody>
          <a:bodyPr wrap="square" lIns="0" tIns="0" rIns="0" bIns="0" rtlCol="0" anchor="t">
            <a:normAutofit/>
          </a:bodyPr>
          <a:lstStyle/>
          <a:p>
            <a:pPr marL="0" indent="0" algn="ctr">
              <a:lnSpc>
                <a:spcPct val="78000"/>
              </a:lnSpc>
              <a:buNone/>
            </a:pPr>
            <a:r>
              <a:rPr lang="en-US" sz="1500" dirty="0">
                <a:solidFill>
                  <a:srgbClr val="384653"/>
                </a:solidFill>
                <a:latin typeface="Roboto" pitchFamily="34" charset="0"/>
                <a:ea typeface="Roboto" pitchFamily="34" charset="-122"/>
                <a:cs typeface="Roboto" pitchFamily="34" charset="-120"/>
              </a:rPr>
              <a:t>Іріктеме негізінде жалпы тұжырым жасау.</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4448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Іріктеме көлемі мен сенімділік идеясы</a:t>
            </a:r>
            <a:endParaRPr lang="en-US" sz="3250" dirty="0"/>
          </a:p>
        </p:txBody>
      </p:sp>
      <p:sp>
        <p:nvSpPr>
          <p:cNvPr id="3" name="Text 1"/>
          <p:cNvSpPr/>
          <p:nvPr/>
        </p:nvSpPr>
        <p:spPr>
          <a:xfrm>
            <a:off x="661475" y="1378248"/>
            <a:ext cx="11478330" cy="248047"/>
          </a:xfrm>
          <a:prstGeom prst="rect">
            <a:avLst/>
          </a:prstGeom>
          <a:noFill/>
          <a:ln/>
        </p:spPr>
        <p:txBody>
          <a:bodyPr wrap="none" lIns="0" tIns="0" rIns="0" bIns="0" rtlCol="0" anchor="t"/>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зерттеулерінің орталық сұрағы: «Қанша бірлік таңдау керек?» Бұл сұрақтың жауабы бірнеше факторға байланысты.</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812330"/>
            <a:ext cx="3512653" cy="3435945"/>
          </a:xfrm>
          <a:prstGeom prst="rect">
            <a:avLst/>
          </a:prstGeom>
        </p:spPr>
      </p:pic>
      <p:sp>
        <p:nvSpPr>
          <p:cNvPr id="5" name="Text 2"/>
          <p:cNvSpPr/>
          <p:nvPr/>
        </p:nvSpPr>
        <p:spPr>
          <a:xfrm>
            <a:off x="2318585" y="1936353"/>
            <a:ext cx="198433" cy="248047"/>
          </a:xfrm>
          <a:prstGeom prst="rect">
            <a:avLst/>
          </a:prstGeom>
          <a:noFill/>
          <a:ln/>
        </p:spPr>
        <p:txBody>
          <a:bodyPr wrap="none" lIns="0" tIns="0" rIns="0" bIns="0" rtlCol="0" anchor="ctr"/>
          <a:lstStyle/>
          <a:p>
            <a:pPr marL="0" indent="0" algn="ctr">
              <a:lnSpc>
                <a:spcPct val="100000"/>
              </a:lnSpc>
              <a:buNone/>
            </a:pPr>
            <a:r>
              <a:rPr lang="en-US" sz="1550" dirty="0">
                <a:solidFill>
                  <a:srgbClr val="000000"/>
                </a:solidFill>
                <a:latin typeface="Host Grotesk Medium" pitchFamily="34" charset="0"/>
                <a:ea typeface="Host Grotesk Medium" pitchFamily="34" charset="-122"/>
                <a:cs typeface="Host Grotesk Medium" pitchFamily="34" charset="-120"/>
              </a:rPr>
              <a:t>1</a:t>
            </a:r>
            <a:endParaRPr lang="en-US" sz="1550" dirty="0"/>
          </a:p>
        </p:txBody>
      </p:sp>
      <p:sp>
        <p:nvSpPr>
          <p:cNvPr id="6" name="Text 3"/>
          <p:cNvSpPr/>
          <p:nvPr/>
        </p:nvSpPr>
        <p:spPr>
          <a:xfrm>
            <a:off x="845819" y="2473821"/>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Іріктеме көлемі мен сенімділік</a:t>
            </a:r>
            <a:endParaRPr lang="en-US" sz="1600" dirty="0"/>
          </a:p>
        </p:txBody>
      </p:sp>
      <p:sp>
        <p:nvSpPr>
          <p:cNvPr id="7" name="Text 4"/>
          <p:cNvSpPr/>
          <p:nvPr/>
        </p:nvSpPr>
        <p:spPr>
          <a:xfrm>
            <a:off x="845819" y="2831505"/>
            <a:ext cx="314396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көлемі ұлғайған сайын нәтижелер сенімдірек болады — бұл аксиома. Алайда бұл байланыс сызықты емес: іріктемені 100-ден 200-ге дейін ұлғайту нәтижені айтарлықтай жақсартса, 10 000-нан 10 100-ге дейін ұлғайту іс жүзінде өзгеріс бермейді. Осыдан келіп «оңтайлы іріктеме» ұғымы туындайды.</a:t>
            </a:r>
            <a:endParaRPr lang="en-US" sz="13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9422" y="1812330"/>
            <a:ext cx="3512752" cy="3435945"/>
          </a:xfrm>
          <a:prstGeom prst="rect">
            <a:avLst/>
          </a:prstGeom>
        </p:spPr>
      </p:pic>
      <p:sp>
        <p:nvSpPr>
          <p:cNvPr id="9" name="Text 5"/>
          <p:cNvSpPr/>
          <p:nvPr/>
        </p:nvSpPr>
        <p:spPr>
          <a:xfrm>
            <a:off x="5996532" y="1936353"/>
            <a:ext cx="198433" cy="248047"/>
          </a:xfrm>
          <a:prstGeom prst="rect">
            <a:avLst/>
          </a:prstGeom>
          <a:noFill/>
          <a:ln/>
        </p:spPr>
        <p:txBody>
          <a:bodyPr wrap="none" lIns="0" tIns="0" rIns="0" bIns="0" rtlCol="0" anchor="ctr"/>
          <a:lstStyle/>
          <a:p>
            <a:pPr marL="0" indent="0" algn="ctr">
              <a:lnSpc>
                <a:spcPct val="100000"/>
              </a:lnSpc>
              <a:buNone/>
            </a:pPr>
            <a:r>
              <a:rPr lang="en-US" sz="1550" dirty="0">
                <a:solidFill>
                  <a:srgbClr val="000000"/>
                </a:solidFill>
                <a:latin typeface="Host Grotesk Medium" pitchFamily="34" charset="0"/>
                <a:ea typeface="Host Grotesk Medium" pitchFamily="34" charset="-122"/>
                <a:cs typeface="Host Grotesk Medium" pitchFamily="34" charset="-120"/>
              </a:rPr>
              <a:t>2</a:t>
            </a:r>
            <a:endParaRPr lang="en-US" sz="1550" dirty="0"/>
          </a:p>
        </p:txBody>
      </p:sp>
      <p:sp>
        <p:nvSpPr>
          <p:cNvPr id="10" name="Text 6"/>
          <p:cNvSpPr/>
          <p:nvPr/>
        </p:nvSpPr>
        <p:spPr>
          <a:xfrm>
            <a:off x="4523766" y="2473821"/>
            <a:ext cx="31440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Рұқсат етілген қате деңгейі</a:t>
            </a:r>
            <a:endParaRPr lang="en-US" sz="1600" dirty="0"/>
          </a:p>
        </p:txBody>
      </p:sp>
      <p:sp>
        <p:nvSpPr>
          <p:cNvPr id="11" name="Text 7"/>
          <p:cNvSpPr/>
          <p:nvPr/>
        </p:nvSpPr>
        <p:spPr>
          <a:xfrm>
            <a:off x="4523766" y="2831505"/>
            <a:ext cx="31440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Сенімділік интервалы зерттеуші алдын ала белгілейтін «рұқсат етілген қателік шегі». Мысалы, ±5% қате деңгейін қабылдасаңыз, іріктеме аз болады; ±1% дәлдік қажет болса, іріктеме едәуір ұлғаяды. Социологиялық сауалнамаларда әдетте 95% сенімділік деңгейі және ±3% қате шегі қолданылады.</a:t>
            </a:r>
            <a:endParaRPr lang="en-US" sz="1300" dirty="0"/>
          </a:p>
        </p:txBody>
      </p:sp>
      <p:pic>
        <p:nvPicPr>
          <p:cNvPr id="12"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7468" y="1812330"/>
            <a:ext cx="3512653" cy="3435945"/>
          </a:xfrm>
          <a:prstGeom prst="rect">
            <a:avLst/>
          </a:prstGeom>
        </p:spPr>
      </p:pic>
      <p:sp>
        <p:nvSpPr>
          <p:cNvPr id="13" name="Text 8"/>
          <p:cNvSpPr/>
          <p:nvPr/>
        </p:nvSpPr>
        <p:spPr>
          <a:xfrm>
            <a:off x="9674578" y="1936353"/>
            <a:ext cx="198433" cy="248047"/>
          </a:xfrm>
          <a:prstGeom prst="rect">
            <a:avLst/>
          </a:prstGeom>
          <a:noFill/>
          <a:ln/>
        </p:spPr>
        <p:txBody>
          <a:bodyPr wrap="none" lIns="0" tIns="0" rIns="0" bIns="0" rtlCol="0" anchor="ctr"/>
          <a:lstStyle/>
          <a:p>
            <a:pPr marL="0" indent="0" algn="ctr">
              <a:lnSpc>
                <a:spcPct val="100000"/>
              </a:lnSpc>
              <a:buNone/>
            </a:pPr>
            <a:r>
              <a:rPr lang="en-US" sz="1550" dirty="0">
                <a:solidFill>
                  <a:srgbClr val="000000"/>
                </a:solidFill>
                <a:latin typeface="Host Grotesk Medium" pitchFamily="34" charset="0"/>
                <a:ea typeface="Host Grotesk Medium" pitchFamily="34" charset="-122"/>
                <a:cs typeface="Host Grotesk Medium" pitchFamily="34" charset="-120"/>
              </a:rPr>
              <a:t>3</a:t>
            </a:r>
            <a:endParaRPr lang="en-US" sz="1550" dirty="0"/>
          </a:p>
        </p:txBody>
      </p:sp>
      <p:sp>
        <p:nvSpPr>
          <p:cNvPr id="14" name="Text 9"/>
          <p:cNvSpPr/>
          <p:nvPr/>
        </p:nvSpPr>
        <p:spPr>
          <a:xfrm>
            <a:off x="8201812" y="2473821"/>
            <a:ext cx="3143965"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Жиынтықтың вариациясы</a:t>
            </a:r>
            <a:endParaRPr lang="en-US" sz="1600" dirty="0"/>
          </a:p>
        </p:txBody>
      </p:sp>
      <p:sp>
        <p:nvSpPr>
          <p:cNvPr id="15" name="Text 10"/>
          <p:cNvSpPr/>
          <p:nvPr/>
        </p:nvSpPr>
        <p:spPr>
          <a:xfrm>
            <a:off x="8201812" y="2831505"/>
            <a:ext cx="3143965" cy="1984375"/>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Бас жиынтықтың ішкі алуандығы (вариациясы) да іріктеме көлемін анықтайды. Егер зерттелетін сипаттама жиынтық бойынша бірдей болса (мысалы, барлығы бір жаста), аз іріктеме жеткілікті. Алуандылық жоғары болған сайын іріктеме ірірек болуы тиіс.</a:t>
            </a:r>
            <a:endParaRPr lang="en-US" sz="1300" dirty="0"/>
          </a:p>
        </p:txBody>
      </p:sp>
      <p:sp>
        <p:nvSpPr>
          <p:cNvPr id="16" name="Shape 11"/>
          <p:cNvSpPr/>
          <p:nvPr/>
        </p:nvSpPr>
        <p:spPr>
          <a:xfrm>
            <a:off x="661475" y="5434310"/>
            <a:ext cx="10868745" cy="892770"/>
          </a:xfrm>
          <a:prstGeom prst="roundRect">
            <a:avLst>
              <a:gd name="adj" fmla="val 7781"/>
            </a:avLst>
          </a:prstGeom>
          <a:solidFill>
            <a:srgbClr val="D9EDF2"/>
          </a:solidFill>
          <a:ln/>
        </p:spPr>
        <p:txBody>
          <a:bodyPr/>
          <a:lstStyle/>
          <a:p>
            <a:endParaRPr lang="ru-RU"/>
          </a:p>
        </p:txBody>
      </p:sp>
      <p:pic>
        <p:nvPicPr>
          <p:cNvPr id="17" name="Image 3" descr="preencoded.png"/>
          <p:cNvPicPr>
            <a:picLocks noChangeAspect="1"/>
          </p:cNvPicPr>
          <p:nvPr/>
        </p:nvPicPr>
        <p:blipFill>
          <a:blip r:embed="rId4"/>
          <a:stretch>
            <a:fillRect/>
          </a:stretch>
        </p:blipFill>
        <p:spPr>
          <a:xfrm>
            <a:off x="826769" y="5667673"/>
            <a:ext cx="206667" cy="165298"/>
          </a:xfrm>
          <a:prstGeom prst="rect">
            <a:avLst/>
          </a:prstGeom>
        </p:spPr>
      </p:pic>
      <p:sp>
        <p:nvSpPr>
          <p:cNvPr id="18" name="Text 12"/>
          <p:cNvSpPr/>
          <p:nvPr/>
        </p:nvSpPr>
        <p:spPr>
          <a:xfrm>
            <a:off x="1198731" y="5640884"/>
            <a:ext cx="1016619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Іріктеме көлемін анықтайтын стандартты формулалар бар: n = z²·p·(1-p)/e², мұнда z — сенімділік деңгейіне сәйкес мән, p — күтілетін үлес, e — рұқсат етілген қате.</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31154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«Өкілдік қателер» түсінігі: неге қате шығады?</a:t>
            </a:r>
            <a:endParaRPr lang="en-US" sz="3250" dirty="0"/>
          </a:p>
        </p:txBody>
      </p:sp>
      <p:sp>
        <p:nvSpPr>
          <p:cNvPr id="3" name="Text 1"/>
          <p:cNvSpPr/>
          <p:nvPr/>
        </p:nvSpPr>
        <p:spPr>
          <a:xfrm>
            <a:off x="661475" y="2145308"/>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зерттеулерінің нәтижесі бас жиынтықтың нақты мәнінен ауытқуы мүмкін. Бұл ауытқу — өкілдік қате (репрезентативтілік қатесі) деп аталады. Өкілдік қатені толығымен жою мүмкін емес, бірақ оны басқаруға болады.</a:t>
            </a:r>
            <a:endParaRPr lang="en-US" sz="1300" dirty="0"/>
          </a:p>
        </p:txBody>
      </p:sp>
      <p:sp>
        <p:nvSpPr>
          <p:cNvPr id="4" name="Text 2"/>
          <p:cNvSpPr/>
          <p:nvPr/>
        </p:nvSpPr>
        <p:spPr>
          <a:xfrm>
            <a:off x="661475" y="3001153"/>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Іріктеу алшақтығының табиғаты</a:t>
            </a:r>
            <a:endParaRPr lang="en-US" sz="1600" dirty="0"/>
          </a:p>
        </p:txBody>
      </p:sp>
      <p:sp>
        <p:nvSpPr>
          <p:cNvPr id="5" name="Text 3"/>
          <p:cNvSpPr/>
          <p:nvPr/>
        </p:nvSpPr>
        <p:spPr>
          <a:xfrm>
            <a:off x="661475" y="3416498"/>
            <a:ext cx="5232666"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деректері мен бас жиынтық арасындағы алшақтық екі түрлі себептен туындайды. Біріншіден, іріктеменің өзіне тән «кездейсоқ ауытқу» болады — бұл табиғи және математикалық жолмен бақыланады. Екіншіден, іріктеу процесінде жіберілген жүйелік қателіктер нәтижені бір бағытқа «қарайту» тудырады. Бұл екі түрлі қате принципиалды жолмен ажыратылады және түзетілу тәсілі де әр түрлі болады.</a:t>
            </a:r>
            <a:endParaRPr lang="en-US" sz="1300" dirty="0"/>
          </a:p>
        </p:txBody>
      </p:sp>
      <p:sp>
        <p:nvSpPr>
          <p:cNvPr id="6" name="Text 4"/>
          <p:cNvSpPr/>
          <p:nvPr/>
        </p:nvSpPr>
        <p:spPr>
          <a:xfrm>
            <a:off x="6303904" y="3001153"/>
            <a:ext cx="5232666"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Кездейсоқ және жүйелік қателердің айырмашылығы</a:t>
            </a:r>
            <a:endParaRPr lang="en-US" sz="1600" dirty="0"/>
          </a:p>
        </p:txBody>
      </p:sp>
      <p:sp>
        <p:nvSpPr>
          <p:cNvPr id="7" name="Text 5"/>
          <p:cNvSpPr/>
          <p:nvPr/>
        </p:nvSpPr>
        <p:spPr>
          <a:xfrm>
            <a:off x="6303904" y="3674963"/>
            <a:ext cx="5232666"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Кездейсоқ қате — статистикалық іріктеменің ажырамас серігі. Оны азайтуға болады, бірақ мүлде жоюға болмайды. Жүйелік қате керісінше — принципі жоқ таңдау немесе методологиялық кемшіліктен туындайды. Жүйелік қате нәтижені жүйелі түрде «дұрыс» мәннен алшақтатады. Мысалы, телефон арқылы жүргізілген сауалнама телефоны жоқ үй шаруашылықтарын автоматты түрде шетте қалдырады — бұл жүйелік ауытқу.</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0945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Жүйелік қате: кездейсоқтық принципі бұзылса</a:t>
            </a:r>
            <a:endParaRPr lang="en-US" sz="3250" dirty="0"/>
          </a:p>
        </p:txBody>
      </p:sp>
      <p:sp>
        <p:nvSpPr>
          <p:cNvPr id="3" name="Text 1"/>
          <p:cNvSpPr/>
          <p:nvPr/>
        </p:nvSpPr>
        <p:spPr>
          <a:xfrm>
            <a:off x="661475" y="134322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Жүйелік қате (систематикалық bias) — статистикалық зерттеудің ең қауіпті жауы. Ол нәтижелерді бір бағытқа ауытқытып, зерттеушінің оны байқамауына ыңғайлы болуы мүмкін.</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3485" y="2030413"/>
            <a:ext cx="248041" cy="248047"/>
          </a:xfrm>
          <a:prstGeom prst="rect">
            <a:avLst/>
          </a:prstGeom>
        </p:spPr>
      </p:pic>
      <p:sp>
        <p:nvSpPr>
          <p:cNvPr id="5" name="Text 2"/>
          <p:cNvSpPr/>
          <p:nvPr/>
        </p:nvSpPr>
        <p:spPr>
          <a:xfrm>
            <a:off x="1198830" y="2025352"/>
            <a:ext cx="29477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Іріктеу кезіндегі жүйелік қате</a:t>
            </a:r>
            <a:endParaRPr lang="en-US" sz="1600" dirty="0"/>
          </a:p>
        </p:txBody>
      </p:sp>
      <p:sp>
        <p:nvSpPr>
          <p:cNvPr id="6" name="Text 3"/>
          <p:cNvSpPr/>
          <p:nvPr/>
        </p:nvSpPr>
        <p:spPr>
          <a:xfrm>
            <a:off x="1198830" y="2641501"/>
            <a:ext cx="2947715" cy="372070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Популяция бірліктерін таңдауда кездейсоқтық принципі бұзылуы ең жиі кездесетін себеп. Мысалы, зерттеуші «қолайлы» респонденттерді таңдаса, «қиын» бірліктерді өткізіп жіберсе, іріктеме жиынтықты дұрыс бейнелемейді. Тарихи мысал: 1936 жылы Literary Digest журналы АҚШ президенттік сайлауын болжаған кезде автомобиль иелері мен телефон абоненттерін ғана сауалнамаға тартқан — бай аудиторияны ғана қамтып, нәтижесі өрескел қате болып шықты.</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15223" y="2030413"/>
            <a:ext cx="248041" cy="248047"/>
          </a:xfrm>
          <a:prstGeom prst="rect">
            <a:avLst/>
          </a:prstGeom>
        </p:spPr>
      </p:pic>
      <p:sp>
        <p:nvSpPr>
          <p:cNvPr id="8" name="Text 4"/>
          <p:cNvSpPr/>
          <p:nvPr/>
        </p:nvSpPr>
        <p:spPr>
          <a:xfrm>
            <a:off x="4890568" y="2025352"/>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Жоспарлау кезіндегі аралас факторлар</a:t>
            </a:r>
            <a:endParaRPr lang="en-US" sz="1600" dirty="0"/>
          </a:p>
        </p:txBody>
      </p:sp>
      <p:sp>
        <p:nvSpPr>
          <p:cNvPr id="9" name="Text 5"/>
          <p:cNvSpPr/>
          <p:nvPr/>
        </p:nvSpPr>
        <p:spPr>
          <a:xfrm>
            <a:off x="4890568" y="2641501"/>
            <a:ext cx="2947815"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 жоспарлау кезеңінде бақыланбаған үшінші айнымалылар (confounders) жүйелік қате туғызуы мүмкін. Мысалы, білім деңгейі мен кіріс арасындағы байланысты зерттеген кезде «отбасы әлеуметтік-экономикалық жағдайын» бақыламасаңыз, алған нәтижеңіз шындықты бұрмалайды.</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07060" y="2030413"/>
            <a:ext cx="248041" cy="248047"/>
          </a:xfrm>
          <a:prstGeom prst="rect">
            <a:avLst/>
          </a:prstGeom>
        </p:spPr>
      </p:pic>
      <p:sp>
        <p:nvSpPr>
          <p:cNvPr id="11" name="Text 6"/>
          <p:cNvSpPr/>
          <p:nvPr/>
        </p:nvSpPr>
        <p:spPr>
          <a:xfrm>
            <a:off x="8582406" y="2025352"/>
            <a:ext cx="2947815"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Жүйелік қатені анықтау және азайту</a:t>
            </a:r>
            <a:endParaRPr lang="en-US" sz="1600" dirty="0"/>
          </a:p>
        </p:txBody>
      </p:sp>
      <p:sp>
        <p:nvSpPr>
          <p:cNvPr id="12" name="Text 7"/>
          <p:cNvSpPr/>
          <p:nvPr/>
        </p:nvSpPr>
        <p:spPr>
          <a:xfrm>
            <a:off x="8582406" y="2641501"/>
            <a:ext cx="2947815"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Жүйелік қатені анықтау үшін іріктеме сипаттамаларын бас жиынтықтың белгілі параметрлерімен салыстыру қолданылады. Постстратификация (кейінгі қабаттастыру) тәсілі арқылы іріктеменің құрылымын бас жиынтыққа жақындатуға болады.</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178190"/>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Кездейсоқ қате: өлшеу-тіркеу процесінің «тербелісі»</a:t>
            </a:r>
            <a:endParaRPr lang="en-US" sz="3250" dirty="0"/>
          </a:p>
        </p:txBody>
      </p:sp>
      <p:sp>
        <p:nvSpPr>
          <p:cNvPr id="3" name="Shape 1"/>
          <p:cNvSpPr/>
          <p:nvPr/>
        </p:nvSpPr>
        <p:spPr>
          <a:xfrm>
            <a:off x="542415" y="1929309"/>
            <a:ext cx="5470785" cy="3764062"/>
          </a:xfrm>
          <a:prstGeom prst="roundRect">
            <a:avLst>
              <a:gd name="adj" fmla="val 3164"/>
            </a:avLst>
          </a:prstGeom>
          <a:solidFill>
            <a:srgbClr val="C7E0E7"/>
          </a:solidFill>
          <a:ln/>
        </p:spPr>
        <p:txBody>
          <a:bodyPr/>
          <a:lstStyle/>
          <a:p>
            <a:endParaRPr lang="ru-RU"/>
          </a:p>
        </p:txBody>
      </p:sp>
      <p:sp>
        <p:nvSpPr>
          <p:cNvPr id="4" name="Text 2"/>
          <p:cNvSpPr/>
          <p:nvPr/>
        </p:nvSpPr>
        <p:spPr>
          <a:xfrm>
            <a:off x="707710" y="2103024"/>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Кездейсоқ қате қайдан туындайды?</a:t>
            </a:r>
            <a:endParaRPr lang="en-US" sz="1600" dirty="0"/>
          </a:p>
        </p:txBody>
      </p:sp>
      <p:sp>
        <p:nvSpPr>
          <p:cNvPr id="5" name="Text 3"/>
          <p:cNvSpPr/>
          <p:nvPr/>
        </p:nvSpPr>
        <p:spPr>
          <a:xfrm>
            <a:off x="707710" y="2518370"/>
            <a:ext cx="5140196"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Кездейсоқ қате зерттеудің бірнеше кезеңінде жинақталуы мүмкін:</a:t>
            </a:r>
            <a:endParaRPr lang="en-US" sz="1300" dirty="0"/>
          </a:p>
        </p:txBody>
      </p:sp>
      <p:sp>
        <p:nvSpPr>
          <p:cNvPr id="6" name="Text 4"/>
          <p:cNvSpPr/>
          <p:nvPr/>
        </p:nvSpPr>
        <p:spPr>
          <a:xfrm>
            <a:off x="707710" y="3163292"/>
            <a:ext cx="5140196" cy="2405955"/>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Өлшеу кезінде: сауалнама сұрақтарының екіұштылығы респонденттің жауабын болжанбаған бағытта шайқауы мүмкін</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Тіркеу кезінде: интервьюер деректерді нысанға жазған кезде жіберілген қателер</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Деректерді компьютерге көшіру кезінде: «1» мен «11»-ді шатастыру сияқты типографиялық қателер</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Кодтау кезінде: ашық жауаптарды санаттарға жатқызудағы субъективтілік</a:t>
            </a:r>
            <a:endParaRPr lang="en-US" sz="1300" dirty="0"/>
          </a:p>
        </p:txBody>
      </p:sp>
      <p:sp>
        <p:nvSpPr>
          <p:cNvPr id="7" name="Text 5"/>
          <p:cNvSpPr/>
          <p:nvPr/>
        </p:nvSpPr>
        <p:spPr>
          <a:xfrm>
            <a:off x="6303904" y="2103024"/>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Кездейсоқ қатені бақылау</a:t>
            </a:r>
            <a:endParaRPr lang="en-US" sz="1600" dirty="0"/>
          </a:p>
        </p:txBody>
      </p:sp>
      <p:sp>
        <p:nvSpPr>
          <p:cNvPr id="8" name="Text 6"/>
          <p:cNvSpPr/>
          <p:nvPr/>
        </p:nvSpPr>
        <p:spPr>
          <a:xfrm>
            <a:off x="6303904" y="2518370"/>
            <a:ext cx="5232666" cy="3026172"/>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Кездейсоқ қате математикалық тұрғыдан болжанады және іріктеме көлемін ұлғайту арқылы азайтылады. Орталық шекті теорема бойынша іріктеме мөлшері артқан сайын іріктеме орташасы бас жиынтық ортасына ұмтылады.</a:t>
            </a:r>
            <a:endParaRPr lang="en-US" sz="1300" dirty="0"/>
          </a:p>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Практикалық тәсілдер: қос тіркеу (double entry) — деректерді екі рет тәуелсіз енгізіп, нәтижелерді салыстыру; логикалық тексеру программалары арқылы мүмкін емес мәндерді автоматты анықтау; интервьюерлерді оқыту және бақылау.</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Кездейсоқ қатені «нөлге» дейін азайту мүмкін емес, бірақ оның деңгейін есептеп, нәтижелерге қосымша ретінде ұсынуға болады — бұл ғылыми адалдықтың белгісі.</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03205"/>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Дерек сапасына әсер ететін негізгі тәуекелдер</a:t>
            </a:r>
            <a:endParaRPr lang="en-US" sz="3250" dirty="0"/>
          </a:p>
        </p:txBody>
      </p:sp>
      <p:sp>
        <p:nvSpPr>
          <p:cNvPr id="3" name="Text 1"/>
          <p:cNvSpPr/>
          <p:nvPr/>
        </p:nvSpPr>
        <p:spPr>
          <a:xfrm>
            <a:off x="661475" y="133697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зерттеуде деректер сапасына қауіп төндіретін бірнеше маңызды тәуекелдер бар. Оларды алдын ала білу және басқару — сапалы зерттеудің шарты.</a:t>
            </a:r>
            <a:endParaRPr lang="en-US" sz="1300" dirty="0"/>
          </a:p>
        </p:txBody>
      </p:sp>
      <p:sp>
        <p:nvSpPr>
          <p:cNvPr id="4" name="Shape 2"/>
          <p:cNvSpPr/>
          <p:nvPr/>
        </p:nvSpPr>
        <p:spPr>
          <a:xfrm>
            <a:off x="661475" y="2019102"/>
            <a:ext cx="3512653" cy="4349353"/>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5" name="Shape 3"/>
          <p:cNvSpPr/>
          <p:nvPr/>
        </p:nvSpPr>
        <p:spPr>
          <a:xfrm>
            <a:off x="833119" y="2190750"/>
            <a:ext cx="496081" cy="496094"/>
          </a:xfrm>
          <a:prstGeom prst="ellipse">
            <a:avLst/>
          </a:prstGeom>
          <a:solidFill>
            <a:srgbClr val="C7E0E7"/>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541" y="2327077"/>
            <a:ext cx="223237" cy="223242"/>
          </a:xfrm>
          <a:prstGeom prst="rect">
            <a:avLst/>
          </a:prstGeom>
        </p:spPr>
      </p:pic>
      <p:sp>
        <p:nvSpPr>
          <p:cNvPr id="7" name="Text 4"/>
          <p:cNvSpPr/>
          <p:nvPr/>
        </p:nvSpPr>
        <p:spPr>
          <a:xfrm>
            <a:off x="833119" y="2852142"/>
            <a:ext cx="31693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Іріктемелі жиынтықты қалыптастыру кемшіліктері</a:t>
            </a:r>
            <a:endParaRPr lang="en-US" sz="1600" dirty="0"/>
          </a:p>
        </p:txBody>
      </p:sp>
      <p:sp>
        <p:nvSpPr>
          <p:cNvPr id="8" name="Text 5"/>
          <p:cNvSpPr/>
          <p:nvPr/>
        </p:nvSpPr>
        <p:spPr>
          <a:xfrm>
            <a:off x="833119" y="3468291"/>
            <a:ext cx="31693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шеңберінің (sampling frame) толық еместігі — жиі кездесетін мәселе. Мысалы, халықты тіркеу тізімі ескірген болса, жаңа тұрғындар іріктемеге ену мүмкіндігінен айырылады. Немесе тізім бір бірлікті бірнеше рет тіркесе, сол бірліктің таңдалу ықтималдығы артады. Бұл екі жағдайда да іріктеме нәтижесі бас жиынтықты дұрыс бейнелемейді.</a:t>
            </a:r>
            <a:endParaRPr lang="en-US" sz="1300" dirty="0"/>
          </a:p>
        </p:txBody>
      </p:sp>
      <p:sp>
        <p:nvSpPr>
          <p:cNvPr id="9" name="Shape 6"/>
          <p:cNvSpPr/>
          <p:nvPr/>
        </p:nvSpPr>
        <p:spPr>
          <a:xfrm>
            <a:off x="4339422" y="2019102"/>
            <a:ext cx="3512752" cy="4349353"/>
          </a:xfrm>
          <a:prstGeom prst="roundRect">
            <a:avLst>
              <a:gd name="adj" fmla="val 1977"/>
            </a:avLst>
          </a:prstGeom>
          <a:solidFill>
            <a:srgbClr val="D9EDF2"/>
          </a:solidFill>
          <a:ln w="6350">
            <a:solidFill>
              <a:srgbClr val="BFD3D8"/>
            </a:solidFill>
            <a:prstDash val="solid"/>
          </a:ln>
        </p:spPr>
        <p:txBody>
          <a:bodyPr/>
          <a:lstStyle/>
          <a:p>
            <a:endParaRPr lang="ru-RU"/>
          </a:p>
        </p:txBody>
      </p:sp>
      <p:sp>
        <p:nvSpPr>
          <p:cNvPr id="10" name="Shape 7"/>
          <p:cNvSpPr/>
          <p:nvPr/>
        </p:nvSpPr>
        <p:spPr>
          <a:xfrm>
            <a:off x="4511066" y="2190750"/>
            <a:ext cx="496081" cy="496094"/>
          </a:xfrm>
          <a:prstGeom prst="ellipse">
            <a:avLst/>
          </a:prstGeom>
          <a:solidFill>
            <a:srgbClr val="C7E0E7"/>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7488" y="2327077"/>
            <a:ext cx="223237" cy="223242"/>
          </a:xfrm>
          <a:prstGeom prst="rect">
            <a:avLst/>
          </a:prstGeom>
        </p:spPr>
      </p:pic>
      <p:sp>
        <p:nvSpPr>
          <p:cNvPr id="12" name="Text 8"/>
          <p:cNvSpPr/>
          <p:nvPr/>
        </p:nvSpPr>
        <p:spPr>
          <a:xfrm>
            <a:off x="4511066" y="2852142"/>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Бірліктерді алмастыру тәуекелі</a:t>
            </a:r>
            <a:endParaRPr lang="en-US" sz="1600" dirty="0"/>
          </a:p>
        </p:txBody>
      </p:sp>
      <p:sp>
        <p:nvSpPr>
          <p:cNvPr id="13" name="Text 9"/>
          <p:cNvSpPr/>
          <p:nvPr/>
        </p:nvSpPr>
        <p:spPr>
          <a:xfrm>
            <a:off x="4511066" y="3209826"/>
            <a:ext cx="31694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Талап етілетін бірліктердің орнына «қол жетімді» бірліктерді алу — іріктеменің репрезентативтілігін бұзатын кең тараған тәжірибе. Мысалы, таңдалған адам сауалнамаға қатысудан бас тартса, зерттеуші «оңай» табылатын адаммен алмастырады — бірақ бұл адамдар жиі ұқсас профильде болады, нәтижесінде белгілі топтар жеткіліксіз өкілдікке ие болады.</a:t>
            </a:r>
            <a:endParaRPr lang="en-US" sz="1300" dirty="0"/>
          </a:p>
        </p:txBody>
      </p:sp>
      <p:sp>
        <p:nvSpPr>
          <p:cNvPr id="14" name="Shape 10"/>
          <p:cNvSpPr/>
          <p:nvPr/>
        </p:nvSpPr>
        <p:spPr>
          <a:xfrm>
            <a:off x="8017468" y="2019102"/>
            <a:ext cx="3512653" cy="4349353"/>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15" name="Shape 11"/>
          <p:cNvSpPr/>
          <p:nvPr/>
        </p:nvSpPr>
        <p:spPr>
          <a:xfrm>
            <a:off x="8189112" y="2190750"/>
            <a:ext cx="496081" cy="496094"/>
          </a:xfrm>
          <a:prstGeom prst="ellipse">
            <a:avLst/>
          </a:prstGeom>
          <a:solidFill>
            <a:srgbClr val="C7E0E7"/>
          </a:solidFill>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5535" y="2327077"/>
            <a:ext cx="223237" cy="223242"/>
          </a:xfrm>
          <a:prstGeom prst="rect">
            <a:avLst/>
          </a:prstGeom>
        </p:spPr>
      </p:pic>
      <p:sp>
        <p:nvSpPr>
          <p:cNvPr id="17" name="Text 12"/>
          <p:cNvSpPr/>
          <p:nvPr/>
        </p:nvSpPr>
        <p:spPr>
          <a:xfrm>
            <a:off x="8189112" y="2852142"/>
            <a:ext cx="3169364"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Жауапсыздық (non-response) тәуекелі</a:t>
            </a:r>
            <a:endParaRPr lang="en-US" sz="1600" dirty="0"/>
          </a:p>
        </p:txBody>
      </p:sp>
      <p:sp>
        <p:nvSpPr>
          <p:cNvPr id="18" name="Text 13"/>
          <p:cNvSpPr/>
          <p:nvPr/>
        </p:nvSpPr>
        <p:spPr>
          <a:xfrm>
            <a:off x="8189112" y="3468291"/>
            <a:ext cx="3169364" cy="2728516"/>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Таңдалған бірліктердің жауап бермеуі — деректер сапасының маңызды мәселесі. Жауапсыздық кездейсоқ болса, іріктеме мөлшері азайғанымен нәтиже сенімді болады. Бірақ жауапсыздық жүйелік болса (мысалы, байлар немесе кедейлер жаппай бас тартса), нәтиже мүлде бұрмаланады. Жауапсыздық деңгейін бақылап, оны азайтудың арнайы стратегиялары қолданылады.</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78071"/>
            <a:ext cx="10868745" cy="339130"/>
          </a:xfrm>
          <a:prstGeom prst="rect">
            <a:avLst/>
          </a:prstGeom>
          <a:noFill/>
          <a:ln/>
        </p:spPr>
        <p:txBody>
          <a:bodyPr wrap="none" lIns="0" tIns="0" rIns="0" bIns="0" rtlCol="0" anchor="t"/>
          <a:lstStyle/>
          <a:p>
            <a:pPr marL="0" indent="0" algn="l">
              <a:lnSpc>
                <a:spcPct val="104000"/>
              </a:lnSpc>
              <a:buNone/>
            </a:pPr>
            <a:r>
              <a:rPr lang="en-US" sz="2100" dirty="0">
                <a:solidFill>
                  <a:srgbClr val="2E3C4E"/>
                </a:solidFill>
                <a:latin typeface="Host Grotesk Medium" pitchFamily="34" charset="0"/>
                <a:ea typeface="Host Grotesk Medium" pitchFamily="34" charset="-122"/>
                <a:cs typeface="Host Grotesk Medium" pitchFamily="34" charset="-120"/>
              </a:rPr>
              <a:t>Іріктеу түрлері: ықтималды және ықтималды емес</a:t>
            </a:r>
            <a:endParaRPr lang="en-US" sz="2100" dirty="0"/>
          </a:p>
        </p:txBody>
      </p:sp>
      <p:sp>
        <p:nvSpPr>
          <p:cNvPr id="3" name="Text 1"/>
          <p:cNvSpPr/>
          <p:nvPr/>
        </p:nvSpPr>
        <p:spPr>
          <a:xfrm>
            <a:off x="661475" y="953520"/>
            <a:ext cx="11478330" cy="134739"/>
          </a:xfrm>
          <a:prstGeom prst="rect">
            <a:avLst/>
          </a:prstGeom>
          <a:noFill/>
          <a:ln/>
        </p:spPr>
        <p:txBody>
          <a:bodyPr wrap="none" lIns="0" tIns="0" rIns="0" bIns="0" rtlCol="0" anchor="t"/>
          <a:lstStyle/>
          <a:p>
            <a:pPr marL="0" indent="0" algn="l">
              <a:lnSpc>
                <a:spcPct val="104000"/>
              </a:lnSpc>
              <a:buNone/>
            </a:pPr>
            <a:r>
              <a:rPr lang="en-US" sz="850" dirty="0">
                <a:solidFill>
                  <a:srgbClr val="384653"/>
                </a:solidFill>
                <a:latin typeface="Roboto" pitchFamily="34" charset="0"/>
                <a:ea typeface="Roboto" pitchFamily="34" charset="-122"/>
                <a:cs typeface="Roboto" pitchFamily="34" charset="-120"/>
              </a:rPr>
              <a:t>Іріктеу тәсілдерінің екі негізгі тобы бар, олардың арасындағы таңдау зерттеу мақсатына, ресурстарға және нәтиженің жалпыланатын деңгейіне байланысты жүргізіледі.</a:t>
            </a:r>
            <a:endParaRPr lang="en-US" sz="850" dirty="0"/>
          </a:p>
        </p:txBody>
      </p:sp>
      <p:pic>
        <p:nvPicPr>
          <p:cNvPr id="4" name="Image 0" descr="preencoded.png"/>
          <p:cNvPicPr>
            <a:picLocks noChangeAspect="1"/>
          </p:cNvPicPr>
          <p:nvPr/>
        </p:nvPicPr>
        <p:blipFill>
          <a:blip r:embed="rId3"/>
          <a:stretch>
            <a:fillRect/>
          </a:stretch>
        </p:blipFill>
        <p:spPr>
          <a:xfrm>
            <a:off x="661475" y="1163935"/>
            <a:ext cx="8737381" cy="4876800"/>
          </a:xfrm>
          <a:prstGeom prst="rect">
            <a:avLst/>
          </a:prstGeom>
        </p:spPr>
      </p:pic>
      <p:sp>
        <p:nvSpPr>
          <p:cNvPr id="5" name="Text 2"/>
          <p:cNvSpPr/>
          <p:nvPr/>
        </p:nvSpPr>
        <p:spPr>
          <a:xfrm>
            <a:off x="661475" y="6125198"/>
            <a:ext cx="10868745" cy="269478"/>
          </a:xfrm>
          <a:prstGeom prst="rect">
            <a:avLst/>
          </a:prstGeom>
          <a:noFill/>
          <a:ln/>
        </p:spPr>
        <p:txBody>
          <a:bodyPr wrap="square" lIns="0" tIns="0" rIns="0" bIns="0" rtlCol="0" anchor="t">
            <a:normAutofit/>
          </a:bodyPr>
          <a:lstStyle/>
          <a:p>
            <a:pPr marL="0" indent="0" algn="l">
              <a:lnSpc>
                <a:spcPct val="104000"/>
              </a:lnSpc>
              <a:buNone/>
            </a:pPr>
            <a:r>
              <a:rPr lang="en-US" sz="850" dirty="0">
                <a:solidFill>
                  <a:srgbClr val="384653"/>
                </a:solidFill>
                <a:latin typeface="Roboto" pitchFamily="34" charset="0"/>
                <a:ea typeface="Roboto" pitchFamily="34" charset="-122"/>
                <a:cs typeface="Roboto" pitchFamily="34" charset="-120"/>
              </a:rPr>
              <a:t>Таңдалған іріктеу механизмі нәтижедегі қателікті бағалау логикасын түбегейлі анықтайды. Ықтималды іріктеу ғана нәтижелерді бас жиынтыққа математикалық жолмен жалпылауға мүмкіндік береді. Ықтималды емес іріктеу пилоттық зерттеулерде, сапалық зерттеулерде немесе ресурстар шектеулі болғанда қолданылады.</a:t>
            </a:r>
            <a:endParaRPr lang="en-US" sz="8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61417"/>
            <a:ext cx="10868745" cy="500658"/>
          </a:xfrm>
          <a:prstGeom prst="rect">
            <a:avLst/>
          </a:prstGeom>
          <a:noFill/>
          <a:ln/>
        </p:spPr>
        <p:txBody>
          <a:bodyPr wrap="none" lIns="0" tIns="0" rIns="0" bIns="0" rtlCol="0" anchor="t"/>
          <a:lstStyle/>
          <a:p>
            <a:pPr marL="0" indent="0" algn="l">
              <a:lnSpc>
                <a:spcPct val="104000"/>
              </a:lnSpc>
              <a:buNone/>
            </a:pPr>
            <a:r>
              <a:rPr lang="en-US" sz="3150" dirty="0">
                <a:solidFill>
                  <a:srgbClr val="2E3C4E"/>
                </a:solidFill>
                <a:latin typeface="Host Grotesk Medium" pitchFamily="34" charset="0"/>
                <a:ea typeface="Host Grotesk Medium" pitchFamily="34" charset="-122"/>
                <a:cs typeface="Host Grotesk Medium" pitchFamily="34" charset="-120"/>
              </a:rPr>
              <a:t>Ықтималды (кездейсоқ) іріктеу: «әркімде шанс бар»</a:t>
            </a:r>
            <a:endParaRPr lang="en-US" sz="3150" dirty="0"/>
          </a:p>
        </p:txBody>
      </p:sp>
      <p:sp>
        <p:nvSpPr>
          <p:cNvPr id="3" name="Text 1"/>
          <p:cNvSpPr/>
          <p:nvPr/>
        </p:nvSpPr>
        <p:spPr>
          <a:xfrm>
            <a:off x="661475" y="1357908"/>
            <a:ext cx="10868745"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Ықтималды іріктеудің негізгі принципі: бас жиынтықтың әрбір бірлігінің іріктемеге ену ықтималдығы белгілі және нөлден үлкен болады. Бұл принцип іріктемеге ғылыми негіз береді.</a:t>
            </a:r>
            <a:endParaRPr lang="en-US" sz="1250" dirty="0"/>
          </a:p>
        </p:txBody>
      </p:sp>
      <p:sp>
        <p:nvSpPr>
          <p:cNvPr id="4" name="Shape 2"/>
          <p:cNvSpPr/>
          <p:nvPr/>
        </p:nvSpPr>
        <p:spPr>
          <a:xfrm>
            <a:off x="6086323" y="2005509"/>
            <a:ext cx="19050" cy="4305598"/>
          </a:xfrm>
          <a:prstGeom prst="roundRect">
            <a:avLst>
              <a:gd name="adj" fmla="val 49999"/>
            </a:avLst>
          </a:prstGeom>
          <a:solidFill>
            <a:srgbClr val="BFD3D8"/>
          </a:solidFill>
          <a:ln/>
        </p:spPr>
        <p:txBody>
          <a:bodyPr/>
          <a:lstStyle/>
          <a:p>
            <a:endParaRPr lang="ru-RU"/>
          </a:p>
        </p:txBody>
      </p:sp>
      <p:sp>
        <p:nvSpPr>
          <p:cNvPr id="5" name="Shape 3"/>
          <p:cNvSpPr/>
          <p:nvPr/>
        </p:nvSpPr>
        <p:spPr>
          <a:xfrm>
            <a:off x="5454067" y="2176165"/>
            <a:ext cx="480604" cy="19050"/>
          </a:xfrm>
          <a:prstGeom prst="roundRect">
            <a:avLst>
              <a:gd name="adj" fmla="val 49999"/>
            </a:avLst>
          </a:prstGeom>
          <a:solidFill>
            <a:srgbClr val="BFD3D8"/>
          </a:solidFill>
          <a:ln/>
        </p:spPr>
        <p:txBody>
          <a:bodyPr/>
          <a:lstStyle/>
          <a:p>
            <a:endParaRPr lang="ru-RU"/>
          </a:p>
        </p:txBody>
      </p:sp>
      <p:sp>
        <p:nvSpPr>
          <p:cNvPr id="6" name="Shape 4"/>
          <p:cNvSpPr/>
          <p:nvPr/>
        </p:nvSpPr>
        <p:spPr>
          <a:xfrm>
            <a:off x="5915621" y="2005509"/>
            <a:ext cx="360453" cy="360462"/>
          </a:xfrm>
          <a:prstGeom prst="roundRect">
            <a:avLst>
              <a:gd name="adj" fmla="val 18669"/>
            </a:avLst>
          </a:prstGeom>
          <a:solidFill>
            <a:srgbClr val="D9EDF2"/>
          </a:solidFill>
          <a:ln w="6350">
            <a:solidFill>
              <a:srgbClr val="BFD3D8"/>
            </a:solidFill>
            <a:prstDash val="solid"/>
          </a:ln>
        </p:spPr>
        <p:txBody>
          <a:bodyPr/>
          <a:lstStyle/>
          <a:p>
            <a:endParaRPr lang="ru-RU"/>
          </a:p>
        </p:txBody>
      </p:sp>
      <p:sp>
        <p:nvSpPr>
          <p:cNvPr id="7" name="Text 5"/>
          <p:cNvSpPr/>
          <p:nvPr/>
        </p:nvSpPr>
        <p:spPr>
          <a:xfrm>
            <a:off x="5975647" y="2035522"/>
            <a:ext cx="240302" cy="300335"/>
          </a:xfrm>
          <a:prstGeom prst="rect">
            <a:avLst/>
          </a:prstGeom>
          <a:noFill/>
          <a:ln/>
        </p:spPr>
        <p:txBody>
          <a:bodyPr wrap="none" lIns="0" tIns="0" rIns="0" bIns="0" rtlCol="0" anchor="ctr"/>
          <a:lstStyle/>
          <a:p>
            <a:pPr marL="0" indent="0" algn="ctr">
              <a:lnSpc>
                <a:spcPct val="100000"/>
              </a:lnSpc>
              <a:buNone/>
            </a:pPr>
            <a:r>
              <a:rPr lang="en-US" sz="1850" dirty="0">
                <a:solidFill>
                  <a:srgbClr val="384653"/>
                </a:solidFill>
                <a:latin typeface="Host Grotesk Medium" pitchFamily="34" charset="0"/>
                <a:ea typeface="Host Grotesk Medium" pitchFamily="34" charset="-122"/>
                <a:cs typeface="Host Grotesk Medium" pitchFamily="34" charset="-120"/>
              </a:rPr>
              <a:t>1</a:t>
            </a:r>
            <a:endParaRPr lang="en-US" sz="1850" dirty="0"/>
          </a:p>
        </p:txBody>
      </p:sp>
      <p:sp>
        <p:nvSpPr>
          <p:cNvPr id="8" name="Text 6"/>
          <p:cNvSpPr/>
          <p:nvPr/>
        </p:nvSpPr>
        <p:spPr>
          <a:xfrm>
            <a:off x="661475" y="2060575"/>
            <a:ext cx="4633300" cy="250329"/>
          </a:xfrm>
          <a:prstGeom prst="rect">
            <a:avLst/>
          </a:prstGeom>
          <a:noFill/>
          <a:ln/>
        </p:spPr>
        <p:txBody>
          <a:bodyPr wrap="none" lIns="0" tIns="0" rIns="0" bIns="0" rtlCol="0" anchor="t"/>
          <a:lstStyle/>
          <a:p>
            <a:pPr marL="0" indent="0" algn="r">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Қарапайым кездейсоқ іріктеу</a:t>
            </a:r>
            <a:endParaRPr lang="en-US" sz="1550" dirty="0"/>
          </a:p>
        </p:txBody>
      </p:sp>
      <p:sp>
        <p:nvSpPr>
          <p:cNvPr id="9" name="Text 7"/>
          <p:cNvSpPr/>
          <p:nvPr/>
        </p:nvSpPr>
        <p:spPr>
          <a:xfrm>
            <a:off x="661475" y="2403971"/>
            <a:ext cx="4633300" cy="946150"/>
          </a:xfrm>
          <a:prstGeom prst="rect">
            <a:avLst/>
          </a:prstGeom>
          <a:noFill/>
          <a:ln/>
        </p:spPr>
        <p:txBody>
          <a:bodyPr wrap="square" lIns="0" tIns="0" rIns="0" bIns="0" rtlCol="0" anchor="t">
            <a:normAutofit/>
          </a:bodyPr>
          <a:lstStyle/>
          <a:p>
            <a:pPr marL="0" indent="0" algn="r">
              <a:lnSpc>
                <a:spcPct val="123000"/>
              </a:lnSpc>
              <a:buNone/>
            </a:pPr>
            <a:r>
              <a:rPr lang="en-US" sz="1250" dirty="0">
                <a:solidFill>
                  <a:srgbClr val="384653"/>
                </a:solidFill>
                <a:latin typeface="Roboto" pitchFamily="34" charset="0"/>
                <a:ea typeface="Roboto" pitchFamily="34" charset="-122"/>
                <a:cs typeface="Roboto" pitchFamily="34" charset="-120"/>
              </a:rPr>
              <a:t>Жеребе немесе кездейсоқ сандар кестесі арқылы жүргізіледі. Мысал: 500 студенттен тұратын тізімді нөмірлеп, кездейсоқ сандар генераторы арқылы 50 нөмір таңдау. Әрбір студенттің таңдалу ықтималдығы тең — 50/500 = 10%.</a:t>
            </a:r>
            <a:endParaRPr lang="en-US" sz="1250" dirty="0"/>
          </a:p>
        </p:txBody>
      </p:sp>
      <p:sp>
        <p:nvSpPr>
          <p:cNvPr id="10" name="Shape 8"/>
          <p:cNvSpPr/>
          <p:nvPr/>
        </p:nvSpPr>
        <p:spPr>
          <a:xfrm>
            <a:off x="6257024" y="3127375"/>
            <a:ext cx="480604" cy="19050"/>
          </a:xfrm>
          <a:prstGeom prst="roundRect">
            <a:avLst>
              <a:gd name="adj" fmla="val 49999"/>
            </a:avLst>
          </a:prstGeom>
          <a:solidFill>
            <a:srgbClr val="BFD3D8"/>
          </a:solidFill>
          <a:ln/>
        </p:spPr>
        <p:txBody>
          <a:bodyPr/>
          <a:lstStyle/>
          <a:p>
            <a:endParaRPr lang="ru-RU"/>
          </a:p>
        </p:txBody>
      </p:sp>
      <p:sp>
        <p:nvSpPr>
          <p:cNvPr id="11" name="Shape 9"/>
          <p:cNvSpPr/>
          <p:nvPr/>
        </p:nvSpPr>
        <p:spPr>
          <a:xfrm>
            <a:off x="5915621" y="2956719"/>
            <a:ext cx="360453" cy="360462"/>
          </a:xfrm>
          <a:prstGeom prst="roundRect">
            <a:avLst>
              <a:gd name="adj" fmla="val 18669"/>
            </a:avLst>
          </a:prstGeom>
          <a:solidFill>
            <a:srgbClr val="D9EDF2"/>
          </a:solidFill>
          <a:ln w="6350">
            <a:solidFill>
              <a:srgbClr val="BFD3D8"/>
            </a:solidFill>
            <a:prstDash val="solid"/>
          </a:ln>
        </p:spPr>
        <p:txBody>
          <a:bodyPr/>
          <a:lstStyle/>
          <a:p>
            <a:endParaRPr lang="ru-RU"/>
          </a:p>
        </p:txBody>
      </p:sp>
      <p:sp>
        <p:nvSpPr>
          <p:cNvPr id="12" name="Text 10"/>
          <p:cNvSpPr/>
          <p:nvPr/>
        </p:nvSpPr>
        <p:spPr>
          <a:xfrm>
            <a:off x="5975647" y="2986732"/>
            <a:ext cx="240302" cy="300335"/>
          </a:xfrm>
          <a:prstGeom prst="rect">
            <a:avLst/>
          </a:prstGeom>
          <a:noFill/>
          <a:ln/>
        </p:spPr>
        <p:txBody>
          <a:bodyPr wrap="none" lIns="0" tIns="0" rIns="0" bIns="0" rtlCol="0" anchor="ctr"/>
          <a:lstStyle/>
          <a:p>
            <a:pPr marL="0" indent="0" algn="ctr">
              <a:lnSpc>
                <a:spcPct val="100000"/>
              </a:lnSpc>
              <a:buNone/>
            </a:pPr>
            <a:r>
              <a:rPr lang="en-US" sz="1850" dirty="0">
                <a:solidFill>
                  <a:srgbClr val="384653"/>
                </a:solidFill>
                <a:latin typeface="Host Grotesk Medium" pitchFamily="34" charset="0"/>
                <a:ea typeface="Host Grotesk Medium" pitchFamily="34" charset="-122"/>
                <a:cs typeface="Host Grotesk Medium" pitchFamily="34" charset="-120"/>
              </a:rPr>
              <a:t>2</a:t>
            </a:r>
            <a:endParaRPr lang="en-US" sz="1850" dirty="0"/>
          </a:p>
        </p:txBody>
      </p:sp>
      <p:sp>
        <p:nvSpPr>
          <p:cNvPr id="13" name="Text 11"/>
          <p:cNvSpPr/>
          <p:nvPr/>
        </p:nvSpPr>
        <p:spPr>
          <a:xfrm>
            <a:off x="6896920" y="3011785"/>
            <a:ext cx="4633300"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Жүйелі іріктеу</a:t>
            </a:r>
            <a:endParaRPr lang="en-US" sz="1550" dirty="0"/>
          </a:p>
        </p:txBody>
      </p:sp>
      <p:sp>
        <p:nvSpPr>
          <p:cNvPr id="14" name="Text 12"/>
          <p:cNvSpPr/>
          <p:nvPr/>
        </p:nvSpPr>
        <p:spPr>
          <a:xfrm>
            <a:off x="6896920" y="3355181"/>
            <a:ext cx="4633300" cy="946150"/>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Тізімнен әрбір k-ші бірлікті таңдау тәсілі. Мысалы, 1000 бірліктен 100-ін алу үшін k=10, яғни алғашқы бірлікті 1–10 аралығынан кездейсоқ таңдап, одан кейін 10, 20, 30... деп жалғастыру.</a:t>
            </a:r>
            <a:endParaRPr lang="en-US" sz="1250" dirty="0"/>
          </a:p>
        </p:txBody>
      </p:sp>
      <p:sp>
        <p:nvSpPr>
          <p:cNvPr id="15" name="Shape 13"/>
          <p:cNvSpPr/>
          <p:nvPr/>
        </p:nvSpPr>
        <p:spPr>
          <a:xfrm>
            <a:off x="5454067" y="3954859"/>
            <a:ext cx="480604" cy="19050"/>
          </a:xfrm>
          <a:prstGeom prst="roundRect">
            <a:avLst>
              <a:gd name="adj" fmla="val 49999"/>
            </a:avLst>
          </a:prstGeom>
          <a:solidFill>
            <a:srgbClr val="BFD3D8"/>
          </a:solidFill>
          <a:ln/>
        </p:spPr>
        <p:txBody>
          <a:bodyPr/>
          <a:lstStyle/>
          <a:p>
            <a:endParaRPr lang="ru-RU"/>
          </a:p>
        </p:txBody>
      </p:sp>
      <p:sp>
        <p:nvSpPr>
          <p:cNvPr id="16" name="Shape 14"/>
          <p:cNvSpPr/>
          <p:nvPr/>
        </p:nvSpPr>
        <p:spPr>
          <a:xfrm>
            <a:off x="5915621" y="3784203"/>
            <a:ext cx="360453" cy="360462"/>
          </a:xfrm>
          <a:prstGeom prst="roundRect">
            <a:avLst>
              <a:gd name="adj" fmla="val 18669"/>
            </a:avLst>
          </a:prstGeom>
          <a:solidFill>
            <a:srgbClr val="D9EDF2"/>
          </a:solidFill>
          <a:ln w="6350">
            <a:solidFill>
              <a:srgbClr val="BFD3D8"/>
            </a:solidFill>
            <a:prstDash val="solid"/>
          </a:ln>
        </p:spPr>
        <p:txBody>
          <a:bodyPr/>
          <a:lstStyle/>
          <a:p>
            <a:endParaRPr lang="ru-RU"/>
          </a:p>
        </p:txBody>
      </p:sp>
      <p:sp>
        <p:nvSpPr>
          <p:cNvPr id="17" name="Text 15"/>
          <p:cNvSpPr/>
          <p:nvPr/>
        </p:nvSpPr>
        <p:spPr>
          <a:xfrm>
            <a:off x="5975647" y="3814217"/>
            <a:ext cx="240302" cy="300335"/>
          </a:xfrm>
          <a:prstGeom prst="rect">
            <a:avLst/>
          </a:prstGeom>
          <a:noFill/>
          <a:ln/>
        </p:spPr>
        <p:txBody>
          <a:bodyPr wrap="none" lIns="0" tIns="0" rIns="0" bIns="0" rtlCol="0" anchor="ctr"/>
          <a:lstStyle/>
          <a:p>
            <a:pPr marL="0" indent="0" algn="ctr">
              <a:lnSpc>
                <a:spcPct val="100000"/>
              </a:lnSpc>
              <a:buNone/>
            </a:pPr>
            <a:r>
              <a:rPr lang="en-US" sz="1850" dirty="0">
                <a:solidFill>
                  <a:srgbClr val="384653"/>
                </a:solidFill>
                <a:latin typeface="Host Grotesk Medium" pitchFamily="34" charset="0"/>
                <a:ea typeface="Host Grotesk Medium" pitchFamily="34" charset="-122"/>
                <a:cs typeface="Host Grotesk Medium" pitchFamily="34" charset="-120"/>
              </a:rPr>
              <a:t>3</a:t>
            </a:r>
            <a:endParaRPr lang="en-US" sz="1850" dirty="0"/>
          </a:p>
        </p:txBody>
      </p:sp>
      <p:sp>
        <p:nvSpPr>
          <p:cNvPr id="18" name="Text 16"/>
          <p:cNvSpPr/>
          <p:nvPr/>
        </p:nvSpPr>
        <p:spPr>
          <a:xfrm>
            <a:off x="661475" y="3839270"/>
            <a:ext cx="4633300" cy="250329"/>
          </a:xfrm>
          <a:prstGeom prst="rect">
            <a:avLst/>
          </a:prstGeom>
          <a:noFill/>
          <a:ln/>
        </p:spPr>
        <p:txBody>
          <a:bodyPr wrap="none" lIns="0" tIns="0" rIns="0" bIns="0" rtlCol="0" anchor="t"/>
          <a:lstStyle/>
          <a:p>
            <a:pPr marL="0" indent="0" algn="r">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Қабаттастырылған іріктеу</a:t>
            </a:r>
            <a:endParaRPr lang="en-US" sz="1550" dirty="0"/>
          </a:p>
        </p:txBody>
      </p:sp>
      <p:sp>
        <p:nvSpPr>
          <p:cNvPr id="19" name="Text 17"/>
          <p:cNvSpPr/>
          <p:nvPr/>
        </p:nvSpPr>
        <p:spPr>
          <a:xfrm>
            <a:off x="661475" y="4182666"/>
            <a:ext cx="4633300" cy="1182688"/>
          </a:xfrm>
          <a:prstGeom prst="rect">
            <a:avLst/>
          </a:prstGeom>
          <a:noFill/>
          <a:ln/>
        </p:spPr>
        <p:txBody>
          <a:bodyPr wrap="square" lIns="0" tIns="0" rIns="0" bIns="0" rtlCol="0" anchor="t">
            <a:normAutofit/>
          </a:bodyPr>
          <a:lstStyle/>
          <a:p>
            <a:pPr marL="0" indent="0" algn="r">
              <a:lnSpc>
                <a:spcPct val="123000"/>
              </a:lnSpc>
              <a:buNone/>
            </a:pPr>
            <a:r>
              <a:rPr lang="en-US" sz="1250" dirty="0">
                <a:solidFill>
                  <a:srgbClr val="384653"/>
                </a:solidFill>
                <a:latin typeface="Roboto" pitchFamily="34" charset="0"/>
                <a:ea typeface="Roboto" pitchFamily="34" charset="-122"/>
                <a:cs typeface="Roboto" pitchFamily="34" charset="-120"/>
              </a:rPr>
              <a:t>Бас жиынтықты алдын ала топтарға (қабаттарға) бөліп, әрбір қабаттан бөлек іріктеу жүргізу. Мысалы, халықты жас топтарына бөліп, әр топтан пропорционал санда таңдау — жас топтарының барлығы іріктемеде дұрыс өкілдікке ие болады.</a:t>
            </a:r>
            <a:endParaRPr lang="en-US" sz="1250" dirty="0"/>
          </a:p>
        </p:txBody>
      </p:sp>
      <p:sp>
        <p:nvSpPr>
          <p:cNvPr id="20" name="Shape 18"/>
          <p:cNvSpPr/>
          <p:nvPr/>
        </p:nvSpPr>
        <p:spPr>
          <a:xfrm>
            <a:off x="6257024" y="4900612"/>
            <a:ext cx="480604" cy="19050"/>
          </a:xfrm>
          <a:prstGeom prst="roundRect">
            <a:avLst>
              <a:gd name="adj" fmla="val 49999"/>
            </a:avLst>
          </a:prstGeom>
          <a:solidFill>
            <a:srgbClr val="BFD3D8"/>
          </a:solidFill>
          <a:ln/>
        </p:spPr>
        <p:txBody>
          <a:bodyPr/>
          <a:lstStyle/>
          <a:p>
            <a:endParaRPr lang="ru-RU"/>
          </a:p>
        </p:txBody>
      </p:sp>
      <p:sp>
        <p:nvSpPr>
          <p:cNvPr id="21" name="Shape 19"/>
          <p:cNvSpPr/>
          <p:nvPr/>
        </p:nvSpPr>
        <p:spPr>
          <a:xfrm>
            <a:off x="5915621" y="4729956"/>
            <a:ext cx="360453" cy="360462"/>
          </a:xfrm>
          <a:prstGeom prst="roundRect">
            <a:avLst>
              <a:gd name="adj" fmla="val 18669"/>
            </a:avLst>
          </a:prstGeom>
          <a:solidFill>
            <a:srgbClr val="D9EDF2"/>
          </a:solidFill>
          <a:ln w="6350">
            <a:solidFill>
              <a:srgbClr val="BFD3D8"/>
            </a:solidFill>
            <a:prstDash val="solid"/>
          </a:ln>
        </p:spPr>
        <p:txBody>
          <a:bodyPr/>
          <a:lstStyle/>
          <a:p>
            <a:endParaRPr lang="ru-RU"/>
          </a:p>
        </p:txBody>
      </p:sp>
      <p:sp>
        <p:nvSpPr>
          <p:cNvPr id="22" name="Text 20"/>
          <p:cNvSpPr/>
          <p:nvPr/>
        </p:nvSpPr>
        <p:spPr>
          <a:xfrm>
            <a:off x="5975647" y="4759970"/>
            <a:ext cx="240302" cy="300335"/>
          </a:xfrm>
          <a:prstGeom prst="rect">
            <a:avLst/>
          </a:prstGeom>
          <a:noFill/>
          <a:ln/>
        </p:spPr>
        <p:txBody>
          <a:bodyPr wrap="none" lIns="0" tIns="0" rIns="0" bIns="0" rtlCol="0" anchor="ctr"/>
          <a:lstStyle/>
          <a:p>
            <a:pPr marL="0" indent="0" algn="ctr">
              <a:lnSpc>
                <a:spcPct val="100000"/>
              </a:lnSpc>
              <a:buNone/>
            </a:pPr>
            <a:r>
              <a:rPr lang="en-US" sz="1850" dirty="0">
                <a:solidFill>
                  <a:srgbClr val="384653"/>
                </a:solidFill>
                <a:latin typeface="Host Grotesk Medium" pitchFamily="34" charset="0"/>
                <a:ea typeface="Host Grotesk Medium" pitchFamily="34" charset="-122"/>
                <a:cs typeface="Host Grotesk Medium" pitchFamily="34" charset="-120"/>
              </a:rPr>
              <a:t>4</a:t>
            </a:r>
            <a:endParaRPr lang="en-US" sz="1850" dirty="0"/>
          </a:p>
        </p:txBody>
      </p:sp>
      <p:sp>
        <p:nvSpPr>
          <p:cNvPr id="23" name="Text 21"/>
          <p:cNvSpPr/>
          <p:nvPr/>
        </p:nvSpPr>
        <p:spPr>
          <a:xfrm>
            <a:off x="6896920" y="4785023"/>
            <a:ext cx="4633300" cy="250329"/>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Кластерлік іріктеу</a:t>
            </a:r>
            <a:endParaRPr lang="en-US" sz="1550" dirty="0"/>
          </a:p>
        </p:txBody>
      </p:sp>
      <p:sp>
        <p:nvSpPr>
          <p:cNvPr id="24" name="Text 22"/>
          <p:cNvSpPr/>
          <p:nvPr/>
        </p:nvSpPr>
        <p:spPr>
          <a:xfrm>
            <a:off x="6896920" y="5128419"/>
            <a:ext cx="4633300" cy="1182688"/>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Алдымен «кластерлер» (топтар, мысалы ауылдар немесе мектептер) таңдалып, одан кейін таңдалған кластерлердің барлық бірліктері немесе іші іріктеледі. Логистикалық тиімділігі жоғары, бірақ дизайн эффектісі (design effect) есепке алынуы тиіс.</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85777"/>
            <a:ext cx="10868745" cy="508695"/>
          </a:xfrm>
          <a:prstGeom prst="rect">
            <a:avLst/>
          </a:prstGeom>
          <a:noFill/>
          <a:ln/>
        </p:spPr>
        <p:txBody>
          <a:bodyPr wrap="none" lIns="0" tIns="0" rIns="0" bIns="0" rtlCol="0" anchor="t"/>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Ықтималды емес іріктеу: жылдам, бірақ қауіп жоғары</a:t>
            </a:r>
            <a:endParaRPr lang="en-US" sz="3200" dirty="0"/>
          </a:p>
        </p:txBody>
      </p:sp>
      <p:sp>
        <p:nvSpPr>
          <p:cNvPr id="3" name="Text 1"/>
          <p:cNvSpPr/>
          <p:nvPr/>
        </p:nvSpPr>
        <p:spPr>
          <a:xfrm>
            <a:off x="661475" y="1388766"/>
            <a:ext cx="5235841" cy="254298"/>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Ықтималды емес іріктеу түрлері</a:t>
            </a:r>
            <a:endParaRPr lang="en-US" sz="1600" dirty="0"/>
          </a:p>
        </p:txBody>
      </p:sp>
      <p:sp>
        <p:nvSpPr>
          <p:cNvPr id="4" name="Shape 2"/>
          <p:cNvSpPr/>
          <p:nvPr/>
        </p:nvSpPr>
        <p:spPr>
          <a:xfrm>
            <a:off x="661475" y="1813917"/>
            <a:ext cx="2537754" cy="2728416"/>
          </a:xfrm>
          <a:prstGeom prst="roundRect">
            <a:avLst>
              <a:gd name="adj" fmla="val 2694"/>
            </a:avLst>
          </a:prstGeom>
          <a:solidFill>
            <a:srgbClr val="FAF9F5"/>
          </a:solidFill>
          <a:ln w="19050">
            <a:solidFill>
              <a:srgbClr val="BFD3D8"/>
            </a:solidFill>
            <a:prstDash val="solid"/>
          </a:ln>
        </p:spPr>
        <p:txBody>
          <a:bodyPr/>
          <a:lstStyle/>
          <a:p>
            <a:endParaRPr lang="ru-RU"/>
          </a:p>
        </p:txBody>
      </p:sp>
      <p:sp>
        <p:nvSpPr>
          <p:cNvPr id="5" name="Text 3"/>
          <p:cNvSpPr/>
          <p:nvPr/>
        </p:nvSpPr>
        <p:spPr>
          <a:xfrm>
            <a:off x="843239" y="1995686"/>
            <a:ext cx="2174225"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Еркін іріктеме</a:t>
            </a:r>
            <a:endParaRPr lang="en-US" sz="1600" dirty="0"/>
          </a:p>
        </p:txBody>
      </p:sp>
      <p:sp>
        <p:nvSpPr>
          <p:cNvPr id="6" name="Text 4"/>
          <p:cNvSpPr/>
          <p:nvPr/>
        </p:nvSpPr>
        <p:spPr>
          <a:xfrm>
            <a:off x="843239" y="2410222"/>
            <a:ext cx="2174225" cy="1453753"/>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Зерттеуші «қолы жеткен» бірліктерді таңдайды. Жылдам және арзан, бірақ репрезентативтілігі өте төмен. Пилоттық зерттеулерге ғана жарайды.</a:t>
            </a:r>
            <a:endParaRPr lang="en-US" sz="1250" dirty="0"/>
          </a:p>
        </p:txBody>
      </p:sp>
      <p:sp>
        <p:nvSpPr>
          <p:cNvPr id="7" name="Shape 5"/>
          <p:cNvSpPr/>
          <p:nvPr/>
        </p:nvSpPr>
        <p:spPr>
          <a:xfrm>
            <a:off x="3359463" y="1813917"/>
            <a:ext cx="2537853" cy="2728416"/>
          </a:xfrm>
          <a:prstGeom prst="roundRect">
            <a:avLst>
              <a:gd name="adj" fmla="val 2694"/>
            </a:avLst>
          </a:prstGeom>
          <a:solidFill>
            <a:srgbClr val="FAF9F5"/>
          </a:solidFill>
          <a:ln w="19050">
            <a:solidFill>
              <a:srgbClr val="BFD3D8"/>
            </a:solidFill>
            <a:prstDash val="solid"/>
          </a:ln>
        </p:spPr>
        <p:txBody>
          <a:bodyPr/>
          <a:lstStyle/>
          <a:p>
            <a:endParaRPr lang="ru-RU"/>
          </a:p>
        </p:txBody>
      </p:sp>
      <p:sp>
        <p:nvSpPr>
          <p:cNvPr id="8" name="Text 6"/>
          <p:cNvSpPr/>
          <p:nvPr/>
        </p:nvSpPr>
        <p:spPr>
          <a:xfrm>
            <a:off x="3541227" y="1995686"/>
            <a:ext cx="2174325"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Мақсатты (әдейі) іріктеме</a:t>
            </a:r>
            <a:endParaRPr lang="en-US" sz="1600" dirty="0"/>
          </a:p>
        </p:txBody>
      </p:sp>
      <p:sp>
        <p:nvSpPr>
          <p:cNvPr id="9" name="Text 7"/>
          <p:cNvSpPr/>
          <p:nvPr/>
        </p:nvSpPr>
        <p:spPr>
          <a:xfrm>
            <a:off x="3541227" y="2664520"/>
            <a:ext cx="2174325" cy="1696045"/>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Зерттеуші өз білімі негізінде «типтік» бірліктерді таңдайды. Сапалық зерттеулерде кеңінен қолданылады, бірақ субъективтілік тәуекелі жоғары.</a:t>
            </a:r>
            <a:endParaRPr lang="en-US" sz="1250" dirty="0"/>
          </a:p>
        </p:txBody>
      </p:sp>
      <p:sp>
        <p:nvSpPr>
          <p:cNvPr id="10" name="Shape 8"/>
          <p:cNvSpPr/>
          <p:nvPr/>
        </p:nvSpPr>
        <p:spPr>
          <a:xfrm>
            <a:off x="661475" y="4702572"/>
            <a:ext cx="5235841" cy="1504950"/>
          </a:xfrm>
          <a:prstGeom prst="roundRect">
            <a:avLst>
              <a:gd name="adj" fmla="val 4544"/>
            </a:avLst>
          </a:prstGeom>
          <a:solidFill>
            <a:srgbClr val="FAF9F5"/>
          </a:solidFill>
          <a:ln w="19050">
            <a:solidFill>
              <a:srgbClr val="BFD3D8"/>
            </a:solidFill>
            <a:prstDash val="solid"/>
          </a:ln>
        </p:spPr>
        <p:txBody>
          <a:bodyPr/>
          <a:lstStyle/>
          <a:p>
            <a:endParaRPr lang="ru-RU"/>
          </a:p>
        </p:txBody>
      </p:sp>
      <p:sp>
        <p:nvSpPr>
          <p:cNvPr id="11" name="Text 9"/>
          <p:cNvSpPr/>
          <p:nvPr/>
        </p:nvSpPr>
        <p:spPr>
          <a:xfrm>
            <a:off x="843239" y="4884341"/>
            <a:ext cx="4872312"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Квоталық іріктеме</a:t>
            </a:r>
            <a:endParaRPr lang="en-US" sz="1600" dirty="0"/>
          </a:p>
        </p:txBody>
      </p:sp>
      <p:sp>
        <p:nvSpPr>
          <p:cNvPr id="12" name="Text 10"/>
          <p:cNvSpPr/>
          <p:nvPr/>
        </p:nvSpPr>
        <p:spPr>
          <a:xfrm>
            <a:off x="843239" y="5298877"/>
            <a:ext cx="4872312" cy="726877"/>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Алдын ала белгіленген квоталар (мысалы, 50% әйел, 50% ер) толтырылады. Жаппай сауалнамаларда қолданылады, бірақ квотаны толтыру тәсілі нәтижені бұрмалауы мүмкін.</a:t>
            </a:r>
            <a:endParaRPr lang="en-US" sz="1250" dirty="0"/>
          </a:p>
        </p:txBody>
      </p:sp>
      <p:sp>
        <p:nvSpPr>
          <p:cNvPr id="13" name="Shape 11"/>
          <p:cNvSpPr/>
          <p:nvPr/>
        </p:nvSpPr>
        <p:spPr>
          <a:xfrm>
            <a:off x="6183555" y="1219101"/>
            <a:ext cx="5470190" cy="5168702"/>
          </a:xfrm>
          <a:prstGeom prst="roundRect">
            <a:avLst>
              <a:gd name="adj" fmla="val 2268"/>
            </a:avLst>
          </a:prstGeom>
          <a:solidFill>
            <a:srgbClr val="E9CFC9"/>
          </a:solidFill>
          <a:ln/>
        </p:spPr>
        <p:txBody>
          <a:bodyPr/>
          <a:lstStyle/>
          <a:p>
            <a:endParaRPr lang="ru-RU"/>
          </a:p>
        </p:txBody>
      </p:sp>
      <p:sp>
        <p:nvSpPr>
          <p:cNvPr id="14" name="Text 12"/>
          <p:cNvSpPr/>
          <p:nvPr/>
        </p:nvSpPr>
        <p:spPr>
          <a:xfrm>
            <a:off x="6346269" y="1388766"/>
            <a:ext cx="5144760" cy="254298"/>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Репрезентативтілік мәселесі</a:t>
            </a:r>
            <a:endParaRPr lang="en-US" sz="1600" dirty="0"/>
          </a:p>
        </p:txBody>
      </p:sp>
      <p:sp>
        <p:nvSpPr>
          <p:cNvPr id="15" name="Text 13"/>
          <p:cNvSpPr/>
          <p:nvPr/>
        </p:nvSpPr>
        <p:spPr>
          <a:xfrm>
            <a:off x="6346269" y="1793875"/>
            <a:ext cx="5144760" cy="3438128"/>
          </a:xfrm>
          <a:prstGeom prst="rect">
            <a:avLst/>
          </a:prstGeom>
          <a:noFill/>
          <a:ln/>
        </p:spPr>
        <p:txBody>
          <a:bodyPr wrap="square" lIns="0" tIns="0" rIns="0" bIns="0" rtlCol="0" anchor="t">
            <a:normAutofit/>
          </a:bodyPr>
          <a:lstStyle/>
          <a:p>
            <a:pPr marL="0" indent="0" algn="l">
              <a:lnSpc>
                <a:spcPct val="124000"/>
              </a:lnSpc>
              <a:spcAft>
                <a:spcPts val="1100"/>
              </a:spcAft>
              <a:buNone/>
            </a:pPr>
            <a:r>
              <a:rPr lang="en-US" sz="1250" dirty="0">
                <a:solidFill>
                  <a:srgbClr val="384653"/>
                </a:solidFill>
                <a:latin typeface="Roboto" pitchFamily="34" charset="0"/>
                <a:ea typeface="Roboto" pitchFamily="34" charset="-122"/>
                <a:cs typeface="Roboto" pitchFamily="34" charset="-120"/>
              </a:rPr>
              <a:t>Ықтималды емес іріктеудің басты шектеулігі — нәтижелерді бас жиынтыққа математикалық жолмен жалпылаудың мүмкін еместігі. Іріктеме қателігін есептеу үшін ықтималдық теориясы қолданылатын болса, ықтималды емес іріктемеде бұл теория жұмыс істемейді.</a:t>
            </a:r>
            <a:endParaRPr lang="en-US" sz="1250" dirty="0"/>
          </a:p>
          <a:p>
            <a:pPr marL="0" indent="0" algn="l">
              <a:lnSpc>
                <a:spcPct val="124000"/>
              </a:lnSpc>
              <a:spcAft>
                <a:spcPts val="1100"/>
              </a:spcAft>
              <a:buNone/>
            </a:pPr>
            <a:r>
              <a:rPr lang="en-US" sz="1250" dirty="0">
                <a:solidFill>
                  <a:srgbClr val="384653"/>
                </a:solidFill>
                <a:latin typeface="Roboto" pitchFamily="34" charset="0"/>
                <a:ea typeface="Roboto" pitchFamily="34" charset="-122"/>
                <a:cs typeface="Roboto" pitchFamily="34" charset="-120"/>
              </a:rPr>
              <a:t>Бұл дегеніміз, алынған нәтиженің бас жиынтыққа қаншалықты жақын екендігін математикалық жолмен бағалауға болмайды. Нәтижеге сенімділік тек зерттеушінің тәжірибесі мен пайымына негізделеді.</a:t>
            </a:r>
            <a:endParaRPr lang="en-US" sz="1250" dirty="0"/>
          </a:p>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Алайда ықтималды емес іріктеме барлық жағдайда жарамсыз емес. Гипотезаларды алдын ала тексеруге, сапалық зерттеулерге және ресурстар мен уақыт шектеулі жағдайларда бастапқы мәліметтер жинауға жарайды.</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808997"/>
            <a:ext cx="6296860" cy="1033463"/>
          </a:xfrm>
          <a:prstGeom prst="rect">
            <a:avLst/>
          </a:prstGeom>
          <a:noFill/>
          <a:ln/>
        </p:spPr>
        <p:txBody>
          <a:bodyPr wrap="square" lIns="0" tIns="0" rIns="0" bIns="0" rtlCol="0" anchor="t">
            <a:normAutofit/>
          </a:bodyPr>
          <a:lstStyle/>
          <a:p>
            <a:pPr marL="0" indent="0" algn="ctr">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Статистикалық бағалау: Болжамнан шындыққа</a:t>
            </a:r>
            <a:endParaRPr lang="en-US" sz="3250" dirty="0"/>
          </a:p>
        </p:txBody>
      </p:sp>
      <p:sp>
        <p:nvSpPr>
          <p:cNvPr id="4" name="Text 1"/>
          <p:cNvSpPr/>
          <p:nvPr/>
        </p:nvSpPr>
        <p:spPr>
          <a:xfrm>
            <a:off x="661475" y="2076847"/>
            <a:ext cx="6296860" cy="496094"/>
          </a:xfrm>
          <a:prstGeom prst="rect">
            <a:avLst/>
          </a:prstGeom>
          <a:noFill/>
          <a:ln/>
        </p:spPr>
        <p:txBody>
          <a:bodyPr wrap="square" lIns="0" tIns="0" rIns="0" bIns="0" rtlCol="0" anchor="t">
            <a:normAutofit/>
          </a:bodyPr>
          <a:lstStyle/>
          <a:p>
            <a:pPr marL="0" indent="0" algn="ctr">
              <a:lnSpc>
                <a:spcPct val="125000"/>
              </a:lnSpc>
              <a:buNone/>
            </a:pPr>
            <a:r>
              <a:rPr lang="en-US" sz="1300" dirty="0">
                <a:solidFill>
                  <a:srgbClr val="384653"/>
                </a:solidFill>
                <a:latin typeface="Roboto" pitchFamily="34" charset="0"/>
                <a:ea typeface="Roboto" pitchFamily="34" charset="-122"/>
                <a:cs typeface="Roboto" pitchFamily="34" charset="-120"/>
              </a:rPr>
              <a:t>Іріктеме деректерін пайдаланып бас жиынтықтың параметрлерін бағалаудың математикалық негіздері</a:t>
            </a:r>
            <a:endParaRPr lang="en-US" sz="1300" dirty="0"/>
          </a:p>
        </p:txBody>
      </p:sp>
      <p:sp>
        <p:nvSpPr>
          <p:cNvPr id="5" name="Shape 2"/>
          <p:cNvSpPr/>
          <p:nvPr/>
        </p:nvSpPr>
        <p:spPr>
          <a:xfrm>
            <a:off x="661475" y="2758976"/>
            <a:ext cx="3065783" cy="1941215"/>
          </a:xfrm>
          <a:prstGeom prst="roundRect">
            <a:avLst>
              <a:gd name="adj" fmla="val 3578"/>
            </a:avLst>
          </a:prstGeom>
          <a:solidFill>
            <a:srgbClr val="D9EDF2"/>
          </a:solidFill>
          <a:ln w="6350">
            <a:solidFill>
              <a:srgbClr val="BFD3D8"/>
            </a:solidFill>
            <a:prstDash val="solid"/>
          </a:ln>
        </p:spPr>
        <p:txBody>
          <a:bodyPr/>
          <a:lstStyle/>
          <a:p>
            <a:endParaRPr lang="ru-RU"/>
          </a:p>
        </p:txBody>
      </p:sp>
      <p:sp>
        <p:nvSpPr>
          <p:cNvPr id="6" name="Text 3"/>
          <p:cNvSpPr/>
          <p:nvPr/>
        </p:nvSpPr>
        <p:spPr>
          <a:xfrm>
            <a:off x="833119" y="2930624"/>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Нүктелік бағалау</a:t>
            </a:r>
            <a:endParaRPr lang="en-US" sz="1600" dirty="0"/>
          </a:p>
        </p:txBody>
      </p:sp>
      <p:sp>
        <p:nvSpPr>
          <p:cNvPr id="7" name="Text 4"/>
          <p:cNvSpPr/>
          <p:nvPr/>
        </p:nvSpPr>
        <p:spPr>
          <a:xfrm>
            <a:off x="833119" y="3288308"/>
            <a:ext cx="2722494"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Бас жиынтық параметрін бір нақты санмен бағалау. Мысалы, іріктеме орташасы бас жиынтық орташасының нүктелік бағасы болып табылады.</a:t>
            </a:r>
            <a:endParaRPr lang="en-US" sz="1300" dirty="0"/>
          </a:p>
        </p:txBody>
      </p:sp>
      <p:sp>
        <p:nvSpPr>
          <p:cNvPr id="8" name="Shape 5"/>
          <p:cNvSpPr/>
          <p:nvPr/>
        </p:nvSpPr>
        <p:spPr>
          <a:xfrm>
            <a:off x="3892552" y="2758976"/>
            <a:ext cx="3065783" cy="1941215"/>
          </a:xfrm>
          <a:prstGeom prst="roundRect">
            <a:avLst>
              <a:gd name="adj" fmla="val 3578"/>
            </a:avLst>
          </a:prstGeom>
          <a:solidFill>
            <a:srgbClr val="D9EDF2"/>
          </a:solidFill>
          <a:ln w="6350">
            <a:solidFill>
              <a:srgbClr val="BFD3D8"/>
            </a:solidFill>
            <a:prstDash val="solid"/>
          </a:ln>
        </p:spPr>
        <p:txBody>
          <a:bodyPr/>
          <a:lstStyle/>
          <a:p>
            <a:endParaRPr lang="ru-RU"/>
          </a:p>
        </p:txBody>
      </p:sp>
      <p:sp>
        <p:nvSpPr>
          <p:cNvPr id="9" name="Text 6"/>
          <p:cNvSpPr/>
          <p:nvPr/>
        </p:nvSpPr>
        <p:spPr>
          <a:xfrm>
            <a:off x="4064196" y="2930624"/>
            <a:ext cx="272249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Интервалдық бағалау</a:t>
            </a:r>
            <a:endParaRPr lang="en-US" sz="1600" dirty="0"/>
          </a:p>
        </p:txBody>
      </p:sp>
      <p:sp>
        <p:nvSpPr>
          <p:cNvPr id="10" name="Text 7"/>
          <p:cNvSpPr/>
          <p:nvPr/>
        </p:nvSpPr>
        <p:spPr>
          <a:xfrm>
            <a:off x="4064196" y="3288308"/>
            <a:ext cx="2722494" cy="124023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Белгілі сенімділік деңгейімен параметрдің қандай аралыққа түсетінін анықтау. Сенімділік интервалы нәтиженің тиімділігін бейнелейді.</a:t>
            </a:r>
            <a:endParaRPr lang="en-US" sz="1300" dirty="0"/>
          </a:p>
        </p:txBody>
      </p:sp>
      <p:sp>
        <p:nvSpPr>
          <p:cNvPr id="11" name="Shape 8"/>
          <p:cNvSpPr/>
          <p:nvPr/>
        </p:nvSpPr>
        <p:spPr>
          <a:xfrm>
            <a:off x="661475" y="4865489"/>
            <a:ext cx="6296860" cy="1197074"/>
          </a:xfrm>
          <a:prstGeom prst="roundRect">
            <a:avLst>
              <a:gd name="adj" fmla="val 5803"/>
            </a:avLst>
          </a:prstGeom>
          <a:solidFill>
            <a:srgbClr val="D9EDF2"/>
          </a:solidFill>
          <a:ln w="6350">
            <a:solidFill>
              <a:srgbClr val="BFD3D8"/>
            </a:solidFill>
            <a:prstDash val="solid"/>
          </a:ln>
        </p:spPr>
        <p:txBody>
          <a:bodyPr/>
          <a:lstStyle/>
          <a:p>
            <a:endParaRPr lang="ru-RU"/>
          </a:p>
        </p:txBody>
      </p:sp>
      <p:sp>
        <p:nvSpPr>
          <p:cNvPr id="12" name="Text 9"/>
          <p:cNvSpPr/>
          <p:nvPr/>
        </p:nvSpPr>
        <p:spPr>
          <a:xfrm>
            <a:off x="833119" y="5037138"/>
            <a:ext cx="59535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Гипотезаларды тексеру</a:t>
            </a:r>
            <a:endParaRPr lang="en-US" sz="1600" dirty="0"/>
          </a:p>
        </p:txBody>
      </p:sp>
      <p:sp>
        <p:nvSpPr>
          <p:cNvPr id="13" name="Text 10"/>
          <p:cNvSpPr/>
          <p:nvPr/>
        </p:nvSpPr>
        <p:spPr>
          <a:xfrm>
            <a:off x="833119" y="5394821"/>
            <a:ext cx="5953571"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Теориялық болжамдарды деректер негізінде растау немесе жоққа шығару. Статистикалық маңыздылық (p-мән) шешімнің математикалық негізі.</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00410"/>
            <a:ext cx="10868745" cy="500658"/>
          </a:xfrm>
          <a:prstGeom prst="rect">
            <a:avLst/>
          </a:prstGeom>
          <a:noFill/>
          <a:ln/>
        </p:spPr>
        <p:txBody>
          <a:bodyPr wrap="none" lIns="0" tIns="0" rIns="0" bIns="0" rtlCol="0" anchor="t"/>
          <a:lstStyle/>
          <a:p>
            <a:pPr marL="0" indent="0" algn="l">
              <a:lnSpc>
                <a:spcPct val="104000"/>
              </a:lnSpc>
              <a:buNone/>
            </a:pPr>
            <a:r>
              <a:rPr lang="en-US" sz="3150" dirty="0">
                <a:solidFill>
                  <a:srgbClr val="2E3C4E"/>
                </a:solidFill>
                <a:latin typeface="Host Grotesk Medium" pitchFamily="34" charset="0"/>
                <a:ea typeface="Host Grotesk Medium" pitchFamily="34" charset="-122"/>
                <a:cs typeface="Host Grotesk Medium" pitchFamily="34" charset="-120"/>
              </a:rPr>
              <a:t>Статистикалық ықтималдық: Тәжірибе не дейді?</a:t>
            </a:r>
            <a:endParaRPr lang="en-US" sz="3150" dirty="0"/>
          </a:p>
        </p:txBody>
      </p:sp>
      <p:sp>
        <p:nvSpPr>
          <p:cNvPr id="3" name="Text 1"/>
          <p:cNvSpPr/>
          <p:nvPr/>
        </p:nvSpPr>
        <p:spPr>
          <a:xfrm>
            <a:off x="661475" y="1396901"/>
            <a:ext cx="10868745"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Ықтималдық — болашақ оқиғаның мүмкіндігін сандық өлшейтін математикалық ұғым. Статистикалық бағалаудың бүкіл аппараты ықтималдық теориясына негізделеді.</a:t>
            </a:r>
            <a:endParaRPr lang="en-US" sz="1250" dirty="0"/>
          </a:p>
        </p:txBody>
      </p:sp>
      <p:sp>
        <p:nvSpPr>
          <p:cNvPr id="4" name="Shape 2"/>
          <p:cNvSpPr/>
          <p:nvPr/>
        </p:nvSpPr>
        <p:spPr>
          <a:xfrm>
            <a:off x="546086" y="2044502"/>
            <a:ext cx="5469694" cy="3205262"/>
          </a:xfrm>
          <a:prstGeom prst="roundRect">
            <a:avLst>
              <a:gd name="adj" fmla="val 3599"/>
            </a:avLst>
          </a:prstGeom>
          <a:solidFill>
            <a:srgbClr val="95CCDA"/>
          </a:solidFill>
          <a:ln/>
        </p:spPr>
        <p:txBody>
          <a:bodyPr/>
          <a:lstStyle/>
          <a:p>
            <a:endParaRPr lang="ru-RU"/>
          </a:p>
        </p:txBody>
      </p:sp>
      <p:sp>
        <p:nvSpPr>
          <p:cNvPr id="5" name="Text 3"/>
          <p:cNvSpPr/>
          <p:nvPr/>
        </p:nvSpPr>
        <p:spPr>
          <a:xfrm>
            <a:off x="706221" y="2206941"/>
            <a:ext cx="5149424" cy="250329"/>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Жиілікті ықтималдық</a:t>
            </a:r>
            <a:endParaRPr lang="en-US" sz="1550" dirty="0"/>
          </a:p>
        </p:txBody>
      </p:sp>
      <p:sp>
        <p:nvSpPr>
          <p:cNvPr id="6" name="Text 4"/>
          <p:cNvSpPr/>
          <p:nvPr/>
        </p:nvSpPr>
        <p:spPr>
          <a:xfrm>
            <a:off x="706221" y="2605187"/>
            <a:ext cx="5149424" cy="1795363"/>
          </a:xfrm>
          <a:prstGeom prst="rect">
            <a:avLst/>
          </a:prstGeom>
          <a:noFill/>
          <a:ln/>
        </p:spPr>
        <p:txBody>
          <a:bodyPr wrap="square" lIns="0" tIns="0" rIns="0" bIns="0" rtlCol="0" anchor="t">
            <a:normAutofit/>
          </a:bodyPr>
          <a:lstStyle/>
          <a:p>
            <a:pPr marL="0" indent="0" algn="l">
              <a:lnSpc>
                <a:spcPct val="123000"/>
              </a:lnSpc>
              <a:spcAft>
                <a:spcPts val="1050"/>
              </a:spcAft>
              <a:buNone/>
            </a:pPr>
            <a:r>
              <a:rPr lang="en-US" sz="1250" dirty="0">
                <a:solidFill>
                  <a:srgbClr val="000000"/>
                </a:solidFill>
                <a:latin typeface="Roboto" pitchFamily="34" charset="0"/>
                <a:ea typeface="Roboto" pitchFamily="34" charset="-122"/>
                <a:cs typeface="Roboto" pitchFamily="34" charset="-120"/>
              </a:rPr>
              <a:t>Жиілікті ықтималдық тәжірибелік тәсілге негізделеді: егер n рет тәжірибе жасалса және оқиға M рет болса, онда оқиғаның ықтималдығы P(A) = M/n болады. Тәжірибе саны артқан сайын бұл қатынас нақты (теориялық) ықтималдыққа жақындайды.</a:t>
            </a:r>
            <a:endParaRPr lang="en-US" sz="1250" dirty="0"/>
          </a:p>
          <a:p>
            <a:pPr marL="0" indent="0" algn="l">
              <a:lnSpc>
                <a:spcPct val="123000"/>
              </a:lnSpc>
              <a:buNone/>
            </a:pPr>
            <a:r>
              <a:rPr lang="en-US" sz="1250" dirty="0">
                <a:solidFill>
                  <a:srgbClr val="000000"/>
                </a:solidFill>
                <a:latin typeface="Roboto" pitchFamily="34" charset="0"/>
                <a:ea typeface="Roboto" pitchFamily="34" charset="-122"/>
                <a:cs typeface="Roboto" pitchFamily="34" charset="-120"/>
              </a:rPr>
              <a:t>Мысалы: тиын лақтырудан 1000 рет жүргізілсе және «жазу» 498 рет түссе, P(жазу) ≈ 0.498 ≈ 0.5. Бұл «үлкен сандар заңының» практикалық бейнесі.</a:t>
            </a:r>
            <a:endParaRPr lang="en-US" sz="1250" dirty="0"/>
          </a:p>
        </p:txBody>
      </p:sp>
      <p:sp>
        <p:nvSpPr>
          <p:cNvPr id="7" name="Text 5"/>
          <p:cNvSpPr/>
          <p:nvPr/>
        </p:nvSpPr>
        <p:spPr>
          <a:xfrm>
            <a:off x="6297653" y="2206941"/>
            <a:ext cx="5238917" cy="250329"/>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Үлкен сандар заңы және оның маңызы</a:t>
            </a:r>
            <a:endParaRPr lang="en-US" sz="1550" dirty="0"/>
          </a:p>
        </p:txBody>
      </p:sp>
      <p:sp>
        <p:nvSpPr>
          <p:cNvPr id="8" name="Text 6"/>
          <p:cNvSpPr/>
          <p:nvPr/>
        </p:nvSpPr>
        <p:spPr>
          <a:xfrm>
            <a:off x="6297653" y="2605187"/>
            <a:ext cx="5238917" cy="2504976"/>
          </a:xfrm>
          <a:prstGeom prst="rect">
            <a:avLst/>
          </a:prstGeom>
          <a:noFill/>
          <a:ln/>
        </p:spPr>
        <p:txBody>
          <a:bodyPr wrap="square" lIns="0" tIns="0" rIns="0" bIns="0" rtlCol="0" anchor="t">
            <a:normAutofit/>
          </a:bodyPr>
          <a:lstStyle/>
          <a:p>
            <a:pPr marL="0" indent="0" algn="l">
              <a:lnSpc>
                <a:spcPct val="123000"/>
              </a:lnSpc>
              <a:spcAft>
                <a:spcPts val="1050"/>
              </a:spcAft>
              <a:buNone/>
            </a:pPr>
            <a:r>
              <a:rPr lang="en-US" sz="1250" dirty="0">
                <a:solidFill>
                  <a:srgbClr val="384653"/>
                </a:solidFill>
                <a:latin typeface="Roboto" pitchFamily="34" charset="0"/>
                <a:ea typeface="Roboto" pitchFamily="34" charset="-122"/>
                <a:cs typeface="Roboto" pitchFamily="34" charset="-120"/>
              </a:rPr>
              <a:t>Үлкен сандар заңы (ҰСЗ) — статистиканың іргетасы: тәжірибе саны (n) шексіздікке ұмтылған сайын іріктеме орташасы бас жиынтық орташасына ықтималдықпен жақындайды. Бұл заң іріктеме зерттеулерінің жарамдылығын математикалық тұрғыдан негіздейді.</a:t>
            </a:r>
            <a:endParaRPr lang="en-US" sz="1250" dirty="0"/>
          </a:p>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Теориялық ықтималдық пен нақты деректер арасындағы байланыс: теориялық модельдер (мысалы, қалыпты үлестіру) тәжірибелік деректерді жақсы болжайды — бұл математикалық статистиканың күші. Алайда «барлық модельдер дұрыс емес, бірақ кейбіреулері пайдалы» (Джордж Бокс) — нақты деректер ешқашан теориялық модельге дәл сәйкес келмейді.</a:t>
            </a:r>
            <a:endParaRPr lang="en-US" sz="1250" dirty="0"/>
          </a:p>
        </p:txBody>
      </p:sp>
      <p:sp>
        <p:nvSpPr>
          <p:cNvPr id="9" name="Shape 7"/>
          <p:cNvSpPr/>
          <p:nvPr/>
        </p:nvSpPr>
        <p:spPr>
          <a:xfrm>
            <a:off x="661475" y="5424289"/>
            <a:ext cx="10868745" cy="847824"/>
          </a:xfrm>
          <a:prstGeom prst="roundRect">
            <a:avLst>
              <a:gd name="adj" fmla="val 7937"/>
            </a:avLst>
          </a:prstGeom>
          <a:solidFill>
            <a:srgbClr val="B6D6FC"/>
          </a:solidFill>
          <a:ln/>
        </p:spPr>
        <p:txBody>
          <a:bodyPr/>
          <a:lstStyle/>
          <a:p>
            <a:endParaRPr lang="ru-RU"/>
          </a:p>
        </p:txBody>
      </p:sp>
      <p:pic>
        <p:nvPicPr>
          <p:cNvPr id="10" name="Image 0" descr="preencoded.png"/>
          <p:cNvPicPr>
            <a:picLocks noChangeAspect="1"/>
          </p:cNvPicPr>
          <p:nvPr/>
        </p:nvPicPr>
        <p:blipFill>
          <a:blip r:embed="rId3"/>
          <a:stretch>
            <a:fillRect/>
          </a:stretch>
        </p:blipFill>
        <p:spPr>
          <a:xfrm>
            <a:off x="821610" y="5638006"/>
            <a:ext cx="200218" cy="160139"/>
          </a:xfrm>
          <a:prstGeom prst="rect">
            <a:avLst/>
          </a:prstGeom>
        </p:spPr>
      </p:pic>
      <p:sp>
        <p:nvSpPr>
          <p:cNvPr id="11" name="Text 8"/>
          <p:cNvSpPr/>
          <p:nvPr/>
        </p:nvSpPr>
        <p:spPr>
          <a:xfrm>
            <a:off x="1181963" y="5619452"/>
            <a:ext cx="10188122"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000000"/>
                </a:solidFill>
                <a:latin typeface="Roboto" pitchFamily="34" charset="0"/>
                <a:ea typeface="Roboto" pitchFamily="34" charset="-122"/>
                <a:cs typeface="Roboto" pitchFamily="34" charset="-120"/>
              </a:rPr>
              <a:t>Орталық шекті теорема (ОШТ): Кез келген үлестірімнен алынған іріктемелердің орташа мәндері n→∞ кезінде қалыпты үлестірімге ұмтылады. Бұл теорема статистикалық қорытындының негізі болып табылады.</a:t>
            </a:r>
            <a:endParaRPr lang="en-US" sz="12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320768"/>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Оқиғалар тобы: Толық жүйені қалай құру керек?</a:t>
            </a:r>
            <a:endParaRPr lang="en-US" sz="3250" dirty="0"/>
          </a:p>
        </p:txBody>
      </p:sp>
      <p:sp>
        <p:nvSpPr>
          <p:cNvPr id="3" name="Text 1"/>
          <p:cNvSpPr/>
          <p:nvPr/>
        </p:nvSpPr>
        <p:spPr>
          <a:xfrm>
            <a:off x="661475" y="2154535"/>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Ықтималдық теориясында оқиғаларды жүйелі топтастыру негізгі операциялардың бірі болып табылады. Толық жүйені құра білу — статистикалық бағалаудың маңызды элементі.</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836664"/>
            <a:ext cx="413434" cy="413445"/>
          </a:xfrm>
          <a:prstGeom prst="rect">
            <a:avLst/>
          </a:prstGeom>
        </p:spPr>
      </p:pic>
      <p:sp>
        <p:nvSpPr>
          <p:cNvPr id="5" name="Text 2"/>
          <p:cNvSpPr/>
          <p:nvPr/>
        </p:nvSpPr>
        <p:spPr>
          <a:xfrm>
            <a:off x="661475" y="3456781"/>
            <a:ext cx="3485071"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Толық топ</a:t>
            </a:r>
            <a:endParaRPr lang="en-US" sz="1600" dirty="0"/>
          </a:p>
        </p:txBody>
      </p:sp>
      <p:sp>
        <p:nvSpPr>
          <p:cNvPr id="6" name="Text 3"/>
          <p:cNvSpPr/>
          <p:nvPr/>
        </p:nvSpPr>
        <p:spPr>
          <a:xfrm>
            <a:off x="661475" y="3814465"/>
            <a:ext cx="3485071"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Толық топ — бір-бірін жоққа шығаратын және барлық мүмкін нәтижелерді қамтитын оқиғалар жиыны. Математикалық шарт: P(A₁) + P(A₂) + ... + P(Aₙ) = 1. Мысал: зар лақтырғанда 1, 2, 3, 4, 5, 6 нүктелер — толық топ, олардың ықтималдықтарының қосындысы бірге тең.</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3213" y="2836664"/>
            <a:ext cx="413434" cy="413445"/>
          </a:xfrm>
          <a:prstGeom prst="rect">
            <a:avLst/>
          </a:prstGeom>
        </p:spPr>
      </p:pic>
      <p:sp>
        <p:nvSpPr>
          <p:cNvPr id="8" name="Text 4"/>
          <p:cNvSpPr/>
          <p:nvPr/>
        </p:nvSpPr>
        <p:spPr>
          <a:xfrm>
            <a:off x="4353213" y="3456781"/>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Қарама-қарсы оқиғалар</a:t>
            </a:r>
            <a:endParaRPr lang="en-US" sz="1600" dirty="0"/>
          </a:p>
        </p:txBody>
      </p:sp>
      <p:sp>
        <p:nvSpPr>
          <p:cNvPr id="9" name="Text 5"/>
          <p:cNvSpPr/>
          <p:nvPr/>
        </p:nvSpPr>
        <p:spPr>
          <a:xfrm>
            <a:off x="4353213" y="3814465"/>
            <a:ext cx="348517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А оқиғасы болмаса, Ā оқиғасы болатын жұп оқиғалар. Мысал: нысанаға тигізу (А) мен тигізбеу (Ā). P(A) + P(Ā) = 1, демек P(Ā) = 1 - P(A). Бұл қарапайым қатынас есептеулерді жеңілдетеді: тигізу ықтималдығы 0.7 болса, тигізбеу ықтималдығы автоматты түрде 0.3 болады.</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5050" y="2836664"/>
            <a:ext cx="413434" cy="413445"/>
          </a:xfrm>
          <a:prstGeom prst="rect">
            <a:avLst/>
          </a:prstGeom>
        </p:spPr>
      </p:pic>
      <p:sp>
        <p:nvSpPr>
          <p:cNvPr id="11" name="Text 6"/>
          <p:cNvSpPr/>
          <p:nvPr/>
        </p:nvSpPr>
        <p:spPr>
          <a:xfrm>
            <a:off x="8045050" y="3456781"/>
            <a:ext cx="3485170"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Тәуелсіз оқиғалар</a:t>
            </a:r>
            <a:endParaRPr lang="en-US" sz="1600" dirty="0"/>
          </a:p>
        </p:txBody>
      </p:sp>
      <p:sp>
        <p:nvSpPr>
          <p:cNvPr id="12" name="Text 7"/>
          <p:cNvSpPr/>
          <p:nvPr/>
        </p:nvSpPr>
        <p:spPr>
          <a:xfrm>
            <a:off x="8045050" y="3814465"/>
            <a:ext cx="3485170"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Бір оқиғаның нәтижесі екінші оқиғаның болу ықтималдығына әсер етпейтін жағдай. P(A∩B) = P(A)·P(B). Мысал: екі тиынды бір мезгілде лақтыру — бірінің нәтижесі екіншісіне тәуелсіз. Тәуелсіздікті болжану — статистикалық модельдердің жиі қабылдайтын жорамалы.</a:t>
            </a:r>
            <a:endParaRPr lang="en-US" sz="13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1054167"/>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Шартты ықтималдық: Контексттің маңызы</a:t>
            </a:r>
            <a:endParaRPr lang="en-US" sz="3250" dirty="0"/>
          </a:p>
        </p:txBody>
      </p:sp>
      <p:sp>
        <p:nvSpPr>
          <p:cNvPr id="3" name="Text 1"/>
          <p:cNvSpPr/>
          <p:nvPr/>
        </p:nvSpPr>
        <p:spPr>
          <a:xfrm>
            <a:off x="661475" y="1979001"/>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P(A|B) формуласы</a:t>
            </a:r>
            <a:endParaRPr lang="en-US" sz="1600" dirty="0"/>
          </a:p>
        </p:txBody>
      </p:sp>
      <p:sp>
        <p:nvSpPr>
          <p:cNvPr id="4" name="Text 2"/>
          <p:cNvSpPr/>
          <p:nvPr/>
        </p:nvSpPr>
        <p:spPr>
          <a:xfrm>
            <a:off x="661475" y="2394347"/>
            <a:ext cx="5232666" cy="3026172"/>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Шартты ықтималдық — В оқиғасы орындалған жағдайда А оқиғасының болу ықтималдығы. Формула: P(A|B) = P(A∩B) / P(B), мұнда P(B) &gt; 0.</a:t>
            </a:r>
            <a:endParaRPr lang="en-US" sz="1300" dirty="0"/>
          </a:p>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Бұл формула мынаны айтады: В болды деп білгеннен кейін А-ның ықтималдығы қалай өзгереді? Бұл ақпарат қосылған кезде болжамымызды жаңарту — байесиандық статистиканың негізі.</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Мысал: Қандайда бір ауруды анықтайтын тест 95% дәлдікпен жұмыс істейді делік. Алайда ауру сирек кездессе (мысалы, 1000-дан 1), оң нәтиже шыққанда шынымен ауру болу ықтималдығы 95% емес — шартты ықтималдық есебі бойынша бұл мән айтарлықтай төмен болуы мүмкін.</a:t>
            </a:r>
            <a:endParaRPr lang="en-US" sz="1300" dirty="0"/>
          </a:p>
        </p:txBody>
      </p:sp>
      <p:sp>
        <p:nvSpPr>
          <p:cNvPr id="5" name="Shape 3"/>
          <p:cNvSpPr/>
          <p:nvPr/>
        </p:nvSpPr>
        <p:spPr>
          <a:xfrm>
            <a:off x="6184844" y="1805285"/>
            <a:ext cx="5470785" cy="4012109"/>
          </a:xfrm>
          <a:prstGeom prst="roundRect">
            <a:avLst>
              <a:gd name="adj" fmla="val 2968"/>
            </a:avLst>
          </a:prstGeom>
          <a:solidFill>
            <a:srgbClr val="95CCDA"/>
          </a:solidFill>
          <a:ln/>
        </p:spPr>
        <p:txBody>
          <a:bodyPr/>
          <a:lstStyle/>
          <a:p>
            <a:endParaRPr lang="ru-RU"/>
          </a:p>
        </p:txBody>
      </p:sp>
      <p:sp>
        <p:nvSpPr>
          <p:cNvPr id="6" name="Text 4"/>
          <p:cNvSpPr/>
          <p:nvPr/>
        </p:nvSpPr>
        <p:spPr>
          <a:xfrm>
            <a:off x="6350139" y="1979001"/>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Өмірлік мысал: Ауа райы мен егін өнімділігі</a:t>
            </a:r>
            <a:endParaRPr lang="en-US" sz="1600" dirty="0"/>
          </a:p>
        </p:txBody>
      </p:sp>
      <p:sp>
        <p:nvSpPr>
          <p:cNvPr id="7" name="Text 5"/>
          <p:cNvSpPr/>
          <p:nvPr/>
        </p:nvSpPr>
        <p:spPr>
          <a:xfrm>
            <a:off x="6350139" y="2394347"/>
            <a:ext cx="5140196" cy="3274219"/>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000000"/>
                </a:solidFill>
                <a:latin typeface="Roboto" pitchFamily="34" charset="0"/>
                <a:ea typeface="Roboto" pitchFamily="34" charset="-122"/>
                <a:cs typeface="Roboto" pitchFamily="34" charset="-120"/>
              </a:rPr>
              <a:t>Ауа райының егін өнімділігіне шартты әсерін бағалайық. В оқиғасы = «жазда жауын-шашын жеткілікті болды», А оқиғасы = «егін өнімділігі жоғары болды».</a:t>
            </a:r>
            <a:endParaRPr lang="en-US" sz="1300" dirty="0"/>
          </a:p>
          <a:p>
            <a:pPr marL="0" indent="0" algn="l">
              <a:lnSpc>
                <a:spcPct val="125000"/>
              </a:lnSpc>
              <a:spcAft>
                <a:spcPts val="1150"/>
              </a:spcAft>
              <a:buNone/>
            </a:pPr>
            <a:r>
              <a:rPr lang="en-US" sz="1300" dirty="0">
                <a:solidFill>
                  <a:srgbClr val="000000"/>
                </a:solidFill>
                <a:latin typeface="Roboto" pitchFamily="34" charset="0"/>
                <a:ea typeface="Roboto" pitchFamily="34" charset="-122"/>
                <a:cs typeface="Roboto" pitchFamily="34" charset="-120"/>
              </a:rPr>
              <a:t>P(А) — жауын-шашын туралы ақпаратсыз өнімділіктің жоғары болу ықтималдығы (тарихи деректер бойынша, мысалы 0.55). P(А|В) — жауын-шашын жеткілікті болғанда өнімділіктің жоғары болу ықтималдығы (мысалы 0.82). Айырмашылық айтарлықтай — бұл ауа райының егін өнімділігіне статистикалық маңызды шартты әсерін дәлелдейді.</a:t>
            </a:r>
            <a:endParaRPr lang="en-US" sz="1300" dirty="0"/>
          </a:p>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Шартты ықтималдық деректерді талдаудағы себептік байланыстарды анықтаудың математикалық тілі болып табылады.</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7391215" y="0"/>
            <a:ext cx="4800480" cy="6858000"/>
          </a:xfrm>
          <a:custGeom>
            <a:avLst/>
            <a:gdLst/>
            <a:ahLst/>
            <a:cxnLst/>
            <a:rect l="0" t="0" r="100000" b="100000"/>
            <a:pathLst>
              <a:path w="100000" h="100000">
                <a:moveTo>
                  <a:pt x="0" y="0"/>
                </a:moveTo>
                <a:lnTo>
                  <a:pt x="100000" y="0"/>
                </a:lnTo>
                <a:lnTo>
                  <a:pt x="100000" y="100000"/>
                </a:lnTo>
                <a:lnTo>
                  <a:pt x="25000" y="100000"/>
                </a:lnTo>
                <a:close/>
              </a:path>
            </a:pathLst>
          </a:custGeom>
        </p:spPr>
      </p:pic>
      <p:sp>
        <p:nvSpPr>
          <p:cNvPr id="3" name="Text 0"/>
          <p:cNvSpPr/>
          <p:nvPr/>
        </p:nvSpPr>
        <p:spPr>
          <a:xfrm>
            <a:off x="661475" y="476068"/>
            <a:ext cx="6296860" cy="872133"/>
          </a:xfrm>
          <a:prstGeom prst="rect">
            <a:avLst/>
          </a:prstGeom>
          <a:noFill/>
          <a:ln/>
        </p:spPr>
        <p:txBody>
          <a:bodyPr wrap="square" lIns="0" tIns="0" rIns="0" bIns="0" rtlCol="0" anchor="t">
            <a:normAutofit/>
          </a:bodyPr>
          <a:lstStyle/>
          <a:p>
            <a:pPr marL="0" indent="0" algn="l">
              <a:lnSpc>
                <a:spcPct val="104000"/>
              </a:lnSpc>
              <a:buNone/>
            </a:pPr>
            <a:r>
              <a:rPr lang="en-US" sz="2700" dirty="0">
                <a:solidFill>
                  <a:srgbClr val="2E3C4E"/>
                </a:solidFill>
                <a:latin typeface="Host Grotesk Medium" pitchFamily="34" charset="0"/>
                <a:ea typeface="Host Grotesk Medium" pitchFamily="34" charset="-122"/>
                <a:cs typeface="Host Grotesk Medium" pitchFamily="34" charset="-120"/>
              </a:rPr>
              <a:t>Статистикалық бақылаудың эволюциясы</a:t>
            </a:r>
            <a:endParaRPr lang="en-US" sz="2700" dirty="0"/>
          </a:p>
        </p:txBody>
      </p:sp>
      <p:sp>
        <p:nvSpPr>
          <p:cNvPr id="4" name="Text 1"/>
          <p:cNvSpPr/>
          <p:nvPr/>
        </p:nvSpPr>
        <p:spPr>
          <a:xfrm>
            <a:off x="661475" y="1510010"/>
            <a:ext cx="6296860" cy="578941"/>
          </a:xfrm>
          <a:prstGeom prst="rect">
            <a:avLst/>
          </a:prstGeom>
          <a:noFill/>
          <a:ln/>
        </p:spPr>
        <p:txBody>
          <a:bodyPr wrap="square" lIns="0" tIns="0" rIns="0" bIns="0" rtlCol="0" anchor="t">
            <a:normAutofit/>
          </a:bodyPr>
          <a:lstStyle/>
          <a:p>
            <a:pPr marL="0" indent="0" algn="l">
              <a:lnSpc>
                <a:spcPct val="115000"/>
              </a:lnSpc>
              <a:buNone/>
            </a:pPr>
            <a:r>
              <a:rPr lang="en-US" sz="1050" dirty="0">
                <a:solidFill>
                  <a:srgbClr val="384653"/>
                </a:solidFill>
                <a:latin typeface="Roboto" pitchFamily="34" charset="0"/>
                <a:ea typeface="Roboto" pitchFamily="34" charset="-122"/>
                <a:cs typeface="Roboto" pitchFamily="34" charset="-120"/>
              </a:rPr>
              <a:t>Қазақстан статистикасының цифрлық трансформациясы — тәуелсіздік жылдарындағы ең маңызды институционалдық өзгерістердің бірі. Бұл өзгеріс тек технологиялық емес, методологиялық та революция болды.</a:t>
            </a:r>
            <a:endParaRPr lang="en-US" sz="1050" dirty="0"/>
          </a:p>
        </p:txBody>
      </p:sp>
      <p:sp>
        <p:nvSpPr>
          <p:cNvPr id="5" name="Shape 2"/>
          <p:cNvSpPr/>
          <p:nvPr/>
        </p:nvSpPr>
        <p:spPr>
          <a:xfrm>
            <a:off x="766049" y="2221409"/>
            <a:ext cx="19050" cy="4175323"/>
          </a:xfrm>
          <a:prstGeom prst="roundRect">
            <a:avLst>
              <a:gd name="adj" fmla="val 49999"/>
            </a:avLst>
          </a:prstGeom>
          <a:solidFill>
            <a:srgbClr val="BFD3D8"/>
          </a:solidFill>
          <a:ln/>
        </p:spPr>
        <p:txBody>
          <a:bodyPr/>
          <a:lstStyle/>
          <a:p>
            <a:endParaRPr lang="ru-RU"/>
          </a:p>
        </p:txBody>
      </p:sp>
      <p:sp>
        <p:nvSpPr>
          <p:cNvPr id="6" name="Shape 3"/>
          <p:cNvSpPr/>
          <p:nvPr/>
        </p:nvSpPr>
        <p:spPr>
          <a:xfrm>
            <a:off x="746999" y="2368848"/>
            <a:ext cx="279095" cy="19050"/>
          </a:xfrm>
          <a:prstGeom prst="roundRect">
            <a:avLst>
              <a:gd name="adj" fmla="val 49999"/>
            </a:avLst>
          </a:prstGeom>
          <a:solidFill>
            <a:srgbClr val="BFD3D8"/>
          </a:solidFill>
          <a:ln/>
        </p:spPr>
        <p:txBody>
          <a:bodyPr/>
          <a:lstStyle/>
          <a:p>
            <a:endParaRPr lang="ru-RU"/>
          </a:p>
        </p:txBody>
      </p:sp>
      <p:sp>
        <p:nvSpPr>
          <p:cNvPr id="7" name="Shape 4"/>
          <p:cNvSpPr/>
          <p:nvPr/>
        </p:nvSpPr>
        <p:spPr>
          <a:xfrm>
            <a:off x="713762" y="2326084"/>
            <a:ext cx="104574" cy="104577"/>
          </a:xfrm>
          <a:prstGeom prst="ellipse">
            <a:avLst/>
          </a:prstGeom>
          <a:solidFill>
            <a:srgbClr val="C7E0E7"/>
          </a:solidFill>
          <a:ln/>
        </p:spPr>
        <p:txBody>
          <a:bodyPr/>
          <a:lstStyle/>
          <a:p>
            <a:endParaRPr lang="ru-RU"/>
          </a:p>
        </p:txBody>
      </p:sp>
      <p:sp>
        <p:nvSpPr>
          <p:cNvPr id="8" name="Text 5"/>
          <p:cNvSpPr/>
          <p:nvPr/>
        </p:nvSpPr>
        <p:spPr>
          <a:xfrm>
            <a:off x="1324240" y="2269331"/>
            <a:ext cx="5634095" cy="217984"/>
          </a:xfrm>
          <a:prstGeom prst="rect">
            <a:avLst/>
          </a:prstGeom>
          <a:noFill/>
          <a:ln/>
        </p:spPr>
        <p:txBody>
          <a:bodyPr wrap="none" lIns="0" tIns="0" rIns="0" bIns="0" rtlCol="0" anchor="t"/>
          <a:lstStyle/>
          <a:p>
            <a:pPr marL="0" indent="0" algn="l">
              <a:lnSpc>
                <a:spcPct val="104000"/>
              </a:lnSpc>
              <a:buNone/>
            </a:pPr>
            <a:r>
              <a:rPr lang="en-US" sz="1350" dirty="0">
                <a:solidFill>
                  <a:srgbClr val="384653"/>
                </a:solidFill>
                <a:latin typeface="Host Grotesk Medium" pitchFamily="34" charset="0"/>
                <a:ea typeface="Host Grotesk Medium" pitchFamily="34" charset="-122"/>
                <a:cs typeface="Host Grotesk Medium" pitchFamily="34" charset="-120"/>
              </a:rPr>
              <a:t>1991–1993: Кеңестік жүйе</a:t>
            </a:r>
            <a:endParaRPr lang="en-US" sz="1350" dirty="0"/>
          </a:p>
        </p:txBody>
      </p:sp>
      <p:sp>
        <p:nvSpPr>
          <p:cNvPr id="9" name="Text 6"/>
          <p:cNvSpPr/>
          <p:nvPr/>
        </p:nvSpPr>
        <p:spPr>
          <a:xfrm>
            <a:off x="1324240" y="2557959"/>
            <a:ext cx="5634095" cy="385961"/>
          </a:xfrm>
          <a:prstGeom prst="rect">
            <a:avLst/>
          </a:prstGeom>
          <a:noFill/>
          <a:ln/>
        </p:spPr>
        <p:txBody>
          <a:bodyPr wrap="square" lIns="0" tIns="0" rIns="0" bIns="0" rtlCol="0" anchor="t">
            <a:normAutofit/>
          </a:bodyPr>
          <a:lstStyle/>
          <a:p>
            <a:pPr marL="0" indent="0" algn="l">
              <a:lnSpc>
                <a:spcPct val="115000"/>
              </a:lnSpc>
              <a:buNone/>
            </a:pPr>
            <a:r>
              <a:rPr lang="en-US" sz="1050" dirty="0">
                <a:solidFill>
                  <a:srgbClr val="384653"/>
                </a:solidFill>
                <a:latin typeface="Roboto" pitchFamily="34" charset="0"/>
                <a:ea typeface="Roboto" pitchFamily="34" charset="-122"/>
                <a:cs typeface="Roboto" pitchFamily="34" charset="-120"/>
              </a:rPr>
              <a:t>Қағаз жүзіндегі есептілік, қолмен есептелетін агрегаттар, орталықтандырылған деректер жинау жүйесі. Деректер айлар, тіпті жылдар бойы жиналып, талданатын.</a:t>
            </a:r>
            <a:endParaRPr lang="en-US" sz="1050" dirty="0"/>
          </a:p>
        </p:txBody>
      </p:sp>
      <p:sp>
        <p:nvSpPr>
          <p:cNvPr id="10" name="Shape 7"/>
          <p:cNvSpPr/>
          <p:nvPr/>
        </p:nvSpPr>
        <p:spPr>
          <a:xfrm>
            <a:off x="746999" y="3326805"/>
            <a:ext cx="279095" cy="19050"/>
          </a:xfrm>
          <a:prstGeom prst="roundRect">
            <a:avLst>
              <a:gd name="adj" fmla="val 49999"/>
            </a:avLst>
          </a:prstGeom>
          <a:solidFill>
            <a:srgbClr val="BFD3D8"/>
          </a:solidFill>
          <a:ln/>
        </p:spPr>
        <p:txBody>
          <a:bodyPr/>
          <a:lstStyle/>
          <a:p>
            <a:endParaRPr lang="ru-RU"/>
          </a:p>
        </p:txBody>
      </p:sp>
      <p:sp>
        <p:nvSpPr>
          <p:cNvPr id="11" name="Shape 8"/>
          <p:cNvSpPr/>
          <p:nvPr/>
        </p:nvSpPr>
        <p:spPr>
          <a:xfrm>
            <a:off x="713762" y="3284041"/>
            <a:ext cx="104574" cy="104577"/>
          </a:xfrm>
          <a:prstGeom prst="ellipse">
            <a:avLst/>
          </a:prstGeom>
          <a:solidFill>
            <a:srgbClr val="C7E0E7"/>
          </a:solidFill>
          <a:ln/>
        </p:spPr>
        <p:txBody>
          <a:bodyPr/>
          <a:lstStyle/>
          <a:p>
            <a:endParaRPr lang="ru-RU"/>
          </a:p>
        </p:txBody>
      </p:sp>
      <p:sp>
        <p:nvSpPr>
          <p:cNvPr id="12" name="Text 9"/>
          <p:cNvSpPr/>
          <p:nvPr/>
        </p:nvSpPr>
        <p:spPr>
          <a:xfrm>
            <a:off x="1324240" y="3227288"/>
            <a:ext cx="5634095" cy="217984"/>
          </a:xfrm>
          <a:prstGeom prst="rect">
            <a:avLst/>
          </a:prstGeom>
          <a:noFill/>
          <a:ln/>
        </p:spPr>
        <p:txBody>
          <a:bodyPr wrap="none" lIns="0" tIns="0" rIns="0" bIns="0" rtlCol="0" anchor="t"/>
          <a:lstStyle/>
          <a:p>
            <a:pPr marL="0" indent="0" algn="l">
              <a:lnSpc>
                <a:spcPct val="104000"/>
              </a:lnSpc>
              <a:buNone/>
            </a:pPr>
            <a:r>
              <a:rPr lang="en-US" sz="1350" dirty="0">
                <a:solidFill>
                  <a:srgbClr val="384653"/>
                </a:solidFill>
                <a:latin typeface="Host Grotesk Medium" pitchFamily="34" charset="0"/>
                <a:ea typeface="Host Grotesk Medium" pitchFamily="34" charset="-122"/>
                <a:cs typeface="Host Grotesk Medium" pitchFamily="34" charset="-120"/>
              </a:rPr>
              <a:t>1994–1999: Алғашқы цифрлануы</a:t>
            </a:r>
            <a:endParaRPr lang="en-US" sz="1350" dirty="0"/>
          </a:p>
        </p:txBody>
      </p:sp>
      <p:sp>
        <p:nvSpPr>
          <p:cNvPr id="13" name="Text 10"/>
          <p:cNvSpPr/>
          <p:nvPr/>
        </p:nvSpPr>
        <p:spPr>
          <a:xfrm>
            <a:off x="1324240" y="3515916"/>
            <a:ext cx="5634095" cy="578941"/>
          </a:xfrm>
          <a:prstGeom prst="rect">
            <a:avLst/>
          </a:prstGeom>
          <a:noFill/>
          <a:ln/>
        </p:spPr>
        <p:txBody>
          <a:bodyPr wrap="square" lIns="0" tIns="0" rIns="0" bIns="0" rtlCol="0" anchor="t">
            <a:normAutofit/>
          </a:bodyPr>
          <a:lstStyle/>
          <a:p>
            <a:pPr marL="0" indent="0" algn="l">
              <a:lnSpc>
                <a:spcPct val="115000"/>
              </a:lnSpc>
              <a:buNone/>
            </a:pPr>
            <a:r>
              <a:rPr lang="en-US" sz="1050" dirty="0">
                <a:solidFill>
                  <a:srgbClr val="384653"/>
                </a:solidFill>
                <a:latin typeface="Roboto" pitchFamily="34" charset="0"/>
                <a:ea typeface="Roboto" pitchFamily="34" charset="-122"/>
                <a:cs typeface="Roboto" pitchFamily="34" charset="-120"/>
              </a:rPr>
              <a:t>FoxPro және MS Access жүйелеріне көшу — алғашқы технологиялық төңкеріс. 1994 жылы БҰҰ стандарттарына негізделген жаңа статистикалық модель қабылданды. Деректер өңдеу уақыты айтарлықтай қысқарды.</a:t>
            </a:r>
            <a:endParaRPr lang="en-US" sz="1050" dirty="0"/>
          </a:p>
        </p:txBody>
      </p:sp>
      <p:sp>
        <p:nvSpPr>
          <p:cNvPr id="14" name="Shape 11"/>
          <p:cNvSpPr/>
          <p:nvPr/>
        </p:nvSpPr>
        <p:spPr>
          <a:xfrm>
            <a:off x="746999" y="4477742"/>
            <a:ext cx="279095" cy="19050"/>
          </a:xfrm>
          <a:prstGeom prst="roundRect">
            <a:avLst>
              <a:gd name="adj" fmla="val 49999"/>
            </a:avLst>
          </a:prstGeom>
          <a:solidFill>
            <a:srgbClr val="BFD3D8"/>
          </a:solidFill>
          <a:ln/>
        </p:spPr>
        <p:txBody>
          <a:bodyPr/>
          <a:lstStyle/>
          <a:p>
            <a:endParaRPr lang="ru-RU"/>
          </a:p>
        </p:txBody>
      </p:sp>
      <p:sp>
        <p:nvSpPr>
          <p:cNvPr id="15" name="Shape 12"/>
          <p:cNvSpPr/>
          <p:nvPr/>
        </p:nvSpPr>
        <p:spPr>
          <a:xfrm>
            <a:off x="713762" y="4434979"/>
            <a:ext cx="104574" cy="104577"/>
          </a:xfrm>
          <a:prstGeom prst="ellipse">
            <a:avLst/>
          </a:prstGeom>
          <a:solidFill>
            <a:srgbClr val="C7E0E7"/>
          </a:solidFill>
          <a:ln/>
        </p:spPr>
        <p:txBody>
          <a:bodyPr/>
          <a:lstStyle/>
          <a:p>
            <a:endParaRPr lang="ru-RU"/>
          </a:p>
        </p:txBody>
      </p:sp>
      <p:sp>
        <p:nvSpPr>
          <p:cNvPr id="16" name="Text 13"/>
          <p:cNvSpPr/>
          <p:nvPr/>
        </p:nvSpPr>
        <p:spPr>
          <a:xfrm>
            <a:off x="1324240" y="4378226"/>
            <a:ext cx="5634095" cy="217984"/>
          </a:xfrm>
          <a:prstGeom prst="rect">
            <a:avLst/>
          </a:prstGeom>
          <a:noFill/>
          <a:ln/>
        </p:spPr>
        <p:txBody>
          <a:bodyPr wrap="none" lIns="0" tIns="0" rIns="0" bIns="0" rtlCol="0" anchor="t"/>
          <a:lstStyle/>
          <a:p>
            <a:pPr marL="0" indent="0" algn="l">
              <a:lnSpc>
                <a:spcPct val="104000"/>
              </a:lnSpc>
              <a:buNone/>
            </a:pPr>
            <a:r>
              <a:rPr lang="en-US" sz="1350" dirty="0">
                <a:solidFill>
                  <a:srgbClr val="384653"/>
                </a:solidFill>
                <a:latin typeface="Host Grotesk Medium" pitchFamily="34" charset="0"/>
                <a:ea typeface="Host Grotesk Medium" pitchFamily="34" charset="-122"/>
                <a:cs typeface="Host Grotesk Medium" pitchFamily="34" charset="-120"/>
              </a:rPr>
              <a:t>2000–2010: Методологиялық реформа</a:t>
            </a:r>
            <a:endParaRPr lang="en-US" sz="1350" dirty="0"/>
          </a:p>
        </p:txBody>
      </p:sp>
      <p:sp>
        <p:nvSpPr>
          <p:cNvPr id="17" name="Text 14"/>
          <p:cNvSpPr/>
          <p:nvPr/>
        </p:nvSpPr>
        <p:spPr>
          <a:xfrm>
            <a:off x="1324240" y="4666853"/>
            <a:ext cx="5634095" cy="578941"/>
          </a:xfrm>
          <a:prstGeom prst="rect">
            <a:avLst/>
          </a:prstGeom>
          <a:noFill/>
          <a:ln/>
        </p:spPr>
        <p:txBody>
          <a:bodyPr wrap="square" lIns="0" tIns="0" rIns="0" bIns="0" rtlCol="0" anchor="t">
            <a:normAutofit/>
          </a:bodyPr>
          <a:lstStyle/>
          <a:p>
            <a:pPr marL="0" indent="0" algn="l">
              <a:lnSpc>
                <a:spcPct val="115000"/>
              </a:lnSpc>
              <a:buNone/>
            </a:pPr>
            <a:r>
              <a:rPr lang="en-US" sz="1050" dirty="0">
                <a:solidFill>
                  <a:srgbClr val="384653"/>
                </a:solidFill>
                <a:latin typeface="Roboto" pitchFamily="34" charset="0"/>
                <a:ea typeface="Roboto" pitchFamily="34" charset="-122"/>
                <a:cs typeface="Roboto" pitchFamily="34" charset="-120"/>
              </a:rPr>
              <a:t>Халықаралық стандарттарға (СНС, ХВҚ ССРД) толық көшу. Шетелдік сарапшылармен бірлескен жобалар іске асырылды. Ұлттық шоттар жүйесі жаңартылды.</a:t>
            </a:r>
            <a:endParaRPr lang="en-US" sz="1050" dirty="0"/>
          </a:p>
        </p:txBody>
      </p:sp>
      <p:sp>
        <p:nvSpPr>
          <p:cNvPr id="18" name="Shape 15"/>
          <p:cNvSpPr/>
          <p:nvPr/>
        </p:nvSpPr>
        <p:spPr>
          <a:xfrm>
            <a:off x="746999" y="5628680"/>
            <a:ext cx="279095" cy="19050"/>
          </a:xfrm>
          <a:prstGeom prst="roundRect">
            <a:avLst>
              <a:gd name="adj" fmla="val 49999"/>
            </a:avLst>
          </a:prstGeom>
          <a:solidFill>
            <a:srgbClr val="BFD3D8"/>
          </a:solidFill>
          <a:ln/>
        </p:spPr>
        <p:txBody>
          <a:bodyPr/>
          <a:lstStyle/>
          <a:p>
            <a:endParaRPr lang="ru-RU"/>
          </a:p>
        </p:txBody>
      </p:sp>
      <p:sp>
        <p:nvSpPr>
          <p:cNvPr id="19" name="Shape 16"/>
          <p:cNvSpPr/>
          <p:nvPr/>
        </p:nvSpPr>
        <p:spPr>
          <a:xfrm>
            <a:off x="713762" y="5585916"/>
            <a:ext cx="104574" cy="104577"/>
          </a:xfrm>
          <a:prstGeom prst="ellipse">
            <a:avLst/>
          </a:prstGeom>
          <a:solidFill>
            <a:srgbClr val="C7E0E7"/>
          </a:solidFill>
          <a:ln/>
        </p:spPr>
        <p:txBody>
          <a:bodyPr/>
          <a:lstStyle/>
          <a:p>
            <a:endParaRPr lang="ru-RU"/>
          </a:p>
        </p:txBody>
      </p:sp>
      <p:sp>
        <p:nvSpPr>
          <p:cNvPr id="20" name="Text 17"/>
          <p:cNvSpPr/>
          <p:nvPr/>
        </p:nvSpPr>
        <p:spPr>
          <a:xfrm>
            <a:off x="1324240" y="5529163"/>
            <a:ext cx="5634095" cy="217984"/>
          </a:xfrm>
          <a:prstGeom prst="rect">
            <a:avLst/>
          </a:prstGeom>
          <a:noFill/>
          <a:ln/>
        </p:spPr>
        <p:txBody>
          <a:bodyPr wrap="none" lIns="0" tIns="0" rIns="0" bIns="0" rtlCol="0" anchor="t"/>
          <a:lstStyle/>
          <a:p>
            <a:pPr marL="0" indent="0" algn="l">
              <a:lnSpc>
                <a:spcPct val="104000"/>
              </a:lnSpc>
              <a:buNone/>
            </a:pPr>
            <a:r>
              <a:rPr lang="en-US" sz="1350" dirty="0">
                <a:solidFill>
                  <a:srgbClr val="384653"/>
                </a:solidFill>
                <a:latin typeface="Host Grotesk Medium" pitchFamily="34" charset="0"/>
                <a:ea typeface="Host Grotesk Medium" pitchFamily="34" charset="-122"/>
                <a:cs typeface="Host Grotesk Medium" pitchFamily="34" charset="-120"/>
              </a:rPr>
              <a:t>2015–2024: Цифрлық экожүйе</a:t>
            </a:r>
            <a:endParaRPr lang="en-US" sz="1350" dirty="0"/>
          </a:p>
        </p:txBody>
      </p:sp>
      <p:sp>
        <p:nvSpPr>
          <p:cNvPr id="21" name="Text 18"/>
          <p:cNvSpPr/>
          <p:nvPr/>
        </p:nvSpPr>
        <p:spPr>
          <a:xfrm>
            <a:off x="1324240" y="5817791"/>
            <a:ext cx="5634095" cy="578941"/>
          </a:xfrm>
          <a:prstGeom prst="rect">
            <a:avLst/>
          </a:prstGeom>
          <a:noFill/>
          <a:ln/>
        </p:spPr>
        <p:txBody>
          <a:bodyPr wrap="square" lIns="0" tIns="0" rIns="0" bIns="0" rtlCol="0" anchor="t">
            <a:normAutofit/>
          </a:bodyPr>
          <a:lstStyle/>
          <a:p>
            <a:pPr marL="0" indent="0" algn="l">
              <a:lnSpc>
                <a:spcPct val="115000"/>
              </a:lnSpc>
              <a:buNone/>
            </a:pPr>
            <a:r>
              <a:rPr lang="en-US" sz="1050" dirty="0">
                <a:solidFill>
                  <a:srgbClr val="384653"/>
                </a:solidFill>
                <a:latin typeface="Roboto" pitchFamily="34" charset="0"/>
                <a:ea typeface="Roboto" pitchFamily="34" charset="-122"/>
                <a:cs typeface="Roboto" pitchFamily="34" charset="-120"/>
              </a:rPr>
              <a:t>Электрондық есептілікке, ашық деректерге және геоақпараттық технологияларға толық көшу кезеңі. Статистиканы халықаралық аудиторияға жеткізу мүмкіндігі артты.</a:t>
            </a:r>
            <a:endParaRPr lang="en-US" sz="10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08364"/>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Халықаралық стандарттарға көшу</a:t>
            </a:r>
            <a:endParaRPr lang="en-US" sz="3250" dirty="0"/>
          </a:p>
        </p:txBody>
      </p:sp>
      <p:sp>
        <p:nvSpPr>
          <p:cNvPr id="3" name="Text 1"/>
          <p:cNvSpPr/>
          <p:nvPr/>
        </p:nvSpPr>
        <p:spPr>
          <a:xfrm>
            <a:off x="661475" y="1342132"/>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Қазақстан статистикасының халықаралық стандарттарға сәйкестендірілуі — деректердің ғаламдық салыстырылымдылығын қамтамасыз еткен маңызды қадам.</a:t>
            </a:r>
            <a:endParaRPr lang="en-US" sz="1300" dirty="0"/>
          </a:p>
        </p:txBody>
      </p:sp>
      <p:sp>
        <p:nvSpPr>
          <p:cNvPr id="4" name="Shape 2"/>
          <p:cNvSpPr/>
          <p:nvPr/>
        </p:nvSpPr>
        <p:spPr>
          <a:xfrm>
            <a:off x="661475" y="2024261"/>
            <a:ext cx="3512653" cy="4338935"/>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5" name="Shape 3"/>
          <p:cNvSpPr/>
          <p:nvPr/>
        </p:nvSpPr>
        <p:spPr>
          <a:xfrm>
            <a:off x="833119" y="2195909"/>
            <a:ext cx="496081" cy="496094"/>
          </a:xfrm>
          <a:prstGeom prst="ellipse">
            <a:avLst/>
          </a:prstGeom>
          <a:solidFill>
            <a:srgbClr val="C7E0E7"/>
          </a:solidFill>
          <a:ln/>
        </p:spPr>
        <p:txBody>
          <a:bodyPr/>
          <a:lstStyle/>
          <a:p>
            <a:endParaRPr lang="ru-RU"/>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9541" y="2332236"/>
            <a:ext cx="223237" cy="223242"/>
          </a:xfrm>
          <a:prstGeom prst="rect">
            <a:avLst/>
          </a:prstGeom>
        </p:spPr>
      </p:pic>
      <p:sp>
        <p:nvSpPr>
          <p:cNvPr id="7" name="Text 4"/>
          <p:cNvSpPr/>
          <p:nvPr/>
        </p:nvSpPr>
        <p:spPr>
          <a:xfrm>
            <a:off x="833119" y="285730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СНС 2008 жүйесі</a:t>
            </a:r>
            <a:endParaRPr lang="en-US" sz="1600" dirty="0"/>
          </a:p>
        </p:txBody>
      </p:sp>
      <p:sp>
        <p:nvSpPr>
          <p:cNvPr id="8" name="Text 5"/>
          <p:cNvSpPr/>
          <p:nvPr/>
        </p:nvSpPr>
        <p:spPr>
          <a:xfrm>
            <a:off x="833119" y="3214985"/>
            <a:ext cx="3169364"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Ұлттық шоттар жүйесінің 2008 жылғы нұсқасы — макроэкономикалық статистиканың ғаламдық стандарты. ЖІӨ, инфляция, сауда балансы сияқты көрсеткіштер осы стандарт бойынша есептеледі. Бұл Қазақстан экономикасын дүние жүзіндегі кез келген елмен тікелей салыстыруға мүмкіндік береді. СНС 2008-ге толық көшу Қазақстанды әлемнің жетекші статистикалық мүшелері қатарына қосты.</a:t>
            </a:r>
            <a:endParaRPr lang="en-US" sz="1300" dirty="0"/>
          </a:p>
        </p:txBody>
      </p:sp>
      <p:sp>
        <p:nvSpPr>
          <p:cNvPr id="9" name="Shape 6"/>
          <p:cNvSpPr/>
          <p:nvPr/>
        </p:nvSpPr>
        <p:spPr>
          <a:xfrm>
            <a:off x="4339422" y="2024261"/>
            <a:ext cx="3512752" cy="4338935"/>
          </a:xfrm>
          <a:prstGeom prst="roundRect">
            <a:avLst>
              <a:gd name="adj" fmla="val 1977"/>
            </a:avLst>
          </a:prstGeom>
          <a:solidFill>
            <a:srgbClr val="D9EDF2"/>
          </a:solidFill>
          <a:ln w="6350">
            <a:solidFill>
              <a:srgbClr val="BFD3D8"/>
            </a:solidFill>
            <a:prstDash val="solid"/>
          </a:ln>
        </p:spPr>
        <p:txBody>
          <a:bodyPr/>
          <a:lstStyle/>
          <a:p>
            <a:endParaRPr lang="ru-RU"/>
          </a:p>
        </p:txBody>
      </p:sp>
      <p:sp>
        <p:nvSpPr>
          <p:cNvPr id="10" name="Shape 7"/>
          <p:cNvSpPr/>
          <p:nvPr/>
        </p:nvSpPr>
        <p:spPr>
          <a:xfrm>
            <a:off x="4511066" y="2195909"/>
            <a:ext cx="496081" cy="496094"/>
          </a:xfrm>
          <a:prstGeom prst="ellipse">
            <a:avLst/>
          </a:prstGeom>
          <a:solidFill>
            <a:srgbClr val="C7E0E7"/>
          </a:solidFill>
          <a:ln/>
        </p:spPr>
        <p:txBody>
          <a:bodyPr/>
          <a:lstStyle/>
          <a:p>
            <a:endParaRPr lang="ru-RU"/>
          </a:p>
        </p:txBody>
      </p:sp>
      <p:pic>
        <p:nvPicPr>
          <p:cNvPr id="11"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47488" y="2332236"/>
            <a:ext cx="223237" cy="223242"/>
          </a:xfrm>
          <a:prstGeom prst="rect">
            <a:avLst/>
          </a:prstGeom>
        </p:spPr>
      </p:pic>
      <p:sp>
        <p:nvSpPr>
          <p:cNvPr id="12" name="Text 8"/>
          <p:cNvSpPr/>
          <p:nvPr/>
        </p:nvSpPr>
        <p:spPr>
          <a:xfrm>
            <a:off x="4511066" y="2857302"/>
            <a:ext cx="31694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ХВҚ-ның ССРД стандарты</a:t>
            </a:r>
            <a:endParaRPr lang="en-US" sz="1600" dirty="0"/>
          </a:p>
        </p:txBody>
      </p:sp>
      <p:sp>
        <p:nvSpPr>
          <p:cNvPr id="13" name="Text 9"/>
          <p:cNvSpPr/>
          <p:nvPr/>
        </p:nvSpPr>
        <p:spPr>
          <a:xfrm>
            <a:off x="4511066" y="3214985"/>
            <a:ext cx="3169464"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Халықаралық Валюта Қорының Деректерді Таратудың Арнайы Стандарты (ССРД/SDDS) деректердің ашықтығы мен сапасына қатаң талаптар қояды. Деректерді уақтылы жариялау, метадеректерді ашу, ревизия саясатын мөлдір ету — ССРД-ның негізгі элементтері. Инвесторлар мен халықаралық ұйымдар үшін ССРД сәйкестілігі — сенімділіктің белгісі.</a:t>
            </a:r>
            <a:endParaRPr lang="en-US" sz="1300" dirty="0"/>
          </a:p>
        </p:txBody>
      </p:sp>
      <p:sp>
        <p:nvSpPr>
          <p:cNvPr id="14" name="Shape 10"/>
          <p:cNvSpPr/>
          <p:nvPr/>
        </p:nvSpPr>
        <p:spPr>
          <a:xfrm>
            <a:off x="8017468" y="2024261"/>
            <a:ext cx="3512653" cy="4338935"/>
          </a:xfrm>
          <a:prstGeom prst="roundRect">
            <a:avLst>
              <a:gd name="adj" fmla="val 1978"/>
            </a:avLst>
          </a:prstGeom>
          <a:solidFill>
            <a:srgbClr val="D9EDF2"/>
          </a:solidFill>
          <a:ln w="6350">
            <a:solidFill>
              <a:srgbClr val="BFD3D8"/>
            </a:solidFill>
            <a:prstDash val="solid"/>
          </a:ln>
        </p:spPr>
        <p:txBody>
          <a:bodyPr/>
          <a:lstStyle/>
          <a:p>
            <a:endParaRPr lang="ru-RU"/>
          </a:p>
        </p:txBody>
      </p:sp>
      <p:sp>
        <p:nvSpPr>
          <p:cNvPr id="15" name="Shape 11"/>
          <p:cNvSpPr/>
          <p:nvPr/>
        </p:nvSpPr>
        <p:spPr>
          <a:xfrm>
            <a:off x="8189112" y="2195909"/>
            <a:ext cx="496081" cy="496094"/>
          </a:xfrm>
          <a:prstGeom prst="ellipse">
            <a:avLst/>
          </a:prstGeom>
          <a:solidFill>
            <a:srgbClr val="C7E0E7"/>
          </a:solidFill>
          <a:ln/>
        </p:spPr>
        <p:txBody>
          <a:bodyPr/>
          <a:lstStyle/>
          <a:p>
            <a:endParaRPr lang="ru-RU"/>
          </a:p>
        </p:txBody>
      </p:sp>
      <p:pic>
        <p:nvPicPr>
          <p:cNvPr id="16"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25535" y="2332236"/>
            <a:ext cx="223237" cy="223242"/>
          </a:xfrm>
          <a:prstGeom prst="rect">
            <a:avLst/>
          </a:prstGeom>
        </p:spPr>
      </p:pic>
      <p:sp>
        <p:nvSpPr>
          <p:cNvPr id="17" name="Text 12"/>
          <p:cNvSpPr/>
          <p:nvPr/>
        </p:nvSpPr>
        <p:spPr>
          <a:xfrm>
            <a:off x="8189112" y="2857302"/>
            <a:ext cx="3169364"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Халықаралық сараптама</a:t>
            </a:r>
            <a:endParaRPr lang="en-US" sz="1600" dirty="0"/>
          </a:p>
        </p:txBody>
      </p:sp>
      <p:sp>
        <p:nvSpPr>
          <p:cNvPr id="18" name="Text 13"/>
          <p:cNvSpPr/>
          <p:nvPr/>
        </p:nvSpPr>
        <p:spPr>
          <a:xfrm>
            <a:off x="8189112" y="3214985"/>
            <a:ext cx="3169364"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Түркия, Италия, Германия статистика агенттіктерімен бірлескен техникалық ынтымақтастық жобалары жүргізілді. Шетелдік сарапшылар Қазақстан статистиктерін оқытты, методологиялық нұсқаулықтар аударылды және бейімделді. Бұл ынтымақтастық халықаралық тәжірибені тез игеруге мүмкіндік берді.</a:t>
            </a:r>
            <a:endParaRPr lang="en-US" sz="13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90250"/>
            <a:ext cx="10868745" cy="492621"/>
          </a:xfrm>
          <a:prstGeom prst="rect">
            <a:avLst/>
          </a:prstGeom>
          <a:noFill/>
          <a:ln/>
        </p:spPr>
        <p:txBody>
          <a:bodyPr wrap="none" lIns="0" tIns="0" rIns="0" bIns="0" rtlCol="0" anchor="t"/>
          <a:lstStyle/>
          <a:p>
            <a:pPr marL="0" indent="0" algn="l">
              <a:lnSpc>
                <a:spcPct val="104000"/>
              </a:lnSpc>
              <a:buNone/>
            </a:pPr>
            <a:r>
              <a:rPr lang="en-US" sz="3100" dirty="0">
                <a:solidFill>
                  <a:srgbClr val="2E3C4E"/>
                </a:solidFill>
                <a:latin typeface="Host Grotesk Medium" pitchFamily="34" charset="0"/>
                <a:ea typeface="Host Grotesk Medium" pitchFamily="34" charset="-122"/>
                <a:cs typeface="Host Grotesk Medium" pitchFamily="34" charset="-120"/>
              </a:rPr>
              <a:t>Деректерді дезагрегациялау: Ешкімді шетте қалдырмау</a:t>
            </a:r>
            <a:endParaRPr lang="en-US" sz="3100" dirty="0"/>
          </a:p>
        </p:txBody>
      </p:sp>
      <p:sp>
        <p:nvSpPr>
          <p:cNvPr id="3" name="Text 1"/>
          <p:cNvSpPr/>
          <p:nvPr/>
        </p:nvSpPr>
        <p:spPr>
          <a:xfrm>
            <a:off x="661475" y="1569938"/>
            <a:ext cx="10868745" cy="461764"/>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«Орташа» деген ұғым кейде шындықты жасырады. Орташа табыс өскені жалпы халықтың жағдайының жақсарғанын білдіре ме? — Міндетті емес.</a:t>
            </a:r>
            <a:endParaRPr lang="en-US" sz="1200" dirty="0"/>
          </a:p>
        </p:txBody>
      </p:sp>
      <p:sp>
        <p:nvSpPr>
          <p:cNvPr id="4" name="Shape 2"/>
          <p:cNvSpPr/>
          <p:nvPr/>
        </p:nvSpPr>
        <p:spPr>
          <a:xfrm>
            <a:off x="547971" y="2200672"/>
            <a:ext cx="5469098" cy="3880445"/>
          </a:xfrm>
          <a:prstGeom prst="roundRect">
            <a:avLst>
              <a:gd name="adj" fmla="val 2925"/>
            </a:avLst>
          </a:prstGeom>
          <a:solidFill>
            <a:srgbClr val="95CCDA"/>
          </a:solidFill>
          <a:ln/>
        </p:spPr>
        <p:txBody>
          <a:bodyPr/>
          <a:lstStyle/>
          <a:p>
            <a:endParaRPr lang="ru-RU"/>
          </a:p>
        </p:txBody>
      </p:sp>
      <p:sp>
        <p:nvSpPr>
          <p:cNvPr id="5" name="Text 3"/>
          <p:cNvSpPr/>
          <p:nvPr/>
        </p:nvSpPr>
        <p:spPr>
          <a:xfrm>
            <a:off x="705527" y="2355985"/>
            <a:ext cx="5153987"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Жалпы орташа көрсеткіштің артындағы шындық</a:t>
            </a:r>
            <a:endParaRPr lang="en-US" sz="1550" dirty="0"/>
          </a:p>
        </p:txBody>
      </p:sp>
      <p:sp>
        <p:nvSpPr>
          <p:cNvPr id="6" name="Text 4"/>
          <p:cNvSpPr/>
          <p:nvPr/>
        </p:nvSpPr>
        <p:spPr>
          <a:xfrm>
            <a:off x="705527" y="2747367"/>
            <a:ext cx="5153987" cy="2213074"/>
          </a:xfrm>
          <a:prstGeom prst="rect">
            <a:avLst/>
          </a:prstGeom>
          <a:noFill/>
          <a:ln/>
        </p:spPr>
        <p:txBody>
          <a:bodyPr wrap="square" lIns="0" tIns="0" rIns="0" bIns="0" rtlCol="0" anchor="t">
            <a:normAutofit/>
          </a:bodyPr>
          <a:lstStyle/>
          <a:p>
            <a:pPr marL="0" indent="0" algn="l">
              <a:lnSpc>
                <a:spcPct val="122000"/>
              </a:lnSpc>
              <a:spcAft>
                <a:spcPts val="1050"/>
              </a:spcAft>
              <a:buNone/>
            </a:pPr>
            <a:r>
              <a:rPr lang="en-US" sz="1200" dirty="0">
                <a:solidFill>
                  <a:srgbClr val="000000"/>
                </a:solidFill>
                <a:latin typeface="Roboto" pitchFamily="34" charset="0"/>
                <a:ea typeface="Roboto" pitchFamily="34" charset="-122"/>
                <a:cs typeface="Roboto" pitchFamily="34" charset="-120"/>
              </a:rPr>
              <a:t>Елдің орташа табысы өскенде байлардың кірісі тез өсіп, кедейлердікі баяу өссе де жалпы орташа жоғарылайды. Бірақ бұл жағдайда теңсіздік үлкейген. Осы себептен ТМД елдерінің статистикалық агенттіктері «дезагрегациялау» — деректерді бөлшектеп талдау тәсіліне барған сайын назар аударады.</a:t>
            </a:r>
            <a:endParaRPr lang="en-US" sz="1200" dirty="0"/>
          </a:p>
          <a:p>
            <a:pPr marL="0" indent="0" algn="l">
              <a:lnSpc>
                <a:spcPct val="122000"/>
              </a:lnSpc>
              <a:buNone/>
            </a:pPr>
            <a:r>
              <a:rPr lang="en-US" sz="1200" dirty="0">
                <a:solidFill>
                  <a:srgbClr val="000000"/>
                </a:solidFill>
                <a:latin typeface="Roboto" pitchFamily="34" charset="0"/>
                <a:ea typeface="Roboto" pitchFamily="34" charset="-122"/>
                <a:cs typeface="Roboto" pitchFamily="34" charset="-120"/>
              </a:rPr>
              <a:t>Деректерді жынысы, жасы, географиялық орны, білім деңгейі, ұлты бойынша бөлу — теңсіздіктің нақты бетпердесін ашудың бірден-бір жолы. «Ешкімді шетте қалдырмау» (Leave No One Behind) — БҰҰ-ның ТДМ жүйесінің негізгі ұстанымы.</a:t>
            </a:r>
            <a:endParaRPr lang="en-US" sz="1200" dirty="0"/>
          </a:p>
        </p:txBody>
      </p:sp>
      <p:sp>
        <p:nvSpPr>
          <p:cNvPr id="7" name="Text 5"/>
          <p:cNvSpPr/>
          <p:nvPr/>
        </p:nvSpPr>
        <p:spPr>
          <a:xfrm>
            <a:off x="6294478" y="2355985"/>
            <a:ext cx="5242092" cy="246261"/>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2024 жылғы MICS зерттеуі</a:t>
            </a:r>
            <a:endParaRPr lang="en-US" sz="1550" dirty="0"/>
          </a:p>
        </p:txBody>
      </p:sp>
      <p:sp>
        <p:nvSpPr>
          <p:cNvPr id="8" name="Text 6"/>
          <p:cNvSpPr/>
          <p:nvPr/>
        </p:nvSpPr>
        <p:spPr>
          <a:xfrm>
            <a:off x="6294478" y="2747367"/>
            <a:ext cx="5242092" cy="923528"/>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Мемлекеттерге қатысты бала денсаулығы мен білім беру саласындағы Көп индикаторлы кластерлік зерттеу (MICS) — ЮНИСЕФ үйлестіретін ірі іріктемелі сауалнама. Қазақстанда 2024 жылы жүргізілген MICS зерттеуі мыналарды анықтауға мүмкіндік берді:</a:t>
            </a:r>
            <a:endParaRPr lang="en-US" sz="1200" dirty="0"/>
          </a:p>
        </p:txBody>
      </p:sp>
      <p:sp>
        <p:nvSpPr>
          <p:cNvPr id="9" name="Text 7"/>
          <p:cNvSpPr/>
          <p:nvPr/>
        </p:nvSpPr>
        <p:spPr>
          <a:xfrm>
            <a:off x="6294478" y="3806031"/>
            <a:ext cx="5242092" cy="1543050"/>
          </a:xfrm>
          <a:prstGeom prst="rect">
            <a:avLst/>
          </a:prstGeom>
          <a:noFill/>
          <a:ln/>
        </p:spPr>
        <p:txBody>
          <a:bodyPr wrap="square" lIns="0" tIns="0" rIns="0" bIns="0" rtlCol="0" anchor="t">
            <a:normAutofit/>
          </a:bodyPr>
          <a:lstStyle/>
          <a:p>
            <a:pPr marL="243840" indent="-243840" algn="l">
              <a:lnSpc>
                <a:spcPct val="122000"/>
              </a:lnSpc>
              <a:buSzPct val="100000"/>
              <a:buChar char="•"/>
            </a:pPr>
            <a:r>
              <a:rPr lang="en-US" sz="1200" dirty="0">
                <a:solidFill>
                  <a:srgbClr val="384653"/>
                </a:solidFill>
                <a:latin typeface="Roboto" pitchFamily="34" charset="0"/>
                <a:ea typeface="Roboto" pitchFamily="34" charset="-122"/>
                <a:cs typeface="Roboto" pitchFamily="34" charset="-120"/>
              </a:rPr>
              <a:t>Ауылдық және қалалық балалардың оқуға қолжетімділігіндегі айырмашылық</a:t>
            </a:r>
            <a:endParaRPr lang="en-US" sz="1200" dirty="0"/>
          </a:p>
          <a:p>
            <a:pPr marL="243840" indent="-243840" algn="l">
              <a:lnSpc>
                <a:spcPct val="122000"/>
              </a:lnSpc>
              <a:buSzPct val="100000"/>
              <a:buChar char="•"/>
            </a:pPr>
            <a:r>
              <a:rPr lang="en-US" sz="1200" dirty="0">
                <a:solidFill>
                  <a:srgbClr val="384653"/>
                </a:solidFill>
                <a:latin typeface="Roboto" pitchFamily="34" charset="0"/>
                <a:ea typeface="Roboto" pitchFamily="34" charset="-122"/>
                <a:cs typeface="Roboto" pitchFamily="34" charset="-120"/>
              </a:rPr>
              <a:t>Ер балалар мен қыз балалардың денсаулық сақтау қызметін пайдалану деңгейі</a:t>
            </a:r>
            <a:endParaRPr lang="en-US" sz="1200" dirty="0"/>
          </a:p>
          <a:p>
            <a:pPr marL="243840" indent="-243840" algn="l">
              <a:lnSpc>
                <a:spcPct val="122000"/>
              </a:lnSpc>
              <a:buSzPct val="100000"/>
              <a:buChar char="•"/>
            </a:pPr>
            <a:r>
              <a:rPr lang="en-US" sz="1200" dirty="0">
                <a:solidFill>
                  <a:srgbClr val="384653"/>
                </a:solidFill>
                <a:latin typeface="Roboto" pitchFamily="34" charset="0"/>
                <a:ea typeface="Roboto" pitchFamily="34" charset="-122"/>
                <a:cs typeface="Roboto" pitchFamily="34" charset="-120"/>
              </a:rPr>
              <a:t>Аймақтар арасындағы балалар кедейлігінің таралуы</a:t>
            </a:r>
            <a:endParaRPr lang="en-US" sz="1200" dirty="0"/>
          </a:p>
          <a:p>
            <a:pPr marL="243840" indent="-243840" algn="l">
              <a:lnSpc>
                <a:spcPct val="122000"/>
              </a:lnSpc>
              <a:buSzPct val="100000"/>
              <a:buChar char="•"/>
            </a:pPr>
            <a:r>
              <a:rPr lang="en-US" sz="1200" dirty="0">
                <a:solidFill>
                  <a:srgbClr val="384653"/>
                </a:solidFill>
                <a:latin typeface="Roboto" pitchFamily="34" charset="0"/>
                <a:ea typeface="Roboto" pitchFamily="34" charset="-122"/>
                <a:cs typeface="Roboto" pitchFamily="34" charset="-120"/>
              </a:rPr>
              <a:t>Жас аналардың білімі мен баланың жетілу арасындағы байланыс</a:t>
            </a:r>
            <a:endParaRPr lang="en-US" sz="1200" dirty="0"/>
          </a:p>
        </p:txBody>
      </p:sp>
      <p:sp>
        <p:nvSpPr>
          <p:cNvPr id="10" name="Text 8"/>
          <p:cNvSpPr/>
          <p:nvPr/>
        </p:nvSpPr>
        <p:spPr>
          <a:xfrm>
            <a:off x="6294478" y="5484217"/>
            <a:ext cx="5242092" cy="461764"/>
          </a:xfrm>
          <a:prstGeom prst="rect">
            <a:avLst/>
          </a:prstGeom>
          <a:noFill/>
          <a:ln/>
        </p:spPr>
        <p:txBody>
          <a:bodyPr wrap="square" lIns="0" tIns="0" rIns="0" bIns="0" rtlCol="0" anchor="t">
            <a:normAutofit/>
          </a:bodyPr>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Бұл деректер теңсіздікті анықтап, мақсатты саясат шешімдерін негіздеуге қызмет етеді.</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09629"/>
            <a:ext cx="10868745" cy="476448"/>
          </a:xfrm>
          <a:prstGeom prst="rect">
            <a:avLst/>
          </a:prstGeom>
          <a:noFill/>
          <a:ln/>
        </p:spPr>
        <p:txBody>
          <a:bodyPr wrap="none" lIns="0" tIns="0" rIns="0" bIns="0" rtlCol="0" anchor="t"/>
          <a:lstStyle/>
          <a:p>
            <a:pPr marL="0" indent="0" algn="l">
              <a:lnSpc>
                <a:spcPct val="104000"/>
              </a:lnSpc>
              <a:buNone/>
            </a:pPr>
            <a:r>
              <a:rPr lang="en-US" sz="3000" dirty="0">
                <a:solidFill>
                  <a:srgbClr val="2E3C4E"/>
                </a:solidFill>
                <a:latin typeface="Host Grotesk Medium" pitchFamily="34" charset="0"/>
                <a:ea typeface="Host Grotesk Medium" pitchFamily="34" charset="-122"/>
                <a:cs typeface="Host Grotesk Medium" pitchFamily="34" charset="-120"/>
              </a:rPr>
              <a:t>Қазақстанның ОДМ көрсеткіштері</a:t>
            </a:r>
            <a:endParaRPr lang="en-US" sz="3000" dirty="0"/>
          </a:p>
        </p:txBody>
      </p:sp>
      <p:sp>
        <p:nvSpPr>
          <p:cNvPr id="3" name="Text 1"/>
          <p:cNvSpPr/>
          <p:nvPr/>
        </p:nvSpPr>
        <p:spPr>
          <a:xfrm>
            <a:off x="661475" y="1252934"/>
            <a:ext cx="10868745" cy="439539"/>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Орнықты Даму Мақсаттары (ОДМ) — 2015 жылы БҰҰ-ның барлық мүше мемлекеттері бекіткен 17 жаһандық мақсат. Қазақстан осы мақсаттардың орындалуын ұлттық статистика жүйесі арқылы мониторингтейді.</a:t>
            </a:r>
            <a:endParaRPr lang="en-US" sz="1200" dirty="0"/>
          </a:p>
        </p:txBody>
      </p:sp>
      <p:sp>
        <p:nvSpPr>
          <p:cNvPr id="4" name="Text 2"/>
          <p:cNvSpPr/>
          <p:nvPr/>
        </p:nvSpPr>
        <p:spPr>
          <a:xfrm>
            <a:off x="661475" y="1998138"/>
            <a:ext cx="5248441" cy="238224"/>
          </a:xfrm>
          <a:prstGeom prst="rect">
            <a:avLst/>
          </a:prstGeom>
          <a:noFill/>
          <a:ln/>
        </p:spPr>
        <p:txBody>
          <a:bodyPr wrap="none" lIns="0" tIns="0" rIns="0" bIns="0" rtlCol="0" anchor="t"/>
          <a:lstStyle/>
          <a:p>
            <a:pPr marL="0" indent="0" algn="l">
              <a:lnSpc>
                <a:spcPct val="104000"/>
              </a:lnSpc>
              <a:buNone/>
            </a:pPr>
            <a:r>
              <a:rPr lang="en-US" sz="1500" dirty="0">
                <a:solidFill>
                  <a:srgbClr val="2E3C4E"/>
                </a:solidFill>
                <a:latin typeface="Host Grotesk Medium" pitchFamily="34" charset="0"/>
                <a:ea typeface="Host Grotesk Medium" pitchFamily="34" charset="-122"/>
                <a:cs typeface="Host Grotesk Medium" pitchFamily="34" charset="-120"/>
              </a:rPr>
              <a:t>17 мақсат және 230 индикатор</a:t>
            </a:r>
            <a:endParaRPr lang="en-US" sz="1500" dirty="0"/>
          </a:p>
        </p:txBody>
      </p:sp>
      <p:sp>
        <p:nvSpPr>
          <p:cNvPr id="5" name="Text 3"/>
          <p:cNvSpPr/>
          <p:nvPr/>
        </p:nvSpPr>
        <p:spPr>
          <a:xfrm>
            <a:off x="661475" y="2369741"/>
            <a:ext cx="5248441" cy="1098848"/>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Қазақстанның ОДМ мониторинг жүйесі 17 мақсатқа сәйкес 230-дан астам индикатордан тұрады. Бұл индикаторлар жыл сайын есептеліп, халықаралық деректер базасына жіберіледі. Ұлттық индикаторлардың бір бөлігі ғаламдық деңгейде стандартталған, ал екінші бөлігі Қазақстанның ерекшелігін есепке алып бейімделген.</a:t>
            </a:r>
            <a:endParaRPr lang="en-US" sz="1200" dirty="0"/>
          </a:p>
        </p:txBody>
      </p:sp>
      <p:sp>
        <p:nvSpPr>
          <p:cNvPr id="6" name="Text 4"/>
          <p:cNvSpPr/>
          <p:nvPr/>
        </p:nvSpPr>
        <p:spPr>
          <a:xfrm>
            <a:off x="6288129" y="1998138"/>
            <a:ext cx="5248441" cy="238224"/>
          </a:xfrm>
          <a:prstGeom prst="rect">
            <a:avLst/>
          </a:prstGeom>
          <a:noFill/>
          <a:ln/>
        </p:spPr>
        <p:txBody>
          <a:bodyPr wrap="none" lIns="0" tIns="0" rIns="0" bIns="0" rtlCol="0" anchor="t"/>
          <a:lstStyle/>
          <a:p>
            <a:pPr marL="0" indent="0" algn="l">
              <a:lnSpc>
                <a:spcPct val="104000"/>
              </a:lnSpc>
              <a:buNone/>
            </a:pPr>
            <a:r>
              <a:rPr lang="en-US" sz="1500" dirty="0">
                <a:solidFill>
                  <a:srgbClr val="2E3C4E"/>
                </a:solidFill>
                <a:latin typeface="Host Grotesk Medium" pitchFamily="34" charset="0"/>
                <a:ea typeface="Host Grotesk Medium" pitchFamily="34" charset="-122"/>
                <a:cs typeface="Host Grotesk Medium" pitchFamily="34" charset="-120"/>
              </a:rPr>
              <a:t>Кедейліктің динамикасы</a:t>
            </a:r>
            <a:endParaRPr lang="en-US" sz="1500" dirty="0"/>
          </a:p>
        </p:txBody>
      </p:sp>
      <p:sp>
        <p:nvSpPr>
          <p:cNvPr id="7" name="Text 5"/>
          <p:cNvSpPr/>
          <p:nvPr/>
        </p:nvSpPr>
        <p:spPr>
          <a:xfrm>
            <a:off x="6288129" y="2463502"/>
            <a:ext cx="5248441" cy="503138"/>
          </a:xfrm>
          <a:prstGeom prst="rect">
            <a:avLst/>
          </a:prstGeom>
          <a:noFill/>
          <a:ln/>
        </p:spPr>
        <p:txBody>
          <a:bodyPr wrap="none" lIns="0" tIns="0" rIns="0" bIns="0" rtlCol="0" anchor="t"/>
          <a:lstStyle/>
          <a:p>
            <a:pPr marL="0" indent="0" algn="ctr">
              <a:lnSpc>
                <a:spcPct val="83000"/>
              </a:lnSpc>
              <a:buNone/>
            </a:pPr>
            <a:r>
              <a:rPr lang="en-US" sz="3950" dirty="0">
                <a:solidFill>
                  <a:srgbClr val="384653"/>
                </a:solidFill>
                <a:latin typeface="Host Grotesk Medium" pitchFamily="34" charset="0"/>
                <a:ea typeface="Host Grotesk Medium" pitchFamily="34" charset="-122"/>
                <a:cs typeface="Host Grotesk Medium" pitchFamily="34" charset="-120"/>
              </a:rPr>
              <a:t>15.3%</a:t>
            </a:r>
            <a:endParaRPr lang="en-US" sz="3950" dirty="0"/>
          </a:p>
        </p:txBody>
      </p:sp>
      <p:sp>
        <p:nvSpPr>
          <p:cNvPr id="8" name="Text 6"/>
          <p:cNvSpPr/>
          <p:nvPr/>
        </p:nvSpPr>
        <p:spPr>
          <a:xfrm>
            <a:off x="6288129" y="3148211"/>
            <a:ext cx="5248441" cy="238224"/>
          </a:xfrm>
          <a:prstGeom prst="rect">
            <a:avLst/>
          </a:prstGeom>
          <a:noFill/>
          <a:ln/>
        </p:spPr>
        <p:txBody>
          <a:bodyPr wrap="none" lIns="0" tIns="0" rIns="0" bIns="0" rtlCol="0" anchor="t"/>
          <a:lstStyle/>
          <a:p>
            <a:pPr marL="0" indent="0" algn="ctr">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2015 жыл</a:t>
            </a:r>
            <a:endParaRPr lang="en-US" sz="1500" dirty="0"/>
          </a:p>
        </p:txBody>
      </p:sp>
      <p:sp>
        <p:nvSpPr>
          <p:cNvPr id="9" name="Text 7"/>
          <p:cNvSpPr/>
          <p:nvPr/>
        </p:nvSpPr>
        <p:spPr>
          <a:xfrm>
            <a:off x="6288129" y="3526929"/>
            <a:ext cx="5248441" cy="219770"/>
          </a:xfrm>
          <a:prstGeom prst="rect">
            <a:avLst/>
          </a:prstGeom>
          <a:noFill/>
          <a:ln/>
        </p:spPr>
        <p:txBody>
          <a:bodyPr wrap="none" lIns="0" tIns="0" rIns="0" bIns="0" rtlCol="0" anchor="t"/>
          <a:lstStyle/>
          <a:p>
            <a:pPr marL="0" indent="0" algn="ctr">
              <a:lnSpc>
                <a:spcPct val="120000"/>
              </a:lnSpc>
              <a:buNone/>
            </a:pPr>
            <a:r>
              <a:rPr lang="en-US" sz="1200" dirty="0">
                <a:solidFill>
                  <a:srgbClr val="384653"/>
                </a:solidFill>
                <a:latin typeface="Roboto" pitchFamily="34" charset="0"/>
                <a:ea typeface="Roboto" pitchFamily="34" charset="-122"/>
                <a:cs typeface="Roboto" pitchFamily="34" charset="-120"/>
              </a:rPr>
              <a:t>Кедейлік деңгейі</a:t>
            </a:r>
            <a:endParaRPr lang="en-US" sz="1200" dirty="0"/>
          </a:p>
        </p:txBody>
      </p:sp>
      <p:sp>
        <p:nvSpPr>
          <p:cNvPr id="10" name="Text 8"/>
          <p:cNvSpPr/>
          <p:nvPr/>
        </p:nvSpPr>
        <p:spPr>
          <a:xfrm>
            <a:off x="6288129" y="4103985"/>
            <a:ext cx="5248441" cy="503138"/>
          </a:xfrm>
          <a:prstGeom prst="rect">
            <a:avLst/>
          </a:prstGeom>
          <a:noFill/>
          <a:ln/>
        </p:spPr>
        <p:txBody>
          <a:bodyPr wrap="none" lIns="0" tIns="0" rIns="0" bIns="0" rtlCol="0" anchor="t"/>
          <a:lstStyle/>
          <a:p>
            <a:pPr marL="0" indent="0" algn="ctr">
              <a:lnSpc>
                <a:spcPct val="83000"/>
              </a:lnSpc>
              <a:buNone/>
            </a:pPr>
            <a:r>
              <a:rPr lang="en-US" sz="3950" dirty="0">
                <a:solidFill>
                  <a:srgbClr val="384653"/>
                </a:solidFill>
                <a:latin typeface="Host Grotesk Medium" pitchFamily="34" charset="0"/>
                <a:ea typeface="Host Grotesk Medium" pitchFamily="34" charset="-122"/>
                <a:cs typeface="Host Grotesk Medium" pitchFamily="34" charset="-120"/>
              </a:rPr>
              <a:t>7.4%</a:t>
            </a:r>
            <a:endParaRPr lang="en-US" sz="3950" dirty="0"/>
          </a:p>
        </p:txBody>
      </p:sp>
      <p:sp>
        <p:nvSpPr>
          <p:cNvPr id="11" name="Text 9"/>
          <p:cNvSpPr/>
          <p:nvPr/>
        </p:nvSpPr>
        <p:spPr>
          <a:xfrm>
            <a:off x="6288129" y="4788694"/>
            <a:ext cx="5248441" cy="238224"/>
          </a:xfrm>
          <a:prstGeom prst="rect">
            <a:avLst/>
          </a:prstGeom>
          <a:noFill/>
          <a:ln/>
        </p:spPr>
        <p:txBody>
          <a:bodyPr wrap="none" lIns="0" tIns="0" rIns="0" bIns="0" rtlCol="0" anchor="t"/>
          <a:lstStyle/>
          <a:p>
            <a:pPr marL="0" indent="0" algn="ctr">
              <a:lnSpc>
                <a:spcPct val="104000"/>
              </a:lnSpc>
              <a:buNone/>
            </a:pPr>
            <a:r>
              <a:rPr lang="en-US" sz="1500" dirty="0">
                <a:solidFill>
                  <a:srgbClr val="384653"/>
                </a:solidFill>
                <a:latin typeface="Host Grotesk Medium" pitchFamily="34" charset="0"/>
                <a:ea typeface="Host Grotesk Medium" pitchFamily="34" charset="-122"/>
                <a:cs typeface="Host Grotesk Medium" pitchFamily="34" charset="-120"/>
              </a:rPr>
              <a:t>2024 жыл</a:t>
            </a:r>
            <a:endParaRPr lang="en-US" sz="1500" dirty="0"/>
          </a:p>
        </p:txBody>
      </p:sp>
      <p:sp>
        <p:nvSpPr>
          <p:cNvPr id="12" name="Text 10"/>
          <p:cNvSpPr/>
          <p:nvPr/>
        </p:nvSpPr>
        <p:spPr>
          <a:xfrm>
            <a:off x="6288129" y="5167412"/>
            <a:ext cx="5248441" cy="219770"/>
          </a:xfrm>
          <a:prstGeom prst="rect">
            <a:avLst/>
          </a:prstGeom>
          <a:noFill/>
          <a:ln/>
        </p:spPr>
        <p:txBody>
          <a:bodyPr wrap="none" lIns="0" tIns="0" rIns="0" bIns="0" rtlCol="0" anchor="t"/>
          <a:lstStyle/>
          <a:p>
            <a:pPr marL="0" indent="0" algn="ctr">
              <a:lnSpc>
                <a:spcPct val="120000"/>
              </a:lnSpc>
              <a:buNone/>
            </a:pPr>
            <a:r>
              <a:rPr lang="en-US" sz="1200" dirty="0">
                <a:solidFill>
                  <a:srgbClr val="384653"/>
                </a:solidFill>
                <a:latin typeface="Roboto" pitchFamily="34" charset="0"/>
                <a:ea typeface="Roboto" pitchFamily="34" charset="-122"/>
                <a:cs typeface="Roboto" pitchFamily="34" charset="-120"/>
              </a:rPr>
              <a:t>Кедейлік деңгейі</a:t>
            </a:r>
            <a:endParaRPr lang="en-US" sz="1200" dirty="0"/>
          </a:p>
        </p:txBody>
      </p:sp>
      <p:sp>
        <p:nvSpPr>
          <p:cNvPr id="13" name="Text 11"/>
          <p:cNvSpPr/>
          <p:nvPr/>
        </p:nvSpPr>
        <p:spPr>
          <a:xfrm>
            <a:off x="661475" y="5703292"/>
            <a:ext cx="10868745" cy="659309"/>
          </a:xfrm>
          <a:prstGeom prst="rect">
            <a:avLst/>
          </a:prstGeom>
          <a:noFill/>
          <a:ln/>
        </p:spPr>
        <p:txBody>
          <a:bodyPr wrap="square" lIns="0" tIns="0" rIns="0" bIns="0" rtlCol="0" anchor="t">
            <a:normAutofit/>
          </a:bodyPr>
          <a:lstStyle/>
          <a:p>
            <a:pPr marL="0" indent="0" algn="l">
              <a:lnSpc>
                <a:spcPct val="120000"/>
              </a:lnSpc>
              <a:buNone/>
            </a:pPr>
            <a:r>
              <a:rPr lang="en-US" sz="1200" dirty="0">
                <a:solidFill>
                  <a:srgbClr val="384653"/>
                </a:solidFill>
                <a:latin typeface="Roboto" pitchFamily="34" charset="0"/>
                <a:ea typeface="Roboto" pitchFamily="34" charset="-122"/>
                <a:cs typeface="Roboto" pitchFamily="34" charset="-120"/>
              </a:rPr>
              <a:t>Кедейліктің 2015–2024 жылдар аралығында 15.3%-дан 7.4%-ға дейін қысқаруы — статистикалық бақылаудың мемлекеттік саясатқа тигізетін нақты әсерінің дәлелі. Ұлттық статистикалық платформа арқылы азаматтар, зерттеушілер және саясаткерлер бұл деректерге еркін қолжетімділік алды. Ашық деректер саясаты демократиялық есеп берушіліктің алғышарты болып табылады.</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17428"/>
            <a:ext cx="10868745" cy="508695"/>
          </a:xfrm>
          <a:prstGeom prst="rect">
            <a:avLst/>
          </a:prstGeom>
          <a:noFill/>
          <a:ln/>
        </p:spPr>
        <p:txBody>
          <a:bodyPr wrap="none" lIns="0" tIns="0" rIns="0" bIns="0" rtlCol="0" anchor="t"/>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Геоақпараттық технологиялар (ГИС)</a:t>
            </a:r>
            <a:endParaRPr lang="en-US" sz="3200" dirty="0"/>
          </a:p>
        </p:txBody>
      </p:sp>
      <p:sp>
        <p:nvSpPr>
          <p:cNvPr id="3" name="Text 1"/>
          <p:cNvSpPr/>
          <p:nvPr/>
        </p:nvSpPr>
        <p:spPr>
          <a:xfrm>
            <a:off x="661475" y="1330920"/>
            <a:ext cx="10868745" cy="48458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Геоақпараттық жүйелер (ГИС) статистикалық деректерге кеңістіктік өлшем қосады. «Деректер картаға түссе, жаңа сұрақтар туындайды» — бұл постулат аймақтық статистиканың тәжірибесімен расталады.</a:t>
            </a:r>
            <a:endParaRPr lang="en-US" sz="125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995785"/>
            <a:ext cx="3516026" cy="4360366"/>
          </a:xfrm>
          <a:prstGeom prst="rect">
            <a:avLst/>
          </a:prstGeom>
        </p:spPr>
      </p:pic>
      <p:sp>
        <p:nvSpPr>
          <p:cNvPr id="5" name="Text 2"/>
          <p:cNvSpPr/>
          <p:nvPr/>
        </p:nvSpPr>
        <p:spPr>
          <a:xfrm>
            <a:off x="919437" y="2177554"/>
            <a:ext cx="3076300"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Кеңістіктік талдаудың мүмкіндіктері</a:t>
            </a:r>
            <a:endParaRPr lang="en-US" sz="1600" dirty="0"/>
          </a:p>
        </p:txBody>
      </p:sp>
      <p:sp>
        <p:nvSpPr>
          <p:cNvPr id="6" name="Text 3"/>
          <p:cNvSpPr/>
          <p:nvPr/>
        </p:nvSpPr>
        <p:spPr>
          <a:xfrm>
            <a:off x="919437" y="2782292"/>
            <a:ext cx="3076300" cy="3392091"/>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ГИС технологиялары аймақтар бойынша өмір сүру сапасын бірнеше өлшемде бір мезгілде бейнелеуге мүмкіндік береді. Мысалы, денсаулық сақтау инфрақұрылымының орналасуы мен халықтың денсаулық көрсеткіштерін қабаттастыру арқылы медициналық қызметке қолжетімділік «ақтаңдақтарын» анықтауға болады. Ауылдық жерлердің тұрмыс деңгейін, инфрақұрылыққа қолжетімділігін және демографиялық өзгерістерін аудан деңгейінде бақылау ел саясатын негіздейді.</a:t>
            </a:r>
            <a:endParaRPr lang="en-US" sz="125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337735" y="1995785"/>
            <a:ext cx="3516125" cy="4360366"/>
          </a:xfrm>
          <a:prstGeom prst="rect">
            <a:avLst/>
          </a:prstGeom>
        </p:spPr>
      </p:pic>
      <p:sp>
        <p:nvSpPr>
          <p:cNvPr id="8" name="Text 4"/>
          <p:cNvSpPr/>
          <p:nvPr/>
        </p:nvSpPr>
        <p:spPr>
          <a:xfrm>
            <a:off x="4595698" y="2177554"/>
            <a:ext cx="3076399" cy="762893"/>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14 облыс пен 2 қаланың 1999-2018 жылдардағы динамикасы</a:t>
            </a:r>
            <a:endParaRPr lang="en-US" sz="1600" dirty="0"/>
          </a:p>
        </p:txBody>
      </p:sp>
      <p:sp>
        <p:nvSpPr>
          <p:cNvPr id="9" name="Text 5"/>
          <p:cNvSpPr/>
          <p:nvPr/>
        </p:nvSpPr>
        <p:spPr>
          <a:xfrm>
            <a:off x="4595698" y="3036590"/>
            <a:ext cx="3076399" cy="266521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Қазақстанның 14 облысы, Алматы және Астана қалаларының 1999–2018 жылдар аралығындағы әлеуметтік-экономикалық динамикасын ГИС арқылы талдау елдің аймақтық теңсіздігін анық суреттеді. Батыс аймақтардың мұнай кірісінен жылдам өсуі, ал кейбір аграрлық аймақтардың баяу дамуы — кеңістіктік деректер сіздің алдыңызда «тірі карта» ретінде ашылады.</a:t>
            </a:r>
            <a:endParaRPr lang="en-US" sz="125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014095" y="1995785"/>
            <a:ext cx="3516125" cy="4360366"/>
          </a:xfrm>
          <a:prstGeom prst="rect">
            <a:avLst/>
          </a:prstGeom>
        </p:spPr>
      </p:pic>
      <p:sp>
        <p:nvSpPr>
          <p:cNvPr id="11" name="Text 6"/>
          <p:cNvSpPr/>
          <p:nvPr/>
        </p:nvSpPr>
        <p:spPr>
          <a:xfrm>
            <a:off x="8272057" y="2177554"/>
            <a:ext cx="3076399"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Әлеуметтік мәселелерді визуалдау</a:t>
            </a:r>
            <a:endParaRPr lang="en-US" sz="1600" dirty="0"/>
          </a:p>
        </p:txBody>
      </p:sp>
      <p:sp>
        <p:nvSpPr>
          <p:cNvPr id="12" name="Text 7"/>
          <p:cNvSpPr/>
          <p:nvPr/>
        </p:nvSpPr>
        <p:spPr>
          <a:xfrm>
            <a:off x="8272057" y="2782292"/>
            <a:ext cx="3076399" cy="266521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ГИС деректерін жұртшылыққа ұғынықты картографиялық визуализация арқылы жеткізу — статистикалық мәдениетті дамытудың маңызды элементі. Интерактивті карталар саясаткерлерге, журналистерге және азаматтарға деректерді интуитивті түрде түсінуге мүмкіндік береді. «Бір карта мың сөзден артық» — ГИС тәжірибесі осыны растайды.</a:t>
            </a:r>
            <a:endParaRPr lang="en-US" sz="12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62089"/>
            <a:ext cx="10868745" cy="508695"/>
          </a:xfrm>
          <a:prstGeom prst="rect">
            <a:avLst/>
          </a:prstGeom>
          <a:noFill/>
          <a:ln/>
        </p:spPr>
        <p:txBody>
          <a:bodyPr wrap="none" lIns="0" tIns="0" rIns="0" bIns="0" rtlCol="0" anchor="t"/>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Цифрлық трансформация: 2025-2027 жылдар</a:t>
            </a:r>
            <a:endParaRPr lang="en-US" sz="3200" dirty="0"/>
          </a:p>
        </p:txBody>
      </p:sp>
      <p:sp>
        <p:nvSpPr>
          <p:cNvPr id="3" name="Text 1"/>
          <p:cNvSpPr/>
          <p:nvPr/>
        </p:nvSpPr>
        <p:spPr>
          <a:xfrm>
            <a:off x="661475" y="1475581"/>
            <a:ext cx="10868745" cy="48458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Қазақстан Статистика агенттігінің 2025–2027 жылдарға арналған стратегиялық жоспары статистикалық экожүйені түбегейлі жаңарту бағдарламасын қамтиды.</a:t>
            </a:r>
            <a:endParaRPr lang="en-US" sz="1250" dirty="0"/>
          </a:p>
        </p:txBody>
      </p:sp>
      <p:sp>
        <p:nvSpPr>
          <p:cNvPr id="4" name="Shape 2"/>
          <p:cNvSpPr/>
          <p:nvPr/>
        </p:nvSpPr>
        <p:spPr>
          <a:xfrm>
            <a:off x="905646" y="2791619"/>
            <a:ext cx="3271756" cy="162719"/>
          </a:xfrm>
          <a:prstGeom prst="roundRect">
            <a:avLst>
              <a:gd name="adj" fmla="val 42023"/>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24190" y="3277394"/>
            <a:ext cx="3190597"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85 нақты іс-шара</a:t>
            </a:r>
            <a:endParaRPr lang="en-US" sz="1600" dirty="0"/>
          </a:p>
        </p:txBody>
      </p:sp>
      <p:sp>
        <p:nvSpPr>
          <p:cNvPr id="6" name="Text 4"/>
          <p:cNvSpPr/>
          <p:nvPr/>
        </p:nvSpPr>
        <p:spPr>
          <a:xfrm>
            <a:off x="824190" y="3627834"/>
            <a:ext cx="3190597" cy="1938338"/>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Статистикалық экожүйені дамытудың 85 нақты іс-шарасы бекітілген. Іс-шаралар үш бағытта топтастырылған: деректер жинаудың цифрлануы, өңдеу процестерін автоматтандыру, және деректерді тарату каналдарын кеңейту. Әрбір іс-шараның орындаушысы, мерзімі және индикаторы белгіленген.</a:t>
            </a:r>
            <a:endParaRPr lang="en-US" sz="1250" dirty="0"/>
          </a:p>
        </p:txBody>
      </p:sp>
      <p:sp>
        <p:nvSpPr>
          <p:cNvPr id="7" name="Shape 5"/>
          <p:cNvSpPr/>
          <p:nvPr/>
        </p:nvSpPr>
        <p:spPr>
          <a:xfrm>
            <a:off x="4581906" y="2547441"/>
            <a:ext cx="3271855" cy="162719"/>
          </a:xfrm>
          <a:prstGeom prst="roundRect">
            <a:avLst>
              <a:gd name="adj" fmla="val 42023"/>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00450" y="3033216"/>
            <a:ext cx="3190696"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Кабинет респондента</a:t>
            </a:r>
            <a:endParaRPr lang="en-US" sz="1600" dirty="0"/>
          </a:p>
        </p:txBody>
      </p:sp>
      <p:sp>
        <p:nvSpPr>
          <p:cNvPr id="9" name="Text 7"/>
          <p:cNvSpPr/>
          <p:nvPr/>
        </p:nvSpPr>
        <p:spPr>
          <a:xfrm>
            <a:off x="4500450" y="3383657"/>
            <a:ext cx="3190696" cy="266521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Кәсіпорындар мен ұйымдар статистикалық есептілікті қағаз форматта емес, «Кабинет респондента» порталы арқылы онлайн ұсынады. Бұл тәсіл респонденттер үшін де (уақыт үнемі, қателіктерді автоматты анықтау), агенттік үшін де (деректер сапасы, өңдеу жылдамдығы) тиімдірек. 2027 жылға қарай барлық статистикалық есептілікті қағазсыз форматқа толық көшіру жоспарланған.</a:t>
            </a:r>
            <a:endParaRPr lang="en-US" sz="1250" dirty="0"/>
          </a:p>
        </p:txBody>
      </p:sp>
      <p:sp>
        <p:nvSpPr>
          <p:cNvPr id="10" name="Shape 8"/>
          <p:cNvSpPr/>
          <p:nvPr/>
        </p:nvSpPr>
        <p:spPr>
          <a:xfrm>
            <a:off x="8258266" y="2303264"/>
            <a:ext cx="3271855" cy="162719"/>
          </a:xfrm>
          <a:prstGeom prst="roundRect">
            <a:avLst>
              <a:gd name="adj" fmla="val 42023"/>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76810" y="2789039"/>
            <a:ext cx="3190696"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ЭЦП және автоматтандырылған дерекқор</a:t>
            </a:r>
            <a:endParaRPr lang="en-US" sz="1600" dirty="0"/>
          </a:p>
        </p:txBody>
      </p:sp>
      <p:sp>
        <p:nvSpPr>
          <p:cNvPr id="12" name="Text 10"/>
          <p:cNvSpPr/>
          <p:nvPr/>
        </p:nvSpPr>
        <p:spPr>
          <a:xfrm>
            <a:off x="8176810" y="3393777"/>
            <a:ext cx="3190696" cy="2422922"/>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Электрондық цифрлық қолтаңба (ЭЦП) деректер берушінің сәйкестігін растайды және жалған есептілікті болдырмайды. Автоматтандырылған деректер базасы әртүрлі көздерден түскен деректерді өзара байланыстырып, жинақтайды. Мемлекеттік деректер базаларының интеграциясы (салық, кеден, зейнетақы) статистиканың жаңа мүмкіндіктерін ашады.</a:t>
            </a:r>
            <a:endParaRPr lang="en-US" sz="1250" dirty="0"/>
          </a:p>
        </p:txBody>
      </p:sp>
      <p:sp>
        <p:nvSpPr>
          <p:cNvPr id="13" name="Shape 11"/>
          <p:cNvSpPr/>
          <p:nvPr/>
        </p:nvSpPr>
        <p:spPr>
          <a:xfrm>
            <a:off x="661475" y="2628801"/>
            <a:ext cx="488342" cy="488355"/>
          </a:xfrm>
          <a:prstGeom prst="ellipse">
            <a:avLst/>
          </a:prstGeom>
          <a:solidFill>
            <a:srgbClr val="D9EDF2"/>
          </a:solidFill>
          <a:ln w="6350">
            <a:solidFill>
              <a:srgbClr val="BFD3D8"/>
            </a:solidFill>
            <a:prstDash val="solid"/>
          </a:ln>
        </p:spPr>
        <p:txBody>
          <a:bodyPr/>
          <a:lstStyle/>
          <a:p>
            <a:endParaRPr lang="ru-RU"/>
          </a:p>
        </p:txBody>
      </p:sp>
      <p:pic>
        <p:nvPicPr>
          <p:cNvPr id="1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3511" y="2750840"/>
            <a:ext cx="244171" cy="244177"/>
          </a:xfrm>
          <a:prstGeom prst="rect">
            <a:avLst/>
          </a:prstGeom>
        </p:spPr>
      </p:pic>
      <p:sp>
        <p:nvSpPr>
          <p:cNvPr id="15" name="Shape 12"/>
          <p:cNvSpPr/>
          <p:nvPr/>
        </p:nvSpPr>
        <p:spPr>
          <a:xfrm>
            <a:off x="4337735" y="2384623"/>
            <a:ext cx="488342" cy="488355"/>
          </a:xfrm>
          <a:prstGeom prst="ellipse">
            <a:avLst/>
          </a:prstGeom>
          <a:solidFill>
            <a:srgbClr val="D9EDF2"/>
          </a:solidFill>
          <a:ln w="6350">
            <a:solidFill>
              <a:srgbClr val="BFD3D8"/>
            </a:solidFill>
            <a:prstDash val="solid"/>
          </a:ln>
        </p:spPr>
        <p:txBody>
          <a:bodyPr/>
          <a:lstStyle/>
          <a:p>
            <a:endParaRPr lang="ru-RU"/>
          </a:p>
        </p:txBody>
      </p:sp>
      <p:pic>
        <p:nvPicPr>
          <p:cNvPr id="1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59771" y="2506663"/>
            <a:ext cx="244171" cy="244177"/>
          </a:xfrm>
          <a:prstGeom prst="rect">
            <a:avLst/>
          </a:prstGeom>
        </p:spPr>
      </p:pic>
      <p:sp>
        <p:nvSpPr>
          <p:cNvPr id="17" name="Shape 13"/>
          <p:cNvSpPr/>
          <p:nvPr/>
        </p:nvSpPr>
        <p:spPr>
          <a:xfrm>
            <a:off x="8014095" y="2140446"/>
            <a:ext cx="488342" cy="488355"/>
          </a:xfrm>
          <a:prstGeom prst="ellipse">
            <a:avLst/>
          </a:prstGeom>
          <a:solidFill>
            <a:srgbClr val="D9EDF2"/>
          </a:solidFill>
          <a:ln w="6350">
            <a:solidFill>
              <a:srgbClr val="BFD3D8"/>
            </a:solidFill>
            <a:prstDash val="solid"/>
          </a:ln>
        </p:spPr>
        <p:txBody>
          <a:bodyPr/>
          <a:lstStyle/>
          <a:p>
            <a:endParaRPr lang="ru-RU"/>
          </a:p>
        </p:txBody>
      </p:sp>
      <p:pic>
        <p:nvPicPr>
          <p:cNvPr id="1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36131" y="2262485"/>
            <a:ext cx="244171" cy="244177"/>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673861"/>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Оқиғалар тобы және шартты ықтималдық</a:t>
            </a:r>
            <a:endParaRPr lang="en-US" sz="3250" dirty="0"/>
          </a:p>
        </p:txBody>
      </p:sp>
      <p:sp>
        <p:nvSpPr>
          <p:cNvPr id="3" name="Shape 1"/>
          <p:cNvSpPr/>
          <p:nvPr/>
        </p:nvSpPr>
        <p:spPr>
          <a:xfrm>
            <a:off x="542415" y="1424980"/>
            <a:ext cx="5470785" cy="4772720"/>
          </a:xfrm>
          <a:prstGeom prst="roundRect">
            <a:avLst>
              <a:gd name="adj" fmla="val 2495"/>
            </a:avLst>
          </a:prstGeom>
          <a:solidFill>
            <a:srgbClr val="95CCDA"/>
          </a:solidFill>
          <a:ln/>
        </p:spPr>
        <p:txBody>
          <a:bodyPr/>
          <a:lstStyle/>
          <a:p>
            <a:endParaRPr lang="ru-RU"/>
          </a:p>
        </p:txBody>
      </p:sp>
      <p:sp>
        <p:nvSpPr>
          <p:cNvPr id="4" name="Text 2"/>
          <p:cNvSpPr/>
          <p:nvPr/>
        </p:nvSpPr>
        <p:spPr>
          <a:xfrm>
            <a:off x="707710" y="1598696"/>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Толық жүйе: теориялық негіз</a:t>
            </a:r>
            <a:endParaRPr lang="en-US" sz="1600" dirty="0"/>
          </a:p>
        </p:txBody>
      </p:sp>
      <p:sp>
        <p:nvSpPr>
          <p:cNvPr id="5" name="Text 3"/>
          <p:cNvSpPr/>
          <p:nvPr/>
        </p:nvSpPr>
        <p:spPr>
          <a:xfrm>
            <a:off x="707710" y="2014041"/>
            <a:ext cx="5140196" cy="2629297"/>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000000"/>
                </a:solidFill>
                <a:latin typeface="Roboto" pitchFamily="34" charset="0"/>
                <a:ea typeface="Roboto" pitchFamily="34" charset="-122"/>
                <a:cs typeface="Roboto" pitchFamily="34" charset="-120"/>
              </a:rPr>
              <a:t>Толық топ (полная группа событий) — бір мезгілде болатын тәжірибенің барлық мүмкін нәтижелерін қамтитын оқиғалар жиыны. Олардың ықтималдықтарының қосындысы 1-ге тең: P(A₁) + P(A₂) + ... + P(Aₙ) = 1. Бұл принцип ықтималдық теориясының «сақталу заңы» іспеттес — ықтималдықтар «жоғалмайды».</a:t>
            </a:r>
            <a:endParaRPr lang="en-US" sz="1300" dirty="0"/>
          </a:p>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Практикалық қолданыс: сауалнаманың жауап нұсқалары толық топ құруы тиіс — яғни барлық мүмкін жауаптарды қамтуы керек. Кез келген нұсқаны «ұмытып кету» деректердің бұрмалануына алып келеді.</a:t>
            </a:r>
            <a:endParaRPr lang="en-US" sz="1300" dirty="0"/>
          </a:p>
        </p:txBody>
      </p:sp>
      <p:sp>
        <p:nvSpPr>
          <p:cNvPr id="6" name="Text 4"/>
          <p:cNvSpPr/>
          <p:nvPr/>
        </p:nvSpPr>
        <p:spPr>
          <a:xfrm>
            <a:off x="6303904" y="1598696"/>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Шартты ықтималдық: деректер талдауда</a:t>
            </a:r>
            <a:endParaRPr lang="en-US" sz="1600" dirty="0"/>
          </a:p>
        </p:txBody>
      </p:sp>
      <p:sp>
        <p:nvSpPr>
          <p:cNvPr id="7" name="Text 5"/>
          <p:cNvSpPr/>
          <p:nvPr/>
        </p:nvSpPr>
        <p:spPr>
          <a:xfrm>
            <a:off x="6303904" y="2014041"/>
            <a:ext cx="5232666" cy="1389063"/>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Шартты ықтималдық P(A|B) деректер талдауда өзара байланыстарды ашудың негізгі құралы. В болды деп білгенде А болу ықтималдығы өзгереді — бұл «жаңартылған білім» ұстанымы.</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Деректерді талдаудағы мысалдар:</a:t>
            </a:r>
            <a:endParaRPr lang="en-US" sz="1300" dirty="0"/>
          </a:p>
        </p:txBody>
      </p:sp>
      <p:sp>
        <p:nvSpPr>
          <p:cNvPr id="8" name="Text 6"/>
          <p:cNvSpPr/>
          <p:nvPr/>
        </p:nvSpPr>
        <p:spPr>
          <a:xfrm>
            <a:off x="6303904" y="3551932"/>
            <a:ext cx="5232666" cy="1603970"/>
          </a:xfrm>
          <a:prstGeom prst="rect">
            <a:avLst/>
          </a:prstGeom>
          <a:noFill/>
          <a:ln/>
        </p:spPr>
        <p:txBody>
          <a:bodyPr wrap="square" lIns="0" tIns="0" rIns="0" bIns="0" rtlCol="0" anchor="t">
            <a:normAutofit/>
          </a:bodyPr>
          <a:lstStyle/>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Жоғары білімі бар адамның жұмыссыз болу ықтималдығы қандай?</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Ауыл тұрғынының қалалық медициналық қызмет пайдалану ықтималдығы?</a:t>
            </a:r>
            <a:endParaRPr lang="en-US" sz="1300" dirty="0"/>
          </a:p>
          <a:p>
            <a:pPr marL="264160" indent="-264160" algn="l">
              <a:lnSpc>
                <a:spcPct val="125000"/>
              </a:lnSpc>
              <a:buSzPct val="100000"/>
              <a:buChar char="•"/>
            </a:pPr>
            <a:r>
              <a:rPr lang="en-US" sz="1300" dirty="0">
                <a:solidFill>
                  <a:srgbClr val="384653"/>
                </a:solidFill>
                <a:latin typeface="Roboto" pitchFamily="34" charset="0"/>
                <a:ea typeface="Roboto" pitchFamily="34" charset="-122"/>
                <a:cs typeface="Roboto" pitchFamily="34" charset="-120"/>
              </a:rPr>
              <a:t>Бірінші баласы қыз болған отбасының екінші балаға үміт артуы?</a:t>
            </a:r>
            <a:endParaRPr lang="en-US" sz="1300" dirty="0"/>
          </a:p>
        </p:txBody>
      </p:sp>
      <p:sp>
        <p:nvSpPr>
          <p:cNvPr id="9" name="Text 7"/>
          <p:cNvSpPr/>
          <p:nvPr/>
        </p:nvSpPr>
        <p:spPr>
          <a:xfrm>
            <a:off x="6303904" y="5304730"/>
            <a:ext cx="5232666"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Шартты ықтималдықты байесиандық жаңарту арқылы кезекті деректер түскен сайын болжамды нақтылауға болады — заманауи машиналық оқытудың негізі осында жатыр.</a:t>
            </a:r>
            <a:endParaRPr lang="en-US" sz="13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30128"/>
            <a:ext cx="10868745" cy="508695"/>
          </a:xfrm>
          <a:prstGeom prst="rect">
            <a:avLst/>
          </a:prstGeom>
          <a:noFill/>
          <a:ln/>
        </p:spPr>
        <p:txBody>
          <a:bodyPr wrap="none" lIns="0" tIns="0" rIns="0" bIns="0" rtlCol="0" anchor="t"/>
          <a:lstStyle/>
          <a:p>
            <a:pPr marL="0" indent="0" algn="l">
              <a:lnSpc>
                <a:spcPct val="104000"/>
              </a:lnSpc>
              <a:buNone/>
            </a:pPr>
            <a:r>
              <a:rPr lang="en-US" sz="3200" dirty="0">
                <a:solidFill>
                  <a:srgbClr val="2E3C4E"/>
                </a:solidFill>
                <a:latin typeface="Host Grotesk Medium" pitchFamily="34" charset="0"/>
                <a:ea typeface="Host Grotesk Medium" pitchFamily="34" charset="-122"/>
                <a:cs typeface="Host Grotesk Medium" pitchFamily="34" charset="-120"/>
              </a:rPr>
              <a:t>Болашаққа көзқарас: 2027 және одан әрі</a:t>
            </a:r>
            <a:endParaRPr lang="en-US" sz="3200" dirty="0"/>
          </a:p>
        </p:txBody>
      </p:sp>
      <p:sp>
        <p:nvSpPr>
          <p:cNvPr id="3" name="Text 1"/>
          <p:cNvSpPr/>
          <p:nvPr/>
        </p:nvSpPr>
        <p:spPr>
          <a:xfrm>
            <a:off x="661475" y="1343620"/>
            <a:ext cx="10868745" cy="484584"/>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Статистика ғылымы мен тәжірибесі жаңа технологиялардың ықпалымен тез трансформацияланып жатыр. Болашақтың статистикасы бүгіннен мүлде өзгеше болады.</a:t>
            </a:r>
            <a:endParaRPr lang="en-US" sz="1250" dirty="0"/>
          </a:p>
        </p:txBody>
      </p:sp>
      <p:sp>
        <p:nvSpPr>
          <p:cNvPr id="4" name="Shape 2"/>
          <p:cNvSpPr/>
          <p:nvPr/>
        </p:nvSpPr>
        <p:spPr>
          <a:xfrm>
            <a:off x="661475" y="2008485"/>
            <a:ext cx="3516026" cy="4334966"/>
          </a:xfrm>
          <a:prstGeom prst="roundRect">
            <a:avLst>
              <a:gd name="adj" fmla="val 1945"/>
            </a:avLst>
          </a:prstGeom>
          <a:solidFill>
            <a:srgbClr val="D9EDF2"/>
          </a:solidFill>
          <a:ln w="6350">
            <a:solidFill>
              <a:srgbClr val="BFD3D8"/>
            </a:solidFill>
            <a:prstDash val="solid"/>
          </a:ln>
        </p:spPr>
        <p:txBody>
          <a:bodyPr/>
          <a:lstStyle/>
          <a:p>
            <a:endParaRPr lang="ru-RU"/>
          </a:p>
        </p:txBody>
      </p:sp>
      <p:sp>
        <p:nvSpPr>
          <p:cNvPr id="5" name="Text 3"/>
          <p:cNvSpPr/>
          <p:nvPr/>
        </p:nvSpPr>
        <p:spPr>
          <a:xfrm>
            <a:off x="830539" y="2177554"/>
            <a:ext cx="3177897"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Деректер сапасы мен ашықтығы</a:t>
            </a:r>
            <a:endParaRPr lang="en-US" sz="1600" dirty="0"/>
          </a:p>
        </p:txBody>
      </p:sp>
      <p:sp>
        <p:nvSpPr>
          <p:cNvPr id="6" name="Text 4"/>
          <p:cNvSpPr/>
          <p:nvPr/>
        </p:nvSpPr>
        <p:spPr>
          <a:xfrm>
            <a:off x="830539" y="2782292"/>
            <a:ext cx="3177897" cy="3392091"/>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Мемлекеттік басқарудың тірегі ретіндегі сапалы, ашық деректер маңызы арта береді. Азаматтардың мемлекеттік шешімдерді бақылауы, ғалымдардың деректерге еркін қолжетімділігі, журналистердің деректерге негізделген журналистикасы — барлығы ашық деректер саясатына тәуелді. «Деректер — жаңа мұнай» деген метафора дауларды туғызғанмен, мемлекеттік ашық деректердің бұл аналогиядан бір айырмашылығы бар: ол тауарсоқ тауар, бірін пайдалану екіншісінің пайдалануына кедергі болмайды.</a:t>
            </a:r>
            <a:endParaRPr lang="en-US" sz="1250" dirty="0"/>
          </a:p>
        </p:txBody>
      </p:sp>
      <p:sp>
        <p:nvSpPr>
          <p:cNvPr id="7" name="Shape 5"/>
          <p:cNvSpPr/>
          <p:nvPr/>
        </p:nvSpPr>
        <p:spPr>
          <a:xfrm>
            <a:off x="4337735" y="2008485"/>
            <a:ext cx="3516125" cy="4334966"/>
          </a:xfrm>
          <a:prstGeom prst="roundRect">
            <a:avLst>
              <a:gd name="adj" fmla="val 1945"/>
            </a:avLst>
          </a:prstGeom>
          <a:solidFill>
            <a:srgbClr val="D9EDF2"/>
          </a:solidFill>
          <a:ln w="6350">
            <a:solidFill>
              <a:srgbClr val="BFD3D8"/>
            </a:solidFill>
            <a:prstDash val="solid"/>
          </a:ln>
        </p:spPr>
        <p:txBody>
          <a:bodyPr/>
          <a:lstStyle/>
          <a:p>
            <a:endParaRPr lang="ru-RU"/>
          </a:p>
        </p:txBody>
      </p:sp>
      <p:sp>
        <p:nvSpPr>
          <p:cNvPr id="8" name="Text 6"/>
          <p:cNvSpPr/>
          <p:nvPr/>
        </p:nvSpPr>
        <p:spPr>
          <a:xfrm>
            <a:off x="4506800" y="2177554"/>
            <a:ext cx="3177996" cy="508595"/>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Жасанды интеллект және Big Data</a:t>
            </a:r>
            <a:endParaRPr lang="en-US" sz="1600" dirty="0"/>
          </a:p>
        </p:txBody>
      </p:sp>
      <p:sp>
        <p:nvSpPr>
          <p:cNvPr id="9" name="Text 7"/>
          <p:cNvSpPr/>
          <p:nvPr/>
        </p:nvSpPr>
        <p:spPr>
          <a:xfrm>
            <a:off x="4506800" y="2782292"/>
            <a:ext cx="3177996" cy="3149798"/>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ЖИ алгоритмдері дәстүрлі іріктемені толықтырады немесе алмастырады. Мобильді операторлардың деректері, транзакциялық деректер, әлеуметтік медиа мониторингі — бұлар «үлкен деректер» арқылы дәстүрлі сауалнамалардан жылдамырақ, арзанырақ және жиі ақпарат береді. Алайда жаңа деректер көздерімен бірге жаңа методологиялық мәселелер де туындайды: репрезентативтілік, жеке ақпараттың қорғалуы, алгоритмдік бейімділіктер.</a:t>
            </a:r>
            <a:endParaRPr lang="en-US" sz="1250" dirty="0"/>
          </a:p>
        </p:txBody>
      </p:sp>
      <p:sp>
        <p:nvSpPr>
          <p:cNvPr id="10" name="Shape 8"/>
          <p:cNvSpPr/>
          <p:nvPr/>
        </p:nvSpPr>
        <p:spPr>
          <a:xfrm>
            <a:off x="8014095" y="2008485"/>
            <a:ext cx="3516125" cy="4334966"/>
          </a:xfrm>
          <a:prstGeom prst="roundRect">
            <a:avLst>
              <a:gd name="adj" fmla="val 1945"/>
            </a:avLst>
          </a:prstGeom>
          <a:solidFill>
            <a:srgbClr val="D9EDF2"/>
          </a:solidFill>
          <a:ln w="6350">
            <a:solidFill>
              <a:srgbClr val="BFD3D8"/>
            </a:solidFill>
            <a:prstDash val="solid"/>
          </a:ln>
        </p:spPr>
        <p:txBody>
          <a:bodyPr/>
          <a:lstStyle/>
          <a:p>
            <a:endParaRPr lang="ru-RU"/>
          </a:p>
        </p:txBody>
      </p:sp>
      <p:sp>
        <p:nvSpPr>
          <p:cNvPr id="11" name="Text 9"/>
          <p:cNvSpPr/>
          <p:nvPr/>
        </p:nvSpPr>
        <p:spPr>
          <a:xfrm>
            <a:off x="8183159" y="2177554"/>
            <a:ext cx="3177996" cy="254298"/>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Статистикалық мәдениет</a:t>
            </a:r>
            <a:endParaRPr lang="en-US" sz="1600" dirty="0"/>
          </a:p>
        </p:txBody>
      </p:sp>
      <p:sp>
        <p:nvSpPr>
          <p:cNvPr id="12" name="Text 10"/>
          <p:cNvSpPr/>
          <p:nvPr/>
        </p:nvSpPr>
        <p:spPr>
          <a:xfrm>
            <a:off x="8183159" y="2527995"/>
            <a:ext cx="3177996" cy="2422922"/>
          </a:xfrm>
          <a:prstGeom prst="rect">
            <a:avLst/>
          </a:prstGeom>
          <a:noFill/>
          <a:ln/>
        </p:spPr>
        <p:txBody>
          <a:bodyPr wrap="square" lIns="0" tIns="0" rIns="0" bIns="0" rtlCol="0" anchor="t">
            <a:normAutofit/>
          </a:bodyPr>
          <a:lstStyle/>
          <a:p>
            <a:pPr marL="0" indent="0" algn="l">
              <a:lnSpc>
                <a:spcPct val="124000"/>
              </a:lnSpc>
              <a:buNone/>
            </a:pPr>
            <a:r>
              <a:rPr lang="en-US" sz="1250" dirty="0">
                <a:solidFill>
                  <a:srgbClr val="384653"/>
                </a:solidFill>
                <a:latin typeface="Roboto" pitchFamily="34" charset="0"/>
                <a:ea typeface="Roboto" pitchFamily="34" charset="-122"/>
                <a:cs typeface="Roboto" pitchFamily="34" charset="-120"/>
              </a:rPr>
              <a:t>Деректерге негізделген шешім қабылдау дәуірінде статистикалық сауаттылық жалпы мәдениеттің бөлігіне айналуда. Азаматтар диаграммаларды, пайыздарды, қателік шектерін дұрыс оқи алуы тиіс. Мектеп бағдарламасынан университетке дейін, мемлекеттік шенеуніктерден журналистерге дейін — статистикалық мәдениетті жаппай дамыту болашақтың басымдығы.</a:t>
            </a:r>
            <a:endParaRPr lang="en-US" sz="12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bg>
      <p:bgPr>
        <a:solidFill>
          <a:srgbClr val="FAF9F5"/>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3"/>
          <a:stretch>
            <a:fillRect/>
          </a:stretch>
        </p:blipFill>
        <p:spPr>
          <a:xfrm>
            <a:off x="0" y="0"/>
            <a:ext cx="4800480" cy="6858000"/>
          </a:xfrm>
          <a:custGeom>
            <a:avLst/>
            <a:gdLst/>
            <a:ahLst/>
            <a:cxnLst/>
            <a:rect l="0" t="0" r="100000" b="100000"/>
            <a:pathLst>
              <a:path w="100000" h="100000">
                <a:moveTo>
                  <a:pt x="0" y="0"/>
                </a:moveTo>
                <a:lnTo>
                  <a:pt x="100000" y="0"/>
                </a:lnTo>
                <a:lnTo>
                  <a:pt x="75000" y="100000"/>
                </a:lnTo>
                <a:lnTo>
                  <a:pt x="0" y="100000"/>
                </a:lnTo>
                <a:close/>
              </a:path>
            </a:pathLst>
          </a:custGeom>
        </p:spPr>
      </p:pic>
      <p:sp>
        <p:nvSpPr>
          <p:cNvPr id="3" name="Text 0"/>
          <p:cNvSpPr/>
          <p:nvPr/>
        </p:nvSpPr>
        <p:spPr>
          <a:xfrm>
            <a:off x="5233360" y="504301"/>
            <a:ext cx="6296860" cy="1477863"/>
          </a:xfrm>
          <a:prstGeom prst="rect">
            <a:avLst/>
          </a:prstGeom>
          <a:noFill/>
          <a:ln/>
        </p:spPr>
        <p:txBody>
          <a:bodyPr wrap="square" lIns="0" tIns="0" rIns="0" bIns="0" rtlCol="0" anchor="t">
            <a:normAutofit/>
          </a:bodyPr>
          <a:lstStyle/>
          <a:p>
            <a:pPr marL="0" indent="0" algn="ctr">
              <a:lnSpc>
                <a:spcPct val="104000"/>
              </a:lnSpc>
              <a:buNone/>
            </a:pPr>
            <a:r>
              <a:rPr lang="en-US" sz="3100" dirty="0">
                <a:solidFill>
                  <a:srgbClr val="2E3C4E"/>
                </a:solidFill>
                <a:latin typeface="Host Grotesk Medium" pitchFamily="34" charset="0"/>
                <a:ea typeface="Host Grotesk Medium" pitchFamily="34" charset="-122"/>
                <a:cs typeface="Host Grotesk Medium" pitchFamily="34" charset="-120"/>
              </a:rPr>
              <a:t>Іріктеме және статистикалық бағалау: Деректен шешімге дейін</a:t>
            </a:r>
            <a:endParaRPr lang="en-US" sz="3100" dirty="0"/>
          </a:p>
        </p:txBody>
      </p:sp>
      <p:sp>
        <p:nvSpPr>
          <p:cNvPr id="4" name="Text 1"/>
          <p:cNvSpPr/>
          <p:nvPr/>
        </p:nvSpPr>
        <p:spPr>
          <a:xfrm>
            <a:off x="5233360" y="2194123"/>
            <a:ext cx="6296860" cy="461764"/>
          </a:xfrm>
          <a:prstGeom prst="rect">
            <a:avLst/>
          </a:prstGeom>
          <a:noFill/>
          <a:ln/>
        </p:spPr>
        <p:txBody>
          <a:bodyPr wrap="square" lIns="0" tIns="0" rIns="0" bIns="0" rtlCol="0" anchor="t">
            <a:normAutofit/>
          </a:bodyPr>
          <a:lstStyle/>
          <a:p>
            <a:pPr marL="0" indent="0" algn="ctr">
              <a:lnSpc>
                <a:spcPct val="122000"/>
              </a:lnSpc>
              <a:buNone/>
            </a:pPr>
            <a:r>
              <a:rPr lang="en-US" sz="1200" dirty="0">
                <a:solidFill>
                  <a:srgbClr val="384653"/>
                </a:solidFill>
                <a:latin typeface="Roboto" pitchFamily="34" charset="0"/>
                <a:ea typeface="Roboto" pitchFamily="34" charset="-122"/>
                <a:cs typeface="Roboto" pitchFamily="34" charset="-120"/>
              </a:rPr>
              <a:t>Статистикалық зерттеудің соңғы мақсаты — белгісіздікті азайтып, негізделген шешімге негіз беру</a:t>
            </a:r>
            <a:endParaRPr lang="en-US" sz="1200" dirty="0"/>
          </a:p>
        </p:txBody>
      </p:sp>
      <p:sp>
        <p:nvSpPr>
          <p:cNvPr id="5" name="Shape 2"/>
          <p:cNvSpPr/>
          <p:nvPr/>
        </p:nvSpPr>
        <p:spPr>
          <a:xfrm>
            <a:off x="5233360" y="2824857"/>
            <a:ext cx="6296860" cy="3542109"/>
          </a:xfrm>
          <a:prstGeom prst="roundRect">
            <a:avLst>
              <a:gd name="adj" fmla="val 1869"/>
            </a:avLst>
          </a:prstGeom>
          <a:solidFill>
            <a:srgbClr val="D9EDF2"/>
          </a:solidFill>
          <a:ln w="6350">
            <a:solidFill>
              <a:srgbClr val="BFD3D8"/>
            </a:solidFill>
            <a:prstDash val="solid"/>
          </a:ln>
        </p:spPr>
        <p:txBody>
          <a:bodyPr/>
          <a:lstStyle/>
          <a:p>
            <a:endParaRPr lang="ru-RU"/>
          </a:p>
        </p:txBody>
      </p:sp>
      <p:sp>
        <p:nvSpPr>
          <p:cNvPr id="6" name="Shape 3"/>
          <p:cNvSpPr/>
          <p:nvPr/>
        </p:nvSpPr>
        <p:spPr>
          <a:xfrm>
            <a:off x="5239710" y="2831207"/>
            <a:ext cx="6284160" cy="882352"/>
          </a:xfrm>
          <a:custGeom>
            <a:avLst/>
            <a:gdLst/>
            <a:ahLst/>
            <a:cxnLst/>
            <a:rect l="l" t="t" r="r" b="b"/>
            <a:pathLst>
              <a:path w="6284160" h="882352">
                <a:moveTo>
                  <a:pt x="55173" y="0"/>
                </a:moveTo>
                <a:lnTo>
                  <a:pt x="6228987" y="0"/>
                </a:lnTo>
                <a:arcTo wR="55173" hR="55175" stAng="16200000" swAng="5400000"/>
                <a:lnTo>
                  <a:pt x="6284160" y="882352"/>
                </a:lnTo>
                <a:lnTo>
                  <a:pt x="0" y="882352"/>
                </a:lnTo>
                <a:lnTo>
                  <a:pt x="0" y="55175"/>
                </a:lnTo>
                <a:arcTo wR="55173" hR="55175" stAng="10800000" swAng="5400000"/>
                <a:close/>
              </a:path>
            </a:pathLst>
          </a:custGeom>
          <a:solidFill>
            <a:srgbClr val="D9EDF2"/>
          </a:solidFill>
          <a:ln/>
        </p:spPr>
        <p:txBody>
          <a:bodyPr/>
          <a:lstStyle/>
          <a:p>
            <a:endParaRPr lang="ru-RU"/>
          </a:p>
        </p:txBody>
      </p:sp>
      <p:sp>
        <p:nvSpPr>
          <p:cNvPr id="7" name="Text 4"/>
          <p:cNvSpPr/>
          <p:nvPr/>
        </p:nvSpPr>
        <p:spPr>
          <a:xfrm>
            <a:off x="5397266" y="2988766"/>
            <a:ext cx="5969049" cy="246261"/>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Деректер жинау</a:t>
            </a:r>
            <a:endParaRPr lang="en-US" sz="1550" dirty="0"/>
          </a:p>
        </p:txBody>
      </p:sp>
      <p:sp>
        <p:nvSpPr>
          <p:cNvPr id="8" name="Text 5"/>
          <p:cNvSpPr/>
          <p:nvPr/>
        </p:nvSpPr>
        <p:spPr>
          <a:xfrm>
            <a:off x="5397266" y="3325118"/>
            <a:ext cx="5969049" cy="230882"/>
          </a:xfrm>
          <a:prstGeom prst="rect">
            <a:avLst/>
          </a:prstGeom>
          <a:noFill/>
          <a:ln/>
        </p:spPr>
        <p:txBody>
          <a:bodyPr wrap="none" lIns="0" tIns="0" rIns="0" bIns="0" rtlCol="0" anchor="t"/>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Ғылыми негізделген іріктеу және сапалы бақылау</a:t>
            </a:r>
            <a:endParaRPr lang="en-US" sz="1200" dirty="0"/>
          </a:p>
        </p:txBody>
      </p:sp>
      <p:sp>
        <p:nvSpPr>
          <p:cNvPr id="9" name="Shape 6"/>
          <p:cNvSpPr/>
          <p:nvPr/>
        </p:nvSpPr>
        <p:spPr>
          <a:xfrm>
            <a:off x="5239710" y="3713559"/>
            <a:ext cx="6284160" cy="882352"/>
          </a:xfrm>
          <a:prstGeom prst="rect">
            <a:avLst/>
          </a:prstGeom>
          <a:solidFill>
            <a:srgbClr val="D9EDF2"/>
          </a:solidFill>
          <a:ln/>
        </p:spPr>
        <p:txBody>
          <a:bodyPr/>
          <a:lstStyle/>
          <a:p>
            <a:endParaRPr lang="ru-RU"/>
          </a:p>
        </p:txBody>
      </p:sp>
      <p:sp>
        <p:nvSpPr>
          <p:cNvPr id="10" name="Shape 7"/>
          <p:cNvSpPr/>
          <p:nvPr/>
        </p:nvSpPr>
        <p:spPr>
          <a:xfrm>
            <a:off x="5239710" y="3713559"/>
            <a:ext cx="6284160" cy="19050"/>
          </a:xfrm>
          <a:prstGeom prst="roundRect">
            <a:avLst>
              <a:gd name="adj" fmla="val 49999"/>
            </a:avLst>
          </a:prstGeom>
          <a:solidFill>
            <a:srgbClr val="BFD3D8"/>
          </a:solidFill>
          <a:ln/>
        </p:spPr>
        <p:txBody>
          <a:bodyPr/>
          <a:lstStyle/>
          <a:p>
            <a:endParaRPr lang="ru-RU"/>
          </a:p>
        </p:txBody>
      </p:sp>
      <p:sp>
        <p:nvSpPr>
          <p:cNvPr id="11" name="Text 8"/>
          <p:cNvSpPr/>
          <p:nvPr/>
        </p:nvSpPr>
        <p:spPr>
          <a:xfrm>
            <a:off x="5397266" y="3871119"/>
            <a:ext cx="5969049" cy="246261"/>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Статистикалық бағалау</a:t>
            </a:r>
            <a:endParaRPr lang="en-US" sz="1550" dirty="0"/>
          </a:p>
        </p:txBody>
      </p:sp>
      <p:sp>
        <p:nvSpPr>
          <p:cNvPr id="12" name="Text 9"/>
          <p:cNvSpPr/>
          <p:nvPr/>
        </p:nvSpPr>
        <p:spPr>
          <a:xfrm>
            <a:off x="5397266" y="4207470"/>
            <a:ext cx="5969049" cy="230882"/>
          </a:xfrm>
          <a:prstGeom prst="rect">
            <a:avLst/>
          </a:prstGeom>
          <a:noFill/>
          <a:ln/>
        </p:spPr>
        <p:txBody>
          <a:bodyPr wrap="none" lIns="0" tIns="0" rIns="0" bIns="0" rtlCol="0" anchor="t"/>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Нүктелік және интервалдық бағалау арқылы болжау</a:t>
            </a:r>
            <a:endParaRPr lang="en-US" sz="1200" dirty="0"/>
          </a:p>
        </p:txBody>
      </p:sp>
      <p:sp>
        <p:nvSpPr>
          <p:cNvPr id="13" name="Shape 10"/>
          <p:cNvSpPr/>
          <p:nvPr/>
        </p:nvSpPr>
        <p:spPr>
          <a:xfrm>
            <a:off x="5239710" y="4595912"/>
            <a:ext cx="6284160" cy="882352"/>
          </a:xfrm>
          <a:prstGeom prst="rect">
            <a:avLst/>
          </a:prstGeom>
          <a:solidFill>
            <a:srgbClr val="D9EDF2"/>
          </a:solidFill>
          <a:ln/>
        </p:spPr>
        <p:txBody>
          <a:bodyPr/>
          <a:lstStyle/>
          <a:p>
            <a:endParaRPr lang="ru-RU"/>
          </a:p>
        </p:txBody>
      </p:sp>
      <p:sp>
        <p:nvSpPr>
          <p:cNvPr id="14" name="Shape 11"/>
          <p:cNvSpPr/>
          <p:nvPr/>
        </p:nvSpPr>
        <p:spPr>
          <a:xfrm>
            <a:off x="5239710" y="4595912"/>
            <a:ext cx="6284160" cy="19050"/>
          </a:xfrm>
          <a:prstGeom prst="roundRect">
            <a:avLst>
              <a:gd name="adj" fmla="val 49999"/>
            </a:avLst>
          </a:prstGeom>
          <a:solidFill>
            <a:srgbClr val="BFD3D8"/>
          </a:solidFill>
          <a:ln/>
        </p:spPr>
        <p:txBody>
          <a:bodyPr/>
          <a:lstStyle/>
          <a:p>
            <a:endParaRPr lang="ru-RU"/>
          </a:p>
        </p:txBody>
      </p:sp>
      <p:sp>
        <p:nvSpPr>
          <p:cNvPr id="15" name="Text 12"/>
          <p:cNvSpPr/>
          <p:nvPr/>
        </p:nvSpPr>
        <p:spPr>
          <a:xfrm>
            <a:off x="5397266" y="4753471"/>
            <a:ext cx="5969049" cy="246261"/>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Қорытынды жасау</a:t>
            </a:r>
            <a:endParaRPr lang="en-US" sz="1550" dirty="0"/>
          </a:p>
        </p:txBody>
      </p:sp>
      <p:sp>
        <p:nvSpPr>
          <p:cNvPr id="16" name="Text 13"/>
          <p:cNvSpPr/>
          <p:nvPr/>
        </p:nvSpPr>
        <p:spPr>
          <a:xfrm>
            <a:off x="5397266" y="5089823"/>
            <a:ext cx="5969049" cy="230882"/>
          </a:xfrm>
          <a:prstGeom prst="rect">
            <a:avLst/>
          </a:prstGeom>
          <a:noFill/>
          <a:ln/>
        </p:spPr>
        <p:txBody>
          <a:bodyPr wrap="none" lIns="0" tIns="0" rIns="0" bIns="0" rtlCol="0" anchor="t"/>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Бас жиынтық туралы сенімді тұжырымдар</a:t>
            </a:r>
            <a:endParaRPr lang="en-US" sz="1200" dirty="0"/>
          </a:p>
        </p:txBody>
      </p:sp>
      <p:sp>
        <p:nvSpPr>
          <p:cNvPr id="17" name="Shape 14"/>
          <p:cNvSpPr/>
          <p:nvPr/>
        </p:nvSpPr>
        <p:spPr>
          <a:xfrm>
            <a:off x="5239710" y="5478264"/>
            <a:ext cx="6284160" cy="882352"/>
          </a:xfrm>
          <a:custGeom>
            <a:avLst/>
            <a:gdLst/>
            <a:ahLst/>
            <a:cxnLst/>
            <a:rect l="l" t="t" r="r" b="b"/>
            <a:pathLst>
              <a:path w="6284160" h="882352">
                <a:moveTo>
                  <a:pt x="0" y="0"/>
                </a:moveTo>
                <a:lnTo>
                  <a:pt x="6284160" y="0"/>
                </a:lnTo>
                <a:lnTo>
                  <a:pt x="6284160" y="827178"/>
                </a:lnTo>
                <a:arcTo wR="55173" hR="55175" stAng="0" swAng="5400000"/>
                <a:lnTo>
                  <a:pt x="55173" y="882352"/>
                </a:lnTo>
                <a:arcTo wR="55173" hR="55175" stAng="5400000" swAng="5400000"/>
                <a:lnTo>
                  <a:pt x="0" y="0"/>
                </a:lnTo>
                <a:close/>
              </a:path>
            </a:pathLst>
          </a:custGeom>
          <a:solidFill>
            <a:srgbClr val="D9EDF2"/>
          </a:solidFill>
          <a:ln/>
        </p:spPr>
        <p:txBody>
          <a:bodyPr/>
          <a:lstStyle/>
          <a:p>
            <a:endParaRPr lang="ru-RU"/>
          </a:p>
        </p:txBody>
      </p:sp>
      <p:sp>
        <p:nvSpPr>
          <p:cNvPr id="18" name="Shape 15"/>
          <p:cNvSpPr/>
          <p:nvPr/>
        </p:nvSpPr>
        <p:spPr>
          <a:xfrm>
            <a:off x="5239710" y="5478264"/>
            <a:ext cx="6284160" cy="19050"/>
          </a:xfrm>
          <a:prstGeom prst="roundRect">
            <a:avLst>
              <a:gd name="adj" fmla="val 49999"/>
            </a:avLst>
          </a:prstGeom>
          <a:solidFill>
            <a:srgbClr val="BFD3D8"/>
          </a:solidFill>
          <a:ln/>
        </p:spPr>
        <p:txBody>
          <a:bodyPr/>
          <a:lstStyle/>
          <a:p>
            <a:endParaRPr lang="ru-RU"/>
          </a:p>
        </p:txBody>
      </p:sp>
      <p:sp>
        <p:nvSpPr>
          <p:cNvPr id="19" name="Text 16"/>
          <p:cNvSpPr/>
          <p:nvPr/>
        </p:nvSpPr>
        <p:spPr>
          <a:xfrm>
            <a:off x="5397266" y="5635823"/>
            <a:ext cx="5969049" cy="246261"/>
          </a:xfrm>
          <a:prstGeom prst="rect">
            <a:avLst/>
          </a:prstGeom>
          <a:noFill/>
          <a:ln/>
        </p:spPr>
        <p:txBody>
          <a:bodyPr wrap="none" lIns="0" tIns="0" rIns="0" bIns="0" rtlCol="0" anchor="t"/>
          <a:lstStyle/>
          <a:p>
            <a:pPr marL="0" indent="0" algn="l">
              <a:lnSpc>
                <a:spcPct val="104000"/>
              </a:lnSpc>
              <a:buNone/>
            </a:pPr>
            <a:r>
              <a:rPr lang="en-US" sz="1550" dirty="0">
                <a:solidFill>
                  <a:srgbClr val="384653"/>
                </a:solidFill>
                <a:latin typeface="Host Grotesk Medium" pitchFamily="34" charset="0"/>
                <a:ea typeface="Host Grotesk Medium" pitchFamily="34" charset="-122"/>
                <a:cs typeface="Host Grotesk Medium" pitchFamily="34" charset="-120"/>
              </a:rPr>
              <a:t>Шешім қабылдау</a:t>
            </a:r>
            <a:endParaRPr lang="en-US" sz="1550" dirty="0"/>
          </a:p>
        </p:txBody>
      </p:sp>
      <p:sp>
        <p:nvSpPr>
          <p:cNvPr id="20" name="Text 17"/>
          <p:cNvSpPr/>
          <p:nvPr/>
        </p:nvSpPr>
        <p:spPr>
          <a:xfrm>
            <a:off x="5397266" y="5972175"/>
            <a:ext cx="5969049" cy="230882"/>
          </a:xfrm>
          <a:prstGeom prst="rect">
            <a:avLst/>
          </a:prstGeom>
          <a:noFill/>
          <a:ln/>
        </p:spPr>
        <p:txBody>
          <a:bodyPr wrap="none" lIns="0" tIns="0" rIns="0" bIns="0" rtlCol="0" anchor="t"/>
          <a:lstStyle/>
          <a:p>
            <a:pPr marL="0" indent="0" algn="l">
              <a:lnSpc>
                <a:spcPct val="122000"/>
              </a:lnSpc>
              <a:buNone/>
            </a:pPr>
            <a:r>
              <a:rPr lang="en-US" sz="1200" dirty="0">
                <a:solidFill>
                  <a:srgbClr val="384653"/>
                </a:solidFill>
                <a:latin typeface="Roboto" pitchFamily="34" charset="0"/>
                <a:ea typeface="Roboto" pitchFamily="34" charset="-122"/>
                <a:cs typeface="Roboto" pitchFamily="34" charset="-120"/>
              </a:rPr>
              <a:t>Деректерге негізделген мемлекеттік және жеке шешімдер</a:t>
            </a:r>
            <a:endParaRPr lang="en-US" sz="1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746192"/>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Жоспар және бағдарлама: өлшемнің ережесін бекіту</a:t>
            </a:r>
            <a:endParaRPr lang="en-US" sz="3250" dirty="0"/>
          </a:p>
        </p:txBody>
      </p:sp>
      <p:sp>
        <p:nvSpPr>
          <p:cNvPr id="3" name="Text 1"/>
          <p:cNvSpPr/>
          <p:nvPr/>
        </p:nvSpPr>
        <p:spPr>
          <a:xfrm>
            <a:off x="661475" y="1579959"/>
            <a:ext cx="10868745" cy="744141"/>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зерттеудің ғылыми негізі — оның жоспарында. Жоспарсыз жүргізілген зерттеу қажетсіз шығын мен сенімсіз нәтижеге алып келеді. Кәсіби статистикада зерттеудің жоспары мен бағдарламасы зерттеуден бұрын жарияланады немесе тіркеледі — бұл ғылыми адалдықтың белгісі.</a:t>
            </a:r>
            <a:endParaRPr lang="en-US" sz="1300" dirty="0"/>
          </a:p>
        </p:txBody>
      </p:sp>
      <p:sp>
        <p:nvSpPr>
          <p:cNvPr id="4" name="Shape 2"/>
          <p:cNvSpPr/>
          <p:nvPr/>
        </p:nvSpPr>
        <p:spPr>
          <a:xfrm>
            <a:off x="542415" y="2510135"/>
            <a:ext cx="5470785" cy="3615234"/>
          </a:xfrm>
          <a:prstGeom prst="roundRect">
            <a:avLst>
              <a:gd name="adj" fmla="val 3294"/>
            </a:avLst>
          </a:prstGeom>
          <a:solidFill>
            <a:srgbClr val="95CCDA"/>
          </a:solidFill>
          <a:ln/>
        </p:spPr>
        <p:txBody>
          <a:bodyPr/>
          <a:lstStyle/>
          <a:p>
            <a:endParaRPr lang="ru-RU"/>
          </a:p>
        </p:txBody>
      </p:sp>
      <p:sp>
        <p:nvSpPr>
          <p:cNvPr id="5" name="Text 3"/>
          <p:cNvSpPr/>
          <p:nvPr/>
        </p:nvSpPr>
        <p:spPr>
          <a:xfrm>
            <a:off x="707710" y="2683851"/>
            <a:ext cx="514019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Мақсатты айқындаудың маңызы</a:t>
            </a:r>
            <a:endParaRPr lang="en-US" sz="1600" dirty="0"/>
          </a:p>
        </p:txBody>
      </p:sp>
      <p:sp>
        <p:nvSpPr>
          <p:cNvPr id="6" name="Text 4"/>
          <p:cNvSpPr/>
          <p:nvPr/>
        </p:nvSpPr>
        <p:spPr>
          <a:xfrm>
            <a:off x="707710" y="3099197"/>
            <a:ext cx="5140196" cy="2877344"/>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000000"/>
                </a:solidFill>
                <a:latin typeface="Roboto" pitchFamily="34" charset="0"/>
                <a:ea typeface="Roboto" pitchFamily="34" charset="-122"/>
                <a:cs typeface="Roboto" pitchFamily="34" charset="-120"/>
              </a:rPr>
              <a:t>Зерттеу мақсаты нақты, өлшеулі, қолжетімді, өзекті және уақыт шеңберімен шектелген (SMART) болуы тиіс. Жалпы тұжырымдалған мақсат («халықтың жағдайын зерттеу») зерттеушіге бағдар бермейді. Нақты мақсат («Алматы қаласының 2024 жылы 25–40 жас аралығындағы жалдамалы жұмыскерлердің ай сайынғы таза кірісін анықтау») зерттеудің барлық параметрлерін өзінен өзі анықтайды.</a:t>
            </a:r>
            <a:endParaRPr lang="en-US" sz="1300" dirty="0"/>
          </a:p>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Мақсатты айқындау — барлық кейінгі методологиялық шешімдердің негізі. Ол деректер жинаудың тәсілін, іріктеме көлемін, талдау стратегиясын, тіпті нәтижелерді ұсыну форматын да анықтайды.</a:t>
            </a:r>
            <a:endParaRPr lang="en-US" sz="1300" dirty="0"/>
          </a:p>
        </p:txBody>
      </p:sp>
      <p:sp>
        <p:nvSpPr>
          <p:cNvPr id="7" name="Text 5"/>
          <p:cNvSpPr/>
          <p:nvPr/>
        </p:nvSpPr>
        <p:spPr>
          <a:xfrm>
            <a:off x="6303904" y="2683851"/>
            <a:ext cx="5232666" cy="258465"/>
          </a:xfrm>
          <a:prstGeom prst="rect">
            <a:avLst/>
          </a:prstGeom>
          <a:noFill/>
          <a:ln/>
        </p:spPr>
        <p:txBody>
          <a:bodyPr wrap="none" lIns="0" tIns="0" rIns="0" bIns="0" rtlCol="0" anchor="t"/>
          <a:lstStyle/>
          <a:p>
            <a:pPr marL="0" indent="0" algn="l">
              <a:lnSpc>
                <a:spcPct val="104000"/>
              </a:lnSpc>
              <a:buNone/>
            </a:pPr>
            <a:r>
              <a:rPr lang="en-US" sz="1600" dirty="0">
                <a:solidFill>
                  <a:srgbClr val="2E3C4E"/>
                </a:solidFill>
                <a:latin typeface="Host Grotesk Medium" pitchFamily="34" charset="0"/>
                <a:ea typeface="Host Grotesk Medium" pitchFamily="34" charset="-122"/>
                <a:cs typeface="Host Grotesk Medium" pitchFamily="34" charset="-120"/>
              </a:rPr>
              <a:t>Өлшем бірліктері мен бақылау бағдарламасы</a:t>
            </a:r>
            <a:endParaRPr lang="en-US" sz="1600" dirty="0"/>
          </a:p>
        </p:txBody>
      </p:sp>
      <p:sp>
        <p:nvSpPr>
          <p:cNvPr id="8" name="Text 6"/>
          <p:cNvSpPr/>
          <p:nvPr/>
        </p:nvSpPr>
        <p:spPr>
          <a:xfrm>
            <a:off x="6303904" y="3099197"/>
            <a:ext cx="5232666" cy="2629297"/>
          </a:xfrm>
          <a:prstGeom prst="rect">
            <a:avLst/>
          </a:prstGeom>
          <a:noFill/>
          <a:ln/>
        </p:spPr>
        <p:txBody>
          <a:bodyPr wrap="square" lIns="0" tIns="0" rIns="0" bIns="0" rtlCol="0" anchor="t">
            <a:normAutofit/>
          </a:bodyPr>
          <a:lstStyle/>
          <a:p>
            <a:pPr marL="0" indent="0" algn="l">
              <a:lnSpc>
                <a:spcPct val="125000"/>
              </a:lnSpc>
              <a:spcAft>
                <a:spcPts val="1150"/>
              </a:spcAft>
              <a:buNone/>
            </a:pPr>
            <a:r>
              <a:rPr lang="en-US" sz="1300" dirty="0">
                <a:solidFill>
                  <a:srgbClr val="384653"/>
                </a:solidFill>
                <a:latin typeface="Roboto" pitchFamily="34" charset="0"/>
                <a:ea typeface="Roboto" pitchFamily="34" charset="-122"/>
                <a:cs typeface="Roboto" pitchFamily="34" charset="-120"/>
              </a:rPr>
              <a:t>Өлшем бірліктерін алдын ала бекіту операционалдау деп аталады. Мысалы, «табыс» деген ұғымды анықтамай зерттеу жүргізу мүмкін емес: жалпы кіріс пе, таза кіріс пе, жан басына шаққандағы кіріс пе, барлық кіріс көздері ескеріле ме? Осы сұрақтардың жауабы алдын ала бекітілмесе, зерттеушілер әртүрлі өлшейді, нәтижелер салыстырылмайды.</a:t>
            </a:r>
            <a:endParaRPr lang="en-US" sz="1300" dirty="0"/>
          </a:p>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Бақылау бағдарламасы — жинақталатын деректердің толық тізімі. Бұл тізімде артық та, кем де сұрақ болмауы тиіс. Артық сұрақтар респондент жүктемесін арттырып, жауап сапасын төмендетеді.</a:t>
            </a:r>
            <a:endParaRPr lang="en-US" sz="13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572063"/>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Уақыт пен орын: бақылауды дұрыс қою</a:t>
            </a:r>
            <a:endParaRPr lang="en-US" sz="3250" dirty="0"/>
          </a:p>
        </p:txBody>
      </p:sp>
      <p:sp>
        <p:nvSpPr>
          <p:cNvPr id="3" name="Text 1"/>
          <p:cNvSpPr/>
          <p:nvPr/>
        </p:nvSpPr>
        <p:spPr>
          <a:xfrm>
            <a:off x="661475" y="1405830"/>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Статистикалық бақылаудың кеңістік пен уақыт шеңберін дәл анықтау зерттеуге мағыналы контекст береді және нәтижелердің дұрыс интерпретациясын қамтамасыз етеді.</a:t>
            </a:r>
            <a:endParaRPr lang="en-US" sz="1300" dirty="0"/>
          </a:p>
        </p:txBody>
      </p:sp>
      <p:pic>
        <p:nvPicPr>
          <p:cNvPr id="4" name="Image 0" descr="preencoded.png"/>
          <p:cNvPicPr>
            <a:picLocks noChangeAspect="1"/>
          </p:cNvPicPr>
          <p:nvPr/>
        </p:nvPicPr>
        <p:blipFill>
          <a:blip r:embed="rId3"/>
          <a:stretch>
            <a:fillRect/>
          </a:stretch>
        </p:blipFill>
        <p:spPr>
          <a:xfrm>
            <a:off x="661475" y="2087959"/>
            <a:ext cx="3091877" cy="1910953"/>
          </a:xfrm>
          <a:prstGeom prst="rect">
            <a:avLst/>
          </a:prstGeom>
        </p:spPr>
      </p:pic>
      <p:sp>
        <p:nvSpPr>
          <p:cNvPr id="5" name="Text 2"/>
          <p:cNvSpPr/>
          <p:nvPr/>
        </p:nvSpPr>
        <p:spPr>
          <a:xfrm>
            <a:off x="661475" y="4205585"/>
            <a:ext cx="5330989"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Географиялық шеңберді анықтау</a:t>
            </a:r>
            <a:endParaRPr lang="en-US" sz="1600" dirty="0"/>
          </a:p>
        </p:txBody>
      </p:sp>
      <p:sp>
        <p:nvSpPr>
          <p:cNvPr id="6" name="Text 3"/>
          <p:cNvSpPr/>
          <p:nvPr/>
        </p:nvSpPr>
        <p:spPr>
          <a:xfrm>
            <a:off x="661475" y="4563269"/>
            <a:ext cx="5330989"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Зерттеудің географиялық шеңбері (жалпы ұлттық, өңірлік, аудандық немесе қалалық) нәтижелердің қолданылу аясын анықтайды. Мысалы, Шымкент қаласында жүргізілген зерттеу нәтижелерін бүкіл Оңтүстік Қазақстанға жалпылауға болмайды — географиялық өкілдік жоқ. Деректердің нақтылығын қамтамасыз ету үшін географиялық шекара нақты анықталуы тиіс: тіркелу мекенжайы бойынша ма, нақты тұрғылықты жер бойынша ма?</a:t>
            </a:r>
            <a:endParaRPr lang="en-US" sz="1300" dirty="0"/>
          </a:p>
        </p:txBody>
      </p:sp>
      <p:pic>
        <p:nvPicPr>
          <p:cNvPr id="7" name="Image 1" descr="preencoded.png"/>
          <p:cNvPicPr>
            <a:picLocks noChangeAspect="1"/>
          </p:cNvPicPr>
          <p:nvPr/>
        </p:nvPicPr>
        <p:blipFill>
          <a:blip r:embed="rId4"/>
          <a:stretch>
            <a:fillRect/>
          </a:stretch>
        </p:blipFill>
        <p:spPr>
          <a:xfrm>
            <a:off x="6199132" y="2087959"/>
            <a:ext cx="3091976" cy="1910953"/>
          </a:xfrm>
          <a:prstGeom prst="rect">
            <a:avLst/>
          </a:prstGeom>
        </p:spPr>
      </p:pic>
      <p:sp>
        <p:nvSpPr>
          <p:cNvPr id="8" name="Text 4"/>
          <p:cNvSpPr/>
          <p:nvPr/>
        </p:nvSpPr>
        <p:spPr>
          <a:xfrm>
            <a:off x="6199132" y="4205585"/>
            <a:ext cx="5331089"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Мерзімдік факторлар</a:t>
            </a:r>
            <a:endParaRPr lang="en-US" sz="1600" dirty="0"/>
          </a:p>
        </p:txBody>
      </p:sp>
      <p:sp>
        <p:nvSpPr>
          <p:cNvPr id="9" name="Text 5"/>
          <p:cNvSpPr/>
          <p:nvPr/>
        </p:nvSpPr>
        <p:spPr>
          <a:xfrm>
            <a:off x="6199132" y="4563269"/>
            <a:ext cx="5331089" cy="1736328"/>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Зерттеудің уақыт шеңбері маусымдық ауытқуларды, экономикалық циклдерді және ерекше оқиғаларды есепке алуы тиіс. Жұмыспен қамтуды жазда зерттесе, маусымдық жұмыстар нәтижені жоғарылатып жібереді. Халықтың кірісін мереке маусымында зерттесе, нәтиже жылдық орташадан жоғары болады. Осы себептен зерттеу мерзімін таңдауда жылдың «бейтарап» кезеңдері жиі қолданылады.</a:t>
            </a:r>
            <a:endParaRPr lang="en-US" sz="13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73509"/>
            <a:ext cx="10868745" cy="1001316"/>
          </a:xfrm>
          <a:prstGeom prst="rect">
            <a:avLst/>
          </a:prstGeom>
          <a:noFill/>
          <a:ln/>
        </p:spPr>
        <p:txBody>
          <a:bodyPr wrap="square" lIns="0" tIns="0" rIns="0" bIns="0" rtlCol="0" anchor="t">
            <a:normAutofit/>
          </a:bodyPr>
          <a:lstStyle/>
          <a:p>
            <a:pPr marL="0" indent="0" algn="l">
              <a:lnSpc>
                <a:spcPct val="104000"/>
              </a:lnSpc>
              <a:buNone/>
            </a:pPr>
            <a:r>
              <a:rPr lang="en-US" sz="3150" dirty="0">
                <a:solidFill>
                  <a:srgbClr val="2E3C4E"/>
                </a:solidFill>
                <a:latin typeface="Host Grotesk Medium" pitchFamily="34" charset="0"/>
                <a:ea typeface="Host Grotesk Medium" pitchFamily="34" charset="-122"/>
                <a:cs typeface="Host Grotesk Medium" pitchFamily="34" charset="-120"/>
              </a:rPr>
              <a:t>Жаппай емес бақылау мағынасы: шағын масштабтағы әлем</a:t>
            </a:r>
            <a:endParaRPr lang="en-US" sz="3150" dirty="0"/>
          </a:p>
        </p:txBody>
      </p:sp>
      <p:sp>
        <p:nvSpPr>
          <p:cNvPr id="3" name="Text 1"/>
          <p:cNvSpPr/>
          <p:nvPr/>
        </p:nvSpPr>
        <p:spPr>
          <a:xfrm>
            <a:off x="661475" y="1770658"/>
            <a:ext cx="10868745"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Іріктемелі зерттеу тәсілінің мәні — шағын бірлікпен үлкен жиынтық туралы сенімді тұжырым жасай алу. Бұл статистика ғылымының ең зор жетістіктерінің бірі.</a:t>
            </a:r>
            <a:endParaRPr lang="en-US" sz="1250" dirty="0"/>
          </a:p>
        </p:txBody>
      </p:sp>
      <p:sp>
        <p:nvSpPr>
          <p:cNvPr id="4" name="Shape 2"/>
          <p:cNvSpPr/>
          <p:nvPr/>
        </p:nvSpPr>
        <p:spPr>
          <a:xfrm>
            <a:off x="546086" y="2418259"/>
            <a:ext cx="5469694" cy="3980755"/>
          </a:xfrm>
          <a:prstGeom prst="roundRect">
            <a:avLst>
              <a:gd name="adj" fmla="val 2898"/>
            </a:avLst>
          </a:prstGeom>
          <a:solidFill>
            <a:srgbClr val="C7E0E7"/>
          </a:solidFill>
          <a:ln/>
        </p:spPr>
        <p:txBody>
          <a:bodyPr/>
          <a:lstStyle/>
          <a:p>
            <a:endParaRPr lang="ru-RU"/>
          </a:p>
        </p:txBody>
      </p:sp>
      <p:sp>
        <p:nvSpPr>
          <p:cNvPr id="5" name="Text 3"/>
          <p:cNvSpPr/>
          <p:nvPr/>
        </p:nvSpPr>
        <p:spPr>
          <a:xfrm>
            <a:off x="706221" y="2580698"/>
            <a:ext cx="5149424" cy="500658"/>
          </a:xfrm>
          <a:prstGeom prst="rect">
            <a:avLst/>
          </a:prstGeom>
          <a:noFill/>
          <a:ln/>
        </p:spPr>
        <p:txBody>
          <a:bodyPr wrap="square" lIns="0" tIns="0" rIns="0" bIns="0" rtlCol="0" anchor="t">
            <a:normAutofit/>
          </a:bodyPr>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Бүкіл популяция туралы қорытынды жасаудың логикасы</a:t>
            </a:r>
            <a:endParaRPr lang="en-US" sz="1550" dirty="0"/>
          </a:p>
        </p:txBody>
      </p:sp>
      <p:sp>
        <p:nvSpPr>
          <p:cNvPr id="6" name="Text 4"/>
          <p:cNvSpPr/>
          <p:nvPr/>
        </p:nvSpPr>
        <p:spPr>
          <a:xfrm>
            <a:off x="706221" y="3229273"/>
            <a:ext cx="5149424" cy="2268438"/>
          </a:xfrm>
          <a:prstGeom prst="rect">
            <a:avLst/>
          </a:prstGeom>
          <a:noFill/>
          <a:ln/>
        </p:spPr>
        <p:txBody>
          <a:bodyPr wrap="square" lIns="0" tIns="0" rIns="0" bIns="0" rtlCol="0" anchor="t">
            <a:normAutofit/>
          </a:bodyPr>
          <a:lstStyle/>
          <a:p>
            <a:pPr marL="0" indent="0" algn="l">
              <a:lnSpc>
                <a:spcPct val="123000"/>
              </a:lnSpc>
              <a:spcAft>
                <a:spcPts val="1050"/>
              </a:spcAft>
              <a:buNone/>
            </a:pPr>
            <a:r>
              <a:rPr lang="en-US" sz="1250" dirty="0">
                <a:solidFill>
                  <a:srgbClr val="384653"/>
                </a:solidFill>
                <a:latin typeface="Roboto" pitchFamily="34" charset="0"/>
                <a:ea typeface="Roboto" pitchFamily="34" charset="-122"/>
                <a:cs typeface="Roboto" pitchFamily="34" charset="-120"/>
              </a:rPr>
              <a:t>Іріктеме арқылы бас жиынтық туралы қорытынды жасаудың математикалық негізі — ықтималдық теориясы мен орталық шекті теорема. Дұрыс таңдалған іріктеме бас жиынтықтың «миниатюрасы» іспеттес: оның негізгі сипаттамалары іріктемеде пропорционал бейнеленеді.</a:t>
            </a:r>
            <a:endParaRPr lang="en-US" sz="1250" dirty="0"/>
          </a:p>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Мысал: Қазақстанның 19 миллион халқы туралы ақпаратты жинаудың орнына дұрыс жоспарланған 5 000 үй шаруашылығын зерттеп, елдің тұтыну үлгілері туралы ±2% дәлдікпен қорытынды жасауға болады. Бұл ресурс үнемінің масштабын елестетіңіз.</a:t>
            </a:r>
            <a:endParaRPr lang="en-US" sz="1250" dirty="0"/>
          </a:p>
        </p:txBody>
      </p:sp>
      <p:sp>
        <p:nvSpPr>
          <p:cNvPr id="7" name="Text 5"/>
          <p:cNvSpPr/>
          <p:nvPr/>
        </p:nvSpPr>
        <p:spPr>
          <a:xfrm>
            <a:off x="6297653" y="2580698"/>
            <a:ext cx="5238917" cy="250329"/>
          </a:xfrm>
          <a:prstGeom prst="rect">
            <a:avLst/>
          </a:prstGeom>
          <a:noFill/>
          <a:ln/>
        </p:spPr>
        <p:txBody>
          <a:bodyPr wrap="none" lIns="0" tIns="0" rIns="0" bIns="0" rtlCol="0" anchor="t"/>
          <a:lstStyle/>
          <a:p>
            <a:pPr marL="0" indent="0" algn="l">
              <a:lnSpc>
                <a:spcPct val="104000"/>
              </a:lnSpc>
              <a:buNone/>
            </a:pPr>
            <a:r>
              <a:rPr lang="en-US" sz="1550" dirty="0">
                <a:solidFill>
                  <a:srgbClr val="2E3C4E"/>
                </a:solidFill>
                <a:latin typeface="Host Grotesk Medium" pitchFamily="34" charset="0"/>
                <a:ea typeface="Host Grotesk Medium" pitchFamily="34" charset="-122"/>
                <a:cs typeface="Host Grotesk Medium" pitchFamily="34" charset="-120"/>
              </a:rPr>
              <a:t>Статистикалық бағалаудың экономикалық тиімділігі</a:t>
            </a:r>
            <a:endParaRPr lang="en-US" sz="1550" dirty="0"/>
          </a:p>
        </p:txBody>
      </p:sp>
      <p:sp>
        <p:nvSpPr>
          <p:cNvPr id="8" name="Text 6"/>
          <p:cNvSpPr/>
          <p:nvPr/>
        </p:nvSpPr>
        <p:spPr>
          <a:xfrm>
            <a:off x="6297653" y="2978944"/>
            <a:ext cx="5238917"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Іріктемелі зерттеудің экономикалық тиімділігі бірнеше деңгейде анық байқалады:</a:t>
            </a:r>
            <a:endParaRPr lang="en-US" sz="1250" dirty="0"/>
          </a:p>
        </p:txBody>
      </p:sp>
      <p:sp>
        <p:nvSpPr>
          <p:cNvPr id="9" name="Text 7"/>
          <p:cNvSpPr/>
          <p:nvPr/>
        </p:nvSpPr>
        <p:spPr>
          <a:xfrm>
            <a:off x="6297653" y="3591620"/>
            <a:ext cx="5238917" cy="2055118"/>
          </a:xfrm>
          <a:prstGeom prst="rect">
            <a:avLst/>
          </a:prstGeom>
          <a:noFill/>
          <a:ln/>
        </p:spPr>
        <p:txBody>
          <a:bodyPr wrap="square" lIns="0" tIns="0" rIns="0" bIns="0" rtlCol="0" anchor="t">
            <a:normAutofit/>
          </a:bodyPr>
          <a:lstStyle/>
          <a:p>
            <a:pPr marL="254000" indent="-254000" algn="l">
              <a:lnSpc>
                <a:spcPct val="123000"/>
              </a:lnSpc>
              <a:buSzPct val="100000"/>
              <a:buChar char="•"/>
            </a:pPr>
            <a:r>
              <a:rPr lang="en-US" sz="1250" b="1" dirty="0">
                <a:solidFill>
                  <a:srgbClr val="384653"/>
                </a:solidFill>
                <a:latin typeface="Roboto Bold" pitchFamily="34" charset="0"/>
                <a:ea typeface="Roboto Bold" pitchFamily="34" charset="-122"/>
                <a:cs typeface="Roboto Bold" pitchFamily="34" charset="-120"/>
              </a:rPr>
              <a:t>Тікелей шығын: </a:t>
            </a:r>
            <a:r>
              <a:rPr lang="en-US" sz="1250" dirty="0">
                <a:solidFill>
                  <a:srgbClr val="384653"/>
                </a:solidFill>
                <a:latin typeface="Roboto" pitchFamily="34" charset="0"/>
                <a:ea typeface="Roboto" pitchFamily="34" charset="-122"/>
                <a:cs typeface="Roboto" pitchFamily="34" charset="-120"/>
              </a:rPr>
              <a:t>Бас жиынтықтың 1%-ін зерттеу жаппай бақылаудың 1% шығынын талап етпейді — тіркеме шығындары (overhead) айтарлықтай аз болады</a:t>
            </a:r>
            <a:endParaRPr lang="en-US" sz="1250" dirty="0"/>
          </a:p>
          <a:p>
            <a:pPr marL="254000" indent="-254000" algn="l">
              <a:lnSpc>
                <a:spcPct val="123000"/>
              </a:lnSpc>
              <a:buSzPct val="100000"/>
              <a:buChar char="•"/>
            </a:pPr>
            <a:r>
              <a:rPr lang="en-US" sz="1250" b="1" dirty="0">
                <a:solidFill>
                  <a:srgbClr val="384653"/>
                </a:solidFill>
                <a:latin typeface="Roboto Bold" pitchFamily="34" charset="0"/>
                <a:ea typeface="Roboto Bold" pitchFamily="34" charset="-122"/>
                <a:cs typeface="Roboto Bold" pitchFamily="34" charset="-120"/>
              </a:rPr>
              <a:t>Уақыт: </a:t>
            </a:r>
            <a:r>
              <a:rPr lang="en-US" sz="1250" dirty="0">
                <a:solidFill>
                  <a:srgbClr val="384653"/>
                </a:solidFill>
                <a:latin typeface="Roboto" pitchFamily="34" charset="0"/>
                <a:ea typeface="Roboto" pitchFamily="34" charset="-122"/>
                <a:cs typeface="Roboto" pitchFamily="34" charset="-120"/>
              </a:rPr>
              <a:t>Іріктемелі зерттеу апталар мен айлар өткізіледі, жаппай бақылау жылдарды алады</a:t>
            </a:r>
            <a:endParaRPr lang="en-US" sz="1250" dirty="0"/>
          </a:p>
          <a:p>
            <a:pPr marL="254000" indent="-254000" algn="l">
              <a:lnSpc>
                <a:spcPct val="123000"/>
              </a:lnSpc>
              <a:buSzPct val="100000"/>
              <a:buChar char="•"/>
            </a:pPr>
            <a:r>
              <a:rPr lang="en-US" sz="1250" b="1" dirty="0">
                <a:solidFill>
                  <a:srgbClr val="384653"/>
                </a:solidFill>
                <a:latin typeface="Roboto Bold" pitchFamily="34" charset="0"/>
                <a:ea typeface="Roboto Bold" pitchFamily="34" charset="-122"/>
                <a:cs typeface="Roboto Bold" pitchFamily="34" charset="-120"/>
              </a:rPr>
              <a:t>Сапа: </a:t>
            </a:r>
            <a:r>
              <a:rPr lang="en-US" sz="1250" dirty="0">
                <a:solidFill>
                  <a:srgbClr val="384653"/>
                </a:solidFill>
                <a:latin typeface="Roboto" pitchFamily="34" charset="0"/>
                <a:ea typeface="Roboto" pitchFamily="34" charset="-122"/>
                <a:cs typeface="Roboto" pitchFamily="34" charset="-120"/>
              </a:rPr>
              <a:t>Аз бірліктерге жоғары сапалы назар аударуға болады</a:t>
            </a:r>
            <a:endParaRPr lang="en-US" sz="1250" dirty="0"/>
          </a:p>
          <a:p>
            <a:pPr marL="254000" indent="-254000" algn="l">
              <a:lnSpc>
                <a:spcPct val="123000"/>
              </a:lnSpc>
              <a:buSzPct val="100000"/>
              <a:buChar char="•"/>
            </a:pPr>
            <a:r>
              <a:rPr lang="en-US" sz="1250" b="1" dirty="0">
                <a:solidFill>
                  <a:srgbClr val="384653"/>
                </a:solidFill>
                <a:latin typeface="Roboto Bold" pitchFamily="34" charset="0"/>
                <a:ea typeface="Roboto Bold" pitchFamily="34" charset="-122"/>
                <a:cs typeface="Roboto Bold" pitchFamily="34" charset="-120"/>
              </a:rPr>
              <a:t>Икемділік: </a:t>
            </a:r>
            <a:r>
              <a:rPr lang="en-US" sz="1250" dirty="0">
                <a:solidFill>
                  <a:srgbClr val="384653"/>
                </a:solidFill>
                <a:latin typeface="Roboto" pitchFamily="34" charset="0"/>
                <a:ea typeface="Roboto" pitchFamily="34" charset="-122"/>
                <a:cs typeface="Roboto" pitchFamily="34" charset="-120"/>
              </a:rPr>
              <a:t>Іріктеме жылдам жүргізіліп, саясаткерлерге дер кезінде ақпарат береді</a:t>
            </a:r>
            <a:endParaRPr lang="en-US" sz="1250" dirty="0"/>
          </a:p>
        </p:txBody>
      </p:sp>
      <p:sp>
        <p:nvSpPr>
          <p:cNvPr id="10" name="Text 8"/>
          <p:cNvSpPr/>
          <p:nvPr/>
        </p:nvSpPr>
        <p:spPr>
          <a:xfrm>
            <a:off x="6297653" y="5786338"/>
            <a:ext cx="5238917" cy="473075"/>
          </a:xfrm>
          <a:prstGeom prst="rect">
            <a:avLst/>
          </a:prstGeom>
          <a:noFill/>
          <a:ln/>
        </p:spPr>
        <p:txBody>
          <a:bodyPr wrap="square" lIns="0" tIns="0" rIns="0" bIns="0" rtlCol="0" anchor="t">
            <a:normAutofit/>
          </a:bodyPr>
          <a:lstStyle/>
          <a:p>
            <a:pPr marL="0" indent="0" algn="l">
              <a:lnSpc>
                <a:spcPct val="123000"/>
              </a:lnSpc>
              <a:buNone/>
            </a:pPr>
            <a:r>
              <a:rPr lang="en-US" sz="1250" dirty="0">
                <a:solidFill>
                  <a:srgbClr val="384653"/>
                </a:solidFill>
                <a:latin typeface="Roboto" pitchFamily="34" charset="0"/>
                <a:ea typeface="Roboto" pitchFamily="34" charset="-122"/>
                <a:cs typeface="Roboto" pitchFamily="34" charset="-120"/>
              </a:rPr>
              <a:t>Осы факторлар жиыны іріктемені заманауи статистиканың негізгі тетігіне айналдырады.</a:t>
            </a:r>
            <a:endParaRPr lang="en-US" sz="12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71356"/>
            <a:ext cx="10868745" cy="516731"/>
          </a:xfrm>
          <a:prstGeom prst="rect">
            <a:avLst/>
          </a:prstGeom>
          <a:noFill/>
          <a:ln/>
        </p:spPr>
        <p:txBody>
          <a:bodyPr wrap="none" lIns="0" tIns="0" rIns="0" bIns="0" rtlCol="0" anchor="t"/>
          <a:lstStyle/>
          <a:p>
            <a:pPr marL="0" indent="0" algn="l">
              <a:lnSpc>
                <a:spcPct val="104000"/>
              </a:lnSpc>
              <a:buNone/>
            </a:pPr>
            <a:r>
              <a:rPr lang="en-US" sz="3250" dirty="0">
                <a:solidFill>
                  <a:srgbClr val="2E3C4E"/>
                </a:solidFill>
                <a:latin typeface="Host Grotesk Medium" pitchFamily="34" charset="0"/>
                <a:ea typeface="Host Grotesk Medium" pitchFamily="34" charset="-122"/>
                <a:cs typeface="Host Grotesk Medium" pitchFamily="34" charset="-120"/>
              </a:rPr>
              <a:t>Өкілдік қателер түсінігі: неге қате шығады?</a:t>
            </a:r>
            <a:endParaRPr lang="en-US" sz="3250" dirty="0"/>
          </a:p>
        </p:txBody>
      </p:sp>
      <p:sp>
        <p:nvSpPr>
          <p:cNvPr id="3" name="Text 1"/>
          <p:cNvSpPr/>
          <p:nvPr/>
        </p:nvSpPr>
        <p:spPr>
          <a:xfrm>
            <a:off x="661475" y="1305123"/>
            <a:ext cx="1086874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Репрезентативтілік — іріктеменің бас жиынтықтың негізгі сипаттамаларын дұрыс бейнелеу қасиеті. Бұл іріктемелі зерттеудің мақсаты да, оның ең осал нүктесі де.</a:t>
            </a:r>
            <a:endParaRPr lang="en-US" sz="1300" dirty="0"/>
          </a:p>
        </p:txBody>
      </p:sp>
      <p:pic>
        <p:nvPicPr>
          <p:cNvPr id="4"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1987252"/>
            <a:ext cx="413434" cy="413445"/>
          </a:xfrm>
          <a:prstGeom prst="rect">
            <a:avLst/>
          </a:prstGeom>
        </p:spPr>
      </p:pic>
      <p:sp>
        <p:nvSpPr>
          <p:cNvPr id="5" name="Text 2"/>
          <p:cNvSpPr/>
          <p:nvPr/>
        </p:nvSpPr>
        <p:spPr>
          <a:xfrm>
            <a:off x="1281577" y="1987252"/>
            <a:ext cx="2864969" cy="516930"/>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Репрезентативтілік дегеніміз не?</a:t>
            </a:r>
            <a:endParaRPr lang="en-US" sz="1600" dirty="0"/>
          </a:p>
        </p:txBody>
      </p:sp>
      <p:sp>
        <p:nvSpPr>
          <p:cNvPr id="6" name="Text 3"/>
          <p:cNvSpPr/>
          <p:nvPr/>
        </p:nvSpPr>
        <p:spPr>
          <a:xfrm>
            <a:off x="1281577" y="2603401"/>
            <a:ext cx="2864969" cy="2480469"/>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Іріктеме бас жиынтықты толық сипаттайды дегеніміз: іріктемедегі әйелдер үлесі бас жиынтықтағы үлеске жуық, іріктемедегі жас топтарының бөліну бас жиынтықтың бөлінуіне сәйкес, географиялық өкілдік тепе-тең. Егер іріктеме тек белгілі топты «жинаса», ол бас жиынтықтың дұрыс бейнесін бермейді.</a:t>
            </a:r>
            <a:endParaRPr lang="en-US" sz="1300" dirty="0"/>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53213" y="1987252"/>
            <a:ext cx="413434" cy="413445"/>
          </a:xfrm>
          <a:prstGeom prst="rect">
            <a:avLst/>
          </a:prstGeom>
        </p:spPr>
      </p:pic>
      <p:sp>
        <p:nvSpPr>
          <p:cNvPr id="8" name="Text 4"/>
          <p:cNvSpPr/>
          <p:nvPr/>
        </p:nvSpPr>
        <p:spPr>
          <a:xfrm>
            <a:off x="4973315" y="1987252"/>
            <a:ext cx="286506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Жүйелі ауытқулар</a:t>
            </a:r>
            <a:endParaRPr lang="en-US" sz="1600" dirty="0"/>
          </a:p>
        </p:txBody>
      </p:sp>
      <p:sp>
        <p:nvSpPr>
          <p:cNvPr id="9" name="Text 5"/>
          <p:cNvSpPr/>
          <p:nvPr/>
        </p:nvSpPr>
        <p:spPr>
          <a:xfrm>
            <a:off x="4973315" y="2344936"/>
            <a:ext cx="2865068" cy="2976563"/>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Жүйелі ауытқу (systematic bias) — іріктеме нәтижесін бас жиынтықтың нақты мәнінен бір бағытқа үнемі ауытқытатын фактор. Бұл ауытқу іріктеме көлемін ұлғайтумен жойылмайды — ол жүйелі, демек мыңдаған бірлікпен зерттесе де сол бағытқа «жалпайып» кетеді. Жүйелі қатені тек методологиялық жолмен — іріктеу дизайнын түзету арқылы жою мүмкін.</a:t>
            </a:r>
            <a:endParaRPr lang="en-US" sz="1300" dirty="0"/>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045050" y="1987252"/>
            <a:ext cx="413434" cy="413445"/>
          </a:xfrm>
          <a:prstGeom prst="rect">
            <a:avLst/>
          </a:prstGeom>
        </p:spPr>
      </p:pic>
      <p:sp>
        <p:nvSpPr>
          <p:cNvPr id="11" name="Text 6"/>
          <p:cNvSpPr/>
          <p:nvPr/>
        </p:nvSpPr>
        <p:spPr>
          <a:xfrm>
            <a:off x="8665152" y="1987252"/>
            <a:ext cx="2865068" cy="258465"/>
          </a:xfrm>
          <a:prstGeom prst="rect">
            <a:avLst/>
          </a:prstGeom>
          <a:noFill/>
          <a:ln/>
        </p:spPr>
        <p:txBody>
          <a:bodyPr wrap="none" lIns="0" tIns="0" rIns="0" bIns="0" rtlCol="0" anchor="t"/>
          <a:lstStyle/>
          <a:p>
            <a:pPr marL="0" indent="0" algn="l">
              <a:lnSpc>
                <a:spcPct val="104000"/>
              </a:lnSpc>
              <a:buNone/>
            </a:pPr>
            <a:r>
              <a:rPr lang="en-US" sz="1600" dirty="0">
                <a:solidFill>
                  <a:srgbClr val="384653"/>
                </a:solidFill>
                <a:latin typeface="Host Grotesk Medium" pitchFamily="34" charset="0"/>
                <a:ea typeface="Host Grotesk Medium" pitchFamily="34" charset="-122"/>
                <a:cs typeface="Host Grotesk Medium" pitchFamily="34" charset="-120"/>
              </a:rPr>
              <a:t>Кездейсоқ ауытқулар</a:t>
            </a:r>
            <a:endParaRPr lang="en-US" sz="1600" dirty="0"/>
          </a:p>
        </p:txBody>
      </p:sp>
      <p:sp>
        <p:nvSpPr>
          <p:cNvPr id="12" name="Text 7"/>
          <p:cNvSpPr/>
          <p:nvPr/>
        </p:nvSpPr>
        <p:spPr>
          <a:xfrm>
            <a:off x="8665152" y="2344936"/>
            <a:ext cx="2865068" cy="2232422"/>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384653"/>
                </a:solidFill>
                <a:latin typeface="Roboto" pitchFamily="34" charset="0"/>
                <a:ea typeface="Roboto" pitchFamily="34" charset="-122"/>
                <a:cs typeface="Roboto" pitchFamily="34" charset="-120"/>
              </a:rPr>
              <a:t>Кездейсоқ ауытқу — іріктемеге тән табиғи «тербеліс». Ол бас жиынтықтың нақты мәнінің айналасында хаотикалық түрде таралады. Іріктеме мөлшері артқан сайын кездейсоқ ауытқудың амплитудасы азаяды. Сенімділік интервалы осы кездейсоқ ауытқудың мөлшерін есептейді.</a:t>
            </a:r>
            <a:endParaRPr lang="en-US" sz="1300" dirty="0"/>
          </a:p>
        </p:txBody>
      </p:sp>
      <p:sp>
        <p:nvSpPr>
          <p:cNvPr id="13" name="Shape 8"/>
          <p:cNvSpPr/>
          <p:nvPr/>
        </p:nvSpPr>
        <p:spPr>
          <a:xfrm>
            <a:off x="661475" y="5507534"/>
            <a:ext cx="10868745" cy="892770"/>
          </a:xfrm>
          <a:prstGeom prst="roundRect">
            <a:avLst>
              <a:gd name="adj" fmla="val 7781"/>
            </a:avLst>
          </a:prstGeom>
          <a:solidFill>
            <a:srgbClr val="D9EDF2"/>
          </a:solidFill>
          <a:ln/>
        </p:spPr>
        <p:txBody>
          <a:bodyPr/>
          <a:lstStyle/>
          <a:p>
            <a:endParaRPr lang="ru-RU"/>
          </a:p>
        </p:txBody>
      </p:sp>
      <p:pic>
        <p:nvPicPr>
          <p:cNvPr id="14" name="Image 3" descr="preencoded.png"/>
          <p:cNvPicPr>
            <a:picLocks noChangeAspect="1"/>
          </p:cNvPicPr>
          <p:nvPr/>
        </p:nvPicPr>
        <p:blipFill>
          <a:blip r:embed="rId6"/>
          <a:stretch>
            <a:fillRect/>
          </a:stretch>
        </p:blipFill>
        <p:spPr>
          <a:xfrm>
            <a:off x="826769" y="5740896"/>
            <a:ext cx="206667" cy="165298"/>
          </a:xfrm>
          <a:prstGeom prst="rect">
            <a:avLst/>
          </a:prstGeom>
        </p:spPr>
      </p:pic>
      <p:sp>
        <p:nvSpPr>
          <p:cNvPr id="15" name="Text 9"/>
          <p:cNvSpPr/>
          <p:nvPr/>
        </p:nvSpPr>
        <p:spPr>
          <a:xfrm>
            <a:off x="1198731" y="5714107"/>
            <a:ext cx="10166195" cy="496094"/>
          </a:xfrm>
          <a:prstGeom prst="rect">
            <a:avLst/>
          </a:prstGeom>
          <a:noFill/>
          <a:ln/>
        </p:spPr>
        <p:txBody>
          <a:bodyPr wrap="square" lIns="0" tIns="0" rIns="0" bIns="0" rtlCol="0" anchor="t">
            <a:normAutofit/>
          </a:bodyPr>
          <a:lstStyle/>
          <a:p>
            <a:pPr marL="0" indent="0" algn="l">
              <a:lnSpc>
                <a:spcPct val="125000"/>
              </a:lnSpc>
              <a:buNone/>
            </a:pPr>
            <a:r>
              <a:rPr lang="en-US" sz="1300" dirty="0">
                <a:solidFill>
                  <a:srgbClr val="000000"/>
                </a:solidFill>
                <a:latin typeface="Roboto" pitchFamily="34" charset="0"/>
                <a:ea typeface="Roboto" pitchFamily="34" charset="-122"/>
                <a:cs typeface="Roboto" pitchFamily="34" charset="-120"/>
              </a:rPr>
              <a:t>Жақсы зерттеу жүйелі қатені минимумға жеткізіп, кездейсоқ қатені математикалық жолмен бағалайды. Екеуін де есепке алу — кәсіби статистиканың белгісі.</a:t>
            </a:r>
            <a:endParaRPr lang="en-US" sz="13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bg>
      <p:bgPr>
        <a:solidFill>
          <a:srgbClr val="FAF9F5"/>
        </a:solidFill>
        <a:effectLst/>
      </p:bgPr>
    </p:bg>
    <p:spTree>
      <p:nvGrpSpPr>
        <p:cNvPr id="1" name=""/>
        <p:cNvGrpSpPr/>
        <p:nvPr/>
      </p:nvGrpSpPr>
      <p:grpSpPr>
        <a:xfrm>
          <a:off x="0" y="0"/>
          <a:ext cx="0" cy="0"/>
          <a:chOff x="0" y="0"/>
          <a:chExt cx="0" cy="0"/>
        </a:xfrm>
      </p:grpSpPr>
      <p:sp>
        <p:nvSpPr>
          <p:cNvPr id="2" name="Text 0"/>
          <p:cNvSpPr/>
          <p:nvPr/>
        </p:nvSpPr>
        <p:spPr>
          <a:xfrm>
            <a:off x="661475" y="494084"/>
            <a:ext cx="10868745" cy="306784"/>
          </a:xfrm>
          <a:prstGeom prst="rect">
            <a:avLst/>
          </a:prstGeom>
          <a:noFill/>
          <a:ln/>
        </p:spPr>
        <p:txBody>
          <a:bodyPr wrap="none" lIns="0" tIns="0" rIns="0" bIns="0" rtlCol="0" anchor="t"/>
          <a:lstStyle/>
          <a:p>
            <a:pPr marL="0" indent="0" algn="l">
              <a:lnSpc>
                <a:spcPct val="104000"/>
              </a:lnSpc>
              <a:buNone/>
            </a:pPr>
            <a:r>
              <a:rPr lang="en-US" sz="1900" dirty="0">
                <a:solidFill>
                  <a:srgbClr val="2E3C4E"/>
                </a:solidFill>
                <a:latin typeface="Host Grotesk Medium" pitchFamily="34" charset="0"/>
                <a:ea typeface="Host Grotesk Medium" pitchFamily="34" charset="-122"/>
                <a:cs typeface="Host Grotesk Medium" pitchFamily="34" charset="-120"/>
              </a:rPr>
              <a:t>Кездейсоқ қате: өлшеу-тіркеу процесінің тербелісі</a:t>
            </a:r>
            <a:endParaRPr lang="en-US" sz="1900" dirty="0"/>
          </a:p>
        </p:txBody>
      </p:sp>
      <p:sp>
        <p:nvSpPr>
          <p:cNvPr id="3" name="Text 1"/>
          <p:cNvSpPr/>
          <p:nvPr/>
        </p:nvSpPr>
        <p:spPr>
          <a:xfrm>
            <a:off x="661475" y="908447"/>
            <a:ext cx="11478330" cy="117376"/>
          </a:xfrm>
          <a:prstGeom prst="rect">
            <a:avLst/>
          </a:prstGeom>
          <a:noFill/>
          <a:ln/>
        </p:spPr>
        <p:txBody>
          <a:bodyPr wrap="none" lIns="0" tIns="0" rIns="0" bIns="0" rtlCol="0" anchor="t"/>
          <a:lstStyle/>
          <a:p>
            <a:pPr marL="0" indent="0" algn="l">
              <a:lnSpc>
                <a:spcPct val="100000"/>
              </a:lnSpc>
              <a:buNone/>
            </a:pPr>
            <a:r>
              <a:rPr lang="en-US" sz="750" dirty="0">
                <a:solidFill>
                  <a:srgbClr val="384653"/>
                </a:solidFill>
                <a:latin typeface="Roboto" pitchFamily="34" charset="0"/>
                <a:ea typeface="Roboto" pitchFamily="34" charset="-122"/>
                <a:cs typeface="Roboto" pitchFamily="34" charset="-120"/>
              </a:rPr>
              <a:t>Кездейсоқ қате статистикалық зерттеудің ажырамас серігі. Оны толығымен жою мүмкін емес, бірақ оның мөлшерін бақылауға және азайтуға болады — бұл статистикалық бағалаудың негізгі міндеттерінің бірі.</a:t>
            </a:r>
            <a:endParaRPr lang="en-US" sz="750" dirty="0"/>
          </a:p>
        </p:txBody>
      </p:sp>
      <p:sp>
        <p:nvSpPr>
          <p:cNvPr id="4" name="Text 2"/>
          <p:cNvSpPr/>
          <p:nvPr/>
        </p:nvSpPr>
        <p:spPr>
          <a:xfrm>
            <a:off x="661475" y="1155737"/>
            <a:ext cx="5314619" cy="153392"/>
          </a:xfrm>
          <a:prstGeom prst="rect">
            <a:avLst/>
          </a:prstGeom>
          <a:noFill/>
          <a:ln/>
        </p:spPr>
        <p:txBody>
          <a:bodyPr wrap="none" lIns="0" tIns="0" rIns="0" bIns="0" rtlCol="0" anchor="t"/>
          <a:lstStyle/>
          <a:p>
            <a:pPr marL="0" indent="0" algn="l">
              <a:lnSpc>
                <a:spcPct val="104000"/>
              </a:lnSpc>
              <a:buNone/>
            </a:pPr>
            <a:r>
              <a:rPr lang="en-US" sz="950" dirty="0">
                <a:solidFill>
                  <a:srgbClr val="2E3C4E"/>
                </a:solidFill>
                <a:latin typeface="Host Grotesk Medium" pitchFamily="34" charset="0"/>
                <a:ea typeface="Host Grotesk Medium" pitchFamily="34" charset="-122"/>
                <a:cs typeface="Host Grotesk Medium" pitchFamily="34" charset="-120"/>
              </a:rPr>
              <a:t>Табиғи ауытқулардың себептері</a:t>
            </a:r>
            <a:endParaRPr lang="en-US" sz="950" dirty="0"/>
          </a:p>
        </p:txBody>
      </p:sp>
      <p:sp>
        <p:nvSpPr>
          <p:cNvPr id="5" name="Text 3"/>
          <p:cNvSpPr/>
          <p:nvPr/>
        </p:nvSpPr>
        <p:spPr>
          <a:xfrm>
            <a:off x="661475" y="1361281"/>
            <a:ext cx="5924203" cy="117376"/>
          </a:xfrm>
          <a:prstGeom prst="rect">
            <a:avLst/>
          </a:prstGeom>
          <a:noFill/>
          <a:ln/>
        </p:spPr>
        <p:txBody>
          <a:bodyPr wrap="none" lIns="0" tIns="0" rIns="0" bIns="0" rtlCol="0" anchor="t"/>
          <a:lstStyle/>
          <a:p>
            <a:pPr marL="0" indent="0" algn="l">
              <a:lnSpc>
                <a:spcPct val="100000"/>
              </a:lnSpc>
              <a:buNone/>
            </a:pPr>
            <a:r>
              <a:rPr lang="en-US" sz="750" dirty="0">
                <a:solidFill>
                  <a:srgbClr val="384653"/>
                </a:solidFill>
                <a:latin typeface="Roboto" pitchFamily="34" charset="0"/>
                <a:ea typeface="Roboto" pitchFamily="34" charset="-122"/>
                <a:cs typeface="Roboto" pitchFamily="34" charset="-120"/>
              </a:rPr>
              <a:t>Кездейсоқ қате бірнеше кезеңде жинақталады:</a:t>
            </a:r>
            <a:endParaRPr lang="en-US" sz="750" dirty="0"/>
          </a:p>
        </p:txBody>
      </p:sp>
      <p:sp>
        <p:nvSpPr>
          <p:cNvPr id="6" name="Text 4"/>
          <p:cNvSpPr/>
          <p:nvPr/>
        </p:nvSpPr>
        <p:spPr>
          <a:xfrm>
            <a:off x="661475" y="1531045"/>
            <a:ext cx="5314619" cy="647898"/>
          </a:xfrm>
          <a:prstGeom prst="rect">
            <a:avLst/>
          </a:prstGeom>
          <a:noFill/>
          <a:ln/>
        </p:spPr>
        <p:txBody>
          <a:bodyPr wrap="square" lIns="0" tIns="0" rIns="0" bIns="0" rtlCol="0" anchor="t">
            <a:normAutofit/>
          </a:bodyPr>
          <a:lstStyle/>
          <a:p>
            <a:pPr marL="152400" indent="-152400" algn="l">
              <a:lnSpc>
                <a:spcPct val="100000"/>
              </a:lnSpc>
              <a:buSzPct val="100000"/>
              <a:buChar char="•"/>
            </a:pPr>
            <a:r>
              <a:rPr lang="en-US" sz="750" b="1" dirty="0">
                <a:solidFill>
                  <a:srgbClr val="384653"/>
                </a:solidFill>
                <a:latin typeface="Roboto Bold" pitchFamily="34" charset="0"/>
                <a:ea typeface="Roboto Bold" pitchFamily="34" charset="-122"/>
                <a:cs typeface="Roboto Bold" pitchFamily="34" charset="-120"/>
              </a:rPr>
              <a:t>Іріктеу кезіндегі: </a:t>
            </a:r>
            <a:r>
              <a:rPr lang="en-US" sz="750" dirty="0">
                <a:solidFill>
                  <a:srgbClr val="384653"/>
                </a:solidFill>
                <a:latin typeface="Roboto" pitchFamily="34" charset="0"/>
                <a:ea typeface="Roboto" pitchFamily="34" charset="-122"/>
                <a:cs typeface="Roboto" pitchFamily="34" charset="-120"/>
              </a:rPr>
              <a:t>Кездейсоқ таңдалған бірліктер бас жиынтықты дәл бейнелемеуі мүмкін — бұл «іріктеу варияциясы» деп аталады</a:t>
            </a:r>
            <a:endParaRPr lang="en-US" sz="750" dirty="0"/>
          </a:p>
          <a:p>
            <a:pPr marL="152400" indent="-152400" algn="l">
              <a:lnSpc>
                <a:spcPct val="100000"/>
              </a:lnSpc>
              <a:buSzPct val="100000"/>
              <a:buChar char="•"/>
            </a:pPr>
            <a:r>
              <a:rPr lang="en-US" sz="750" b="1" dirty="0">
                <a:solidFill>
                  <a:srgbClr val="384653"/>
                </a:solidFill>
                <a:latin typeface="Roboto Bold" pitchFamily="34" charset="0"/>
                <a:ea typeface="Roboto Bold" pitchFamily="34" charset="-122"/>
                <a:cs typeface="Roboto Bold" pitchFamily="34" charset="-120"/>
              </a:rPr>
              <a:t>Өлшеу кезіндегі: </a:t>
            </a:r>
            <a:r>
              <a:rPr lang="en-US" sz="750" dirty="0">
                <a:solidFill>
                  <a:srgbClr val="384653"/>
                </a:solidFill>
                <a:latin typeface="Roboto" pitchFamily="34" charset="0"/>
                <a:ea typeface="Roboto" pitchFamily="34" charset="-122"/>
                <a:cs typeface="Roboto" pitchFamily="34" charset="-120"/>
              </a:rPr>
              <a:t>Респондент немесе интервьюер жіберетін кез келген белгісіз қате кездейсоқ болады</a:t>
            </a:r>
            <a:endParaRPr lang="en-US" sz="750" dirty="0"/>
          </a:p>
          <a:p>
            <a:pPr marL="152400" indent="-152400" algn="l">
              <a:lnSpc>
                <a:spcPct val="100000"/>
              </a:lnSpc>
              <a:buSzPct val="100000"/>
              <a:buChar char="•"/>
            </a:pPr>
            <a:r>
              <a:rPr lang="en-US" sz="750" b="1" dirty="0">
                <a:solidFill>
                  <a:srgbClr val="384653"/>
                </a:solidFill>
                <a:latin typeface="Roboto Bold" pitchFamily="34" charset="0"/>
                <a:ea typeface="Roboto Bold" pitchFamily="34" charset="-122"/>
                <a:cs typeface="Roboto Bold" pitchFamily="34" charset="-120"/>
              </a:rPr>
              <a:t>Тіркеу кезіндегі: </a:t>
            </a:r>
            <a:r>
              <a:rPr lang="en-US" sz="750" dirty="0">
                <a:solidFill>
                  <a:srgbClr val="384653"/>
                </a:solidFill>
                <a:latin typeface="Roboto" pitchFamily="34" charset="0"/>
                <a:ea typeface="Roboto" pitchFamily="34" charset="-122"/>
                <a:cs typeface="Roboto" pitchFamily="34" charset="-120"/>
              </a:rPr>
              <a:t>Деректерді нысанға жазу немесе компьютерге енгізудегі типографиялық қателер</a:t>
            </a:r>
            <a:endParaRPr lang="en-US" sz="750" dirty="0"/>
          </a:p>
          <a:p>
            <a:pPr marL="152400" indent="-152400" algn="l">
              <a:lnSpc>
                <a:spcPct val="100000"/>
              </a:lnSpc>
              <a:buSzPct val="100000"/>
              <a:buChar char="•"/>
            </a:pPr>
            <a:r>
              <a:rPr lang="en-US" sz="750" b="1" dirty="0">
                <a:solidFill>
                  <a:srgbClr val="384653"/>
                </a:solidFill>
                <a:latin typeface="Roboto Bold" pitchFamily="34" charset="0"/>
                <a:ea typeface="Roboto Bold" pitchFamily="34" charset="-122"/>
                <a:cs typeface="Roboto Bold" pitchFamily="34" charset="-120"/>
              </a:rPr>
              <a:t>Өңдеу кезіндегі: </a:t>
            </a:r>
            <a:r>
              <a:rPr lang="en-US" sz="750" dirty="0">
                <a:solidFill>
                  <a:srgbClr val="384653"/>
                </a:solidFill>
                <a:latin typeface="Roboto" pitchFamily="34" charset="0"/>
                <a:ea typeface="Roboto" pitchFamily="34" charset="-122"/>
                <a:cs typeface="Roboto" pitchFamily="34" charset="-120"/>
              </a:rPr>
              <a:t>Кодтау мен агрегациялаудағы алгоритмдік ауытқулар</a:t>
            </a:r>
            <a:endParaRPr lang="en-US" sz="750" dirty="0"/>
          </a:p>
        </p:txBody>
      </p:sp>
      <p:sp>
        <p:nvSpPr>
          <p:cNvPr id="7" name="Shape 5"/>
          <p:cNvSpPr/>
          <p:nvPr/>
        </p:nvSpPr>
        <p:spPr>
          <a:xfrm>
            <a:off x="6151210" y="1091406"/>
            <a:ext cx="5456101" cy="1427063"/>
          </a:xfrm>
          <a:prstGeom prst="roundRect">
            <a:avLst>
              <a:gd name="adj" fmla="val 4955"/>
            </a:avLst>
          </a:prstGeom>
          <a:solidFill>
            <a:srgbClr val="95CCDA"/>
          </a:solidFill>
          <a:ln/>
        </p:spPr>
        <p:txBody>
          <a:bodyPr/>
          <a:lstStyle/>
          <a:p>
            <a:endParaRPr lang="ru-RU"/>
          </a:p>
        </p:txBody>
      </p:sp>
      <p:sp>
        <p:nvSpPr>
          <p:cNvPr id="8" name="Text 6"/>
          <p:cNvSpPr/>
          <p:nvPr/>
        </p:nvSpPr>
        <p:spPr>
          <a:xfrm>
            <a:off x="6249335" y="1155737"/>
            <a:ext cx="5259851" cy="153392"/>
          </a:xfrm>
          <a:prstGeom prst="rect">
            <a:avLst/>
          </a:prstGeom>
          <a:noFill/>
          <a:ln/>
        </p:spPr>
        <p:txBody>
          <a:bodyPr wrap="none" lIns="0" tIns="0" rIns="0" bIns="0" rtlCol="0" anchor="t"/>
          <a:lstStyle/>
          <a:p>
            <a:pPr marL="0" indent="0" algn="l">
              <a:lnSpc>
                <a:spcPct val="104000"/>
              </a:lnSpc>
              <a:buNone/>
            </a:pPr>
            <a:r>
              <a:rPr lang="en-US" sz="950" dirty="0">
                <a:solidFill>
                  <a:srgbClr val="2E3C4E"/>
                </a:solidFill>
                <a:latin typeface="Host Grotesk Medium" pitchFamily="34" charset="0"/>
                <a:ea typeface="Host Grotesk Medium" pitchFamily="34" charset="-122"/>
                <a:cs typeface="Host Grotesk Medium" pitchFamily="34" charset="-120"/>
              </a:rPr>
              <a:t>Математикалық азайту әдістері</a:t>
            </a:r>
            <a:endParaRPr lang="en-US" sz="950" dirty="0"/>
          </a:p>
        </p:txBody>
      </p:sp>
      <p:sp>
        <p:nvSpPr>
          <p:cNvPr id="9" name="Text 7"/>
          <p:cNvSpPr/>
          <p:nvPr/>
        </p:nvSpPr>
        <p:spPr>
          <a:xfrm>
            <a:off x="6249335" y="1361281"/>
            <a:ext cx="5869436" cy="117376"/>
          </a:xfrm>
          <a:prstGeom prst="rect">
            <a:avLst/>
          </a:prstGeom>
          <a:noFill/>
          <a:ln/>
        </p:spPr>
        <p:txBody>
          <a:bodyPr wrap="none" lIns="0" tIns="0" rIns="0" bIns="0" rtlCol="0" anchor="t"/>
          <a:lstStyle/>
          <a:p>
            <a:pPr marL="0" indent="0" algn="l">
              <a:lnSpc>
                <a:spcPct val="100000"/>
              </a:lnSpc>
              <a:buNone/>
            </a:pPr>
            <a:r>
              <a:rPr lang="en-US" sz="750" dirty="0">
                <a:solidFill>
                  <a:srgbClr val="000000"/>
                </a:solidFill>
                <a:latin typeface="Roboto" pitchFamily="34" charset="0"/>
                <a:ea typeface="Roboto" pitchFamily="34" charset="-122"/>
                <a:cs typeface="Roboto" pitchFamily="34" charset="-120"/>
              </a:rPr>
              <a:t>Статистика кездейсоқ қатені азайтудың бірнеше математикалық тетігін ұсынады:</a:t>
            </a:r>
            <a:endParaRPr lang="en-US" sz="750" dirty="0"/>
          </a:p>
        </p:txBody>
      </p:sp>
      <p:sp>
        <p:nvSpPr>
          <p:cNvPr id="10" name="Text 8"/>
          <p:cNvSpPr/>
          <p:nvPr/>
        </p:nvSpPr>
        <p:spPr>
          <a:xfrm>
            <a:off x="6249335" y="1531045"/>
            <a:ext cx="5259851" cy="647898"/>
          </a:xfrm>
          <a:prstGeom prst="rect">
            <a:avLst/>
          </a:prstGeom>
          <a:noFill/>
          <a:ln/>
        </p:spPr>
        <p:txBody>
          <a:bodyPr wrap="square" lIns="0" tIns="0" rIns="0" bIns="0" rtlCol="0" anchor="t">
            <a:normAutofit/>
          </a:bodyPr>
          <a:lstStyle/>
          <a:p>
            <a:pPr marL="152400" indent="-152400" algn="l">
              <a:lnSpc>
                <a:spcPct val="100000"/>
              </a:lnSpc>
              <a:buSzPct val="100000"/>
              <a:buChar char="•"/>
            </a:pPr>
            <a:r>
              <a:rPr lang="en-US" sz="750" b="1" dirty="0">
                <a:solidFill>
                  <a:srgbClr val="000000"/>
                </a:solidFill>
                <a:latin typeface="Roboto Bold" pitchFamily="34" charset="0"/>
                <a:ea typeface="Roboto Bold" pitchFamily="34" charset="-122"/>
                <a:cs typeface="Roboto Bold" pitchFamily="34" charset="-120"/>
              </a:rPr>
              <a:t>Іріктемені ұлғайту: </a:t>
            </a:r>
            <a:r>
              <a:rPr lang="en-US" sz="750" dirty="0">
                <a:solidFill>
                  <a:srgbClr val="000000"/>
                </a:solidFill>
                <a:latin typeface="Roboto" pitchFamily="34" charset="0"/>
                <a:ea typeface="Roboto" pitchFamily="34" charset="-122"/>
                <a:cs typeface="Roboto" pitchFamily="34" charset="-120"/>
              </a:rPr>
              <a:t>n→∞ болғанда іріктеме орташасы бас жиынтық орташасына ұмтылады (үлкен сандар заңы)</a:t>
            </a:r>
            <a:endParaRPr lang="en-US" sz="750" dirty="0"/>
          </a:p>
          <a:p>
            <a:pPr marL="152400" indent="-152400" algn="l">
              <a:lnSpc>
                <a:spcPct val="100000"/>
              </a:lnSpc>
              <a:buSzPct val="100000"/>
              <a:buChar char="•"/>
            </a:pPr>
            <a:r>
              <a:rPr lang="en-US" sz="750" b="1" dirty="0">
                <a:solidFill>
                  <a:srgbClr val="000000"/>
                </a:solidFill>
                <a:latin typeface="Roboto Bold" pitchFamily="34" charset="0"/>
                <a:ea typeface="Roboto Bold" pitchFamily="34" charset="-122"/>
                <a:cs typeface="Roboto Bold" pitchFamily="34" charset="-120"/>
              </a:rPr>
              <a:t>Стратификация: </a:t>
            </a:r>
            <a:r>
              <a:rPr lang="en-US" sz="750" dirty="0">
                <a:solidFill>
                  <a:srgbClr val="000000"/>
                </a:solidFill>
                <a:latin typeface="Roboto" pitchFamily="34" charset="0"/>
                <a:ea typeface="Roboto" pitchFamily="34" charset="-122"/>
                <a:cs typeface="Roboto" pitchFamily="34" charset="-120"/>
              </a:rPr>
              <a:t>Іріктеменің ішкі жүйелілігін арттыру кездейсоқ ауытқуды азайтады</a:t>
            </a:r>
            <a:endParaRPr lang="en-US" sz="750" dirty="0"/>
          </a:p>
          <a:p>
            <a:pPr marL="152400" indent="-152400" algn="l">
              <a:lnSpc>
                <a:spcPct val="100000"/>
              </a:lnSpc>
              <a:buSzPct val="100000"/>
              <a:buChar char="•"/>
            </a:pPr>
            <a:r>
              <a:rPr lang="en-US" sz="750" b="1" dirty="0">
                <a:solidFill>
                  <a:srgbClr val="000000"/>
                </a:solidFill>
                <a:latin typeface="Roboto Bold" pitchFamily="34" charset="0"/>
                <a:ea typeface="Roboto Bold" pitchFamily="34" charset="-122"/>
                <a:cs typeface="Roboto Bold" pitchFamily="34" charset="-120"/>
              </a:rPr>
              <a:t>Бірнеше рет өлшеу: </a:t>
            </a:r>
            <a:r>
              <a:rPr lang="en-US" sz="750" dirty="0">
                <a:solidFill>
                  <a:srgbClr val="000000"/>
                </a:solidFill>
                <a:latin typeface="Roboto" pitchFamily="34" charset="0"/>
                <a:ea typeface="Roboto" pitchFamily="34" charset="-122"/>
                <a:cs typeface="Roboto" pitchFamily="34" charset="-120"/>
              </a:rPr>
              <a:t>Бір нысанды бірнеше рет немесе бірнеше тәсілмен өлшеп, орташа алу</a:t>
            </a:r>
            <a:endParaRPr lang="en-US" sz="750" dirty="0"/>
          </a:p>
          <a:p>
            <a:pPr marL="152400" indent="-152400" algn="l">
              <a:lnSpc>
                <a:spcPct val="100000"/>
              </a:lnSpc>
              <a:buSzPct val="100000"/>
              <a:buChar char="•"/>
            </a:pPr>
            <a:r>
              <a:rPr lang="en-US" sz="750" b="1" dirty="0">
                <a:solidFill>
                  <a:srgbClr val="000000"/>
                </a:solidFill>
                <a:latin typeface="Roboto Bold" pitchFamily="34" charset="0"/>
                <a:ea typeface="Roboto Bold" pitchFamily="34" charset="-122"/>
                <a:cs typeface="Roboto Bold" pitchFamily="34" charset="-120"/>
              </a:rPr>
              <a:t>Сенімділік интервалы: </a:t>
            </a:r>
            <a:r>
              <a:rPr lang="en-US" sz="750" dirty="0">
                <a:solidFill>
                  <a:srgbClr val="000000"/>
                </a:solidFill>
                <a:latin typeface="Roboto" pitchFamily="34" charset="0"/>
                <a:ea typeface="Roboto" pitchFamily="34" charset="-122"/>
                <a:cs typeface="Roboto" pitchFamily="34" charset="-120"/>
              </a:rPr>
              <a:t>Қатенің мөлшерін ашық хабарлап, нәтижеге белгісіздікті қосу</a:t>
            </a:r>
            <a:endParaRPr lang="en-US" sz="750" dirty="0"/>
          </a:p>
        </p:txBody>
      </p:sp>
      <p:sp>
        <p:nvSpPr>
          <p:cNvPr id="11" name="Text 9"/>
          <p:cNvSpPr/>
          <p:nvPr/>
        </p:nvSpPr>
        <p:spPr>
          <a:xfrm>
            <a:off x="6249335" y="2231330"/>
            <a:ext cx="5259851" cy="234752"/>
          </a:xfrm>
          <a:prstGeom prst="rect">
            <a:avLst/>
          </a:prstGeom>
          <a:noFill/>
          <a:ln/>
        </p:spPr>
        <p:txBody>
          <a:bodyPr wrap="square" lIns="0" tIns="0" rIns="0" bIns="0" rtlCol="0" anchor="t">
            <a:normAutofit/>
          </a:bodyPr>
          <a:lstStyle/>
          <a:p>
            <a:pPr marL="0" indent="0" algn="l">
              <a:lnSpc>
                <a:spcPct val="100000"/>
              </a:lnSpc>
              <a:buNone/>
            </a:pPr>
            <a:r>
              <a:rPr lang="en-US" sz="750" dirty="0">
                <a:solidFill>
                  <a:srgbClr val="000000"/>
                </a:solidFill>
                <a:latin typeface="Roboto" pitchFamily="34" charset="0"/>
                <a:ea typeface="Roboto" pitchFamily="34" charset="-122"/>
                <a:cs typeface="Roboto" pitchFamily="34" charset="-120"/>
              </a:rPr>
              <a:t>Соңғы тәсіл — белгісіздікті жасырмай, оны ашық хабарлау — ғылыми статистиканың этикалық ұстанымы. «Қате ±3%» деген жазу нәтижені кемітпейді, керісінше оның сенімділігін арттырады.</a:t>
            </a:r>
            <a:endParaRPr lang="en-US" sz="750" dirty="0"/>
          </a:p>
        </p:txBody>
      </p:sp>
      <p:pic>
        <p:nvPicPr>
          <p:cNvPr id="12" name="Image 0" descr="preencoded.png"/>
          <p:cNvPicPr>
            <a:picLocks noChangeAspect="1"/>
          </p:cNvPicPr>
          <p:nvPr/>
        </p:nvPicPr>
        <p:blipFill>
          <a:blip r:embed="rId3"/>
          <a:stretch>
            <a:fillRect/>
          </a:stretch>
        </p:blipFill>
        <p:spPr>
          <a:xfrm>
            <a:off x="2904060" y="2584053"/>
            <a:ext cx="6383575" cy="3788767"/>
          </a:xfrm>
          <a:prstGeom prst="rect">
            <a:avLst/>
          </a:prstGeom>
        </p:spPr>
      </p:pic>
      <p:sp>
        <p:nvSpPr>
          <p:cNvPr id="13" name="Text 10"/>
          <p:cNvSpPr/>
          <p:nvPr/>
        </p:nvSpPr>
        <p:spPr>
          <a:xfrm>
            <a:off x="7347124" y="5188308"/>
            <a:ext cx="1586812" cy="917059"/>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Қатені өлшеп хабарлау</a:t>
            </a:r>
            <a:endParaRPr lang="en-US" sz="1900" dirty="0"/>
          </a:p>
        </p:txBody>
      </p:sp>
      <p:sp>
        <p:nvSpPr>
          <p:cNvPr id="14" name="Text 11"/>
          <p:cNvSpPr/>
          <p:nvPr/>
        </p:nvSpPr>
        <p:spPr>
          <a:xfrm>
            <a:off x="5347307" y="5341151"/>
            <a:ext cx="1586812" cy="611372"/>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Іріктемені ұлғайту</a:t>
            </a:r>
            <a:endParaRPr lang="en-US" sz="1900" dirty="0"/>
          </a:p>
        </p:txBody>
      </p:sp>
      <p:sp>
        <p:nvSpPr>
          <p:cNvPr id="15" name="Text 12"/>
          <p:cNvSpPr/>
          <p:nvPr/>
        </p:nvSpPr>
        <p:spPr>
          <a:xfrm>
            <a:off x="3314884" y="5341151"/>
            <a:ext cx="1586812" cy="611372"/>
          </a:xfrm>
          <a:prstGeom prst="rect">
            <a:avLst/>
          </a:prstGeom>
          <a:noFill/>
          <a:ln/>
        </p:spPr>
        <p:txBody>
          <a:bodyPr wrap="square" lIns="0" tIns="0" rIns="0" bIns="0" rtlCol="0" anchor="t">
            <a:normAutofit/>
          </a:bodyPr>
          <a:lstStyle/>
          <a:p>
            <a:pPr marL="0" indent="0" algn="ctr">
              <a:lnSpc>
                <a:spcPct val="104000"/>
              </a:lnSpc>
              <a:buNone/>
            </a:pPr>
            <a:r>
              <a:rPr lang="en-US" sz="1900" dirty="0">
                <a:solidFill>
                  <a:srgbClr val="384653"/>
                </a:solidFill>
                <a:latin typeface="Host Grotesk Medium" pitchFamily="34" charset="0"/>
                <a:ea typeface="Host Grotesk Medium" pitchFamily="34" charset="-122"/>
                <a:cs typeface="Host Grotesk Medium" pitchFamily="34" charset="-120"/>
              </a:rPr>
              <a:t>Дизайнды жақсарту</a:t>
            </a:r>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5518</Words>
  <Application>Microsoft Office PowerPoint</Application>
  <PresentationFormat>Широкоэкранный</PresentationFormat>
  <Paragraphs>337</Paragraphs>
  <Slides>34</Slides>
  <Notes>33</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34</vt:i4>
      </vt:variant>
    </vt:vector>
  </HeadingPairs>
  <TitlesOfParts>
    <vt:vector size="40" baseType="lpstr">
      <vt:lpstr>Roboto</vt:lpstr>
      <vt:lpstr>Host Grotesk Medium</vt:lpstr>
      <vt:lpstr>Arial</vt:lpstr>
      <vt:lpstr>Roboto Bold</vt:lpstr>
      <vt:lpstr>Times New Roman</vt:lpstr>
      <vt:lpstr>Office Theme</vt:lpstr>
      <vt:lpstr>Статистика және деректерді талдау</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2</cp:revision>
  <dcterms:created xsi:type="dcterms:W3CDTF">2026-10-12T18:43:52Z</dcterms:created>
  <dcterms:modified xsi:type="dcterms:W3CDTF">2026-11-03T18:52:54Z</dcterms:modified>
</cp:coreProperties>
</file>