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2" r:id="rId2"/>
    <p:sldId id="283" r:id="rId3"/>
    <p:sldId id="257" r:id="rId4"/>
    <p:sldId id="276" r:id="rId5"/>
    <p:sldId id="275" r:id="rId6"/>
    <p:sldId id="272" r:id="rId7"/>
    <p:sldId id="274" r:id="rId8"/>
    <p:sldId id="285" r:id="rId9"/>
    <p:sldId id="286" r:id="rId10"/>
    <p:sldId id="289" r:id="rId11"/>
    <p:sldId id="290" r:id="rId12"/>
    <p:sldId id="288" r:id="rId13"/>
    <p:sldId id="287" r:id="rId14"/>
    <p:sldId id="28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070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10" y="3298172"/>
            <a:ext cx="7766221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40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1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00433" y="3999902"/>
            <a:ext cx="65449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dirty="0" err="1"/>
              <a:t>Assel.yerzhan@satbayev.university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2E2EB-8016-BE2E-156B-FAC948FFC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6A84A2-3801-8A7E-49ED-79757606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6756" y="3429000"/>
            <a:ext cx="3420902" cy="551058"/>
          </a:xfrm>
        </p:spPr>
        <p:txBody>
          <a:bodyPr>
            <a:noAutofit/>
          </a:bodyPr>
          <a:lstStyle/>
          <a:p>
            <a:pPr algn="ctr">
              <a:lnSpc>
                <a:spcPts val="4850"/>
              </a:lnSpc>
            </a:pP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Биполярные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и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полевые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транзисторы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: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устройство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,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схемы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включения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и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режимы</a:t>
            </a: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работы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5E2E89B2-36BF-EBF4-DB8A-B07D18F1AE08}"/>
              </a:ext>
            </a:extLst>
          </p:cNvPr>
          <p:cNvSpPr/>
          <p:nvPr/>
        </p:nvSpPr>
        <p:spPr>
          <a:xfrm>
            <a:off x="303910" y="1527274"/>
            <a:ext cx="8307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12AC1D54-68E0-8029-BC5E-115CD26DA8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36822"/>
            <a:ext cx="3921211" cy="5721178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DDCE418-8753-696B-B30E-F98E14C06FEC}"/>
              </a:ext>
            </a:extLst>
          </p:cNvPr>
          <p:cNvSpPr txBox="1">
            <a:spLocks/>
          </p:cNvSpPr>
          <p:nvPr/>
        </p:nvSpPr>
        <p:spPr>
          <a:xfrm>
            <a:off x="4572000" y="320130"/>
            <a:ext cx="3618610" cy="5510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лекции:</a:t>
            </a:r>
          </a:p>
        </p:txBody>
      </p:sp>
    </p:spTree>
    <p:extLst>
      <p:ext uri="{BB962C8B-B14F-4D97-AF65-F5344CB8AC3E}">
        <p14:creationId xmlns:p14="http://schemas.microsoft.com/office/powerpoint/2010/main" val="3987708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3BEF3D5D-BF66-C642-E386-1B15F81EF0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7" y="1128584"/>
            <a:ext cx="9144000" cy="572941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29768" y="1420182"/>
            <a:ext cx="8914231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Введение 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Биполярный транзистор, режимы работы, схемы включения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Полевые транзисторы, ключевые преимущества, примеры применения</a:t>
            </a:r>
          </a:p>
          <a:p>
            <a:pPr marL="457200" indent="-457200">
              <a:buAutoNum type="arabicPeriod"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</a:t>
            </a:r>
          </a:p>
          <a:p>
            <a:pPr marL="457200" indent="-457200">
              <a:buAutoNum type="arabicPeriod"/>
            </a:pP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завершению урока Вы будете знать: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765C4D3-CF82-CAC1-26C8-F866CF6626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1438"/>
            <a:ext cx="9144001" cy="410656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38897" y="1276865"/>
            <a:ext cx="83724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транзистор?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Принципы работы биполярных транзисторов.</a:t>
            </a:r>
          </a:p>
          <a:p>
            <a:pPr marL="457200" indent="-457200">
              <a:buAutoNum type="arabicPeriod"/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Вольт-амперные характеристики полевых транзисторов.</a:t>
            </a:r>
          </a:p>
          <a:p>
            <a:endParaRPr lang="ru-RU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078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0B334927-6F41-6D1A-C62D-B5B3EAE74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28584"/>
            <a:ext cx="3377513" cy="5729416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76B46F81-25DC-241C-2D8A-F789E7044CEF}"/>
              </a:ext>
            </a:extLst>
          </p:cNvPr>
          <p:cNvSpPr/>
          <p:nvPr/>
        </p:nvSpPr>
        <p:spPr>
          <a:xfrm>
            <a:off x="3604101" y="1190873"/>
            <a:ext cx="547278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Что такое транзистор?</a:t>
            </a:r>
            <a:endParaRPr lang="en-US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19372678-080B-2E6E-ADBF-D5CC3E52C567}"/>
              </a:ext>
            </a:extLst>
          </p:cNvPr>
          <p:cNvSpPr/>
          <p:nvPr/>
        </p:nvSpPr>
        <p:spPr>
          <a:xfrm>
            <a:off x="3486656" y="2130636"/>
            <a:ext cx="2743185" cy="3914894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16352C8C-ED83-450D-2021-9E5065827AB7}"/>
              </a:ext>
            </a:extLst>
          </p:cNvPr>
          <p:cNvSpPr/>
          <p:nvPr/>
        </p:nvSpPr>
        <p:spPr>
          <a:xfrm>
            <a:off x="3692634" y="2336614"/>
            <a:ext cx="243601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Биполярные транзисторы (BJT)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10FCA29F-B974-CE22-4FEC-89EAB8519CCB}"/>
              </a:ext>
            </a:extLst>
          </p:cNvPr>
          <p:cNvSpPr/>
          <p:nvPr/>
        </p:nvSpPr>
        <p:spPr>
          <a:xfrm>
            <a:off x="3737997" y="3795367"/>
            <a:ext cx="243601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Управляются током, обеспечивают высокое усиление мощности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B60E81DB-1A18-8256-3EE7-0B50C2478C41}"/>
              </a:ext>
            </a:extLst>
          </p:cNvPr>
          <p:cNvSpPr/>
          <p:nvPr/>
        </p:nvSpPr>
        <p:spPr>
          <a:xfrm>
            <a:off x="6379994" y="2130636"/>
            <a:ext cx="2589602" cy="3914894"/>
          </a:xfrm>
          <a:prstGeom prst="roundRect">
            <a:avLst>
              <a:gd name="adj" fmla="val 3962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5AED419-E108-11C9-509A-7276404AE523}"/>
              </a:ext>
            </a:extLst>
          </p:cNvPr>
          <p:cNvSpPr/>
          <p:nvPr/>
        </p:nvSpPr>
        <p:spPr>
          <a:xfrm>
            <a:off x="6585972" y="2336614"/>
            <a:ext cx="243601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Полевые транзисторы (FET)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13C4EA01-B40D-5419-7FCC-C2B20E32F310}"/>
              </a:ext>
            </a:extLst>
          </p:cNvPr>
          <p:cNvSpPr/>
          <p:nvPr/>
        </p:nvSpPr>
        <p:spPr>
          <a:xfrm>
            <a:off x="6784330" y="3611773"/>
            <a:ext cx="243601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Управляются напряжением, имеют высокое входное сопротивление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09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pPr>
              <a:lnSpc>
                <a:spcPts val="4850"/>
              </a:lnSpc>
            </a:pP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Биполярный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транзистор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: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базовые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понятия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Биполярный транзистор (БТ, BJT): PNP (a) условное обозначение и (b) физический макет, NPN (c) условное обозначение и (d) физический макет">
            <a:extLst>
              <a:ext uri="{FF2B5EF4-FFF2-40B4-BE49-F238E27FC236}">
                <a16:creationId xmlns:a16="http://schemas.microsoft.com/office/drawing/2014/main" id="{DF232099-93FF-FA49-6BC6-8DCE16FD4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951" y="1672280"/>
            <a:ext cx="6063049" cy="341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0" descr="preencoded.png">
            <a:extLst>
              <a:ext uri="{FF2B5EF4-FFF2-40B4-BE49-F238E27FC236}">
                <a16:creationId xmlns:a16="http://schemas.microsoft.com/office/drawing/2014/main" id="{D01B8B75-E049-0B93-B6B9-DB1A09129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125"/>
            <a:ext cx="3080951" cy="57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00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Заголовок 1"/>
          <p:cNvSpPr txBox="1">
            <a:spLocks/>
          </p:cNvSpPr>
          <p:nvPr/>
        </p:nvSpPr>
        <p:spPr>
          <a:xfrm>
            <a:off x="303910" y="408908"/>
            <a:ext cx="7886700" cy="55105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работы биполярного транзистора</a:t>
            </a: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F5AB7332-F1E4-8952-8785-50BC94EECF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639" y="1486395"/>
            <a:ext cx="5572720" cy="3152688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8EC675B8-558F-B788-7FFB-790C9D372CB4}"/>
              </a:ext>
            </a:extLst>
          </p:cNvPr>
          <p:cNvSpPr/>
          <p:nvPr/>
        </p:nvSpPr>
        <p:spPr>
          <a:xfrm>
            <a:off x="5795831" y="3774408"/>
            <a:ext cx="1385255" cy="134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Сбор</a:t>
            </a:r>
            <a:endParaRPr lang="en-US" sz="165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A57B5F7-2C65-ED2E-4800-7D68C41E2ABC}"/>
              </a:ext>
            </a:extLst>
          </p:cNvPr>
          <p:cNvSpPr/>
          <p:nvPr/>
        </p:nvSpPr>
        <p:spPr>
          <a:xfrm>
            <a:off x="3879372" y="3841773"/>
            <a:ext cx="1385255" cy="269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Диффузия</a:t>
            </a:r>
            <a:endParaRPr lang="en-US" sz="16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04CB1B7-FF82-ED1D-930C-EDE24FA7269B}"/>
              </a:ext>
            </a:extLst>
          </p:cNvPr>
          <p:cNvSpPr/>
          <p:nvPr/>
        </p:nvSpPr>
        <p:spPr>
          <a:xfrm>
            <a:off x="2055853" y="3931132"/>
            <a:ext cx="1385255" cy="269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Инжекция</a:t>
            </a:r>
            <a:endParaRPr lang="en-US" sz="16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826E00-932C-BB6B-0E42-AE92D2A51F9A}"/>
              </a:ext>
            </a:extLst>
          </p:cNvPr>
          <p:cNvSpPr txBox="1"/>
          <p:nvPr/>
        </p:nvSpPr>
        <p:spPr>
          <a:xfrm>
            <a:off x="2930362" y="4896894"/>
            <a:ext cx="7315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β </a:t>
            </a:r>
            <a:r>
              <a:rPr lang="ru-RU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= </a:t>
            </a:r>
            <a:r>
              <a:rPr lang="en-US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</a:t>
            </a:r>
            <a:r>
              <a:rPr lang="en-US" sz="4000" baseline="-2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C</a:t>
            </a:r>
            <a:r>
              <a:rPr lang="ru-RU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/ </a:t>
            </a:r>
            <a:r>
              <a:rPr lang="en-US" sz="4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</a:t>
            </a:r>
            <a:r>
              <a:rPr lang="en-US" sz="4000" baseline="-250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B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836DF-3138-B9EA-39BB-AEB27F6B1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5C365E-ED7E-118C-AA72-D6508670CF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09" y="320130"/>
            <a:ext cx="8494101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Режимы работы биполярного транзистора</a:t>
            </a:r>
          </a:p>
        </p:txBody>
      </p:sp>
      <p:sp>
        <p:nvSpPr>
          <p:cNvPr id="12" name="Shape 3">
            <a:extLst>
              <a:ext uri="{FF2B5EF4-FFF2-40B4-BE49-F238E27FC236}">
                <a16:creationId xmlns:a16="http://schemas.microsoft.com/office/drawing/2014/main" id="{1E1D097F-F99A-B4F8-822A-68110FA0E9B8}"/>
              </a:ext>
            </a:extLst>
          </p:cNvPr>
          <p:cNvSpPr/>
          <p:nvPr/>
        </p:nvSpPr>
        <p:spPr>
          <a:xfrm>
            <a:off x="1108159" y="1725617"/>
            <a:ext cx="3614931" cy="2288130"/>
          </a:xfrm>
          <a:prstGeom prst="roundRect">
            <a:avLst>
              <a:gd name="adj" fmla="val 27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A3EB6A53-7DFD-E5C1-BC8D-A57B40C7B856}"/>
              </a:ext>
            </a:extLst>
          </p:cNvPr>
          <p:cNvSpPr/>
          <p:nvPr/>
        </p:nvSpPr>
        <p:spPr>
          <a:xfrm>
            <a:off x="1325878" y="2802948"/>
            <a:ext cx="1393028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Активный режим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3A1F5890-A355-816E-A1A4-33F30B1BD97E}"/>
              </a:ext>
            </a:extLst>
          </p:cNvPr>
          <p:cNvSpPr/>
          <p:nvPr/>
        </p:nvSpPr>
        <p:spPr>
          <a:xfrm>
            <a:off x="4812375" y="1740033"/>
            <a:ext cx="3771451" cy="2288130"/>
          </a:xfrm>
          <a:prstGeom prst="roundRect">
            <a:avLst>
              <a:gd name="adj" fmla="val 2775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41B9EEEF-A750-6087-0181-3582C5740715}"/>
              </a:ext>
            </a:extLst>
          </p:cNvPr>
          <p:cNvSpPr/>
          <p:nvPr/>
        </p:nvSpPr>
        <p:spPr>
          <a:xfrm>
            <a:off x="4990945" y="2869682"/>
            <a:ext cx="1530348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 насыщения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A310B2E9-155B-3404-0A1C-8B21F62F2AF5}"/>
              </a:ext>
            </a:extLst>
          </p:cNvPr>
          <p:cNvSpPr/>
          <p:nvPr/>
        </p:nvSpPr>
        <p:spPr>
          <a:xfrm>
            <a:off x="1108159" y="4143632"/>
            <a:ext cx="3614931" cy="2125363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8BB66280-DDAE-712C-A30B-850AE99E8C27}"/>
              </a:ext>
            </a:extLst>
          </p:cNvPr>
          <p:cNvSpPr/>
          <p:nvPr/>
        </p:nvSpPr>
        <p:spPr>
          <a:xfrm>
            <a:off x="1408634" y="5076662"/>
            <a:ext cx="1227515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Режим отсечки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56036FB7-E10B-2B72-2268-9C2AA47C891B}"/>
              </a:ext>
            </a:extLst>
          </p:cNvPr>
          <p:cNvSpPr/>
          <p:nvPr/>
        </p:nvSpPr>
        <p:spPr>
          <a:xfrm>
            <a:off x="4812374" y="4161630"/>
            <a:ext cx="3771451" cy="2107365"/>
          </a:xfrm>
          <a:prstGeom prst="roundRect">
            <a:avLst>
              <a:gd name="adj" fmla="val 4569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63608F9E-F4ED-94D9-5EFB-A6ECB3664FA0}"/>
              </a:ext>
            </a:extLst>
          </p:cNvPr>
          <p:cNvSpPr/>
          <p:nvPr/>
        </p:nvSpPr>
        <p:spPr>
          <a:xfrm>
            <a:off x="4852378" y="5134162"/>
            <a:ext cx="1500564" cy="16229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32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Инверсный режим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679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B2FD8-3F08-CD16-BA41-ADC6623062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3125C-859E-73A9-9AEF-B98562103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Схемы включения биполярного транзистора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Image 0" descr="preencoded.png">
            <a:extLst>
              <a:ext uri="{FF2B5EF4-FFF2-40B4-BE49-F238E27FC236}">
                <a16:creationId xmlns:a16="http://schemas.microsoft.com/office/drawing/2014/main" id="{04AB5585-980E-0FCE-C171-0DF4CB136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4" y="1771538"/>
            <a:ext cx="2796512" cy="793790"/>
          </a:xfrm>
          <a:prstGeom prst="rect">
            <a:avLst/>
          </a:prstGeom>
        </p:spPr>
      </p:pic>
      <p:sp>
        <p:nvSpPr>
          <p:cNvPr id="5" name="Text 4">
            <a:extLst>
              <a:ext uri="{FF2B5EF4-FFF2-40B4-BE49-F238E27FC236}">
                <a16:creationId xmlns:a16="http://schemas.microsoft.com/office/drawing/2014/main" id="{46D3D498-1EBE-0993-623F-4EDADD4A58B8}"/>
              </a:ext>
            </a:extLst>
          </p:cNvPr>
          <p:cNvSpPr/>
          <p:nvPr/>
        </p:nvSpPr>
        <p:spPr>
          <a:xfrm>
            <a:off x="303910" y="2808684"/>
            <a:ext cx="311639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с общей базой (ОБ)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>
            <a:extLst>
              <a:ext uri="{FF2B5EF4-FFF2-40B4-BE49-F238E27FC236}">
                <a16:creationId xmlns:a16="http://schemas.microsoft.com/office/drawing/2014/main" id="{1617136C-86C9-FDCA-FBFC-FD121E04E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7682" y="1771538"/>
            <a:ext cx="2664061" cy="793790"/>
          </a:xfrm>
          <a:prstGeom prst="rect">
            <a:avLst/>
          </a:prstGeom>
        </p:spPr>
      </p:pic>
      <p:sp>
        <p:nvSpPr>
          <p:cNvPr id="7" name="Text 6">
            <a:extLst>
              <a:ext uri="{FF2B5EF4-FFF2-40B4-BE49-F238E27FC236}">
                <a16:creationId xmlns:a16="http://schemas.microsoft.com/office/drawing/2014/main" id="{197D6600-E636-AE6F-735B-1F86372BB6F7}"/>
              </a:ext>
            </a:extLst>
          </p:cNvPr>
          <p:cNvSpPr/>
          <p:nvPr/>
        </p:nvSpPr>
        <p:spPr>
          <a:xfrm>
            <a:off x="3627682" y="3018683"/>
            <a:ext cx="275634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с общим эмиттером (ОЭ)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146870EC-FE55-7AC6-6A2D-61FCDF91AB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7757" y="1787179"/>
            <a:ext cx="2443630" cy="793790"/>
          </a:xfrm>
          <a:prstGeom prst="rect">
            <a:avLst/>
          </a:prstGeom>
        </p:spPr>
      </p:pic>
      <p:sp>
        <p:nvSpPr>
          <p:cNvPr id="9" name="Text 8">
            <a:extLst>
              <a:ext uri="{FF2B5EF4-FFF2-40B4-BE49-F238E27FC236}">
                <a16:creationId xmlns:a16="http://schemas.microsoft.com/office/drawing/2014/main" id="{A69608A8-C6D6-C244-4F01-D3982220E7AA}"/>
              </a:ext>
            </a:extLst>
          </p:cNvPr>
          <p:cNvSpPr/>
          <p:nvPr/>
        </p:nvSpPr>
        <p:spPr>
          <a:xfrm>
            <a:off x="6480482" y="3186802"/>
            <a:ext cx="23596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Схема с общим коллектором (ОК)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581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E3D42-BB09-949B-D2FC-DC596F714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6460E1-E7F7-E6B9-4D44-A735546CF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Схематическая реализация транзисторов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20222ADC-1E8B-5981-15B0-22472D0E0A4D}"/>
              </a:ext>
            </a:extLst>
          </p:cNvPr>
          <p:cNvSpPr/>
          <p:nvPr/>
        </p:nvSpPr>
        <p:spPr>
          <a:xfrm>
            <a:off x="209018" y="2611891"/>
            <a:ext cx="2878869" cy="1461016"/>
          </a:xfrm>
          <a:prstGeom prst="roundRect">
            <a:avLst>
              <a:gd name="adj" fmla="val 570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476120C8-378F-EB78-FDC4-64297ADB6C4B}"/>
              </a:ext>
            </a:extLst>
          </p:cNvPr>
          <p:cNvSpPr/>
          <p:nvPr/>
        </p:nvSpPr>
        <p:spPr>
          <a:xfrm>
            <a:off x="407376" y="2810249"/>
            <a:ext cx="22099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Входные параметры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5F009E4E-A6B4-48FC-AED3-23096C1D87E2}"/>
              </a:ext>
            </a:extLst>
          </p:cNvPr>
          <p:cNvSpPr/>
          <p:nvPr/>
        </p:nvSpPr>
        <p:spPr>
          <a:xfrm>
            <a:off x="407377" y="3239469"/>
            <a:ext cx="2615862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Определяют согласование с источником сигнала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68C42F91-1DDD-AAA7-D35A-1E269B46C921}"/>
              </a:ext>
            </a:extLst>
          </p:cNvPr>
          <p:cNvSpPr/>
          <p:nvPr/>
        </p:nvSpPr>
        <p:spPr>
          <a:xfrm>
            <a:off x="3219391" y="2600281"/>
            <a:ext cx="2878948" cy="1461016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79BC587A-A517-1CB0-BC39-D29EBD4C3B08}"/>
              </a:ext>
            </a:extLst>
          </p:cNvPr>
          <p:cNvSpPr/>
          <p:nvPr/>
        </p:nvSpPr>
        <p:spPr>
          <a:xfrm>
            <a:off x="3417748" y="2798639"/>
            <a:ext cx="2615941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Выходные характеристики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9CD86343-B373-9BC9-2857-36918C6DDA3A}"/>
              </a:ext>
            </a:extLst>
          </p:cNvPr>
          <p:cNvSpPr/>
          <p:nvPr/>
        </p:nvSpPr>
        <p:spPr>
          <a:xfrm>
            <a:off x="3350894" y="3418955"/>
            <a:ext cx="261594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Влияют </a:t>
            </a:r>
            <a:r>
              <a:rPr lang="en-US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на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согласование</a:t>
            </a:r>
            <a:endParaRPr lang="ru-RU" dirty="0">
              <a:solidFill>
                <a:srgbClr val="333F70"/>
              </a:solidFill>
              <a:latin typeface="Times New Roman" panose="02020603050405020304" pitchFamily="18" charset="0"/>
              <a:ea typeface="Open Sans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с нагрузкой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44392FDE-4F60-BBB6-6DC1-0665264D4CB9}"/>
              </a:ext>
            </a:extLst>
          </p:cNvPr>
          <p:cNvSpPr/>
          <p:nvPr/>
        </p:nvSpPr>
        <p:spPr>
          <a:xfrm>
            <a:off x="6292557" y="2595562"/>
            <a:ext cx="2615941" cy="1461016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CBAD33AF-90F3-CEC8-C076-4B5CEC001C36}"/>
              </a:ext>
            </a:extLst>
          </p:cNvPr>
          <p:cNvSpPr/>
          <p:nvPr/>
        </p:nvSpPr>
        <p:spPr>
          <a:xfrm>
            <a:off x="6490915" y="2793920"/>
            <a:ext cx="181282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Частотные свойства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48793D75-5B1D-61C1-901A-BDC9600B205D}"/>
              </a:ext>
            </a:extLst>
          </p:cNvPr>
          <p:cNvSpPr/>
          <p:nvPr/>
        </p:nvSpPr>
        <p:spPr>
          <a:xfrm>
            <a:off x="6490914" y="3223140"/>
            <a:ext cx="237696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Ограничивают диапазон рабочих частот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9419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C1AB0-9160-0E5A-8C0B-D8FF618C4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35537D-FA14-2D28-76B9-5295107B2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8329344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Полевые транзисторы: основные понятия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ED88278E-AF88-1136-0BC6-5A525EB8E640}"/>
              </a:ext>
            </a:extLst>
          </p:cNvPr>
          <p:cNvSpPr/>
          <p:nvPr/>
        </p:nvSpPr>
        <p:spPr>
          <a:xfrm>
            <a:off x="932426" y="1365575"/>
            <a:ext cx="3536156" cy="3334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Ключевые преимущества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1FDAA1D9-D4B2-5CBB-6CA0-E7D981B2BC35}"/>
              </a:ext>
            </a:extLst>
          </p:cNvPr>
          <p:cNvSpPr/>
          <p:nvPr/>
        </p:nvSpPr>
        <p:spPr>
          <a:xfrm>
            <a:off x="661985" y="2490269"/>
            <a:ext cx="3536156" cy="187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Управление напряжением затвора, практически без потребления тока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Очень высокое входное сопротивление (до 1014 Ом для MOSFET)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Малый уровень шумов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Высокая температурная стабильность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Простота параллельного включения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6D15A72F-5626-1DDF-A1A0-04230B8243D4}"/>
              </a:ext>
            </a:extLst>
          </p:cNvPr>
          <p:cNvSpPr/>
          <p:nvPr/>
        </p:nvSpPr>
        <p:spPr>
          <a:xfrm>
            <a:off x="4689869" y="1602440"/>
            <a:ext cx="3148727" cy="1667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Основные типы FET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2FEEB12B-A192-C765-B9C6-01472F35845B}"/>
              </a:ext>
            </a:extLst>
          </p:cNvPr>
          <p:cNvSpPr/>
          <p:nvPr/>
        </p:nvSpPr>
        <p:spPr>
          <a:xfrm>
            <a:off x="4689869" y="2526765"/>
            <a:ext cx="3536156" cy="85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JFET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(Junction FET) — полевые транзисторы с управляющим p-n переходом. Используют обратносмещенный переход для создания обедненной области.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8">
            <a:extLst>
              <a:ext uri="{FF2B5EF4-FFF2-40B4-BE49-F238E27FC236}">
                <a16:creationId xmlns:a16="http://schemas.microsoft.com/office/drawing/2014/main" id="{32FC263E-3746-9E78-F8F7-9A9E4C7DC596}"/>
              </a:ext>
            </a:extLst>
          </p:cNvPr>
          <p:cNvSpPr/>
          <p:nvPr/>
        </p:nvSpPr>
        <p:spPr>
          <a:xfrm>
            <a:off x="4689869" y="4194708"/>
            <a:ext cx="3536156" cy="8533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MOSFET</a:t>
            </a:r>
            <a:r>
              <a:rPr lang="en-US" dirty="0">
                <a:solidFill>
                  <a:srgbClr val="333F70"/>
                </a:solidFill>
                <a:latin typeface="Times New Roman" panose="02020603050405020304" pitchFamily="18" charset="0"/>
                <a:ea typeface="Open Sans" pitchFamily="34" charset="-122"/>
                <a:cs typeface="Times New Roman" panose="02020603050405020304" pitchFamily="18" charset="0"/>
              </a:rPr>
              <a:t> (Metal-Oxide-Semiconductor FET) — транзисторы с изолированным затвором. Затвор отделен от канала тонким слоем диэлектрика.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496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28236-EC69-E15F-DA97-A1CE6376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9CEC30-1DA1-F72C-F405-0B00062AA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8658858" cy="551058"/>
          </a:xfrm>
        </p:spPr>
        <p:txBody>
          <a:bodyPr>
            <a:noAutofit/>
          </a:bodyPr>
          <a:lstStyle/>
          <a:p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Вольт-амперные характеристики полевых транзисторов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7F815B-6B7B-EBDB-DA9E-0C8B41B99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06" y="1351005"/>
            <a:ext cx="8089556" cy="4530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82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E71B6-1B6D-C635-280E-9EF200BC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43405-862C-3AB5-C6B7-B3D8C8EA9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Примеры применения транзисторов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6A08E970-1904-23D6-FD53-403788D4B1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950" y="1356440"/>
            <a:ext cx="851300" cy="851300"/>
          </a:xfrm>
          <a:prstGeom prst="rect">
            <a:avLst/>
          </a:prstGeom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968A590A-D883-ADEC-E2B2-7059657E2BBE}"/>
              </a:ext>
            </a:extLst>
          </p:cNvPr>
          <p:cNvSpPr/>
          <p:nvPr/>
        </p:nvSpPr>
        <p:spPr>
          <a:xfrm>
            <a:off x="4806101" y="1720652"/>
            <a:ext cx="1287586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Усилители звука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2" descr="preencoded.png">
            <a:extLst>
              <a:ext uri="{FF2B5EF4-FFF2-40B4-BE49-F238E27FC236}">
                <a16:creationId xmlns:a16="http://schemas.microsoft.com/office/drawing/2014/main" id="{0E3BF403-A813-ACA1-73F5-EA5B1132B7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5950" y="2520483"/>
            <a:ext cx="968910" cy="968910"/>
          </a:xfrm>
          <a:prstGeom prst="rect">
            <a:avLst/>
          </a:prstGeom>
        </p:spPr>
      </p:pic>
      <p:sp>
        <p:nvSpPr>
          <p:cNvPr id="6" name="Text 4">
            <a:extLst>
              <a:ext uri="{FF2B5EF4-FFF2-40B4-BE49-F238E27FC236}">
                <a16:creationId xmlns:a16="http://schemas.microsoft.com/office/drawing/2014/main" id="{EABA3FEF-BAD6-EE3E-DEC7-6D04EC573AEC}"/>
              </a:ext>
            </a:extLst>
          </p:cNvPr>
          <p:cNvSpPr/>
          <p:nvPr/>
        </p:nvSpPr>
        <p:spPr>
          <a:xfrm>
            <a:off x="4754525" y="3004938"/>
            <a:ext cx="2222495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Высокочастотные</a:t>
            </a: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rgbClr val="333F70"/>
              </a:solidFill>
              <a:latin typeface="Times New Roman" panose="02020603050405020304" pitchFamily="18" charset="0"/>
              <a:ea typeface="Unbounded Bol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ts val="2050"/>
              </a:lnSpc>
              <a:buNone/>
            </a:pPr>
            <a:r>
              <a:rPr lang="en-US" sz="2800" b="1" dirty="0" err="1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усилители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3" descr="preencoded.png">
            <a:extLst>
              <a:ext uri="{FF2B5EF4-FFF2-40B4-BE49-F238E27FC236}">
                <a16:creationId xmlns:a16="http://schemas.microsoft.com/office/drawing/2014/main" id="{928D6B82-69ED-92A0-612E-B3D4A5E759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8315" y="3857035"/>
            <a:ext cx="1006569" cy="793226"/>
          </a:xfrm>
          <a:prstGeom prst="rect">
            <a:avLst/>
          </a:prstGeom>
        </p:spPr>
      </p:pic>
      <p:sp>
        <p:nvSpPr>
          <p:cNvPr id="8" name="Text 6">
            <a:extLst>
              <a:ext uri="{FF2B5EF4-FFF2-40B4-BE49-F238E27FC236}">
                <a16:creationId xmlns:a16="http://schemas.microsoft.com/office/drawing/2014/main" id="{9496629E-A8B5-3954-7CDF-399DF51C9507}"/>
              </a:ext>
            </a:extLst>
          </p:cNvPr>
          <p:cNvSpPr/>
          <p:nvPr/>
        </p:nvSpPr>
        <p:spPr>
          <a:xfrm>
            <a:off x="4750618" y="4172262"/>
            <a:ext cx="1296790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Ключевые схемы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4" descr="preencoded.png">
            <a:extLst>
              <a:ext uri="{FF2B5EF4-FFF2-40B4-BE49-F238E27FC236}">
                <a16:creationId xmlns:a16="http://schemas.microsoft.com/office/drawing/2014/main" id="{CCA7AA7B-2742-FE6F-97F8-B452AA879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30473" y="5017903"/>
            <a:ext cx="761786" cy="761786"/>
          </a:xfrm>
          <a:prstGeom prst="rect">
            <a:avLst/>
          </a:prstGeom>
        </p:spPr>
      </p:pic>
      <p:sp>
        <p:nvSpPr>
          <p:cNvPr id="10" name="Text 8">
            <a:extLst>
              <a:ext uri="{FF2B5EF4-FFF2-40B4-BE49-F238E27FC236}">
                <a16:creationId xmlns:a16="http://schemas.microsoft.com/office/drawing/2014/main" id="{F432B56E-1692-6537-8A84-842BB27CC3AE}"/>
              </a:ext>
            </a:extLst>
          </p:cNvPr>
          <p:cNvSpPr/>
          <p:nvPr/>
        </p:nvSpPr>
        <p:spPr>
          <a:xfrm>
            <a:off x="4762085" y="5301460"/>
            <a:ext cx="1490056" cy="162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8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Источники питания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2469BDB5-15F7-2E17-46FF-44AC24F225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45059"/>
            <a:ext cx="3078489" cy="571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416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F8107-5A07-54DE-1F13-42ABB78A6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BC66F-59DB-9AE4-0D32-10D57E2EF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Заключение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Shape 4">
            <a:extLst>
              <a:ext uri="{FF2B5EF4-FFF2-40B4-BE49-F238E27FC236}">
                <a16:creationId xmlns:a16="http://schemas.microsoft.com/office/drawing/2014/main" id="{B4BDD38E-0528-2B94-0D77-17FC3033404F}"/>
              </a:ext>
            </a:extLst>
          </p:cNvPr>
          <p:cNvSpPr/>
          <p:nvPr/>
        </p:nvSpPr>
        <p:spPr>
          <a:xfrm>
            <a:off x="634189" y="1301578"/>
            <a:ext cx="3679031" cy="3385346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65453FD2-6251-8BF6-19C1-8C212DF8EAEC}"/>
              </a:ext>
            </a:extLst>
          </p:cNvPr>
          <p:cNvSpPr/>
          <p:nvPr/>
        </p:nvSpPr>
        <p:spPr>
          <a:xfrm>
            <a:off x="840167" y="1201250"/>
            <a:ext cx="326707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Глубокое понимание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6902C53E-87A9-F372-404F-FD761DFB7B87}"/>
              </a:ext>
            </a:extLst>
          </p:cNvPr>
          <p:cNvSpPr/>
          <p:nvPr/>
        </p:nvSpPr>
        <p:spPr>
          <a:xfrm>
            <a:off x="4511578" y="1301578"/>
            <a:ext cx="3679031" cy="3385346"/>
          </a:xfrm>
          <a:prstGeom prst="roundRect">
            <a:avLst>
              <a:gd name="adj" fmla="val 226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E578670C-D0DD-891C-7C31-55D9948D009F}"/>
              </a:ext>
            </a:extLst>
          </p:cNvPr>
          <p:cNvSpPr/>
          <p:nvPr/>
        </p:nvSpPr>
        <p:spPr>
          <a:xfrm>
            <a:off x="4717556" y="1201250"/>
            <a:ext cx="3473053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4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Практическое применение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Shape 10">
            <a:extLst>
              <a:ext uri="{FF2B5EF4-FFF2-40B4-BE49-F238E27FC236}">
                <a16:creationId xmlns:a16="http://schemas.microsoft.com/office/drawing/2014/main" id="{AB0E0847-8030-DDCC-17AF-D24EE8414DB0}"/>
              </a:ext>
            </a:extLst>
          </p:cNvPr>
          <p:cNvSpPr/>
          <p:nvPr/>
        </p:nvSpPr>
        <p:spPr>
          <a:xfrm>
            <a:off x="634189" y="4885282"/>
            <a:ext cx="7556421" cy="1793796"/>
          </a:xfrm>
          <a:prstGeom prst="roundRect">
            <a:avLst>
              <a:gd name="adj" fmla="val 4647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C6F41FCC-F2D9-06A7-12CE-913F60F76E8F}"/>
              </a:ext>
            </a:extLst>
          </p:cNvPr>
          <p:cNvSpPr/>
          <p:nvPr/>
        </p:nvSpPr>
        <p:spPr>
          <a:xfrm>
            <a:off x="1424168" y="5480952"/>
            <a:ext cx="379380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4000" b="1" dirty="0">
                <a:solidFill>
                  <a:srgbClr val="333F70"/>
                </a:solidFill>
                <a:latin typeface="Times New Roman" panose="02020603050405020304" pitchFamily="18" charset="0"/>
                <a:ea typeface="Unbounded Bold" pitchFamily="34" charset="-122"/>
                <a:cs typeface="Times New Roman" panose="02020603050405020304" pitchFamily="18" charset="0"/>
              </a:rPr>
              <a:t>Непрерывное развитие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3762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2414</TotalTime>
  <Words>285</Words>
  <Application>Microsoft Office PowerPoint</Application>
  <PresentationFormat>Экран (4:3)</PresentationFormat>
  <Paragraphs>64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Unbounded Bold</vt:lpstr>
      <vt:lpstr>Тема Office</vt:lpstr>
      <vt:lpstr>Цифровая схемотехника</vt:lpstr>
      <vt:lpstr>Биполярные и полевые транзисторы: устройство, схемы включения и режимы работы</vt:lpstr>
      <vt:lpstr>Содержание</vt:lpstr>
      <vt:lpstr>По завершению урока Вы будете знать:</vt:lpstr>
      <vt:lpstr>Введение</vt:lpstr>
      <vt:lpstr>Биполярный транзистор: базовые понятия</vt:lpstr>
      <vt:lpstr>Презентация PowerPoint</vt:lpstr>
      <vt:lpstr>Режимы работы биполярного транзистора</vt:lpstr>
      <vt:lpstr>Схемы включения биполярного транзистора</vt:lpstr>
      <vt:lpstr>Схематическая реализация транзисторов</vt:lpstr>
      <vt:lpstr>Полевые транзисторы: основные понятия</vt:lpstr>
      <vt:lpstr>Вольт-амперные характеристики полевых транзисторов</vt:lpstr>
      <vt:lpstr>Примеры применения транзисторов</vt:lpstr>
      <vt:lpstr>Заключение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Asel Erzhan</cp:lastModifiedBy>
  <cp:revision>299</cp:revision>
  <dcterms:created xsi:type="dcterms:W3CDTF">2017-10-09T05:58:02Z</dcterms:created>
  <dcterms:modified xsi:type="dcterms:W3CDTF">2026-11-03T19:57:00Z</dcterms:modified>
</cp:coreProperties>
</file>