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8"/>
  </p:notesMasterIdLst>
  <p:sldIdLst>
    <p:sldId id="30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14630400" cy="10972800"/>
  <p:notesSz cx="10972800" cy="14630400"/>
  <p:embeddedFontLst>
    <p:embeddedFont>
      <p:font typeface="Open Sans" pitchFamily="2" charset="0"/>
      <p:regular r:id="rId49"/>
      <p:bold r:id="rId50"/>
      <p:italic r:id="rId51"/>
      <p:boldItalic r:id="rId5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759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9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384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995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6.svg"/><Relationship Id="rId5" Type="http://schemas.openxmlformats.org/officeDocument/2006/relationships/image" Target="../media/image35.svg"/><Relationship Id="rId4" Type="http://schemas.openxmlformats.org/officeDocument/2006/relationships/image" Target="../media/image34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1413617" y="5224139"/>
            <a:ext cx="12425954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</a:t>
            </a:r>
            <a:r>
              <a:rPr lang="kk-KZ" sz="704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endParaRPr lang="ru-RU" sz="448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538" y="1256887"/>
            <a:ext cx="6686229" cy="15165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40693" y="6399843"/>
            <a:ext cx="10471939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ассоциированный профессор  </a:t>
            </a:r>
            <a:br>
              <a:rPr lang="ru-RU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/>
              <a:t>Assel.yerzhan@satbayev.university</a:t>
            </a:r>
            <a:br>
              <a:rPr lang="en-US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21048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RS-триггеры, Комбинированные RS-D и Универсальные JK-триггеры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639901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Фундаментальные элементы цифровой логики: от простейших бистабильных схем до универсальных триггеров, лежащих в основе современной электроники.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4014907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12852" y="4074438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1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46734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Основы Цифровой Памяти – RS-триггеры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600515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Первая глава посвящена базовым принципам хранения информации в цифровых схемах. Мы рассмотрим, что такое триггер, как работает простейший RS-триггер и каковы его реализации на логических элементах.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89246"/>
            <a:ext cx="605885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Что такое Триггер?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506158"/>
            <a:ext cx="4215289" cy="2118955"/>
          </a:xfrm>
          <a:prstGeom prst="roundRect">
            <a:avLst>
              <a:gd name="adj" fmla="val 393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4712137"/>
            <a:ext cx="3034546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🔁</a:t>
            </a: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Бистабильность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5148977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Устройство с двумя устойчивыми состояниями, способное хранить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бит информации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без постоянного источника питания на входе.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07437" y="4506158"/>
            <a:ext cx="4215408" cy="2118955"/>
          </a:xfrm>
          <a:prstGeom prst="roundRect">
            <a:avLst>
              <a:gd name="adj" fmla="val 393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5413415" y="4712137"/>
            <a:ext cx="2943463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⚙️</a:t>
            </a: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Основа техники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413415" y="5148977"/>
            <a:ext cx="380345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Базовый строительный блок цифровой электроники: от простых калькуляторов до суперкомпьютеров и современных процессоров.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21203" y="4506158"/>
            <a:ext cx="4215289" cy="2118955"/>
          </a:xfrm>
          <a:prstGeom prst="roundRect">
            <a:avLst>
              <a:gd name="adj" fmla="val 393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827181" y="4712137"/>
            <a:ext cx="2480905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🔧</a:t>
            </a: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Реализация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27181" y="5148977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Строится из стандартных логических элементов: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И-НЕ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ИЛИ-НЕ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что обеспечивает простоту и надёжность схемы.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684835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Триггер — это ячейка памяти, сохраняющая своё логическое состояние до тех пор, пока не поступит управляющий сигнал на его изменение. Именно это свойство делает триггеры незаменимыми в цифровых системах.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3930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RS-триггер: Простейший Элемент Памяти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50915" y="3577114"/>
            <a:ext cx="6565106" cy="4497943"/>
          </a:xfrm>
          <a:prstGeom prst="roundRect">
            <a:avLst>
              <a:gd name="adj" fmla="val 317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49273" y="3775472"/>
            <a:ext cx="263437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Входы и выходы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49273" y="4283988"/>
            <a:ext cx="616839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S (Set)</a:t>
            </a: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установка в логическую 1 </a:t>
            </a:r>
            <a:r>
              <a:rPr lang="en-US" sz="1550" b="1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R (Reset)</a:t>
            </a: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сброс в логический 0 </a:t>
            </a:r>
            <a:r>
              <a:rPr lang="en-US" sz="1550" b="1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</a:t>
            </a: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прямой выход </a:t>
            </a:r>
            <a:r>
              <a:rPr lang="en-US" sz="1550" b="1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Q'</a:t>
            </a: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инверсный выход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564874" y="3775472"/>
            <a:ext cx="33680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Таблица истинности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564874" y="4308872"/>
            <a:ext cx="6279356" cy="3542943"/>
          </a:xfrm>
          <a:prstGeom prst="roundRect">
            <a:avLst>
              <a:gd name="adj" fmla="val 2353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770852" y="4443174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S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340691" y="4443174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R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906720" y="4443174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2472749" y="4443174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Действие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770852" y="5021699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1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340691" y="5021699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0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906720" y="5021699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1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472749" y="5021699"/>
            <a:ext cx="116550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Установка в «1»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770852" y="5917763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0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340691" y="5917763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1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906720" y="5917763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0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2472749" y="5917763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Сброс в «0»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770852" y="6496288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0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340691" y="6496288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0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0906720" y="6496288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2472749" y="6496288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Хранение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770852" y="7074813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1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9340691" y="7074813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1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0906720" y="7074813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?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2472749" y="7074813"/>
            <a:ext cx="1165503" cy="642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⚠️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Запрещено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93790" y="829829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При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S=0, R=0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триггер «запоминает» предыдущее состояние — это и есть функция памяти. Комбинация S=1, R=1 является запрещённой, так как приводит к неопределённому поведению схемы.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0026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RS-триггер на Элементах 2И-НЕ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3638074"/>
            <a:ext cx="7556421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2"/>
          <p:cNvSpPr/>
          <p:nvPr/>
        </p:nvSpPr>
        <p:spPr>
          <a:xfrm>
            <a:off x="770930" y="3638074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1083588" y="3859292"/>
            <a:ext cx="33644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Микросхема 155ЛА3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083588" y="4288512"/>
            <a:ext cx="70454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Типичная реализация RS-триггера использует четыре элемента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2И-НЕ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входящих в состав микросхемы 155ЛА3 (зарубежный аналог — SN7400).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93790" y="5343168"/>
            <a:ext cx="7556421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770930" y="5343168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1083588" y="5564386"/>
            <a:ext cx="370748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Инверсная активность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083588" y="5993606"/>
            <a:ext cx="704540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Особенность данной схемы: триггер активируется при подаче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логического нуля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входы R или S. Входы имеют инверсную логику (обозначаются как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S' и R'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793790" y="7365802"/>
            <a:ext cx="7556421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Shape 10"/>
          <p:cNvSpPr/>
          <p:nvPr/>
        </p:nvSpPr>
        <p:spPr>
          <a:xfrm>
            <a:off x="770930" y="7365802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1083588" y="7587020"/>
            <a:ext cx="351853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Питание микросхемы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083588" y="8016240"/>
            <a:ext cx="70454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Напряжение питания +5 В подаётся на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14-й вывод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общий (минус) — на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7-й вывод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Необходимо соблюдать полярность подключения.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08241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Схема RS-триггера на элементах 2И-НЕ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5620226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схеме показаны две кнопки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SB1 (S)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SB2 (R)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для управления входами, а также два светодиода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HL1 (Q)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HL2 (Q')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отображающих текущее состояние триггера. Перекрёстные обратные связи между элементами И-НЕ обеспечивают бистабильность.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83004"/>
            <a:ext cx="1116008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RS-триггер на Элементах 2ИЛИ-НЕ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199096"/>
            <a:ext cx="473940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Альтернативная реализация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707612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RS-триггер на элементах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2ИЛИ-НЕ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ещё одна классическая реализация. Схема состоит из двух перекрёстно включённых вентилей ИЛИ-НЕ.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858589"/>
            <a:ext cx="318444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Прямая активность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6367105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отличие от схемы на И-НЕ, здесь триггер активируется при подаче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логической единицы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входы R или S — прямая логика управления.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64874" y="4199096"/>
            <a:ext cx="38558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Сравнение реализаций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7564874" y="4732496"/>
            <a:ext cx="6279356" cy="2933938"/>
          </a:xfrm>
          <a:prstGeom prst="roundRect">
            <a:avLst>
              <a:gd name="adj" fmla="val 284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7572494" y="4740116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771686" y="4866799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Параметр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863018" y="4866799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2И-НЕ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1950541" y="4866799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2ИЛИ-НЕ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572494" y="5311021"/>
            <a:ext cx="6263402" cy="888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7771686" y="5437703"/>
            <a:ext cx="168699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Активный уровень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9863018" y="5437703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Лог. «0»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1950541" y="5437703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Лог. «1»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572494" y="6199465"/>
            <a:ext cx="6263402" cy="8884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7771686" y="6326148"/>
            <a:ext cx="168699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Запрещённая комбинация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863018" y="6326148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S'=R'=0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950541" y="6326148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S=R=1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572494" y="7087910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7771686" y="7214592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Хранение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9863018" y="7214592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S'=R'=1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11950541" y="7214592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S=R=0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3866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Асинхронные и Синхронные RS-триггеры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275653"/>
            <a:ext cx="4347567" cy="7937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2148" y="5267801"/>
            <a:ext cx="395085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Асинхронный RS-триггер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992148" y="6007179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Состояние изменяется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мгновенно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при изменении входных сигналов R и S. Простота реализации, но возможны «гонки» сигналов в сложных схемах.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4275653"/>
            <a:ext cx="4347567" cy="7937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39715" y="5267801"/>
            <a:ext cx="395085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Добавление тактового входа C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339715" y="6007179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Введение входа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Clock (C)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позволяет синхронизировать изменение состояния с тактовым генератором всей системы.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4275653"/>
            <a:ext cx="4347567" cy="79379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87282" y="5267801"/>
            <a:ext cx="386203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Синхронный RS-триггер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87282" y="5697022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Изменение состояния происходит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только при активном тактовом сигнале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Более предсказуем и удобен в сложных цифровых системах.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793790" y="769893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Синхронные триггеры являются основой синхронных цифровых автоматов, обеспечивая согласованную работу всех элементов схемы по единому тактовому сигналу.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08241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Схема Синхронного RS-триггера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5620226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Тактовый вход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C (Clock)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управляет разрешением прохождения сигналов S и R к основному RS-триггеру. Дополнительные элементы И на входах «стробируют» данные: изменение состояния возможно только при C=1, что обеспечивает полную синхронизацию работы.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3704868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399252" y="3764399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ГЛАВА 2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280190" y="4157305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Комбинированные RS-D Триггеры – Управление Данными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280190" y="631519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Вторая глава рассматривает D-триггеры — ключевой элемент для хранения и передачи данных. Мы разберём принцип работы, реализацию на основе RS-триггера и расширенные возможности DV-триггеров.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63860"/>
            <a:ext cx="1153025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D-триггер: Триггер с Запоминанием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50915" y="4181594"/>
            <a:ext cx="5212318" cy="3527227"/>
          </a:xfrm>
          <a:prstGeom prst="roundRect">
            <a:avLst>
              <a:gd name="adj" fmla="val 40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49273" y="4379952"/>
            <a:ext cx="358675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Ключевые параметры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49273" y="4888468"/>
            <a:ext cx="481560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D</a:t>
            </a: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(Data) — информационный вход </a:t>
            </a:r>
            <a:r>
              <a:rPr lang="en-US" sz="1550" b="1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C</a:t>
            </a: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(Clock) — тактовый вход </a:t>
            </a:r>
            <a:r>
              <a:rPr lang="en-US" sz="1550" b="1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Q, Q'</a:t>
            </a: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прямой и инверсный выходы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49273" y="6019681"/>
            <a:ext cx="481560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Уравнение: </a:t>
            </a:r>
            <a:r>
              <a:rPr lang="en-US" sz="1550" b="1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Qn+1 = Dn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212086" y="4379952"/>
            <a:ext cx="27167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Принцип работы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212086" y="4888468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При появлении активного тактового импульса на входе C триггер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запоминает текущее состояние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входа D и сохраняет его до следующего тактового импульса. Между импульсами изменения D не влияют на выход Q.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212086" y="60394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Применение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212086" y="6547961"/>
            <a:ext cx="7632025" cy="1091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Построение регистров хранения данных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Синхронные счётчики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Буферы передачи данных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1717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Как D-триггер «запоминает» информацию?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854166"/>
            <a:ext cx="13042821" cy="57254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006323" y="6932692"/>
            <a:ext cx="2286297" cy="353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Вход D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3006323" y="7386497"/>
            <a:ext cx="2286297" cy="5652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Сигнал D приходит до импульса C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425543" y="6562111"/>
            <a:ext cx="2286297" cy="353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Хранение Q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9425543" y="7015916"/>
            <a:ext cx="2286297" cy="847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 удерживает значение до следующего C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34776" y="3454568"/>
            <a:ext cx="2286298" cy="353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Фиксация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234776" y="3908373"/>
            <a:ext cx="2286298" cy="847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Активный импульс C считывает и запирает D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93790" y="8802886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Механизм работы D-триггера исключает неопределённость: вход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определяет следующее состояние, а тактовый сигнал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является разрешением на запись. Информация сохраняется стабильно даже при последующих изменениях сигнала D — это делает D-триггер идеальным для построения надёжных регистров в синхронных цифровых системах.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47643"/>
            <a:ext cx="1178825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Создание D-триггера из RS-триггера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4064556"/>
            <a:ext cx="396835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Unbounded Light" pitchFamily="34" charset="-122"/>
                <a:cs typeface="Times New Roman" panose="02020603050405020304" pitchFamily="18" charset="0"/>
              </a:rPr>
              <a:t>01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93790" y="4378881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4523780"/>
            <a:ext cx="396918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Мастер-триггер (Master)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4953000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Первый RS-триггер принимает входной сигнал D напрямую на вход S и инвертированный сигнал D' на вход R. Активен при C=1.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414379" y="4064556"/>
            <a:ext cx="396835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Unbounded Light" pitchFamily="34" charset="-122"/>
                <a:cs typeface="Times New Roman" panose="02020603050405020304" pitchFamily="18" charset="0"/>
              </a:rPr>
              <a:t>02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414379" y="4378881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414379" y="45237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Инвертор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414379" y="4953000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Элемент НЕ формирует инверсный сигнал D' для подачи на вход R мастер-триггера, исключая запрещённую комбинацию S=R=1.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93790" y="5935266"/>
            <a:ext cx="396835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Unbounded Light" pitchFamily="34" charset="-122"/>
                <a:cs typeface="Times New Roman" panose="02020603050405020304" pitchFamily="18" charset="0"/>
              </a:rPr>
              <a:t>03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3790" y="6249591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93790" y="6394490"/>
            <a:ext cx="34381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Слейв-триггер (Slave)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93790" y="6823710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Второй RS-триггер принимает выходы мастера и обновляет свои выходы Q и Q' при инверсии тактового сигнала (C=0).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414379" y="5935266"/>
            <a:ext cx="396835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Unbounded Light" pitchFamily="34" charset="-122"/>
                <a:cs typeface="Times New Roman" panose="02020603050405020304" pitchFamily="18" charset="0"/>
              </a:rPr>
              <a:t>04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414379" y="6249591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414379" y="6394490"/>
            <a:ext cx="54254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Результат: схема «мастер-слейв»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414379" y="6823710"/>
            <a:ext cx="64222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Такая конфигурация полностью реализует функцию D-триггера, устраняя проблему сквозной прозрачности и обеспечивая чёткую синхронизацию.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408241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Блок-схема: RS-триггер → D-триггер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5620226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Схема «мастер-слейв» на двух RS-триггерах: мастер захватывает данные при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C=1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, слейв передаёт их на выход при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C=0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. Инвертор на входе R гарантирует, что D-триггер никогда не попадёт в запрещённое состояние, поскольку S и R всегда противоположны.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18880"/>
            <a:ext cx="1043570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D-триггер на основе JK-триггера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4534972"/>
            <a:ext cx="384941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Метод преобразования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5043488"/>
            <a:ext cx="69556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D-триггер легко получить из JK-триггера, подавая сигнал D на вход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J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, а инвертированный сигнал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D'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на вход K. В результате: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5857161"/>
            <a:ext cx="6955631" cy="704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При D=1: J=1, K=0 → Q устанавливается в 1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При D=0: J=0, K=1 → Q сбрасывается в 0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6740247"/>
            <a:ext cx="69556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Запрещённая комбинация J=K=1 полностью исключена, так как D и D' всегда инверсны.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098274" y="4336613"/>
            <a:ext cx="5888712" cy="3217307"/>
          </a:xfrm>
          <a:prstGeom prst="roundRect">
            <a:avLst>
              <a:gd name="adj" fmla="val 4442"/>
            </a:avLst>
          </a:prstGeom>
          <a:solidFill>
            <a:srgbClr val="DDF8F2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296632" y="4534972"/>
            <a:ext cx="395108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Преимущества подхода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296632" y="5043488"/>
            <a:ext cx="549199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Использование JK-триггера как базы для D-триггера удобно при разработке на микросхемах серий 155/555, где JK-триггеры широко доступны. Это экономит площадь кристалла и упрощает проектирование.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40261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DV-триггеры: Расширенные Возможности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974908"/>
            <a:ext cx="4215289" cy="2099191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793790" y="4952048"/>
            <a:ext cx="4215289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2603778" y="4677251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82372" y="4855845"/>
            <a:ext cx="238125" cy="238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15008" y="547104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Вход D (Data)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015008" y="5900261"/>
            <a:ext cx="377285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Информационный вход, определяющий состояние триггера при разрешённой записи.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207437" y="4974908"/>
            <a:ext cx="4215408" cy="2099191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5207437" y="4952048"/>
            <a:ext cx="4215408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7017425" y="4677251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96018" y="4855845"/>
            <a:ext cx="238125" cy="23812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28655" y="547104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Вход C (Clock)</a:t>
            </a:r>
            <a:endParaRPr lang="en-US" sz="1950" dirty="0"/>
          </a:p>
        </p:txBody>
      </p:sp>
      <p:sp>
        <p:nvSpPr>
          <p:cNvPr id="14" name="Text 10"/>
          <p:cNvSpPr/>
          <p:nvPr/>
        </p:nvSpPr>
        <p:spPr>
          <a:xfrm>
            <a:off x="5428655" y="5900261"/>
            <a:ext cx="377297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Тактовый вход синхронизирует запись данных с общей тактовой сетью схемы.</a:t>
            </a:r>
            <a:endParaRPr lang="en-US" sz="1550" dirty="0"/>
          </a:p>
        </p:txBody>
      </p:sp>
      <p:sp>
        <p:nvSpPr>
          <p:cNvPr id="15" name="Shape 11"/>
          <p:cNvSpPr/>
          <p:nvPr/>
        </p:nvSpPr>
        <p:spPr>
          <a:xfrm>
            <a:off x="9621203" y="4974908"/>
            <a:ext cx="4215289" cy="2099191"/>
          </a:xfrm>
          <a:prstGeom prst="roundRect">
            <a:avLst>
              <a:gd name="adj" fmla="val 52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2"/>
          <p:cNvSpPr/>
          <p:nvPr/>
        </p:nvSpPr>
        <p:spPr>
          <a:xfrm>
            <a:off x="9621203" y="4952048"/>
            <a:ext cx="4215289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3"/>
          <p:cNvSpPr/>
          <p:nvPr/>
        </p:nvSpPr>
        <p:spPr>
          <a:xfrm>
            <a:off x="11431191" y="4677251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09784" y="4855845"/>
            <a:ext cx="238125" cy="23812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842421" y="547104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Вход V (Valid)</a:t>
            </a:r>
            <a:endParaRPr lang="en-US" sz="1950" dirty="0"/>
          </a:p>
        </p:txBody>
      </p:sp>
      <p:sp>
        <p:nvSpPr>
          <p:cNvPr id="20" name="Text 15"/>
          <p:cNvSpPr/>
          <p:nvPr/>
        </p:nvSpPr>
        <p:spPr>
          <a:xfrm>
            <a:off x="9842421" y="5900261"/>
            <a:ext cx="377285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Разрешающий вход. При V=1 триггер запоминает D; при V=0 сохраняет текущее состояние Qn.</a:t>
            </a:r>
            <a:endParaRPr lang="en-US" sz="1550" dirty="0"/>
          </a:p>
        </p:txBody>
      </p:sp>
      <p:sp>
        <p:nvSpPr>
          <p:cNvPr id="21" name="Text 16"/>
          <p:cNvSpPr/>
          <p:nvPr/>
        </p:nvSpPr>
        <p:spPr>
          <a:xfrm>
            <a:off x="793790" y="729734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Уравнение DV-триггера: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Qn+1 = Dn·Vn ∨ Qn·V̄n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Это позволяет сохранять данные на выходах в течение нескольких тактов, что функционально сближает DV-триггер с JK-триггером.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462337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Условное Графическое Обозначение DV-триггера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6240304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Условное графическое обозначение (УГО) DV-триггера: вход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D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данные,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C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синхронизация,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V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разрешение записи. Выходы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и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Q'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отображают текущее и инверсное состояния. При V=0 данные «заморожены» независимо от изменений на входе D.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3394829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399252" y="3454360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ГЛАВА 3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280190" y="3847267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Универсальные JK-триггеры – Максимальная Гибкость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280190" y="662523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Третья глава посвящена JK-триггеру — наиболее функционально полному и универсальному типу триггеров. Он устраняет недостатки RS-триггера и может эмулировать работу любого другого типа.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71086"/>
            <a:ext cx="1176885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JK-триггер: Универсальное Решение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3987998"/>
            <a:ext cx="496133" cy="4961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7321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Вход J (Set)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5161359"/>
            <a:ext cx="639734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Аналог входа S в RS-триггере. При J=1 и K=0 выход Q устанавливается в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логическую 1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9144" y="3987998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39144" y="47321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Вход K (Reset)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7439144" y="5161359"/>
            <a:ext cx="639746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Аналог входа R в RS-триггере. При K=1 и J=0 выход Q сбрасывается в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логический 0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6193274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3790" y="693741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Вход C (Clock)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793790" y="7366635"/>
            <a:ext cx="639734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Тактовый вход — изменение состояния разрешено только при активном фронте тактового сигнала.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9144" y="6193274"/>
            <a:ext cx="496133" cy="4961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39144" y="6937415"/>
            <a:ext cx="328743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Асинхронные входы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7439144" y="7366635"/>
            <a:ext cx="639746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Входы предустановки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S' и R'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действуют независимо от тактового сигнала, для принудительной установки состояния.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257556"/>
            <a:ext cx="7013377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Таблица Истинности JK-триггера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93790" y="4880729"/>
            <a:ext cx="7031950" cy="1475661"/>
          </a:xfrm>
          <a:prstGeom prst="roundRect">
            <a:avLst>
              <a:gd name="adj" fmla="val 3672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30473" y="4946213"/>
            <a:ext cx="149244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J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688431" y="4946213"/>
            <a:ext cx="148863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K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442579" y="4946213"/>
            <a:ext cx="148863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Qn+1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196727" y="4946213"/>
            <a:ext cx="149244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Режим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30473" y="5239822"/>
            <a:ext cx="149244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0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2688431" y="5239822"/>
            <a:ext cx="148863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0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442579" y="5239822"/>
            <a:ext cx="148863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Qn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196727" y="5239822"/>
            <a:ext cx="149244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Хранение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30473" y="5533430"/>
            <a:ext cx="149244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688431" y="5533430"/>
            <a:ext cx="148863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0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442579" y="5533430"/>
            <a:ext cx="148863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196727" y="5533430"/>
            <a:ext cx="149244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Установка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30473" y="5827038"/>
            <a:ext cx="149244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0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688431" y="5827038"/>
            <a:ext cx="148863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442579" y="5827038"/>
            <a:ext cx="148863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0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196727" y="5827038"/>
            <a:ext cx="149244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Сброс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30473" y="6120646"/>
            <a:ext cx="149244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688431" y="6120646"/>
            <a:ext cx="148863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442579" y="6120646"/>
            <a:ext cx="148863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Q̄n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196727" y="6120646"/>
            <a:ext cx="1492448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Инверсия (Toggle)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055054" y="4786432"/>
            <a:ext cx="5881926" cy="1664256"/>
          </a:xfrm>
          <a:prstGeom prst="roundRect">
            <a:avLst>
              <a:gd name="adj" fmla="val 558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183999" y="4870252"/>
            <a:ext cx="2688908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Ключевое преимущество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83999" y="5155525"/>
            <a:ext cx="5624036" cy="510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 отличие от RS-триггера, комбинация </a:t>
            </a: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J=K=1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не запрещена — она переключает (инвертирует) состояние выхода Q. Это кардинальное улучшение делает JK-триггер по-настоящему универсальным.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93790" y="6544985"/>
            <a:ext cx="13042821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Каждая из четырёх комбинаций входов J и K соответствует конкретному, строго определённому действию. Неопределённых состояний нет, что значительно упрощает проектирование цифровых схем.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408241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Схема JK-триггера на Логических Элементах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5620226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JK-триггер строится на базе синхронного RS-триггера с добавлением двух трёхвходовых элементов И-НЕ на входах J и K. Обратные связи с выходов Q и Q' на входные элементы обеспечивают режим переключения при J=K=1, устраняя запрещённую комбинацию.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43739"/>
            <a:ext cx="897707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Преимущества JK-триггера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93790" y="4260652"/>
            <a:ext cx="6422231" cy="1476256"/>
          </a:xfrm>
          <a:prstGeom prst="roundRect">
            <a:avLst>
              <a:gd name="adj" fmla="val 322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9768" y="4466630"/>
            <a:ext cx="34786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Эмуляция D-триггера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99768" y="489585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При подаче D на вход J и D' на вход K — JK работает как D-триггер.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Полная совместимость функций.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414379" y="4260652"/>
            <a:ext cx="6422231" cy="1476256"/>
          </a:xfrm>
          <a:prstGeom prst="roundRect">
            <a:avLst>
              <a:gd name="adj" fmla="val 322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20357" y="4466630"/>
            <a:ext cx="34269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Эмуляция T-триггера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357" y="489585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При J=K=1 каждый тактовый импульс инвертирует состояние выхода — идеально для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счётчиков и делителей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частоты.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93790" y="5935266"/>
            <a:ext cx="6422231" cy="1793796"/>
          </a:xfrm>
          <a:prstGeom prst="roundRect">
            <a:avLst>
              <a:gd name="adj" fmla="val 2655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99768" y="6141244"/>
            <a:ext cx="36678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Эмуляция RS-триггера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99768" y="6570464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При J=S и K=R JK-триггер выполняет функции RS-триггера, но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без запрещённых комбинаций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на входе.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414379" y="5935266"/>
            <a:ext cx="6422231" cy="1793796"/>
          </a:xfrm>
          <a:prstGeom prst="roundRect">
            <a:avLst>
              <a:gd name="adj" fmla="val 2655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620357" y="6141244"/>
            <a:ext cx="492502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Универсальность применения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620357" y="6570464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Один тип микросхемы способен заменить несколько других типов триггеров, что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упрощает проектирование и снижает стоимость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19914"/>
            <a:ext cx="1062823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Асинхронные Входы JK-триггера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50915" y="4037648"/>
            <a:ext cx="6565106" cy="3815120"/>
          </a:xfrm>
          <a:prstGeom prst="roundRect">
            <a:avLst>
              <a:gd name="adj" fmla="val 3746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49273" y="4236006"/>
            <a:ext cx="469058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Вход Set (предустановка «1»)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49273" y="4744522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Принудительно устанавливает Q=1 и Q'=0 </a:t>
            </a:r>
            <a:r>
              <a:rPr lang="en-US" sz="1550" b="1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независимо от тактового сигнала</a:t>
            </a:r>
            <a:r>
              <a:rPr lang="en-US" sz="155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и состояния входов J и K. Активен низким уровнем (S'=0).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564874" y="4236006"/>
            <a:ext cx="515433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Вход Reset (предустановка «0»)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564874" y="4744522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Принудительно устанавливает Q=0 и Q'=1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независимо от тактового сигнала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. Активен низким уровнем (R'=0). Используется для инициализации схемы при включении питания.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64874" y="6213038"/>
            <a:ext cx="41700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Приоритет и ограничения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564874" y="6721554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Асинхронные входы имеют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высший приоритет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над синхронными J, K и C. Одновременная активация Set и Reset также запрещена.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4392454"/>
            <a:ext cx="52223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УГО JK-триггера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5310188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Стандартное условное графическое обозначение JK-триггера: входы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J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и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K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информационные,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C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тактовый, асинхронные входы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S' (Set)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и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R' (Reset)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обозначены с кружками (активный низкий уровень). Выходы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и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Q'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— прямой и инверсный.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60050"/>
            <a:ext cx="558057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T-триггер (Toggle)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376142"/>
            <a:ext cx="27167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Принцип работы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884658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T-триггер — частный случай JK-триггера при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J=K=1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При каждом активном тактовом импульсе состояние выхода Q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инвертируется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6015871"/>
            <a:ext cx="6279356" cy="704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Если Q=0 → становится Q=1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Если Q=1 → становится Q=0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6898958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Частота сигнала на выходе Q вдвое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ниже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тактовой частоты — T-триггер является делителем частоты на 2.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21999" y="4177784"/>
            <a:ext cx="6565106" cy="3534847"/>
          </a:xfrm>
          <a:prstGeom prst="roundRect">
            <a:avLst>
              <a:gd name="adj" fmla="val 4043"/>
            </a:avLst>
          </a:prstGeom>
          <a:solidFill>
            <a:srgbClr val="DDF8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7620357" y="4376142"/>
            <a:ext cx="398406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Применение T-триггеров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620357" y="4884658"/>
            <a:ext cx="6168390" cy="1726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Двоичные счётчики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каждый разряд счётчика реализуется одним T-триггером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Делители частоты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каскадное соединение T-триггеров делит частоту на 2n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Цифровые часы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формирование секунд, минут и часов</a:t>
            </a:r>
            <a:endParaRPr lang="en-US" sz="15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23586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Схема T-триггера из JK-триггера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5461397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Для получения T-триггера из JK-триггера достаточно подключить оба входа J и K к уровню логической 1 (шина питания через резистор). Тактовый вход C остаётся функциональным. На выходе Q формируется меандр с частотой, вдвое меньшей тактовой — это простейший и надёжнейший способ деления частоты на 2.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704868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912852" y="3764399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ГЛАВА 4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4157305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Практическое Применение и Сравнение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631519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Четвёртая глава рассматривает реальные области применения триггеров, сравнивает их типы по ключевым параметрам и объясняет роль синхронизации в сложных цифровых системах.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78956"/>
            <a:ext cx="927127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Где используются триггеры?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095869"/>
            <a:ext cx="3074670" cy="190023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19446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Регистры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6623685"/>
            <a:ext cx="307467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D-триггеры формируют регистры хранения данных в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процессорах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контроллерах.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467" y="4095869"/>
            <a:ext cx="3074670" cy="190023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16467" y="619446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Счётчики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116467" y="6623685"/>
            <a:ext cx="307467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JK и T-триггеры строят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двоичные счётчики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для подсчёта импульсов и событий.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9144" y="4095869"/>
            <a:ext cx="3074670" cy="19002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39144" y="6194465"/>
            <a:ext cx="300144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Делители частоты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439144" y="6623685"/>
            <a:ext cx="307467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T-триггеры в каскаде делят тактовую частоту на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2n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для формирования медленных сигналов.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1821" y="4095869"/>
            <a:ext cx="3074789" cy="190035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761821" y="619458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Ячейки памяти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10761821" y="6623804"/>
            <a:ext cx="30747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RS-триггеры — базовые ячейки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статической оперативной памяти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(SRAM).</a:t>
            </a:r>
            <a:endParaRPr lang="en-US" sz="15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93056"/>
            <a:ext cx="1237809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Сравнение Основных Типов Триггеров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509968"/>
            <a:ext cx="13042821" cy="2111335"/>
          </a:xfrm>
          <a:prstGeom prst="roundRect">
            <a:avLst>
              <a:gd name="adj" fmla="val 394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01410" y="4517588"/>
            <a:ext cx="4342448" cy="2096095"/>
          </a:xfrm>
          <a:prstGeom prst="roundRect">
            <a:avLst>
              <a:gd name="adj" fmla="val 3977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999768" y="471594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RS-триггер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5145167"/>
            <a:ext cx="394573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Входы: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S, R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Память: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при S=R=0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Ограничение: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запрещена комбинация S=R=1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Применение: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простые схемы памяти, ячейки SRAM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143857" y="4517588"/>
            <a:ext cx="4342567" cy="2096095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5143857" y="4517588"/>
            <a:ext cx="22860" cy="2096095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5342215" y="471594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D-триггер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342215" y="5145167"/>
            <a:ext cx="394585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Входы: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D, C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Память: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сохраняет D при C=1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Ограничение: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нет запрещённых комбинаций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Применение: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регистры, буферы, защёлки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486424" y="4517588"/>
            <a:ext cx="4342567" cy="2096095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9486424" y="4517588"/>
            <a:ext cx="22860" cy="2096095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9684782" y="471594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JK-триггер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684782" y="5145167"/>
            <a:ext cx="394585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Входы: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J, K, C, S', R'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Память: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при J=K=0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Особенность: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J=K=1 → инверсия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Применение: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счётчики, универсальные схемы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684454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JK-триггер является наиболее функционально полным: он объединяет возможности RS- и D-триггеров, добавляя режим переключения. При этом ни одна комбинация входных сигналов не является запрещённой.</a:t>
            </a:r>
            <a:endParaRPr lang="en-US" sz="15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527822"/>
            <a:ext cx="1135951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Сравнительная Таблица Триггеров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93790" y="4544735"/>
            <a:ext cx="13042821" cy="2900243"/>
          </a:xfrm>
          <a:prstGeom prst="roundRect">
            <a:avLst>
              <a:gd name="adj" fmla="val 287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00125" y="4679037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Тип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609380" y="4679037"/>
            <a:ext cx="22011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Входы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14824" y="4679037"/>
            <a:ext cx="15497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Запрещ.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168878" y="4679037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Функция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425714" y="4679037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Применение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00125" y="5257562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RS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609380" y="5257562"/>
            <a:ext cx="22011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S, R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214824" y="5257562"/>
            <a:ext cx="15497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S=R=1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68878" y="5257562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Установка/Сброс/Хранение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1425714" y="5257562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SRAM, защёлки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00125" y="5836087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D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609380" y="5836087"/>
            <a:ext cx="22011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D, C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214824" y="5836087"/>
            <a:ext cx="15497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Нет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168878" y="5836087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Запоминание D по фронту C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1425714" y="5836087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Регистры, буферы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00125" y="6414611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JK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609380" y="6414611"/>
            <a:ext cx="22011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J, K, C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214824" y="6414611"/>
            <a:ext cx="15497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Нет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168878" y="6414611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Set/Reset/Hold/Toggle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1425714" y="6414611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Счётчики, делители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000125" y="6993136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T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609380" y="6993136"/>
            <a:ext cx="22011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T (=J=K=1)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214824" y="6993136"/>
            <a:ext cx="154971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Нет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68878" y="6993136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Инверсия по каждому C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1425714" y="6993136"/>
            <a:ext cx="22049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Делители частоты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14913"/>
            <a:ext cx="1259740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Синхронные vs Асинхронные Триггеры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032647"/>
            <a:ext cx="6565106" cy="2966799"/>
          </a:xfrm>
          <a:prstGeom prst="roundRect">
            <a:avLst>
              <a:gd name="adj" fmla="val 481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231005"/>
            <a:ext cx="3937516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⏱ Синхронные триггеры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747141"/>
            <a:ext cx="6168390" cy="2182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Изменение состояния —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только по тактовому сигналу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Работают в составе синхронных цифровых автоматов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Исключают «гонки» сигналов (race conditions)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Обеспечивают предсказуемое поведение в сложных системах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Применяются в процессорах, ПЛИС, DSP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231005"/>
            <a:ext cx="4114800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⚡</a:t>
            </a: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Асинхронные триггеры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4747141"/>
            <a:ext cx="6279356" cy="2182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Изменение состояния —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мгновенно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при изменении входов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Более простая схема, нет необходимости в тактовом генераторе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Могут вызывать проблемы синхронизации в цепочках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Уязвимы к паразитным импульсам (glitches)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Применяются в простых схемах и интерфейсах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722268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современной цифровой технике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синхронное проектирование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является стандартом де-факто, так как позволяет строить надёжные и верифицируемые системы с предсказуемым временем распространения сигналов.</a:t>
            </a:r>
            <a:endParaRPr lang="en-US" sz="15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38049"/>
            <a:ext cx="814613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Триггеры в Микросхемах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454962"/>
            <a:ext cx="4215289" cy="3079671"/>
          </a:xfrm>
          <a:prstGeom prst="roundRect">
            <a:avLst>
              <a:gd name="adj" fmla="val 356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770930" y="4454962"/>
            <a:ext cx="91440" cy="3079671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083588" y="4676180"/>
            <a:ext cx="370427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Стандартные серии TTL/КМОП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83588" y="5415558"/>
            <a:ext cx="370427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Микросхемы серий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155/555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(TTL)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176/561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(КМОП) содержат готовые JK- и D-триггеры. Например, 155ТВ1 — JK-триггер, 155ТМ2 — два D-триггера в одном корпусе.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07437" y="4454962"/>
            <a:ext cx="4215408" cy="3079671"/>
          </a:xfrm>
          <a:prstGeom prst="roundRect">
            <a:avLst>
              <a:gd name="adj" fmla="val 356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5184577" y="4454962"/>
            <a:ext cx="91440" cy="3079671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5497235" y="46761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БИС и СБИС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497235" y="5105400"/>
            <a:ext cx="3704392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Большие (БИС) и сверхбольшие (СБИС) интегральные схемы содержат миллионы триггеров на одном кристалле. Это основа процессоров, ПЛИС и микроконтроллеров.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621203" y="4454962"/>
            <a:ext cx="4215289" cy="3079671"/>
          </a:xfrm>
          <a:prstGeom prst="roundRect">
            <a:avLst>
              <a:gd name="adj" fmla="val 356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9598343" y="4454962"/>
            <a:ext cx="91440" cy="3079671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9911001" y="4676180"/>
            <a:ext cx="3704273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Программируемые логические матрицы (ПЛМ)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911001" y="5725716"/>
            <a:ext cx="370427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ПЛИС (FPGA) триггеры реализованы как конфигурируемые ресурсы — пользователь сам определяет их тип и подключение через язык описания HDL.</a:t>
            </a:r>
            <a:endParaRPr lang="en-US" sz="15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4074914"/>
            <a:ext cx="706004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Масштаб интеграции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4992648"/>
            <a:ext cx="755642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Современные процессоры (например, Intel Core или AMD Ryzen) содержат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миллиарды транзисторов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подавляющая часть которых входит в состав триггеров и регистровых файлов. Технология 5–7 нм позволяет разместить тысячи триггеров на площади меньше одного квадратного миллиметра. Именно плотность интеграции триггерных ячеек определяет производительность современных вычислительных систем.</a:t>
            </a:r>
            <a:endParaRPr lang="en-US" sz="15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704868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12852" y="3764399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5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157305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Исследование и Тестирование Триггеров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631519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Пятая глава описывает методологию экспериментального исследования триггеров: от составления таблиц истинности до компьютерного моделирования в специализированных программах.</a:t>
            </a:r>
            <a:endParaRPr lang="en-US" sz="15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68949"/>
            <a:ext cx="1055036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Получение Таблицы Истинности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852" y="3085862"/>
            <a:ext cx="10142696" cy="464200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1188" y="4244847"/>
            <a:ext cx="652132" cy="65213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010178" y="6625540"/>
            <a:ext cx="1904228" cy="366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Повтор</a:t>
            </a:r>
            <a:endParaRPr lang="en-US" sz="23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3771" y="4246070"/>
            <a:ext cx="652132" cy="65213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610329" y="6625540"/>
            <a:ext cx="1904228" cy="366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Снятие</a:t>
            </a:r>
            <a:endParaRPr lang="en-US" sz="23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6964" y="4246070"/>
            <a:ext cx="652133" cy="65213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223523" y="6625540"/>
            <a:ext cx="1904228" cy="366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Подача</a:t>
            </a:r>
            <a:endParaRPr lang="en-US" sz="23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17115" y="4246070"/>
            <a:ext cx="652133" cy="652133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2784546" y="6442127"/>
            <a:ext cx="1904228" cy="733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Подготовка</a:t>
            </a:r>
            <a:endParaRPr lang="en-US" sz="2300" dirty="0"/>
          </a:p>
        </p:txBody>
      </p:sp>
      <p:sp>
        <p:nvSpPr>
          <p:cNvPr id="12" name="Text 5"/>
          <p:cNvSpPr/>
          <p:nvPr/>
        </p:nvSpPr>
        <p:spPr>
          <a:xfrm>
            <a:off x="793790" y="7951113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Экспериментальное получение таблицы истинности — ключевой метод верификации триггера. Необходимо последовательно перебрать все комбинации входных сигналов, включая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информационные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(J, K, D)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управляющие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(C, S', R') входы. Результат сравнивается с теоретической таблицей — любое расхождение указывает на неисправность.</a:t>
            </a:r>
            <a:endParaRPr lang="en-US" sz="15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35404"/>
            <a:ext cx="1178373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Исследование Асинхронных Входов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153138"/>
            <a:ext cx="6565106" cy="3584258"/>
          </a:xfrm>
          <a:prstGeom prst="roundRect">
            <a:avLst>
              <a:gd name="adj" fmla="val 398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351496"/>
            <a:ext cx="385703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Методика проверки Set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860012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Установить J=K=0, C=0 (тактовый сигнал неактивен). Подать S'=0 (активный низкий уровень). Убедиться, что Q принял значение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независимо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от состояния тактового входа. Снять S'=1 — триггер должен сохранить Q=1.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351496"/>
            <a:ext cx="422040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Методика проверки Reset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4860012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Аналогично: при R'=0 выход Q должен принять значение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 мгновенно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без ожидания тактового импульса. Проверка выполняется в различных начальных состояниях Q для подтверждения надёжности сброса.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564874" y="6353413"/>
            <a:ext cx="6279356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32" y="6656308"/>
            <a:ext cx="248007" cy="19835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209598" y="6601301"/>
            <a:ext cx="5436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Одновременная активация S' и R' недопустима — это аналог запрещённой комбинации в RS-триггере.</a:t>
            </a:r>
            <a:endParaRPr lang="en-US" sz="15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92304"/>
            <a:ext cx="1110305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Использование Генератора Слова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20921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68204" y="424642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438632" y="4277439"/>
            <a:ext cx="353734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Программирование генератора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438632" y="5016818"/>
            <a:ext cx="3537347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генераторе слова (Word Generator) задаётся последовательность двоичных кодов, охватывающая все комбинации входных сигналов исследуемого триггера.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23986" y="420921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5298400" y="424642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5868829" y="4277439"/>
            <a:ext cx="353746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Автоматическая подача сигналов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868829" y="5016818"/>
            <a:ext cx="353746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Генератор последовательно подаёт кодовые комбинации на входы триггера с заданной частотой, исключая ошибки ручного переключения.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654302" y="420921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9728716" y="424642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10299144" y="4277439"/>
            <a:ext cx="353746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Регистрация результатов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0299144" y="5016818"/>
            <a:ext cx="353746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Состояния выходов Q и Q' фиксируются логическим анализатором или индикаторами, формируя полную таблицу истинности автоматически.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714529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Применение генератора слова сокращает время исследования и исключает человеческий фактор при составлении таблицы истинности для многовходовых триггеров.</a:t>
            </a:r>
            <a:endParaRPr lang="en-US" sz="15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23586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Схема подключения к Генератору Слова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5461397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Генератор слова подключается к информационным и тактовым входам триггера. Выходы Q и Q' подключаются к светодиодным индикаторам или к логическому анализатору. Такая схема позволяет за один проход автоматически получить полную экспериментальную таблицу истинности, зафиксировав все возможные переходы между состояниями.</a:t>
            </a:r>
            <a:endParaRPr lang="en-US" sz="15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01566"/>
            <a:ext cx="1000160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Программное Моделирование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018478"/>
            <a:ext cx="4215289" cy="3094434"/>
          </a:xfrm>
          <a:prstGeom prst="roundRect">
            <a:avLst>
              <a:gd name="adj" fmla="val 2694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1015008" y="423969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EWB / Multisim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015008" y="4668917"/>
            <a:ext cx="377285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Electronics Workbench и его преемник Multisim позволяют собрать схему триггера из логических элементов виртуально, подключить генератор сигналов и осциллограф, и наблюдать временны́е диаграммы в реальном времени.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07437" y="4018478"/>
            <a:ext cx="4215408" cy="3094434"/>
          </a:xfrm>
          <a:prstGeom prst="roundRect">
            <a:avLst>
              <a:gd name="adj" fmla="val 2694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5428655" y="423969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Logisim / Digital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428655" y="4668917"/>
            <a:ext cx="3772972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Специализированные симуляторы цифровых схем с визуальным редактором. Поддерживают все типы триггеров, позволяют строить и проверять счётчики и регистры без пайки.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21203" y="4018478"/>
            <a:ext cx="4215289" cy="3094434"/>
          </a:xfrm>
          <a:prstGeom prst="roundRect">
            <a:avLst>
              <a:gd name="adj" fmla="val 2694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842421" y="423969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VHDL / Verilog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42421" y="4668917"/>
            <a:ext cx="377285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Языки описания аппаратуры позволяют описать триггер математически и верифицировать поведение с помощью testbench-симуляции в ModelSim или Vivado.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733615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Программное моделирование — незаменимый инструмент на этапе проектирования: оно позволяет выявить ошибки до изготовления реальной схемы, экономя время и ресурсы.</a:t>
            </a:r>
            <a:endParaRPr lang="en-US" sz="15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4233624"/>
            <a:ext cx="748772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Моделирование в EWB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5151358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среде EWB (Electronics Workbench) можно собрать JK-триггер из элементов И-НЕ, подключить генератор прямоугольных импульсов на вход C и переключатели на входы J и K. Логический анализатор отображает временны́е диаграммы всех сигналов, позволяя визуально убедиться в корректности работы триггера во всех режимах.</a:t>
            </a:r>
            <a:endParaRPr lang="en-US" sz="15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4014907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12852" y="4074438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6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46734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Заключение – Будущее Цифровой Логики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600515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Финальная глава подводит итоги и рассматривает перспективы развития триггерных схем — от современных улучшений до квантовых вычислений будущего.</a:t>
            </a:r>
            <a:endParaRPr lang="en-US" sz="15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8227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Триггеры как Фундамент Цифрового Мира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1091446" y="4842510"/>
            <a:ext cx="127451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«Без триггеров не существовало бы ни одного цифрового компьютера, ни одного смартфона, ни одной системы управления. Это — атомы цифровой вселенной.»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619268"/>
            <a:ext cx="22860" cy="1081564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93790" y="6023253"/>
            <a:ext cx="41821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1949</a:t>
            </a:r>
            <a:endParaRPr lang="en-US" sz="5150" dirty="0"/>
          </a:p>
        </p:txBody>
      </p:sp>
      <p:sp>
        <p:nvSpPr>
          <p:cNvPr id="6" name="Text 4"/>
          <p:cNvSpPr/>
          <p:nvPr/>
        </p:nvSpPr>
        <p:spPr>
          <a:xfrm>
            <a:off x="1186934" y="6926223"/>
            <a:ext cx="339578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Год первого триггера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93790" y="7355443"/>
            <a:ext cx="41821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Первый транзисторный триггер создан в Bell Labs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223986" y="6023253"/>
            <a:ext cx="41823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~10⁹</a:t>
            </a:r>
            <a:endParaRPr lang="en-US" sz="5150" dirty="0"/>
          </a:p>
        </p:txBody>
      </p:sp>
      <p:sp>
        <p:nvSpPr>
          <p:cNvPr id="9" name="Text 7"/>
          <p:cNvSpPr/>
          <p:nvPr/>
        </p:nvSpPr>
        <p:spPr>
          <a:xfrm>
            <a:off x="6015157" y="6926223"/>
            <a:ext cx="25998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Триггеров в CPU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223986" y="7355443"/>
            <a:ext cx="41823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Миллиарды триггеров в современных процессорах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654302" y="6023253"/>
            <a:ext cx="41823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5нм</a:t>
            </a:r>
            <a:endParaRPr lang="en-US" sz="5150" dirty="0"/>
          </a:p>
        </p:txBody>
      </p:sp>
      <p:sp>
        <p:nvSpPr>
          <p:cNvPr id="12" name="Text 10"/>
          <p:cNvSpPr/>
          <p:nvPr/>
        </p:nvSpPr>
        <p:spPr>
          <a:xfrm>
            <a:off x="10139958" y="6926223"/>
            <a:ext cx="32109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Технология сегодня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9654302" y="7355443"/>
            <a:ext cx="41823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Минимальный техпроцесс производства микросхем</a:t>
            </a:r>
            <a:endParaRPr lang="en-US" sz="15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73154"/>
            <a:ext cx="1058858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Инновации в Триггерных Схемах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5565696"/>
            <a:ext cx="13042821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3316486" y="4970383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3104674" y="534245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3179088" y="537966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1965841" y="3390067"/>
            <a:ext cx="272415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DV и JK триггеры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2148" y="3819287"/>
            <a:ext cx="467153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Расширение функциональности классических схем через дополнительные управляющие входы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974556" y="5565696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5762744" y="534245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5837158" y="537966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080510" y="6359485"/>
            <a:ext cx="381095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Энергоэффективность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650218" y="6788706"/>
            <a:ext cx="467165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Разработка триггеров с ультранизким энергопотреблением для мобильных и IoT-устройств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8632746" y="4970383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8420933" y="534245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8495348" y="537966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6521410" y="3390067"/>
            <a:ext cx="424565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Высокоскоростные схемы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6308408" y="3819287"/>
            <a:ext cx="467165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Триггеры на основе SiGe и GaAs для систем с тактовой частотой свыше 10 ГГц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11290935" y="5565696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Shape 18"/>
          <p:cNvSpPr/>
          <p:nvPr/>
        </p:nvSpPr>
        <p:spPr>
          <a:xfrm>
            <a:off x="11079123" y="534245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11153537" y="537966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9706928" y="6359485"/>
            <a:ext cx="31908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Квантовые аналоги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8966597" y="6788706"/>
            <a:ext cx="467165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Квантовые вентили как аналоги триггеров в квантовых вычислительных системах будущего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793790" y="796456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Исследования в области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энергоэффективности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скорости переключения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триггеров продолжают определять технологический прогресс в производительности процессоров и потреблении мобильных устройств.</a:t>
            </a:r>
            <a:endParaRPr lang="en-US" sz="15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76487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Поток цифровых данных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5302687"/>
            <a:ext cx="755642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Каждый бит информации в любом цифровом устройстве проходит через триггеры — эти элегантные схемы из нескольких логических элементов, воплощающие идею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памяти и управления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двоичном мире. От простейшего RS-триггера на двух элементах И-НЕ до миллиардов триггеров в современном процессоре — принцип один и тот же: два устойчивых состояния, переключаемых управляющим сигналом.</a:t>
            </a:r>
            <a:endParaRPr lang="en-US" sz="15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808565"/>
            <a:ext cx="827710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Итоги: Ключевые Выводы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204" y="3831550"/>
            <a:ext cx="297656" cy="2976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38632" y="3825478"/>
            <a:ext cx="353734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RS-триггер — основа памяти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438632" y="4564856"/>
            <a:ext cx="3537347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Простейший бистабильный элемент. Реализуется на элементах 2И-НЕ или 2ИЛИ-НЕ. Имеет запрещённую комбинацию S=R=1. Существует в асинхронном и синхронном вариантах.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8400" y="3831550"/>
            <a:ext cx="297656" cy="2976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68829" y="3825478"/>
            <a:ext cx="353746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 и DV триггеры — управление данными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868829" y="4564856"/>
            <a:ext cx="3537466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D-триггер запоминает входное значение по тактовому импульсу. DV-триггер добавляет разрешающий вход V для многотактного хранения. Идеальны для регистров.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28716" y="3831550"/>
            <a:ext cx="297656" cy="2976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299144" y="3825478"/>
            <a:ext cx="3537466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JK-триггер — универсальный инструмент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0299144" y="4875014"/>
            <a:ext cx="3537466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Устраняет запрещённые комбинации, добавляет режим переключения (Toggle). Может эмулировать RS-, D- и T-триггеры. Незаменим в счётчиках и делителях частоты.</a:t>
            </a:r>
            <a:endParaRPr lang="en-US" sz="1550" dirty="0"/>
          </a:p>
        </p:txBody>
      </p:sp>
      <p:sp>
        <p:nvSpPr>
          <p:cNvPr id="12" name="Shape 7"/>
          <p:cNvSpPr/>
          <p:nvPr/>
        </p:nvSpPr>
        <p:spPr>
          <a:xfrm>
            <a:off x="793790" y="7003494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48" y="7306389"/>
            <a:ext cx="248007" cy="19835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38513" y="7251383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Понимание работы этих трёх типов триггеров закладывает фундамент для изучения регистров, счётчиков, конечных автоматов и архитектуры процессоров.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3294</Words>
  <Application>Microsoft Office PowerPoint</Application>
  <PresentationFormat>Произвольный</PresentationFormat>
  <Paragraphs>389</Paragraphs>
  <Slides>46</Slides>
  <Notes>45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1" baseType="lpstr">
      <vt:lpstr>Open Sans</vt:lpstr>
      <vt:lpstr>Times New Roman</vt:lpstr>
      <vt:lpstr>Arial</vt:lpstr>
      <vt:lpstr>Unbounded Bold</vt:lpstr>
      <vt:lpstr>Office Theme</vt:lpstr>
      <vt:lpstr>Цифровая схемотехника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2</cp:revision>
  <dcterms:created xsi:type="dcterms:W3CDTF">2026-04-12T17:52:57Z</dcterms:created>
  <dcterms:modified xsi:type="dcterms:W3CDTF">2026-11-03T20:09:54Z</dcterms:modified>
</cp:coreProperties>
</file>