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2" r:id="rId2"/>
    <p:sldId id="283" r:id="rId3"/>
    <p:sldId id="291" r:id="rId4"/>
    <p:sldId id="276" r:id="rId5"/>
    <p:sldId id="275" r:id="rId6"/>
    <p:sldId id="257" r:id="rId7"/>
    <p:sldId id="272" r:id="rId8"/>
    <p:sldId id="274" r:id="rId9"/>
    <p:sldId id="285" r:id="rId10"/>
    <p:sldId id="286" r:id="rId11"/>
    <p:sldId id="289" r:id="rId12"/>
    <p:sldId id="290" r:id="rId13"/>
    <p:sldId id="288" r:id="rId14"/>
    <p:sldId id="292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3" d="100"/>
          <a:sy n="93" d="100"/>
        </p:scale>
        <p:origin x="1070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883510" y="3298172"/>
            <a:ext cx="7766221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</a:t>
            </a:r>
            <a:r>
              <a:rPr lang="kk-KZ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4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схемотехника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1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00433" y="3999902"/>
            <a:ext cx="65449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ассоциированный профессор 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/>
              <a:t>Assel.yerzhan@satbayev.university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2E2EB-8016-BE2E-156B-FAC948FFC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A84A2-3801-8A7E-49ED-797576063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6756" y="3429000"/>
            <a:ext cx="3420902" cy="551058"/>
          </a:xfrm>
        </p:spPr>
        <p:txBody>
          <a:bodyPr>
            <a:noAutofit/>
          </a:bodyPr>
          <a:lstStyle/>
          <a:p>
            <a:pPr algn="just">
              <a:lnSpc>
                <a:spcPts val="4850"/>
              </a:lnSpc>
            </a:pPr>
            <a:r>
              <a:rPr lang="en-US" sz="28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Электрические</a:t>
            </a: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сигналы</a:t>
            </a: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- </a:t>
            </a:r>
            <a:r>
              <a:rPr lang="en-US" sz="28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носители</a:t>
            </a: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информации</a:t>
            </a: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. </a:t>
            </a:r>
            <a:r>
              <a:rPr lang="en-US" sz="28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Прохожден</a:t>
            </a:r>
            <a:r>
              <a:rPr lang="ru-RU" sz="28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ия</a:t>
            </a: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сигналов</a:t>
            </a: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через</a:t>
            </a: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RC-</a:t>
            </a:r>
            <a:r>
              <a:rPr lang="en-US" sz="28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цепи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E2E89B2-36BF-EBF4-DB8A-B07D18F1AE08}"/>
              </a:ext>
            </a:extLst>
          </p:cNvPr>
          <p:cNvSpPr/>
          <p:nvPr/>
        </p:nvSpPr>
        <p:spPr>
          <a:xfrm>
            <a:off x="303910" y="1527274"/>
            <a:ext cx="8307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DDCE418-8753-696B-B30E-F98E14C06FEC}"/>
              </a:ext>
            </a:extLst>
          </p:cNvPr>
          <p:cNvSpPr txBox="1">
            <a:spLocks/>
          </p:cNvSpPr>
          <p:nvPr/>
        </p:nvSpPr>
        <p:spPr>
          <a:xfrm>
            <a:off x="4283676" y="320130"/>
            <a:ext cx="3906934" cy="551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лекции: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52192593-DDD9-1C09-5A79-EC504E524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145059"/>
            <a:ext cx="3420902" cy="571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708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70F5A-0D6B-1EC2-4CB7-DA16AF384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A92FF-CA82-3EED-2001-087D5F363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D3B8AA97-6C9A-9DDC-4088-9ED483E6B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5058"/>
            <a:ext cx="9144000" cy="571294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F4A905-4CA8-FAE9-512A-D6CCF17B9E6C}"/>
              </a:ext>
            </a:extLst>
          </p:cNvPr>
          <p:cNvSpPr/>
          <p:nvPr/>
        </p:nvSpPr>
        <p:spPr>
          <a:xfrm>
            <a:off x="114884" y="1000052"/>
            <a:ext cx="89142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Введение </a:t>
            </a:r>
          </a:p>
          <a:p>
            <a:pPr marL="457200" indent="-457200">
              <a:buAutoNum type="arabicPeriod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Классификация сигналов по разным признакам</a:t>
            </a:r>
          </a:p>
          <a:p>
            <a:pPr marL="457200" indent="-457200">
              <a:buAutoNum type="arabicPeriod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Основы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RC-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цепей 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RC-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цепи в цифровой технике </a:t>
            </a:r>
          </a:p>
          <a:p>
            <a:pPr marL="457200" indent="-457200">
              <a:buAutoNum type="arabicPeriod"/>
            </a:pP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318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завершению урока Вы будете знать: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8897" y="1276865"/>
            <a:ext cx="83724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Понятие электрического сигнала.</a:t>
            </a:r>
          </a:p>
          <a:p>
            <a:pPr marL="457200" indent="-457200"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Многообразие электрических сигналов</a:t>
            </a:r>
          </a:p>
          <a:p>
            <a:pPr marL="457200" indent="-457200"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Напряжение и ток – основа сигналов </a:t>
            </a:r>
          </a:p>
          <a:p>
            <a:pPr marL="457200" indent="-457200">
              <a:buAutoNum type="arabicPeriod"/>
            </a:pP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RC-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цепи и их применение</a:t>
            </a:r>
          </a:p>
          <a:p>
            <a:pPr marL="457200" indent="-457200">
              <a:buAutoNum type="arabicPeriod"/>
            </a:pP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078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4F63732D-D03D-4145-6E5F-24C26CBDACCC}"/>
              </a:ext>
            </a:extLst>
          </p:cNvPr>
          <p:cNvSpPr/>
          <p:nvPr/>
        </p:nvSpPr>
        <p:spPr>
          <a:xfrm>
            <a:off x="169816" y="1416228"/>
            <a:ext cx="4418465" cy="2803962"/>
          </a:xfrm>
          <a:prstGeom prst="roundRect">
            <a:avLst>
              <a:gd name="adj" fmla="val 2759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6F53EE6E-9C90-9E0C-D4D0-58D0BDDFB836}"/>
              </a:ext>
            </a:extLst>
          </p:cNvPr>
          <p:cNvSpPr/>
          <p:nvPr/>
        </p:nvSpPr>
        <p:spPr>
          <a:xfrm>
            <a:off x="974502" y="2572578"/>
            <a:ext cx="2150066" cy="271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Что такое сигнал?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DA7A8030-D99A-6762-C193-93F4E4172C12}"/>
              </a:ext>
            </a:extLst>
          </p:cNvPr>
          <p:cNvSpPr/>
          <p:nvPr/>
        </p:nvSpPr>
        <p:spPr>
          <a:xfrm>
            <a:off x="4916403" y="1566187"/>
            <a:ext cx="4366287" cy="271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Способы кодирования информации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BF93F8E4-F0E6-48FF-DACA-2F5F8998E9EF}"/>
              </a:ext>
            </a:extLst>
          </p:cNvPr>
          <p:cNvSpPr/>
          <p:nvPr/>
        </p:nvSpPr>
        <p:spPr>
          <a:xfrm>
            <a:off x="5020239" y="2111218"/>
            <a:ext cx="1820954" cy="271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Амплитуда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66FB2195-AA05-8691-4336-9B346ABA4C5F}"/>
              </a:ext>
            </a:extLst>
          </p:cNvPr>
          <p:cNvSpPr/>
          <p:nvPr/>
        </p:nvSpPr>
        <p:spPr>
          <a:xfrm>
            <a:off x="5020239" y="2627044"/>
            <a:ext cx="1820954" cy="271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Частота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97C526F6-E81E-5192-5F42-C0F2EFB79965}"/>
              </a:ext>
            </a:extLst>
          </p:cNvPr>
          <p:cNvSpPr/>
          <p:nvPr/>
        </p:nvSpPr>
        <p:spPr>
          <a:xfrm>
            <a:off x="5089379" y="3198675"/>
            <a:ext cx="1820954" cy="271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Фаза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Image 0" descr="preencoded.png">
            <a:extLst>
              <a:ext uri="{FF2B5EF4-FFF2-40B4-BE49-F238E27FC236}">
                <a16:creationId xmlns:a16="http://schemas.microsoft.com/office/drawing/2014/main" id="{ED9E3CE4-DDD6-078A-2046-70AC7FA8C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50698"/>
            <a:ext cx="9144000" cy="241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096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Напряжение и ток: основы сигналов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9768" y="1420182"/>
            <a:ext cx="89142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Введение </a:t>
            </a:r>
          </a:p>
          <a:p>
            <a:pPr marL="457200" indent="-457200">
              <a:buAutoNum type="arabicPeriod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Классификация сигналов по разным признакам</a:t>
            </a:r>
          </a:p>
          <a:p>
            <a:pPr marL="457200" indent="-457200">
              <a:buAutoNum type="arabicPeriod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Основы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RC-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цепей – что это и зачем?</a:t>
            </a:r>
          </a:p>
          <a:p>
            <a:pPr marL="457200" indent="-457200">
              <a:buAutoNum type="arabicPeriod"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RC-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цепи в цифровой технике </a:t>
            </a:r>
          </a:p>
          <a:p>
            <a:pPr marL="457200" indent="-457200">
              <a:buAutoNum type="arabicPeriod"/>
            </a:pP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A630AAF-9FD1-DE99-CF81-64025095E3D9}"/>
              </a:ext>
            </a:extLst>
          </p:cNvPr>
          <p:cNvSpPr/>
          <p:nvPr/>
        </p:nvSpPr>
        <p:spPr>
          <a:xfrm>
            <a:off x="3263887" y="1411751"/>
            <a:ext cx="2599676" cy="3009205"/>
          </a:xfrm>
          <a:prstGeom prst="roundRect">
            <a:avLst>
              <a:gd name="adj" fmla="val 246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83141392-3A3B-B916-7AB3-60C270F81B6E}"/>
              </a:ext>
            </a:extLst>
          </p:cNvPr>
          <p:cNvSpPr/>
          <p:nvPr/>
        </p:nvSpPr>
        <p:spPr>
          <a:xfrm>
            <a:off x="3966542" y="274074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Резистор (R)</a:t>
            </a:r>
            <a:endParaRPr lang="en-US" sz="195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1DC90ED0-2B28-FED4-75E6-9CFC474F29FE}"/>
              </a:ext>
            </a:extLst>
          </p:cNvPr>
          <p:cNvSpPr/>
          <p:nvPr/>
        </p:nvSpPr>
        <p:spPr>
          <a:xfrm>
            <a:off x="6291743" y="1412695"/>
            <a:ext cx="2520173" cy="3077020"/>
          </a:xfrm>
          <a:prstGeom prst="roundRect">
            <a:avLst>
              <a:gd name="adj" fmla="val 246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D8FCEB9-FF77-9F03-82D4-03DE1A811099}"/>
              </a:ext>
            </a:extLst>
          </p:cNvPr>
          <p:cNvSpPr/>
          <p:nvPr/>
        </p:nvSpPr>
        <p:spPr>
          <a:xfrm>
            <a:off x="6678163" y="2641047"/>
            <a:ext cx="263187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Конденсатор (C)</a:t>
            </a:r>
            <a:endParaRPr lang="en-US" sz="1950" dirty="0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E4CFE6C3-1327-6855-7F59-DB84A891CC8C}"/>
              </a:ext>
            </a:extLst>
          </p:cNvPr>
          <p:cNvSpPr/>
          <p:nvPr/>
        </p:nvSpPr>
        <p:spPr>
          <a:xfrm>
            <a:off x="3263887" y="4580680"/>
            <a:ext cx="5483745" cy="1793796"/>
          </a:xfrm>
          <a:prstGeom prst="roundRect">
            <a:avLst>
              <a:gd name="adj" fmla="val 4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5B2C2190-57F5-F2BD-24AD-29C6EFADE27F}"/>
              </a:ext>
            </a:extLst>
          </p:cNvPr>
          <p:cNvSpPr/>
          <p:nvPr/>
        </p:nvSpPr>
        <p:spPr>
          <a:xfrm>
            <a:off x="4686883" y="5364786"/>
            <a:ext cx="361902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Взаимодействие R и C</a:t>
            </a:r>
            <a:endParaRPr lang="en-US" sz="1950" dirty="0"/>
          </a:p>
        </p:txBody>
      </p:sp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9D63A8C8-2236-DB5F-9568-9089597BA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0902"/>
            <a:ext cx="3097846" cy="571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15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pPr>
              <a:lnSpc>
                <a:spcPts val="4850"/>
              </a:lnSpc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RC-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цепи: Интегрирующий тип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9F72C8-CA1A-71E1-112B-0A3CF54532CC}"/>
              </a:ext>
            </a:extLst>
          </p:cNvPr>
          <p:cNvSpPr txBox="1"/>
          <p:nvPr/>
        </p:nvSpPr>
        <p:spPr>
          <a:xfrm>
            <a:off x="2186412" y="1591753"/>
            <a:ext cx="4572000" cy="426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Схема и принцип работы</a:t>
            </a:r>
            <a:endParaRPr lang="ru-RU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61F4DEEB-EF78-AF68-C667-8A5432132D26}"/>
              </a:ext>
            </a:extLst>
          </p:cNvPr>
          <p:cNvSpPr/>
          <p:nvPr/>
        </p:nvSpPr>
        <p:spPr>
          <a:xfrm>
            <a:off x="2284418" y="2446647"/>
            <a:ext cx="3271395" cy="2227096"/>
          </a:xfrm>
          <a:prstGeom prst="roundRect">
            <a:avLst>
              <a:gd name="adj" fmla="val 7515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7052777E-D216-9861-A220-12260E7EC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034" y="3366771"/>
            <a:ext cx="4452161" cy="486251"/>
          </a:xfrm>
          <a:prstGeom prst="rect">
            <a:avLst/>
          </a:prstGeom>
        </p:spPr>
      </p:pic>
      <p:sp>
        <p:nvSpPr>
          <p:cNvPr id="10" name="Text 8">
            <a:extLst>
              <a:ext uri="{FF2B5EF4-FFF2-40B4-BE49-F238E27FC236}">
                <a16:creationId xmlns:a16="http://schemas.microsoft.com/office/drawing/2014/main" id="{EC86243B-A13B-BA28-5C10-162A587F7160}"/>
              </a:ext>
            </a:extLst>
          </p:cNvPr>
          <p:cNvSpPr/>
          <p:nvPr/>
        </p:nvSpPr>
        <p:spPr>
          <a:xfrm>
            <a:off x="5861154" y="130954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Применение</a:t>
            </a:r>
            <a:endParaRPr lang="en-US" sz="195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416D518-FBD6-87AC-3671-4B181E99499C}"/>
              </a:ext>
            </a:extLst>
          </p:cNvPr>
          <p:cNvSpPr/>
          <p:nvPr/>
        </p:nvSpPr>
        <p:spPr>
          <a:xfrm>
            <a:off x="5704825" y="1765657"/>
            <a:ext cx="3271395" cy="1586032"/>
          </a:xfrm>
          <a:prstGeom prst="roundRect">
            <a:avLst>
              <a:gd name="adj" fmla="val 6918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27108920-5E19-DC1C-809E-BBDB8749BDF6}"/>
              </a:ext>
            </a:extLst>
          </p:cNvPr>
          <p:cNvSpPr/>
          <p:nvPr/>
        </p:nvSpPr>
        <p:spPr>
          <a:xfrm>
            <a:off x="5704825" y="1775805"/>
            <a:ext cx="91440" cy="1586032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556B8D7F-940A-5537-0040-DC23E0FEFEFF}"/>
              </a:ext>
            </a:extLst>
          </p:cNvPr>
          <p:cNvSpPr/>
          <p:nvPr/>
        </p:nvSpPr>
        <p:spPr>
          <a:xfrm>
            <a:off x="5821742" y="2413742"/>
            <a:ext cx="473773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Фильтр нижних частот (ФНЧ)</a:t>
            </a:r>
            <a:endParaRPr lang="en-US" sz="195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D13D192A-21D1-2F64-C80C-DE9A76104530}"/>
              </a:ext>
            </a:extLst>
          </p:cNvPr>
          <p:cNvSpPr/>
          <p:nvPr/>
        </p:nvSpPr>
        <p:spPr>
          <a:xfrm>
            <a:off x="5727685" y="3560195"/>
            <a:ext cx="3271395" cy="1586032"/>
          </a:xfrm>
          <a:prstGeom prst="roundRect">
            <a:avLst>
              <a:gd name="adj" fmla="val 6918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D212BA8C-D709-4A7B-ABAA-631CBA6A50E8}"/>
              </a:ext>
            </a:extLst>
          </p:cNvPr>
          <p:cNvSpPr/>
          <p:nvPr/>
        </p:nvSpPr>
        <p:spPr>
          <a:xfrm>
            <a:off x="5704825" y="3560195"/>
            <a:ext cx="91440" cy="1586032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4B27D209-7D22-6A3C-7F9B-FADDF18FA104}"/>
              </a:ext>
            </a:extLst>
          </p:cNvPr>
          <p:cNvSpPr/>
          <p:nvPr/>
        </p:nvSpPr>
        <p:spPr>
          <a:xfrm>
            <a:off x="6006053" y="4233102"/>
            <a:ext cx="406467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Сглаживание пульсаций</a:t>
            </a:r>
            <a:endParaRPr lang="en-US" sz="195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B3311C70-4FEF-9BCB-4A60-5B47FE0C67B4}"/>
              </a:ext>
            </a:extLst>
          </p:cNvPr>
          <p:cNvSpPr/>
          <p:nvPr/>
        </p:nvSpPr>
        <p:spPr>
          <a:xfrm>
            <a:off x="5761975" y="5271968"/>
            <a:ext cx="3271395" cy="1514726"/>
          </a:xfrm>
          <a:prstGeom prst="roundRect">
            <a:avLst>
              <a:gd name="adj" fmla="val 6918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E7AABA65-6B96-1B69-A201-529B91797107}"/>
              </a:ext>
            </a:extLst>
          </p:cNvPr>
          <p:cNvSpPr/>
          <p:nvPr/>
        </p:nvSpPr>
        <p:spPr>
          <a:xfrm>
            <a:off x="5761976" y="5271968"/>
            <a:ext cx="99178" cy="1514726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7CADCF9-7E84-266C-6111-EBDC15037A10}"/>
              </a:ext>
            </a:extLst>
          </p:cNvPr>
          <p:cNvSpPr/>
          <p:nvPr/>
        </p:nvSpPr>
        <p:spPr>
          <a:xfrm>
            <a:off x="6006053" y="5874935"/>
            <a:ext cx="411206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Интегрирование сигнала</a:t>
            </a:r>
            <a:endParaRPr lang="en-US" sz="1950" dirty="0"/>
          </a:p>
        </p:txBody>
      </p:sp>
      <p:pic>
        <p:nvPicPr>
          <p:cNvPr id="23" name="Image 0" descr="preencoded.png">
            <a:extLst>
              <a:ext uri="{FF2B5EF4-FFF2-40B4-BE49-F238E27FC236}">
                <a16:creationId xmlns:a16="http://schemas.microsoft.com/office/drawing/2014/main" id="{3405D144-808E-3984-CEC1-B281253E8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5097"/>
            <a:ext cx="2051516" cy="571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00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3FD2E35-02DA-8359-1696-C06513B9B213}"/>
              </a:ext>
            </a:extLst>
          </p:cNvPr>
          <p:cNvSpPr txBox="1"/>
          <p:nvPr/>
        </p:nvSpPr>
        <p:spPr>
          <a:xfrm>
            <a:off x="339754" y="255256"/>
            <a:ext cx="8451908" cy="635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Постоянная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времени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(τ):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Ключ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к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пониманию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RC-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цепей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A6323AC3-706F-7B31-DC6C-A1769B6C32BC}"/>
              </a:ext>
            </a:extLst>
          </p:cNvPr>
          <p:cNvSpPr/>
          <p:nvPr/>
        </p:nvSpPr>
        <p:spPr>
          <a:xfrm>
            <a:off x="4413109" y="2142008"/>
            <a:ext cx="2869335" cy="1438766"/>
          </a:xfrm>
          <a:prstGeom prst="roundRect">
            <a:avLst>
              <a:gd name="adj" fmla="val 8594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0866F449-7C74-DC95-7FBD-CA2FB8D18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659" y="2687917"/>
            <a:ext cx="4523554" cy="500126"/>
          </a:xfrm>
          <a:prstGeom prst="rect">
            <a:avLst/>
          </a:prstGeom>
        </p:spPr>
      </p:pic>
      <p:sp>
        <p:nvSpPr>
          <p:cNvPr id="11" name="Text 9">
            <a:extLst>
              <a:ext uri="{FF2B5EF4-FFF2-40B4-BE49-F238E27FC236}">
                <a16:creationId xmlns:a16="http://schemas.microsoft.com/office/drawing/2014/main" id="{D3F36492-204E-F896-E9BD-7F0DF97AEC11}"/>
              </a:ext>
            </a:extLst>
          </p:cNvPr>
          <p:cNvSpPr/>
          <p:nvPr/>
        </p:nvSpPr>
        <p:spPr>
          <a:xfrm>
            <a:off x="3462658" y="3842332"/>
            <a:ext cx="477023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Физический смысл и пример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BDFB3718-9DCA-ADF6-5CA5-BDC6217A4CE3}"/>
              </a:ext>
            </a:extLst>
          </p:cNvPr>
          <p:cNvSpPr/>
          <p:nvPr/>
        </p:nvSpPr>
        <p:spPr>
          <a:xfrm>
            <a:off x="3595975" y="4675607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Чем больше R и C — тем </a:t>
            </a:r>
            <a:r>
              <a:rPr lang="en-US" sz="24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больше</a:t>
            </a:r>
            <a:r>
              <a:rPr lang="en-US" sz="24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τ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45457DCC-297E-299D-8136-200EC3E7B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6822"/>
            <a:ext cx="3138616" cy="572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836DF-3138-B9EA-39BB-AEB27F6B1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2">
            <a:extLst>
              <a:ext uri="{FF2B5EF4-FFF2-40B4-BE49-F238E27FC236}">
                <a16:creationId xmlns:a16="http://schemas.microsoft.com/office/drawing/2014/main" id="{CB4303C3-2C7B-4223-D9BF-BC2F044823F1}"/>
              </a:ext>
            </a:extLst>
          </p:cNvPr>
          <p:cNvSpPr/>
          <p:nvPr/>
        </p:nvSpPr>
        <p:spPr>
          <a:xfrm>
            <a:off x="206561" y="198467"/>
            <a:ext cx="7556421" cy="7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RC-цепи: Дифференцирующий тип</a:t>
            </a:r>
            <a:endParaRPr lang="en-US" sz="3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1">
            <a:extLst>
              <a:ext uri="{FF2B5EF4-FFF2-40B4-BE49-F238E27FC236}">
                <a16:creationId xmlns:a16="http://schemas.microsoft.com/office/drawing/2014/main" id="{81D0F97E-DA8A-BA67-774D-BD5DC7DEF53B}"/>
              </a:ext>
            </a:extLst>
          </p:cNvPr>
          <p:cNvSpPr/>
          <p:nvPr/>
        </p:nvSpPr>
        <p:spPr>
          <a:xfrm>
            <a:off x="490129" y="3958610"/>
            <a:ext cx="3509762" cy="2587466"/>
          </a:xfrm>
          <a:prstGeom prst="roundRect">
            <a:avLst>
              <a:gd name="adj" fmla="val 322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Shape 2">
            <a:extLst>
              <a:ext uri="{FF2B5EF4-FFF2-40B4-BE49-F238E27FC236}">
                <a16:creationId xmlns:a16="http://schemas.microsoft.com/office/drawing/2014/main" id="{B5E7A617-8A09-B635-F25D-A1C9C1FAC756}"/>
              </a:ext>
            </a:extLst>
          </p:cNvPr>
          <p:cNvSpPr/>
          <p:nvPr/>
        </p:nvSpPr>
        <p:spPr>
          <a:xfrm>
            <a:off x="684947" y="4060527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1" name="Image 0" descr="preencoded.png">
            <a:extLst>
              <a:ext uri="{FF2B5EF4-FFF2-40B4-BE49-F238E27FC236}">
                <a16:creationId xmlns:a16="http://schemas.microsoft.com/office/drawing/2014/main" id="{0366E1EF-EE82-983D-95D7-DB3C9E14A4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8658" y="4224119"/>
            <a:ext cx="267891" cy="267891"/>
          </a:xfrm>
          <a:prstGeom prst="rect">
            <a:avLst/>
          </a:prstGeom>
        </p:spPr>
      </p:pic>
      <p:sp>
        <p:nvSpPr>
          <p:cNvPr id="22" name="Text 3">
            <a:extLst>
              <a:ext uri="{FF2B5EF4-FFF2-40B4-BE49-F238E27FC236}">
                <a16:creationId xmlns:a16="http://schemas.microsoft.com/office/drawing/2014/main" id="{68411F1B-3722-36E1-1FD9-85DFDE0B8524}"/>
              </a:ext>
            </a:extLst>
          </p:cNvPr>
          <p:cNvSpPr/>
          <p:nvPr/>
        </p:nvSpPr>
        <p:spPr>
          <a:xfrm>
            <a:off x="684947" y="4854198"/>
            <a:ext cx="3618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Вход на конденсаторе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33D52325-962F-2A7C-7DB4-42D985474065}"/>
              </a:ext>
            </a:extLst>
          </p:cNvPr>
          <p:cNvSpPr/>
          <p:nvPr/>
        </p:nvSpPr>
        <p:spPr>
          <a:xfrm>
            <a:off x="684947" y="5283418"/>
            <a:ext cx="380333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Входной сигнал подается на конденсатор, который блокирует постоянную составляющую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5">
            <a:extLst>
              <a:ext uri="{FF2B5EF4-FFF2-40B4-BE49-F238E27FC236}">
                <a16:creationId xmlns:a16="http://schemas.microsoft.com/office/drawing/2014/main" id="{310A1161-1586-FF5E-84F2-CF729C508848}"/>
              </a:ext>
            </a:extLst>
          </p:cNvPr>
          <p:cNvSpPr/>
          <p:nvPr/>
        </p:nvSpPr>
        <p:spPr>
          <a:xfrm>
            <a:off x="2908853" y="1207552"/>
            <a:ext cx="3895601" cy="2587466"/>
          </a:xfrm>
          <a:prstGeom prst="roundRect">
            <a:avLst>
              <a:gd name="adj" fmla="val 322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5" name="Shape 6">
            <a:extLst>
              <a:ext uri="{FF2B5EF4-FFF2-40B4-BE49-F238E27FC236}">
                <a16:creationId xmlns:a16="http://schemas.microsoft.com/office/drawing/2014/main" id="{A024170E-B13A-E95C-C9F0-963E1EC33F51}"/>
              </a:ext>
            </a:extLst>
          </p:cNvPr>
          <p:cNvSpPr/>
          <p:nvPr/>
        </p:nvSpPr>
        <p:spPr>
          <a:xfrm>
            <a:off x="3114831" y="1397456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6" name="Image 1" descr="preencoded.png">
            <a:extLst>
              <a:ext uri="{FF2B5EF4-FFF2-40B4-BE49-F238E27FC236}">
                <a16:creationId xmlns:a16="http://schemas.microsoft.com/office/drawing/2014/main" id="{3D4D4B0B-D766-45E9-6D4D-D136A31688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78542" y="1561048"/>
            <a:ext cx="267891" cy="267891"/>
          </a:xfrm>
          <a:prstGeom prst="rect">
            <a:avLst/>
          </a:prstGeom>
        </p:spPr>
      </p:pic>
      <p:sp>
        <p:nvSpPr>
          <p:cNvPr id="27" name="Text 7">
            <a:extLst>
              <a:ext uri="{FF2B5EF4-FFF2-40B4-BE49-F238E27FC236}">
                <a16:creationId xmlns:a16="http://schemas.microsoft.com/office/drawing/2014/main" id="{D85BA943-C9CB-5AFE-3824-E824D8601277}"/>
              </a:ext>
            </a:extLst>
          </p:cNvPr>
          <p:cNvSpPr/>
          <p:nvPr/>
        </p:nvSpPr>
        <p:spPr>
          <a:xfrm>
            <a:off x="3114831" y="2191127"/>
            <a:ext cx="265866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Пропускание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8">
            <a:extLst>
              <a:ext uri="{FF2B5EF4-FFF2-40B4-BE49-F238E27FC236}">
                <a16:creationId xmlns:a16="http://schemas.microsoft.com/office/drawing/2014/main" id="{A8F41C76-23BC-4F65-2430-828C069C4D0A}"/>
              </a:ext>
            </a:extLst>
          </p:cNvPr>
          <p:cNvSpPr/>
          <p:nvPr/>
        </p:nvSpPr>
        <p:spPr>
          <a:xfrm>
            <a:off x="3114831" y="2620347"/>
            <a:ext cx="380345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Высокочастотные компоненты проходят свободно, низкочастотные сильно ослабляются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hape 9">
            <a:extLst>
              <a:ext uri="{FF2B5EF4-FFF2-40B4-BE49-F238E27FC236}">
                <a16:creationId xmlns:a16="http://schemas.microsoft.com/office/drawing/2014/main" id="{CCCE04A0-0B81-FA2D-447F-9A4C33AD390E}"/>
              </a:ext>
            </a:extLst>
          </p:cNvPr>
          <p:cNvSpPr/>
          <p:nvPr/>
        </p:nvSpPr>
        <p:spPr>
          <a:xfrm>
            <a:off x="5108830" y="3854549"/>
            <a:ext cx="3618906" cy="2587466"/>
          </a:xfrm>
          <a:prstGeom prst="roundRect">
            <a:avLst>
              <a:gd name="adj" fmla="val 322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0" name="Shape 10">
            <a:extLst>
              <a:ext uri="{FF2B5EF4-FFF2-40B4-BE49-F238E27FC236}">
                <a16:creationId xmlns:a16="http://schemas.microsoft.com/office/drawing/2014/main" id="{6E010A7F-E938-063F-8D80-AF1CCECB2E76}"/>
              </a:ext>
            </a:extLst>
          </p:cNvPr>
          <p:cNvSpPr/>
          <p:nvPr/>
        </p:nvSpPr>
        <p:spPr>
          <a:xfrm>
            <a:off x="5314808" y="4060527"/>
            <a:ext cx="511088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1" name="Image 2" descr="preencoded.png">
            <a:extLst>
              <a:ext uri="{FF2B5EF4-FFF2-40B4-BE49-F238E27FC236}">
                <a16:creationId xmlns:a16="http://schemas.microsoft.com/office/drawing/2014/main" id="{C93673BA-65DE-002A-C577-ED78C2B33D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8519" y="4224119"/>
            <a:ext cx="229990" cy="267891"/>
          </a:xfrm>
          <a:prstGeom prst="rect">
            <a:avLst/>
          </a:prstGeom>
        </p:spPr>
      </p:pic>
      <p:sp>
        <p:nvSpPr>
          <p:cNvPr id="32" name="Text 11">
            <a:extLst>
              <a:ext uri="{FF2B5EF4-FFF2-40B4-BE49-F238E27FC236}">
                <a16:creationId xmlns:a16="http://schemas.microsoft.com/office/drawing/2014/main" id="{35E28605-14DD-6EF4-DBC4-86BB5413B019}"/>
              </a:ext>
            </a:extLst>
          </p:cNvPr>
          <p:cNvSpPr/>
          <p:nvPr/>
        </p:nvSpPr>
        <p:spPr>
          <a:xfrm>
            <a:off x="5314808" y="4854198"/>
            <a:ext cx="280290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Выход на резисторе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698B2308-8187-92FB-06BE-821B9CBD6855}"/>
              </a:ext>
            </a:extLst>
          </p:cNvPr>
          <p:cNvSpPr/>
          <p:nvPr/>
        </p:nvSpPr>
        <p:spPr>
          <a:xfrm>
            <a:off x="5314808" y="5283418"/>
            <a:ext cx="326523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Выходной сигнал снимается с резистора и пропорционален производной входного сигнала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79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B2FD8-3F08-CD16-BA41-ADC662306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0">
            <a:extLst>
              <a:ext uri="{FF2B5EF4-FFF2-40B4-BE49-F238E27FC236}">
                <a16:creationId xmlns:a16="http://schemas.microsoft.com/office/drawing/2014/main" id="{988DFCBE-343A-E418-FA15-CAA0BBFC5251}"/>
              </a:ext>
            </a:extLst>
          </p:cNvPr>
          <p:cNvSpPr/>
          <p:nvPr/>
        </p:nvSpPr>
        <p:spPr>
          <a:xfrm>
            <a:off x="97504" y="322546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Переходные процессы: Динамика сигналов в RC-цепях</a:t>
            </a:r>
            <a:endParaRPr lang="en-US" sz="2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Image 0" descr="preencoded.png">
            <a:extLst>
              <a:ext uri="{FF2B5EF4-FFF2-40B4-BE49-F238E27FC236}">
                <a16:creationId xmlns:a16="http://schemas.microsoft.com/office/drawing/2014/main" id="{F92DD3D3-9787-0D52-B6C5-B2EA23F3A4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2523" y="2136199"/>
            <a:ext cx="496133" cy="496133"/>
          </a:xfrm>
          <a:prstGeom prst="rect">
            <a:avLst/>
          </a:prstGeom>
        </p:spPr>
      </p:pic>
      <p:sp>
        <p:nvSpPr>
          <p:cNvPr id="21" name="Text 1">
            <a:extLst>
              <a:ext uri="{FF2B5EF4-FFF2-40B4-BE49-F238E27FC236}">
                <a16:creationId xmlns:a16="http://schemas.microsoft.com/office/drawing/2014/main" id="{478A86C0-DE92-724B-4A5E-9EBF1743C0EC}"/>
              </a:ext>
            </a:extLst>
          </p:cNvPr>
          <p:cNvSpPr/>
          <p:nvPr/>
        </p:nvSpPr>
        <p:spPr>
          <a:xfrm>
            <a:off x="169342" y="2947013"/>
            <a:ext cx="418218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Что </a:t>
            </a:r>
            <a:r>
              <a:rPr lang="en-US" sz="195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такое</a:t>
            </a: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195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переходный</a:t>
            </a:r>
            <a:endParaRPr lang="ru-RU" sz="1950" b="1" dirty="0">
              <a:solidFill>
                <a:srgbClr val="333F70"/>
              </a:solidFill>
              <a:latin typeface="Times New Roman" panose="02020603050405020304" pitchFamily="18" charset="0"/>
              <a:ea typeface="Unbounded Bol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процесс?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Image 1" descr="preencoded.png">
            <a:extLst>
              <a:ext uri="{FF2B5EF4-FFF2-40B4-BE49-F238E27FC236}">
                <a16:creationId xmlns:a16="http://schemas.microsoft.com/office/drawing/2014/main" id="{0B280633-1B25-59AF-C6DD-3FB1BDF94B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8322" y="2136200"/>
            <a:ext cx="496133" cy="496133"/>
          </a:xfrm>
          <a:prstGeom prst="rect">
            <a:avLst/>
          </a:prstGeom>
        </p:spPr>
      </p:pic>
      <p:sp>
        <p:nvSpPr>
          <p:cNvPr id="24" name="Text 3">
            <a:extLst>
              <a:ext uri="{FF2B5EF4-FFF2-40B4-BE49-F238E27FC236}">
                <a16:creationId xmlns:a16="http://schemas.microsoft.com/office/drawing/2014/main" id="{C38C47E2-D4AD-5086-4690-11F6C5286DC1}"/>
              </a:ext>
            </a:extLst>
          </p:cNvPr>
          <p:cNvSpPr/>
          <p:nvPr/>
        </p:nvSpPr>
        <p:spPr>
          <a:xfrm>
            <a:off x="3453968" y="2947014"/>
            <a:ext cx="348484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Физическая причина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Image 2" descr="preencoded.png">
            <a:extLst>
              <a:ext uri="{FF2B5EF4-FFF2-40B4-BE49-F238E27FC236}">
                <a16:creationId xmlns:a16="http://schemas.microsoft.com/office/drawing/2014/main" id="{64AF589F-E2D5-0658-B21D-D4D6003BE7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7014" y="2136200"/>
            <a:ext cx="496133" cy="496133"/>
          </a:xfrm>
          <a:prstGeom prst="rect">
            <a:avLst/>
          </a:prstGeom>
        </p:spPr>
      </p:pic>
      <p:sp>
        <p:nvSpPr>
          <p:cNvPr id="27" name="Text 5">
            <a:extLst>
              <a:ext uri="{FF2B5EF4-FFF2-40B4-BE49-F238E27FC236}">
                <a16:creationId xmlns:a16="http://schemas.microsoft.com/office/drawing/2014/main" id="{EBE291C3-57A2-27A9-9B57-7ADF6339E2F2}"/>
              </a:ext>
            </a:extLst>
          </p:cNvPr>
          <p:cNvSpPr/>
          <p:nvPr/>
        </p:nvSpPr>
        <p:spPr>
          <a:xfrm>
            <a:off x="6041126" y="2980513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Стандартные воздействия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7A306F2-2B80-8CBA-B880-E0021A780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629" y="3791825"/>
            <a:ext cx="6515155" cy="262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581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E3D42-BB09-949B-D2FC-DC596F714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E2BFC77-3AE9-70C2-D339-849E8D81828D}"/>
              </a:ext>
            </a:extLst>
          </p:cNvPr>
          <p:cNvSpPr txBox="1"/>
          <p:nvPr/>
        </p:nvSpPr>
        <p:spPr>
          <a:xfrm>
            <a:off x="341870" y="236417"/>
            <a:ext cx="6783860" cy="635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24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Частотные</a:t>
            </a:r>
            <a:r>
              <a:rPr lang="en-US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характеристики</a:t>
            </a:r>
            <a:r>
              <a:rPr lang="en-US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RC-</a:t>
            </a:r>
            <a:r>
              <a:rPr lang="en-US" sz="24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цепей</a:t>
            </a:r>
            <a:endParaRPr lang="en-US" sz="2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805665E3-7D66-15F5-0AD8-D2A54254D836}"/>
              </a:ext>
            </a:extLst>
          </p:cNvPr>
          <p:cNvSpPr/>
          <p:nvPr/>
        </p:nvSpPr>
        <p:spPr>
          <a:xfrm>
            <a:off x="5262321" y="1649773"/>
            <a:ext cx="186340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Частота среза (Fср)</a:t>
            </a:r>
            <a:endParaRPr lang="en-US" sz="1950" dirty="0"/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9DE2EBC8-078B-94D0-BC94-94DE35A67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925" y="2549885"/>
            <a:ext cx="6102145" cy="1035155"/>
          </a:xfrm>
          <a:prstGeom prst="rect">
            <a:avLst/>
          </a:prstGeom>
        </p:spPr>
      </p:pic>
      <p:sp>
        <p:nvSpPr>
          <p:cNvPr id="23" name="Shape 1">
            <a:extLst>
              <a:ext uri="{FF2B5EF4-FFF2-40B4-BE49-F238E27FC236}">
                <a16:creationId xmlns:a16="http://schemas.microsoft.com/office/drawing/2014/main" id="{22D7CC3C-E6C4-7C5D-3B87-78B398AF9091}"/>
              </a:ext>
            </a:extLst>
          </p:cNvPr>
          <p:cNvSpPr/>
          <p:nvPr/>
        </p:nvSpPr>
        <p:spPr>
          <a:xfrm>
            <a:off x="254525" y="1498909"/>
            <a:ext cx="3860834" cy="2249608"/>
          </a:xfrm>
          <a:prstGeom prst="roundRect">
            <a:avLst>
              <a:gd name="adj" fmla="val 3246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4" name="Text 2">
            <a:extLst>
              <a:ext uri="{FF2B5EF4-FFF2-40B4-BE49-F238E27FC236}">
                <a16:creationId xmlns:a16="http://schemas.microsoft.com/office/drawing/2014/main" id="{AA82AFFF-1548-212A-44F9-2AB230362DA3}"/>
              </a:ext>
            </a:extLst>
          </p:cNvPr>
          <p:cNvSpPr/>
          <p:nvPr/>
        </p:nvSpPr>
        <p:spPr>
          <a:xfrm>
            <a:off x="717505" y="1993127"/>
            <a:ext cx="278618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Фильтр нижних частот (ФНЧ)</a:t>
            </a:r>
            <a:endParaRPr lang="en-US" sz="1950" dirty="0"/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5474A0E1-3C99-D5A8-560C-3E63FDB86E80}"/>
              </a:ext>
            </a:extLst>
          </p:cNvPr>
          <p:cNvSpPr/>
          <p:nvPr/>
        </p:nvSpPr>
        <p:spPr>
          <a:xfrm>
            <a:off x="717505" y="3130172"/>
            <a:ext cx="280278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Фильтр верхних частот (ФВЧ)</a:t>
            </a:r>
            <a:endParaRPr lang="en-US" sz="1950" dirty="0"/>
          </a:p>
        </p:txBody>
      </p:sp>
      <p:sp>
        <p:nvSpPr>
          <p:cNvPr id="29" name="AutoShape 2" descr="RC-цепь — Википедия">
            <a:extLst>
              <a:ext uri="{FF2B5EF4-FFF2-40B4-BE49-F238E27FC236}">
                <a16:creationId xmlns:a16="http://schemas.microsoft.com/office/drawing/2014/main" id="{71F73CD8-3771-18F6-2F0C-9BF1AEF297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" name="AutoShape 4" descr="RC-цепь — Википедия">
            <a:extLst>
              <a:ext uri="{FF2B5EF4-FFF2-40B4-BE49-F238E27FC236}">
                <a16:creationId xmlns:a16="http://schemas.microsoft.com/office/drawing/2014/main" id="{D45F1FDF-9B18-F2AC-012D-6C6896E596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82473" y="3428999"/>
            <a:ext cx="3860834" cy="249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" name="Image 0" descr="preencoded.png">
            <a:extLst>
              <a:ext uri="{FF2B5EF4-FFF2-40B4-BE49-F238E27FC236}">
                <a16:creationId xmlns:a16="http://schemas.microsoft.com/office/drawing/2014/main" id="{218F2741-BD51-93E4-E849-16C74DA0D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81002"/>
            <a:ext cx="9143999" cy="294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41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C1AB0-9160-0E5A-8C0B-D8FF618C4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A1D50B21-0E7F-C0BE-B67F-DDA7B4BA289D}"/>
              </a:ext>
            </a:extLst>
          </p:cNvPr>
          <p:cNvSpPr/>
          <p:nvPr/>
        </p:nvSpPr>
        <p:spPr>
          <a:xfrm>
            <a:off x="320688" y="251670"/>
            <a:ext cx="10705611" cy="1329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2800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RC-цепи в фильтрах и формирователях сигналов</a:t>
            </a:r>
            <a:endParaRPr lang="en-US" sz="28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0FF3C3E3-CB27-5F95-7B52-13C954E0E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53" y="1278433"/>
            <a:ext cx="1814708" cy="1814708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BEFE5BFA-A90A-A4D8-D643-5EDBA22410CF}"/>
              </a:ext>
            </a:extLst>
          </p:cNvPr>
          <p:cNvSpPr/>
          <p:nvPr/>
        </p:nvSpPr>
        <p:spPr>
          <a:xfrm>
            <a:off x="3269636" y="1683718"/>
            <a:ext cx="229226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Частотная фильтрация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C104A0D4-C25D-6336-3873-818B30108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061" y="3247931"/>
            <a:ext cx="1814708" cy="1814708"/>
          </a:xfrm>
          <a:prstGeom prst="rect">
            <a:avLst/>
          </a:prstGeom>
        </p:spPr>
      </p:pic>
      <p:sp>
        <p:nvSpPr>
          <p:cNvPr id="12" name="Text 3">
            <a:extLst>
              <a:ext uri="{FF2B5EF4-FFF2-40B4-BE49-F238E27FC236}">
                <a16:creationId xmlns:a16="http://schemas.microsoft.com/office/drawing/2014/main" id="{FBBF89EC-1D9E-ABEC-C0EE-AC2AF5D0489A}"/>
              </a:ext>
            </a:extLst>
          </p:cNvPr>
          <p:cNvSpPr/>
          <p:nvPr/>
        </p:nvSpPr>
        <p:spPr>
          <a:xfrm>
            <a:off x="5345095" y="3647000"/>
            <a:ext cx="272153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Формирование импульсов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2" descr="preencoded.png">
            <a:extLst>
              <a:ext uri="{FF2B5EF4-FFF2-40B4-BE49-F238E27FC236}">
                <a16:creationId xmlns:a16="http://schemas.microsoft.com/office/drawing/2014/main" id="{1DBEA670-F846-8B8F-82A4-9C7FE2FA6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5769" y="5115419"/>
            <a:ext cx="1814708" cy="1814708"/>
          </a:xfrm>
          <a:prstGeom prst="rect">
            <a:avLst/>
          </a:prstGeom>
        </p:spPr>
      </p:pic>
      <p:sp>
        <p:nvSpPr>
          <p:cNvPr id="14" name="Text 5">
            <a:extLst>
              <a:ext uri="{FF2B5EF4-FFF2-40B4-BE49-F238E27FC236}">
                <a16:creationId xmlns:a16="http://schemas.microsoft.com/office/drawing/2014/main" id="{AE1BEA92-752F-1961-3F36-07A554A87388}"/>
              </a:ext>
            </a:extLst>
          </p:cNvPr>
          <p:cNvSpPr/>
          <p:nvPr/>
        </p:nvSpPr>
        <p:spPr>
          <a:xfrm>
            <a:off x="6593414" y="5712615"/>
            <a:ext cx="217308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Аналоговые вычисления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96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28236-EC69-E15F-DA97-A1CE6376C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A2720F-307E-EFD6-8322-C69E3BB944F6}"/>
              </a:ext>
            </a:extLst>
          </p:cNvPr>
          <p:cNvSpPr txBox="1"/>
          <p:nvPr/>
        </p:nvSpPr>
        <p:spPr>
          <a:xfrm>
            <a:off x="547817" y="261130"/>
            <a:ext cx="4572000" cy="631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RC-</a:t>
            </a:r>
            <a:r>
              <a:rPr lang="en-US" sz="24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цепи</a:t>
            </a:r>
            <a:r>
              <a:rPr lang="en-US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в </a:t>
            </a:r>
            <a:r>
              <a:rPr lang="en-US" sz="24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цифровой</a:t>
            </a:r>
            <a:r>
              <a:rPr lang="en-US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технике</a:t>
            </a:r>
            <a:endParaRPr lang="en-US" sz="2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36C4215A-2D83-1EF5-C770-14558933E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032" y="1737265"/>
            <a:ext cx="2781990" cy="1698820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1D57D975-3711-330C-6353-35AB72846EEC}"/>
              </a:ext>
            </a:extLst>
          </p:cNvPr>
          <p:cNvSpPr/>
          <p:nvPr/>
        </p:nvSpPr>
        <p:spPr>
          <a:xfrm>
            <a:off x="1277912" y="3513995"/>
            <a:ext cx="311181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Таймеры и осцилляторы</a:t>
            </a:r>
            <a:endParaRPr lang="en-US" sz="1950" dirty="0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F21FD988-1D88-6408-F62A-4F5E4C6FE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178" y="1737265"/>
            <a:ext cx="2704185" cy="1651309"/>
          </a:xfrm>
          <a:prstGeom prst="rect">
            <a:avLst/>
          </a:prstGeom>
        </p:spPr>
      </p:pic>
      <p:sp>
        <p:nvSpPr>
          <p:cNvPr id="10" name="Text 5">
            <a:extLst>
              <a:ext uri="{FF2B5EF4-FFF2-40B4-BE49-F238E27FC236}">
                <a16:creationId xmlns:a16="http://schemas.microsoft.com/office/drawing/2014/main" id="{0A1A90E8-1A0A-2D10-8ADE-E281BB68FD64}"/>
              </a:ext>
            </a:extLst>
          </p:cNvPr>
          <p:cNvSpPr/>
          <p:nvPr/>
        </p:nvSpPr>
        <p:spPr>
          <a:xfrm>
            <a:off x="5119817" y="3513995"/>
            <a:ext cx="311181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Фильтрация шумов</a:t>
            </a:r>
            <a:endParaRPr lang="en-US" sz="195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F248D96B-C80F-96C1-B0D9-9B1BA00B7D0C}"/>
              </a:ext>
            </a:extLst>
          </p:cNvPr>
          <p:cNvSpPr/>
          <p:nvPr/>
        </p:nvSpPr>
        <p:spPr>
          <a:xfrm>
            <a:off x="3199460" y="6135533"/>
            <a:ext cx="311181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Биомедицина: ЭКГ и ЭЭГ</a:t>
            </a:r>
            <a:endParaRPr lang="en-US" sz="1950" dirty="0"/>
          </a:p>
        </p:txBody>
      </p:sp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B2B73EE0-E7E8-ADFA-E381-7DD2ABC00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7630" y="4134311"/>
            <a:ext cx="2704184" cy="167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29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BF194-A26B-BF09-64AD-628BF325A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5C4B78-A68B-FEEB-68E2-D64F7ABC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10" y="320130"/>
            <a:ext cx="8658858" cy="551058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A29CA059-A5CD-E1C6-9F7A-005A11DDCB1C}"/>
              </a:ext>
            </a:extLst>
          </p:cNvPr>
          <p:cNvSpPr/>
          <p:nvPr/>
        </p:nvSpPr>
        <p:spPr>
          <a:xfrm>
            <a:off x="491787" y="1277353"/>
            <a:ext cx="3679031" cy="3374350"/>
          </a:xfrm>
          <a:prstGeom prst="roundRect">
            <a:avLst>
              <a:gd name="adj" fmla="val 24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484F448E-965E-B920-F198-D9A68765AB8B}"/>
              </a:ext>
            </a:extLst>
          </p:cNvPr>
          <p:cNvSpPr/>
          <p:nvPr/>
        </p:nvSpPr>
        <p:spPr>
          <a:xfrm>
            <a:off x="697765" y="1483331"/>
            <a:ext cx="3267075" cy="938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🔵</a:t>
            </a: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Сигналы как основа информации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A3C1F9B9-26FB-98E3-058B-8D26EED5C8B1}"/>
              </a:ext>
            </a:extLst>
          </p:cNvPr>
          <p:cNvSpPr/>
          <p:nvPr/>
        </p:nvSpPr>
        <p:spPr>
          <a:xfrm>
            <a:off x="697765" y="2540487"/>
            <a:ext cx="3267075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Любая электронная система оперирует сигналами. Понимание их природы — амплитуды, частоты, фазы — это фундамент инженерного мышления.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2EC88FC3-21BC-F562-047C-0BC9D4034F85}"/>
              </a:ext>
            </a:extLst>
          </p:cNvPr>
          <p:cNvSpPr/>
          <p:nvPr/>
        </p:nvSpPr>
        <p:spPr>
          <a:xfrm>
            <a:off x="4369176" y="1277353"/>
            <a:ext cx="3679031" cy="3374350"/>
          </a:xfrm>
          <a:prstGeom prst="roundRect">
            <a:avLst>
              <a:gd name="adj" fmla="val 24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A2690C46-EE46-4BCE-73DD-F10BA3573A88}"/>
              </a:ext>
            </a:extLst>
          </p:cNvPr>
          <p:cNvSpPr/>
          <p:nvPr/>
        </p:nvSpPr>
        <p:spPr>
          <a:xfrm>
            <a:off x="4575154" y="1483331"/>
            <a:ext cx="3267075" cy="938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🟢</a:t>
            </a: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RC-цепи как универсальный инструмент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392FE999-9385-61B1-D5BC-1344F9470A06}"/>
              </a:ext>
            </a:extLst>
          </p:cNvPr>
          <p:cNvSpPr/>
          <p:nvPr/>
        </p:nvSpPr>
        <p:spPr>
          <a:xfrm>
            <a:off x="4575154" y="2540487"/>
            <a:ext cx="3267075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Из двух элементов — резистора и конденсатора — строятся фильтры, таймеры, интеграторы и дифференциаторы, применяемые в тысячах устройств.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9">
            <a:extLst>
              <a:ext uri="{FF2B5EF4-FFF2-40B4-BE49-F238E27FC236}">
                <a16:creationId xmlns:a16="http://schemas.microsoft.com/office/drawing/2014/main" id="{887FC1D3-9778-F45E-2C42-D48FDBC3902C}"/>
              </a:ext>
            </a:extLst>
          </p:cNvPr>
          <p:cNvSpPr/>
          <p:nvPr/>
        </p:nvSpPr>
        <p:spPr>
          <a:xfrm>
            <a:off x="491787" y="4850061"/>
            <a:ext cx="7556421" cy="1801416"/>
          </a:xfrm>
          <a:prstGeom prst="roundRect">
            <a:avLst>
              <a:gd name="adj" fmla="val 462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3013C9BA-39A1-4C80-8B54-5C6AA1CD66ED}"/>
              </a:ext>
            </a:extLst>
          </p:cNvPr>
          <p:cNvSpPr/>
          <p:nvPr/>
        </p:nvSpPr>
        <p:spPr>
          <a:xfrm>
            <a:off x="697765" y="5056039"/>
            <a:ext cx="5635823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🚀</a:t>
            </a: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Будущее: цифровая интеграция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11">
            <a:extLst>
              <a:ext uri="{FF2B5EF4-FFF2-40B4-BE49-F238E27FC236}">
                <a16:creationId xmlns:a16="http://schemas.microsoft.com/office/drawing/2014/main" id="{298A2B89-EEE3-C362-61BF-4C249A7D0D66}"/>
              </a:ext>
            </a:extLst>
          </p:cNvPr>
          <p:cNvSpPr/>
          <p:nvPr/>
        </p:nvSpPr>
        <p:spPr>
          <a:xfrm>
            <a:off x="697765" y="5492879"/>
            <a:ext cx="714446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RC-принципы не устаревают. Они органично встраиваются в цифровые системы: АЦП, ЦАП, RF-тракты 5G и нейроинтерфейсы используют аналоговую фильтрацию как первый рубеж обработки сигнала.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3242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2827</TotalTime>
  <Words>357</Words>
  <Application>Microsoft Office PowerPoint</Application>
  <PresentationFormat>Экран (4:3)</PresentationFormat>
  <Paragraphs>71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Times New Roman</vt:lpstr>
      <vt:lpstr>Unbounded Bold</vt:lpstr>
      <vt:lpstr>Тема Office</vt:lpstr>
      <vt:lpstr>Цифровая схемотехника</vt:lpstr>
      <vt:lpstr>Электрические сигналы - носители информации. Прохождения сигналов через RC-цепи</vt:lpstr>
      <vt:lpstr>Содержание</vt:lpstr>
      <vt:lpstr>По завершению урока Вы будете знать:</vt:lpstr>
      <vt:lpstr>Введение</vt:lpstr>
      <vt:lpstr>Напряжение и ток: основы сигналов</vt:lpstr>
      <vt:lpstr>RC-цепи: Интегрирующий тип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Asel Erzhan</cp:lastModifiedBy>
  <cp:revision>327</cp:revision>
  <dcterms:created xsi:type="dcterms:W3CDTF">2017-10-09T05:58:02Z</dcterms:created>
  <dcterms:modified xsi:type="dcterms:W3CDTF">2026-11-03T19:56:25Z</dcterms:modified>
</cp:coreProperties>
</file>