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2" r:id="rId2"/>
    <p:sldId id="283" r:id="rId3"/>
    <p:sldId id="257" r:id="rId4"/>
    <p:sldId id="276" r:id="rId5"/>
    <p:sldId id="275" r:id="rId6"/>
    <p:sldId id="258" r:id="rId7"/>
    <p:sldId id="259" r:id="rId8"/>
    <p:sldId id="260" r:id="rId9"/>
    <p:sldId id="294" r:id="rId10"/>
    <p:sldId id="267" r:id="rId11"/>
    <p:sldId id="268" r:id="rId12"/>
    <p:sldId id="295" r:id="rId13"/>
    <p:sldId id="261" r:id="rId14"/>
    <p:sldId id="262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3" d="100"/>
          <a:sy n="93" d="100"/>
        </p:scale>
        <p:origin x="1070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397967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3884889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896030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809942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417816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428017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4125598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672581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3979513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883510" y="3298172"/>
            <a:ext cx="7766221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</a:t>
            </a:r>
            <a:r>
              <a:rPr lang="kk-KZ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схемотехника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1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00433" y="3999902"/>
            <a:ext cx="65449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ассоциированный профессор 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/>
              <a:t>Assel.yerzhan@satbayev.university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2E2EB-8016-BE2E-156B-FAC948FFC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A84A2-3801-8A7E-49ED-797576063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6756" y="3429000"/>
            <a:ext cx="3420902" cy="551058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Ключевой режим работы транзисторов. Электронные ключи на биполярных и полевых транзисторах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E2E89B2-36BF-EBF4-DB8A-B07D18F1AE08}"/>
              </a:ext>
            </a:extLst>
          </p:cNvPr>
          <p:cNvSpPr/>
          <p:nvPr/>
        </p:nvSpPr>
        <p:spPr>
          <a:xfrm>
            <a:off x="303910" y="1527274"/>
            <a:ext cx="8307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DDCE418-8753-696B-B30E-F98E14C06FEC}"/>
              </a:ext>
            </a:extLst>
          </p:cNvPr>
          <p:cNvSpPr txBox="1">
            <a:spLocks/>
          </p:cNvSpPr>
          <p:nvPr/>
        </p:nvSpPr>
        <p:spPr>
          <a:xfrm>
            <a:off x="4736756" y="271879"/>
            <a:ext cx="3006812" cy="551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лекции: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276A3389-449F-25C7-9E09-D7B481E4C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0346"/>
            <a:ext cx="3690551" cy="573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08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515B805E-29CE-2586-736C-7D86D6B06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5922"/>
            <a:ext cx="9144000" cy="56820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850D2A6-092C-C506-2897-6D0DC196836A}"/>
              </a:ext>
            </a:extLst>
          </p:cNvPr>
          <p:cNvSpPr/>
          <p:nvPr/>
        </p:nvSpPr>
        <p:spPr>
          <a:xfrm>
            <a:off x="229768" y="1420182"/>
            <a:ext cx="891423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Введение </a:t>
            </a:r>
          </a:p>
          <a:p>
            <a:pPr marL="457200" indent="-457200">
              <a:buAutoNum type="arabicPeriod"/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Транзисторные ключи</a:t>
            </a:r>
          </a:p>
          <a:p>
            <a:pPr marL="457200" indent="-457200">
              <a:buAutoNum type="arabicPeriod"/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Электронные ключи на основе БТ и ПТ</a:t>
            </a:r>
          </a:p>
          <a:p>
            <a:pPr marL="457200" indent="-457200">
              <a:buAutoNum type="arabicPeriod"/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</a:t>
            </a:r>
          </a:p>
          <a:p>
            <a:pPr marL="457200" indent="-457200">
              <a:buAutoNum type="arabicPeriod"/>
            </a:pP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завершению урока Вы будете знать: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5C4D3-CF82-CAC1-26C8-F866CF662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1438"/>
            <a:ext cx="9144001" cy="41065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8897" y="1276865"/>
            <a:ext cx="83724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транзистор?</a:t>
            </a:r>
          </a:p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Принципы работы ключевых режимов транзистора</a:t>
            </a:r>
          </a:p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Особенности электронных ключей</a:t>
            </a:r>
          </a:p>
          <a:p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078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39216D8C-A443-D41C-E791-8E324AEFDB17}"/>
              </a:ext>
            </a:extLst>
          </p:cNvPr>
          <p:cNvSpPr/>
          <p:nvPr/>
        </p:nvSpPr>
        <p:spPr>
          <a:xfrm>
            <a:off x="909536" y="1305996"/>
            <a:ext cx="7556421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3">
            <a:extLst>
              <a:ext uri="{FF2B5EF4-FFF2-40B4-BE49-F238E27FC236}">
                <a16:creationId xmlns:a16="http://schemas.microsoft.com/office/drawing/2014/main" id="{78CEC270-856F-79A4-A2D6-6A8C427F8373}"/>
              </a:ext>
            </a:extLst>
          </p:cNvPr>
          <p:cNvSpPr/>
          <p:nvPr/>
        </p:nvSpPr>
        <p:spPr>
          <a:xfrm>
            <a:off x="886676" y="1305996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D6B3EBD7-84E5-181F-7F23-E7AAC1649E60}"/>
              </a:ext>
            </a:extLst>
          </p:cNvPr>
          <p:cNvSpPr/>
          <p:nvPr/>
        </p:nvSpPr>
        <p:spPr>
          <a:xfrm>
            <a:off x="1199334" y="1527214"/>
            <a:ext cx="311348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Условие смещения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55534732-E363-A18B-79EC-455D8F8FA287}"/>
              </a:ext>
            </a:extLst>
          </p:cNvPr>
          <p:cNvSpPr/>
          <p:nvPr/>
        </p:nvSpPr>
        <p:spPr>
          <a:xfrm>
            <a:off x="1199334" y="1956434"/>
            <a:ext cx="704540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На эмиттерный переход подаётся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прямое напряжение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, на коллекторный —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обратное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. Это создаёт условие для эффективной работы усилителя.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Shape 6">
            <a:extLst>
              <a:ext uri="{FF2B5EF4-FFF2-40B4-BE49-F238E27FC236}">
                <a16:creationId xmlns:a16="http://schemas.microsoft.com/office/drawing/2014/main" id="{63BBF88D-B2A1-D9E8-D3EA-44DFEAF5D084}"/>
              </a:ext>
            </a:extLst>
          </p:cNvPr>
          <p:cNvSpPr/>
          <p:nvPr/>
        </p:nvSpPr>
        <p:spPr>
          <a:xfrm>
            <a:off x="909536" y="3328630"/>
            <a:ext cx="7556421" cy="182427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7869F897-1ED2-FFC3-2803-B45F26BAB131}"/>
              </a:ext>
            </a:extLst>
          </p:cNvPr>
          <p:cNvSpPr/>
          <p:nvPr/>
        </p:nvSpPr>
        <p:spPr>
          <a:xfrm>
            <a:off x="886676" y="3328630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D27CD0A0-C696-4CB2-39F5-5CED8D9D0C7F}"/>
              </a:ext>
            </a:extLst>
          </p:cNvPr>
          <p:cNvSpPr/>
          <p:nvPr/>
        </p:nvSpPr>
        <p:spPr>
          <a:xfrm>
            <a:off x="1199334" y="3549848"/>
            <a:ext cx="348055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Физический процесс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C11D5F5F-EFA0-99A3-2C7A-E542414B1F4B}"/>
              </a:ext>
            </a:extLst>
          </p:cNvPr>
          <p:cNvSpPr/>
          <p:nvPr/>
        </p:nvSpPr>
        <p:spPr>
          <a:xfrm>
            <a:off x="1199334" y="3979068"/>
            <a:ext cx="704540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Инжекция носителей заряда из эмиттера в базу и их последующий сбор коллектором. Тонкая база позволяет большинству носителей достичь коллектора.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Shape 10">
            <a:extLst>
              <a:ext uri="{FF2B5EF4-FFF2-40B4-BE49-F238E27FC236}">
                <a16:creationId xmlns:a16="http://schemas.microsoft.com/office/drawing/2014/main" id="{DDBB3EDF-2C41-6B4B-BEEA-8BE8C39D09C4}"/>
              </a:ext>
            </a:extLst>
          </p:cNvPr>
          <p:cNvSpPr/>
          <p:nvPr/>
        </p:nvSpPr>
        <p:spPr>
          <a:xfrm>
            <a:off x="909536" y="5351264"/>
            <a:ext cx="7556421" cy="1506736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Shape 11">
            <a:extLst>
              <a:ext uri="{FF2B5EF4-FFF2-40B4-BE49-F238E27FC236}">
                <a16:creationId xmlns:a16="http://schemas.microsoft.com/office/drawing/2014/main" id="{5DDBD941-7E13-CBF6-0319-4ED5A8353780}"/>
              </a:ext>
            </a:extLst>
          </p:cNvPr>
          <p:cNvSpPr/>
          <p:nvPr/>
        </p:nvSpPr>
        <p:spPr>
          <a:xfrm>
            <a:off x="886676" y="5351264"/>
            <a:ext cx="91440" cy="1506736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407FC8E0-FDC7-CA89-F2B5-FCE32529962D}"/>
              </a:ext>
            </a:extLst>
          </p:cNvPr>
          <p:cNvSpPr/>
          <p:nvPr/>
        </p:nvSpPr>
        <p:spPr>
          <a:xfrm>
            <a:off x="1199334" y="557248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Применение</a:t>
            </a:r>
            <a:endParaRPr lang="en-US" sz="19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965E6F65-C0B2-E544-43F9-859DC84736E1}"/>
              </a:ext>
            </a:extLst>
          </p:cNvPr>
          <p:cNvSpPr/>
          <p:nvPr/>
        </p:nvSpPr>
        <p:spPr>
          <a:xfrm>
            <a:off x="1199334" y="6001702"/>
            <a:ext cx="70454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Используется в </a:t>
            </a:r>
            <a:r>
              <a:rPr lang="en-US" sz="1550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усилителях звука, РЧ-каскадах и операционных усилителях</a:t>
            </a:r>
            <a:r>
              <a:rPr lang="en-US" sz="155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для линейного усиления мощности и напряжения сигнала.</a:t>
            </a:r>
            <a:endParaRPr lang="en-US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096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94084" y="1221433"/>
            <a:ext cx="4525863" cy="4694188"/>
          </a:xfrm>
          <a:prstGeom prst="roundRect">
            <a:avLst>
              <a:gd name="adj" fmla="val 1973"/>
            </a:avLst>
          </a:prstGeom>
          <a:solidFill>
            <a:srgbClr val="192248"/>
          </a:solidFill>
          <a:ln/>
        </p:spPr>
        <p:txBody>
          <a:bodyPr/>
          <a:lstStyle/>
          <a:p>
            <a:endParaRPr lang="ru-RU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94083" y="142058"/>
            <a:ext cx="6940093" cy="1162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031"/>
              </a:lnSpc>
            </a:pPr>
            <a:r>
              <a:rPr lang="en-US" sz="2438" b="1" i="1" dirty="0">
                <a:solidFill>
                  <a:srgbClr val="FFFFFF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Режим отсечки: транзистор «выключен»</a:t>
            </a:r>
            <a:endParaRPr lang="en-US" sz="2438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81965" y="1643605"/>
            <a:ext cx="4437982" cy="1875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Транзистор в этом состоянии аналогичен </a:t>
            </a:r>
            <a:r>
              <a:rPr lang="en-US" sz="20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разомкнутому ключу</a:t>
            </a:r>
            <a:r>
              <a:rPr lang="en-US" sz="2000" dirty="0">
                <a:solidFill>
                  <a:srgbClr val="FFFFFF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: цепь практически разорвана, прохождение рабочего тока заблокировано.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18057" y="3872197"/>
            <a:ext cx="4277916" cy="1451763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 sz="112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70" y="4322192"/>
            <a:ext cx="155004" cy="12397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33748" y="4287813"/>
            <a:ext cx="3750989" cy="39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63"/>
              </a:lnSpc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Именно режим отсечки используется в цифровой логике как состояние логического «0».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0718" y="1221433"/>
            <a:ext cx="3501851" cy="3501851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5150718" y="4862810"/>
            <a:ext cx="1688902" cy="773758"/>
          </a:xfrm>
          <a:prstGeom prst="roundRect">
            <a:avLst>
              <a:gd name="adj" fmla="val 673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 sz="112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5279454" y="4991546"/>
            <a:ext cx="1431429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Оба перехода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5341441" y="5150457"/>
            <a:ext cx="1431429" cy="198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63"/>
              </a:lnSpc>
            </a:pPr>
            <a:r>
              <a:rPr lang="en-US" sz="16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Обратное</a:t>
            </a:r>
            <a:r>
              <a:rPr lang="en-US" sz="16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rgbClr val="333F70"/>
              </a:solidFill>
              <a:latin typeface="Times New Roman" panose="02020603050405020304" pitchFamily="18" charset="0"/>
              <a:ea typeface="Open Sans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1563"/>
              </a:lnSpc>
            </a:pPr>
            <a:r>
              <a:rPr lang="en-US" sz="16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смещение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6963594" y="4862810"/>
            <a:ext cx="1688976" cy="773758"/>
          </a:xfrm>
          <a:prstGeom prst="roundRect">
            <a:avLst>
              <a:gd name="adj" fmla="val 673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 sz="112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7092330" y="4991546"/>
            <a:ext cx="143150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Ток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7092330" y="5309369"/>
            <a:ext cx="1431503" cy="198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63"/>
              </a:lnSpc>
            </a:pPr>
            <a:r>
              <a:rPr lang="en-US" sz="16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≈ 0 (минимален)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2499" y="437827"/>
            <a:ext cx="8151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031"/>
              </a:lnSpc>
            </a:pPr>
            <a:r>
              <a:rPr lang="en-US" sz="2438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Режим насыщения: транзистор «полностью открыт»</a:t>
            </a:r>
            <a:endParaRPr lang="en-US" sz="2438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33" y="1610059"/>
            <a:ext cx="2913554" cy="189644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83893" y="3664183"/>
            <a:ext cx="207786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Условие насыщения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322499" y="3978052"/>
            <a:ext cx="328360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Оба перехода — эмиттерный и коллекторный — смещены в </a:t>
            </a: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прямом направлении</a:t>
            </a: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. База «переполнена» носителями заряда.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9634" y="1635942"/>
            <a:ext cx="2613944" cy="189644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838611" y="3590354"/>
            <a:ext cx="2613943" cy="3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Электрические характеристики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3761109" y="4171901"/>
            <a:ext cx="261394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Протекает </a:t>
            </a: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максимально возможный ток</a:t>
            </a: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. Напряжение U_CE падает до минимума (0,1–0,3 В для кремния).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552" y="1610059"/>
            <a:ext cx="2149082" cy="192232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705552" y="3658294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Применение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6530057" y="3978052"/>
            <a:ext cx="261394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Используется в </a:t>
            </a: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ключевых и переключающих схемах</a:t>
            </a: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: реле-драйверы, силовые ключи, цифровая логика (состояние «1»).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7468"/>
            <a:ext cx="3429000" cy="57005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0881" y="405333"/>
            <a:ext cx="6154562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031"/>
              </a:lnSpc>
            </a:pPr>
            <a:r>
              <a:rPr lang="en-US" sz="2438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Инверсный режим: редкий, но важный</a:t>
            </a:r>
            <a:endParaRPr lang="en-US" sz="2438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59757" y="1759352"/>
            <a:ext cx="4563887" cy="1688934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92520" y="2141562"/>
            <a:ext cx="3992863" cy="472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Смещение переходов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803153" y="2520614"/>
            <a:ext cx="3992863" cy="483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Эмиттерный</a:t>
            </a:r>
            <a:r>
              <a:rPr lang="en-US" sz="2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-</a:t>
            </a:r>
            <a:r>
              <a:rPr lang="en-US" sz="2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обратное, </a:t>
            </a:r>
            <a:r>
              <a:rPr lang="en-US" sz="20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коллекторный</a:t>
            </a:r>
            <a:r>
              <a:rPr lang="en-US" sz="2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-</a:t>
            </a:r>
            <a:r>
              <a:rPr lang="en-US" sz="2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прямое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59757" y="3312393"/>
            <a:ext cx="4563887" cy="1450610"/>
          </a:xfrm>
          <a:prstGeom prst="roundRect">
            <a:avLst>
              <a:gd name="adj" fmla="val 437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500431" y="3450654"/>
            <a:ext cx="3201943" cy="236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Особенность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803154" y="3768477"/>
            <a:ext cx="4282230" cy="725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Низкий</a:t>
            </a:r>
            <a:r>
              <a:rPr lang="en-US" sz="2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β</a:t>
            </a:r>
            <a:r>
              <a:rPr lang="ru-RU" sz="2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, </a:t>
            </a:r>
            <a:r>
              <a:rPr lang="en-US" sz="2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R из-за несимметричной геометрии структуры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659757" y="4626099"/>
            <a:ext cx="4563887" cy="1450610"/>
          </a:xfrm>
          <a:prstGeom prst="roundRect">
            <a:avLst>
              <a:gd name="adj" fmla="val 437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500431" y="4764361"/>
            <a:ext cx="3201943" cy="236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Применение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803154" y="5082183"/>
            <a:ext cx="4282230" cy="725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Двунаправленные ключи, схемы I²L-логики, аналоговые коммутаторы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2444"/>
            <a:ext cx="3429000" cy="575555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957422" y="456158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031"/>
              </a:lnSpc>
            </a:pPr>
            <a:r>
              <a:rPr lang="en-US" sz="2438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Что такое электронный ключ?</a:t>
            </a:r>
            <a:endParaRPr lang="en-US" sz="2438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3557737" y="1915567"/>
            <a:ext cx="2538040" cy="2309192"/>
          </a:xfrm>
          <a:prstGeom prst="roundRect">
            <a:avLst>
              <a:gd name="adj" fmla="val 344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3796717" y="2933645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Механические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224514" y="1915567"/>
            <a:ext cx="2838463" cy="2309192"/>
          </a:xfrm>
          <a:prstGeom prst="roundRect">
            <a:avLst>
              <a:gd name="adj" fmla="val 344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477223" y="2933645"/>
            <a:ext cx="2585754" cy="3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Электромеханические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3987104" y="5120486"/>
            <a:ext cx="4722763" cy="1446933"/>
          </a:xfrm>
          <a:prstGeom prst="roundRect">
            <a:avLst>
              <a:gd name="adj" fmla="val 5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239174" y="5747027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Электронные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0967" y="410590"/>
            <a:ext cx="8151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031"/>
              </a:lnSpc>
            </a:pPr>
            <a:r>
              <a:rPr lang="en-US" sz="2438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Особенности ключей на биполярных транзисторах</a:t>
            </a:r>
            <a:endParaRPr lang="en-US" sz="2438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96119" y="2440707"/>
            <a:ext cx="4013894" cy="1338634"/>
          </a:xfrm>
          <a:prstGeom prst="roundRect">
            <a:avLst>
              <a:gd name="adj" fmla="val 5123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81831" y="2440707"/>
            <a:ext cx="57150" cy="1338634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51297" y="3013099"/>
            <a:ext cx="278859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Высокий управляющий ток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633987" y="2440707"/>
            <a:ext cx="4013894" cy="1338634"/>
          </a:xfrm>
          <a:prstGeom prst="roundRect">
            <a:avLst>
              <a:gd name="adj" fmla="val 5123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619699" y="2440707"/>
            <a:ext cx="57150" cy="1338634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041962" y="3013099"/>
            <a:ext cx="290713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Инерционность выключения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96119" y="3903315"/>
            <a:ext cx="4013894" cy="1537097"/>
          </a:xfrm>
          <a:prstGeom prst="roundRect">
            <a:avLst>
              <a:gd name="adj" fmla="val 446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81831" y="3903315"/>
            <a:ext cx="57150" cy="1537097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64269" y="4478014"/>
            <a:ext cx="296264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Температурная зависимость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633987" y="3903315"/>
            <a:ext cx="4013894" cy="1537097"/>
          </a:xfrm>
          <a:prstGeom prst="roundRect">
            <a:avLst>
              <a:gd name="adj" fmla="val 446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619699" y="3903315"/>
            <a:ext cx="57150" cy="1537097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 sz="112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735301" y="4478014"/>
            <a:ext cx="338747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Проблемы параллельной работы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7222" y="353094"/>
            <a:ext cx="8682606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031"/>
              </a:lnSpc>
            </a:pPr>
            <a:r>
              <a:rPr lang="en-US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Методы повышения быстродействия биполярных ключей</a:t>
            </a:r>
            <a:endParaRPr lang="en-US" sz="2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586286"/>
            <a:ext cx="2247081" cy="224708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4291462"/>
            <a:ext cx="2385978" cy="3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500"/>
              </a:lnSpc>
            </a:pP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Форсирующий конденсатор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125" y="1586286"/>
            <a:ext cx="2079948" cy="22470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939970" y="4319891"/>
            <a:ext cx="2974693" cy="581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500"/>
              </a:lnSpc>
            </a:pPr>
            <a:r>
              <a:rPr lang="en-US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Диод</a:t>
            </a:r>
            <a:r>
              <a:rPr lang="ru-RU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Шоттки</a:t>
            </a: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(антинасыщающий диод)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0998" y="1586286"/>
            <a:ext cx="2247080" cy="22470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653746" y="4357362"/>
            <a:ext cx="2386082" cy="3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500"/>
              </a:lnSpc>
            </a:pP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Ненасыщенные ключи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46881"/>
            <a:ext cx="8151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031"/>
              </a:lnSpc>
            </a:pPr>
            <a:r>
              <a:rPr lang="en-US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Преимущества ключей на полевых транзисторах</a:t>
            </a:r>
            <a:endParaRPr lang="en-US" sz="24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6103" y="1793773"/>
            <a:ext cx="372071" cy="37207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2558281"/>
            <a:ext cx="261699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Высокое быстродействие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8884" y="1922673"/>
            <a:ext cx="372071" cy="37207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49465" y="2558281"/>
            <a:ext cx="3998416" cy="3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Низкое энергопотребление управления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42201" y="4121067"/>
            <a:ext cx="372071" cy="37207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96119" y="4787801"/>
            <a:ext cx="258998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Высокая эффективность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53017" y="4074690"/>
            <a:ext cx="372071" cy="37207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649466" y="4787801"/>
            <a:ext cx="2630909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Возможность интеграции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9044"/>
            <a:ext cx="3429000" cy="568895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7570" y="219670"/>
            <a:ext cx="7982050" cy="11626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031"/>
              </a:lnSpc>
            </a:pPr>
            <a:r>
              <a:rPr lang="en-US" sz="2438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Современные разработки и примеры применения</a:t>
            </a:r>
            <a:endParaRPr lang="en-US" sz="2438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3609889" y="1788840"/>
            <a:ext cx="5233169" cy="1371049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3595601" y="1788840"/>
            <a:ext cx="63326" cy="1371049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3791013" y="1927102"/>
            <a:ext cx="3056406" cy="2822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16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Силовые преобразователи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3791011" y="2195365"/>
            <a:ext cx="4879267" cy="577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DC-DC конверторы, инверторы солнечных панелей — работа на частотах 20–500 кГц. MOSFET снижают потери до 1–2% от мощности.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3609889" y="3757054"/>
            <a:ext cx="5233169" cy="1368736"/>
          </a:xfrm>
          <a:prstGeom prst="roundRect">
            <a:avLst>
              <a:gd name="adj" fmla="val 601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 sz="112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3595601" y="3757054"/>
            <a:ext cx="63326" cy="1368736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 sz="112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3791013" y="3895315"/>
            <a:ext cx="3869013" cy="232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16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Системы зажигания автомобилей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3791011" y="4163578"/>
            <a:ext cx="4879267" cy="714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63"/>
              </a:lnSpc>
            </a:pPr>
            <a:r>
              <a:rPr lang="en-US" sz="16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Электронные ключи управляют первичной обмоткой катушки зажигания, обеспечивая точный момент и энергию искры в любых условиях.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3595601" y="5264051"/>
            <a:ext cx="5247457" cy="1287220"/>
          </a:xfrm>
          <a:prstGeom prst="roundRect">
            <a:avLst>
              <a:gd name="adj" fmla="val 728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 sz="112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3597508" y="5264051"/>
            <a:ext cx="59512" cy="128722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 sz="112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4106243" y="5402312"/>
            <a:ext cx="3425494" cy="2649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1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Импульсные источники питания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3791011" y="5670576"/>
            <a:ext cx="4900585" cy="542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63"/>
              </a:lnSpc>
            </a:pPr>
            <a:r>
              <a:rPr lang="en-US" sz="14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Блоки питания компьютеров, зарядные устройства — КПД 90–98% достигается благодаря высокочастотным транзисторным ключам.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42094"/>
            <a:ext cx="5992713" cy="387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031"/>
              </a:lnSpc>
            </a:pPr>
            <a:r>
              <a:rPr lang="ru-RU" sz="2438" b="1" i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Заключение</a:t>
            </a:r>
            <a:endParaRPr lang="en-US" sz="2438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8" y="1637342"/>
            <a:ext cx="2247081" cy="17077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69216" y="3573711"/>
            <a:ext cx="1700883" cy="3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Электромобили и энергетика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991" y="1674594"/>
            <a:ext cx="2186801" cy="164597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847955" y="3494176"/>
            <a:ext cx="1700957" cy="3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Умные системы и IoT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939" y="1637342"/>
            <a:ext cx="2247080" cy="168322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24218" y="3634834"/>
            <a:ext cx="1550566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2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Робототехника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8"/>
          <p:cNvSpPr/>
          <p:nvPr/>
        </p:nvSpPr>
        <p:spPr>
          <a:xfrm>
            <a:off x="294157" y="4190036"/>
            <a:ext cx="8555686" cy="1517019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 sz="1125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130" y="5035633"/>
            <a:ext cx="162685" cy="259243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97109" y="4703437"/>
            <a:ext cx="8002651" cy="83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Постоянное совершенствование </a:t>
            </a:r>
            <a:r>
              <a:rPr lang="en-US" dirty="0" err="1"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технологий</a:t>
            </a:r>
            <a:r>
              <a:rPr lang="en-US" dirty="0"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повышение быстродействия, снижение размеров и </a:t>
            </a:r>
            <a:r>
              <a:rPr lang="en-US" dirty="0" err="1"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стоимости</a:t>
            </a:r>
            <a:r>
              <a:rPr lang="en-US" dirty="0"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делает транзисторные ключи ключевым элементом технологий будущего.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2585</TotalTime>
  <Words>441</Words>
  <Application>Microsoft Office PowerPoint</Application>
  <PresentationFormat>Экран (4:3)</PresentationFormat>
  <Paragraphs>81</Paragraphs>
  <Slides>14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Цифровая схемотехника</vt:lpstr>
      <vt:lpstr>Ключевой режим работы транзисторов. Электронные ключи на биполярных и полевых транзисторах</vt:lpstr>
      <vt:lpstr>Содержание</vt:lpstr>
      <vt:lpstr>По завершению урока Вы будете знать:</vt:lpstr>
      <vt:lpstr>Введение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Asel Erzhan</cp:lastModifiedBy>
  <cp:revision>314</cp:revision>
  <dcterms:created xsi:type="dcterms:W3CDTF">2017-10-09T05:58:02Z</dcterms:created>
  <dcterms:modified xsi:type="dcterms:W3CDTF">2026-11-03T19:56:36Z</dcterms:modified>
</cp:coreProperties>
</file>