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8"/>
  </p:notesMasterIdLst>
  <p:sldIdLst>
    <p:sldId id="28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4630400" cy="10972800"/>
  <p:notesSz cx="10972800" cy="14630400"/>
  <p:embeddedFontLst>
    <p:embeddedFont>
      <p:font typeface="Open Sans" pitchFamily="2" charset="0"/>
      <p:regular r:id="rId29"/>
      <p:bold r:id="rId30"/>
      <p:italic r:id="rId31"/>
      <p:bold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85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9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384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769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1.pn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1413617" y="5224139"/>
            <a:ext cx="12425954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</a:t>
            </a:r>
            <a:r>
              <a:rPr lang="kk-KZ" sz="704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endParaRPr lang="ru-RU" sz="448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538" y="1256887"/>
            <a:ext cx="6686229" cy="15165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40693" y="6399843"/>
            <a:ext cx="10471939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ассоциированный профессор  </a:t>
            </a:r>
            <a:br>
              <a:rPr lang="ru-RU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/>
              <a:t>Assel.yerzhan@satbayev.university</a:t>
            </a:r>
            <a:br>
              <a:rPr lang="en-US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6895" y="4558665"/>
            <a:ext cx="8350210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функции и алгебра логики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3053664" y="5748932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Основы теории логических функций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3538657"/>
            <a:ext cx="1105495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99252" y="3645813"/>
            <a:ext cx="158710" cy="1587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37258" y="3598188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1</a:t>
            </a:r>
            <a:endParaRPr lang="en-US" sz="1250" dirty="0"/>
          </a:p>
        </p:txBody>
      </p:sp>
      <p:sp>
        <p:nvSpPr>
          <p:cNvPr id="6" name="Text 2"/>
          <p:cNvSpPr/>
          <p:nvPr/>
        </p:nvSpPr>
        <p:spPr>
          <a:xfrm>
            <a:off x="6280190" y="399109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Введение в логику и логические функции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6280190" y="5528905"/>
            <a:ext cx="755642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Логика — это наука о законах и формах правильного мышления. В математике и информатике логика приобретает строгую формальную структуру, позволяющую точно описывать и анализировать процессы принятия решений. Алгебра логики представляет собой математический аппарат для работы с логическими высказываниями и является фундаментом современной цифровой техники и программирования.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3204924"/>
            <a:ext cx="1965603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26A68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920472" y="3272076"/>
            <a:ext cx="1712238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ОСНОВНЫЕ ПОНЯТИЯ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3672602"/>
            <a:ext cx="1219950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Что такое логическое высказывание?</a:t>
            </a:r>
            <a:endParaRPr lang="en-US" sz="3900" dirty="0"/>
          </a:p>
        </p:txBody>
      </p:sp>
      <p:sp>
        <p:nvSpPr>
          <p:cNvPr id="5" name="Shape 3"/>
          <p:cNvSpPr/>
          <p:nvPr/>
        </p:nvSpPr>
        <p:spPr>
          <a:xfrm>
            <a:off x="650915" y="4590336"/>
            <a:ext cx="5888712" cy="3177540"/>
          </a:xfrm>
          <a:prstGeom prst="roundRect">
            <a:avLst>
              <a:gd name="adj" fmla="val 449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849273" y="478869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Определение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849273" y="5297210"/>
            <a:ext cx="549199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Высказывание — это утверждение, которое может принимать только одно из двух значений: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Истина (1)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Ложь (0)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Это фундаментальное понятие, на котором строится вся логика.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888480" y="4788694"/>
            <a:ext cx="40120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Примеры высказываний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6888480" y="5297210"/>
            <a:ext cx="6955631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«Москва — столица России»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истинное высказывание (1)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«Екатеринбург — столица России»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ложное высказывание (0)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«2 + 2 = 4»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истинное высказывание (1)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«Все числа четные»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ложное высказывание (0)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888480" y="6746039"/>
            <a:ext cx="69556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Логические переменные обозначаются буквами латинского алфавита: A, B, C, X, Y и т.д.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7559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значения и переменные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3413403"/>
            <a:ext cx="3679031" cy="3691652"/>
          </a:xfrm>
          <a:prstGeom prst="roundRect">
            <a:avLst>
              <a:gd name="adj" fmla="val 226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999768" y="3619381"/>
            <a:ext cx="32670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Множество значений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99768" y="4358759"/>
            <a:ext cx="3267075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Логические переменные принимают значения из двухэлементного множества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 = {0, 1}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где 0 обозначает ложь (false), а 1 обозначает истину (true). Это бинарная система, лежащая в основе всей цифровой электроники.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4671179" y="3413403"/>
            <a:ext cx="3679031" cy="3691652"/>
          </a:xfrm>
          <a:prstGeom prst="roundRect">
            <a:avLst>
              <a:gd name="adj" fmla="val 226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877157" y="3619381"/>
            <a:ext cx="32670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функции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877157" y="4358759"/>
            <a:ext cx="3267075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Логическая функция — это отображение вида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f: Eⁿ → E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которое преобразует n логических переменных в одно логическое значение. Функция принимает на вход набор из n аргументов и возвращает результат 0 или 1.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93790" y="7303413"/>
            <a:ext cx="755642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999768" y="7509391"/>
            <a:ext cx="34773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Количество функций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999768" y="7938611"/>
            <a:ext cx="71444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Для n переменных существует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2^(2ⁿ)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различных логических функций. Например, для двух переменных существует 2^4 = 16 различных функций, каждая со своей уникальной таблицей истинности.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2185630"/>
            <a:ext cx="1899404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912852" y="2245162"/>
            <a:ext cx="166127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БАЗОВЫЕ ОПЕРАЦИИ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2638068"/>
            <a:ext cx="1046749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Основные логические операции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793790" y="355580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Три фундаментальные операции образуют основу всей алгебры логики. С их помощью можно построить любую логическую функцию, какой бы сложной она ни была.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414123"/>
            <a:ext cx="2425660" cy="24256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93790" y="7087791"/>
            <a:ext cx="249328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Отрицание (НЕ)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793790" y="7517011"/>
            <a:ext cx="41821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Инверсия, обозначается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¬A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 A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Меняет значение переменной на противоположное: если A = 1, то ¬A = 0, и наоборот.</a:t>
            </a:r>
            <a:endParaRPr lang="en-US" sz="15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414123"/>
            <a:ext cx="2425660" cy="24256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223986" y="7087791"/>
            <a:ext cx="255424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Конъюнкция (И)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5223986" y="7517011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Логическое умножение, обозначается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∧ 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AND 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Результат равен 1 только когда оба операнда равны 1.</a:t>
            </a:r>
            <a:endParaRPr lang="en-US" sz="15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414123"/>
            <a:ext cx="2425660" cy="242566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54302" y="7087791"/>
            <a:ext cx="309419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Дизъюнкция (ИЛИ)</a:t>
            </a:r>
            <a:endParaRPr lang="en-US" sz="1950" dirty="0"/>
          </a:p>
        </p:txBody>
      </p:sp>
      <p:sp>
        <p:nvSpPr>
          <p:cNvPr id="14" name="Text 9"/>
          <p:cNvSpPr/>
          <p:nvPr/>
        </p:nvSpPr>
        <p:spPr>
          <a:xfrm>
            <a:off x="9654302" y="7517011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Логическое сложение, обозначается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∨ 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OR 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Результат равен 1, если хотя бы один операнд равен 1.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10622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Таблицы истинности: как определить результат?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5822633"/>
            <a:ext cx="763202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Таблица истинности — это табличное представление логической функции, которое показывает значение функции для всех возможных комбинаций входных переменных. Это основной инструмент для анализа и понимания поведения логических функций.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93790" y="7291149"/>
            <a:ext cx="506753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Основные правила построения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7591502"/>
            <a:ext cx="7632025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Для n переменных таблица содержит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2ⁿ строк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Каждая строка представляет уникальную комбинацию входных значений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Столбцы представляют переменные и результат функции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Значения располагаются в двоичном порядке от 0 до 2ⁿ-1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8774668" y="5644039"/>
            <a:ext cx="5212318" cy="3703439"/>
          </a:xfrm>
          <a:prstGeom prst="roundRect">
            <a:avLst>
              <a:gd name="adj" fmla="val 3859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8973026" y="5842397"/>
            <a:ext cx="375487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Примеры размерности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8973026" y="6350913"/>
            <a:ext cx="4815602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переменная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2¹ = 2 строки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 переменные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2² = 4 строки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 переменные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2³ = 8 строк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 переменные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2⁴ = 16 строк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84621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истинности для отрицания (НЕ)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32161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Операция отрицания (инверсия) — это унарная операция, которая меняет значение логической переменной на противоположное. Это простейшая логическая операция, но при этом чрезвычайно важная.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5403175"/>
            <a:ext cx="6279356" cy="1727954"/>
          </a:xfrm>
          <a:prstGeom prst="roundRect">
            <a:avLst>
              <a:gd name="adj" fmla="val 482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01410" y="5410795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99768" y="5537478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4135636" y="5537478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¬A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801410" y="5981700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999768" y="6108383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4135636" y="6108383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801410" y="6552605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999768" y="6679287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135636" y="6679287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564874" y="5378291"/>
            <a:ext cx="338851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Свойства отрицания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564874" y="5886807"/>
            <a:ext cx="6279356" cy="952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Отрицание является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инволюцией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¬(¬A) = A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электронике реализуется логическим элементом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 (NOT)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программировании обозначается как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!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564874" y="7018078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Отрицание используется для изменения условий, построения отрицательных высказываний и в законах де Моргана для преобразования логических выражений.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372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истинности для конъюнкции (И)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82071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Конъюнкция — это бинарная логическая операция, которая возвращает истину только тогда, когда оба операнда истинны. Она аналогична умножению в обычной алгебре.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902279"/>
            <a:ext cx="6279356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01410" y="4909899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000601" y="5036582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3091934" y="5036582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179457" y="5036582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∧ B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01410" y="5480804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000601" y="5607487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091934" y="5607487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179457" y="5607487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01410" y="6051709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1000601" y="6178391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091934" y="6178391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179457" y="6178391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01410" y="6622613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1000601" y="6541133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3091934" y="6541133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179457" y="6541133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1410" y="6985355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1000601" y="7112037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3091934" y="7112037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5179457" y="7112037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7564874" y="4877395"/>
            <a:ext cx="480548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Характеристики конъюнкции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7564874" y="5385911"/>
            <a:ext cx="6279356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Строгое условие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истина только при A=1 И B=1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Реализуется логическим элементом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 (AND)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программировании: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&amp;&amp;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AND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Приоритет выше, чем у дизъюнкции</a:t>
            </a:r>
            <a:endParaRPr lang="en-US" sz="1550" dirty="0"/>
          </a:p>
        </p:txBody>
      </p:sp>
      <p:sp>
        <p:nvSpPr>
          <p:cNvPr id="27" name="Shape 25"/>
          <p:cNvSpPr/>
          <p:nvPr/>
        </p:nvSpPr>
        <p:spPr>
          <a:xfrm>
            <a:off x="7564874" y="6879389"/>
            <a:ext cx="6279356" cy="1478280"/>
          </a:xfrm>
          <a:prstGeom prst="roundRect">
            <a:avLst>
              <a:gd name="adj" fmla="val 5639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32" y="7182284"/>
            <a:ext cx="248007" cy="198358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8209598" y="7127277"/>
            <a:ext cx="5436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Высказывание «Идёт дождь И дует ветер» истинно только когда выполняются оба условия одновременно.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4243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истинности для дизъюнкции (ИЛИ)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97942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Дизъюнкция — это бинарная логическая операция, которая возвращает истину, если хотя бы один из операндов истинен. Она более «мягкая» по сравнению с конъюнкцией.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5060990"/>
            <a:ext cx="6279356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01410" y="5068610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000601" y="5195292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3091934" y="5195292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179457" y="5195292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∨ B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01410" y="5639514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000601" y="5766197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091934" y="5766197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179457" y="5766197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01410" y="6210419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1000601" y="6337102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091934" y="6337102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179457" y="6337102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01410" y="6781324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1000601" y="6699843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3091934" y="6699843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179457" y="6699843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1410" y="7144065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1000601" y="7270748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3091934" y="7270748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5179457" y="7270748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7564874" y="5036106"/>
            <a:ext cx="429232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Особенности дизъюнкции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7564874" y="5544622"/>
            <a:ext cx="6279356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Мягкое условие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ложь только при A=0 И B=0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Реализуется логическим элементом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ИЛИ (OR)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программировании: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||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Приоритет ниже, чем у конъюнкции</a:t>
            </a:r>
            <a:endParaRPr lang="en-US" sz="1550" dirty="0"/>
          </a:p>
        </p:txBody>
      </p:sp>
      <p:sp>
        <p:nvSpPr>
          <p:cNvPr id="27" name="Shape 25"/>
          <p:cNvSpPr/>
          <p:nvPr/>
        </p:nvSpPr>
        <p:spPr>
          <a:xfrm>
            <a:off x="7564874" y="7038099"/>
            <a:ext cx="6279356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32" y="7340994"/>
            <a:ext cx="248007" cy="198358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8209598" y="7285988"/>
            <a:ext cx="5436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«Можно оплатить картой ИЛИ наличными» — условие выполнено при любом способе оплаты.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906441"/>
            <a:ext cx="2396490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26A68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20472" y="3973592"/>
            <a:ext cx="214312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РАСШИРЕННЫЕ ОПЕРАЦИИ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37411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Дополнительные операции алгебры логики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5911929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Помимо основных операций, существуют дополнительные логические операции, которые часто встречаются в математике, программировании и цифровых схемах. Эти операции можно выразить через базовые, но их явное использование делает выражения более понятными.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93790" y="7087791"/>
            <a:ext cx="4215289" cy="2459355"/>
          </a:xfrm>
          <a:prstGeom prst="roundRect">
            <a:avLst>
              <a:gd name="adj" fmla="val 338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1015008" y="7309009"/>
            <a:ext cx="255853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Импликация (→)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15008" y="7738229"/>
            <a:ext cx="377285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Операция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→ 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читается как «если A, то B» или «A влечёт B». Ложна только когда A истинно, а B ложно. Важна в математической логике и доказательствах.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207437" y="7087791"/>
            <a:ext cx="4215408" cy="2459355"/>
          </a:xfrm>
          <a:prstGeom prst="roundRect">
            <a:avLst>
              <a:gd name="adj" fmla="val 338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5428655" y="7309009"/>
            <a:ext cx="336280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Эквивалентность (≡)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5428655" y="7738229"/>
            <a:ext cx="377297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Операция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≡ 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истинна, когда оба операнда имеют одинаковые значения. Используется для проверки равенства логических выражений и условий.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9621203" y="7087791"/>
            <a:ext cx="4215289" cy="2459355"/>
          </a:xfrm>
          <a:prstGeom prst="roundRect">
            <a:avLst>
              <a:gd name="adj" fmla="val 338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9842421" y="7309009"/>
            <a:ext cx="372165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Исключающее ИЛИ (⊕)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9842421" y="7738229"/>
            <a:ext cx="377285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Операция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⊕ 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(XOR) истинна, когда операнды различны. Широко применяется в криптографии, контроле чётности и цифровых схемах сравнения.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39779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истинности для импликации (A → B)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67676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Импликация — это логическая связь причины и следствия. Она ложна только в одном случае: когда из истинного утверждения следует ложное.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758333"/>
            <a:ext cx="6279356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01410" y="4765953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000601" y="4892635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3091934" y="4892635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179457" y="4892635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→ B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01410" y="5336858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000601" y="5463540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091934" y="5463540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179457" y="5463540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01410" y="5907762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1000601" y="6034445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091934" y="6034445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179457" y="6034445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01410" y="6478667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1000601" y="6605349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3091934" y="6605349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179457" y="6605349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1410" y="7049572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1000601" y="7176254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3091934" y="7176254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5179457" y="7176254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7564874" y="4733449"/>
            <a:ext cx="400383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Понимание импликации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7564874" y="5241965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 лжи следует что угодно: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Если посылка A ложна, импликация считается истинной независимо от B. Это формальное соглашение математической логики.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7564874" y="6373178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Единственный ложный случай: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Импликация ложна только когда из истинного A следует ложное B — это логическое противоречие.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7564874" y="7549039"/>
            <a:ext cx="6279356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32" y="7851934"/>
            <a:ext cx="248007" cy="198358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8209598" y="7796927"/>
            <a:ext cx="5436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«Если идёт дождь (A), то асфальт мокрый (B)» — ложно только когда дождь идёт, а асфальт сухой.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9114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истинности для эквивалентности (A ≡ B)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12813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Эквивалентность проверяет равенство значений двух логических выражений. Это двусторонняя импликация: A → B и B → A одновременно.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5209699"/>
            <a:ext cx="6279356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01410" y="5217319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000601" y="5344001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3091934" y="5344001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179457" y="5344001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≡ B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01410" y="5788223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000601" y="5914906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091934" y="5914906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179457" y="5914906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01410" y="6359128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1000601" y="6485811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091934" y="6485811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179457" y="6485811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01410" y="6930033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1000601" y="6848552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3091934" y="6848552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179457" y="6848552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1410" y="7292774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1000601" y="7419457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3091934" y="7419457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5179457" y="7419457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7564874" y="5184815"/>
            <a:ext cx="495300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Применение эквивалентности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7564874" y="5693331"/>
            <a:ext cx="6279356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Проверка равенства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логических выражений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Доказательство тождеств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алгебре логики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Сравнение условий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программировании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Инверсия XOR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A ≡ B = ¬(A ⊕ B)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7564874" y="7142160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Эквивалентность истинна, когда оба высказывания либо одновременно истинны, либо одновременно ложны — то есть находятся в полном согласии.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32159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Закон двойного отрицания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50915" y="3569970"/>
            <a:ext cx="3017758" cy="5370671"/>
          </a:xfrm>
          <a:prstGeom prst="roundRect">
            <a:avLst>
              <a:gd name="adj" fmla="val 4735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849273" y="376832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Формула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849273" y="4329589"/>
            <a:ext cx="2621042" cy="346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73" y="4329589"/>
            <a:ext cx="2621042" cy="34694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49273" y="4927640"/>
            <a:ext cx="2621042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Двойное отрицание возвращает исходное значение переменной. Это фундаментальное свойство логического отрицания.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4017526" y="3768328"/>
            <a:ext cx="403264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Интуитивное понимание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4017526" y="4276844"/>
            <a:ext cx="434018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Если применить отрицание дважды, мы возвращаемся к исходному утверждению. Например: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«Неверно, что не идёт дождь»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означает просто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«Идёт дождь»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4017526" y="5725597"/>
            <a:ext cx="434018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естественном языке мы часто избегаем двойных отрицаний для ясности, но в формальной логике этот закон помогает упрощать сложные выражения и доказывать тождества.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4017526" y="7491889"/>
            <a:ext cx="434018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Применение: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Закон используется для упрощения логических формул, преобразования выражений и в доказательствах по методу от противного.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2883575"/>
            <a:ext cx="2582347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912852" y="2943106"/>
            <a:ext cx="2344222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ФУНДАМЕНТАЛЬНЫЕ ЗАКОНЫ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3336012"/>
            <a:ext cx="1104947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Основные законы алгебры логики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793790" y="425374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Алгебра логики подчиняется строгим математическим законам, которые позволяют преобразовывать и упрощать логические выражения. Эти законы аналогичны законам обычной алгебры, но имеют свою специфику.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3790" y="5112068"/>
            <a:ext cx="3111937" cy="2977158"/>
          </a:xfrm>
          <a:prstGeom prst="roundRect">
            <a:avLst>
              <a:gd name="adj" fmla="val 2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999768" y="5318046"/>
            <a:ext cx="269998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Идемпотентность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9768" y="6057424"/>
            <a:ext cx="269998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∨ A = A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99768" y="6494026"/>
            <a:ext cx="269998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∧ A = A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999768" y="6930628"/>
            <a:ext cx="269998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Повторение переменной не меняет результат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4104084" y="5112068"/>
            <a:ext cx="3111937" cy="2977158"/>
          </a:xfrm>
          <a:prstGeom prst="roundRect">
            <a:avLst>
              <a:gd name="adj" fmla="val 2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4310063" y="5318046"/>
            <a:ext cx="269998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Коммутативность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4310063" y="6057424"/>
            <a:ext cx="269998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∨ B = B ∨ A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4310063" y="6494026"/>
            <a:ext cx="269998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∧ B = B ∧ A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310063" y="6930628"/>
            <a:ext cx="269998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Порядок операндов не важен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414379" y="5112068"/>
            <a:ext cx="3111937" cy="2977158"/>
          </a:xfrm>
          <a:prstGeom prst="roundRect">
            <a:avLst>
              <a:gd name="adj" fmla="val 2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7620357" y="5318046"/>
            <a:ext cx="269998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Ассоциативность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620357" y="6057424"/>
            <a:ext cx="269998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(A ∨ B) ∨ C = A ∨ (B ∨ C)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620357" y="6494026"/>
            <a:ext cx="269998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(A ∧ B) ∧ C = A ∧ (B ∧ C)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7620357" y="6930628"/>
            <a:ext cx="269998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Можно произвольно группировать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10724674" y="5112068"/>
            <a:ext cx="3111937" cy="2977158"/>
          </a:xfrm>
          <a:prstGeom prst="roundRect">
            <a:avLst>
              <a:gd name="adj" fmla="val 2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10930652" y="5318046"/>
            <a:ext cx="269998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Дистрибутивность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10930652" y="6057424"/>
            <a:ext cx="269998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∧ (B ∨ C) = (A ∧ B) ∨ (A ∧ C)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10930652" y="6811566"/>
            <a:ext cx="269998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∨ (B ∧ C) = (A ∨ B) ∧ (A ∨ C)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10930652" y="7565707"/>
            <a:ext cx="269998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Распределение операций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56836"/>
            <a:ext cx="589609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Закон де Моргана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2274570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Законы де Моргана — одни из наиболее важных правил преобразования логических выражений, особенно при работе с отрицаниями сложных формул.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3450431"/>
            <a:ext cx="7556421" cy="2554367"/>
          </a:xfrm>
          <a:prstGeom prst="roundRect">
            <a:avLst>
              <a:gd name="adj" fmla="val 4296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6257330" y="3450431"/>
            <a:ext cx="91440" cy="2554367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6569988" y="3671649"/>
            <a:ext cx="422933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Первый закон де Моргана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6569988" y="4232910"/>
            <a:ext cx="7045404" cy="346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988" y="4232910"/>
            <a:ext cx="7045404" cy="34694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69988" y="4830961"/>
            <a:ext cx="704540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Отрицание конъюнкции равно дизъюнкции отрицаний.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«Неверно, что идёт дождь И светит солнце» = «Не идёт дождь ИЛИ не светит солнце».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6280190" y="6203156"/>
            <a:ext cx="7556421" cy="2236827"/>
          </a:xfrm>
          <a:prstGeom prst="roundRect">
            <a:avLst>
              <a:gd name="adj" fmla="val 4906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8"/>
          <p:cNvSpPr/>
          <p:nvPr/>
        </p:nvSpPr>
        <p:spPr>
          <a:xfrm>
            <a:off x="6257330" y="6203156"/>
            <a:ext cx="91440" cy="2236827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9"/>
          <p:cNvSpPr/>
          <p:nvPr/>
        </p:nvSpPr>
        <p:spPr>
          <a:xfrm>
            <a:off x="6569988" y="6424374"/>
            <a:ext cx="415266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Второй закон де Моргана</a:t>
            </a:r>
            <a:endParaRPr lang="en-US" sz="1950" dirty="0"/>
          </a:p>
        </p:txBody>
      </p:sp>
      <p:sp>
        <p:nvSpPr>
          <p:cNvPr id="14" name="Text 10"/>
          <p:cNvSpPr/>
          <p:nvPr/>
        </p:nvSpPr>
        <p:spPr>
          <a:xfrm>
            <a:off x="6569988" y="6985635"/>
            <a:ext cx="7045404" cy="346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9988" y="6985635"/>
            <a:ext cx="7045404" cy="3469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569988" y="7583686"/>
            <a:ext cx="70454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Отрицание дизъюнкции равно конъюнкции отрицаний.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«Неверно, что у нас есть чай ИЛИ кофе» = «У нас нет чая И нет кофе».</a:t>
            </a:r>
            <a:endParaRPr lang="en-US" sz="1550" dirty="0"/>
          </a:p>
        </p:txBody>
      </p:sp>
      <p:sp>
        <p:nvSpPr>
          <p:cNvPr id="17" name="Text 12"/>
          <p:cNvSpPr/>
          <p:nvPr/>
        </p:nvSpPr>
        <p:spPr>
          <a:xfrm>
            <a:off x="6280190" y="8663226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Эти законы критически важны при упрощении логических схем, написании условий в программах и преобразовании запросов в базах данных. Они позволяют выносить отрицание за скобки и менять операции.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845832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Булев базис и функциональная полнота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562237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Базис — это минимальный набор операций, через который можно выразить любую логическую функцию. Понятие функциональной полноты центрально для теории логических функций.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6030754"/>
            <a:ext cx="364105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Основной булев базис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6539270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Набор операций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{И, ИЛИ, НЕ}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образует функционально полный базис. Это означает, что любую логическую функцию, какой бы сложной она ни была, можно построить используя только эти три операции.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421999" y="4383643"/>
            <a:ext cx="6565106" cy="3743206"/>
          </a:xfrm>
          <a:prstGeom prst="roundRect">
            <a:avLst>
              <a:gd name="adj" fmla="val 3818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620357" y="4582001"/>
            <a:ext cx="401526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Альтернативные базисы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620357" y="5090517"/>
            <a:ext cx="6168390" cy="1587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Штрих Шеффера (И-НЕ, NAND)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функционально полон сам по себе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Стрелка Пирса (ИЛИ-НЕ, NOR)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также функционально полон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Используются для минимизации элементов в схемах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620357" y="6856906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реальных цифровых схемах часто применяют именно NAND или NOR, так как их проще и дешевле реализовать технологически.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67645"/>
            <a:ext cx="1207746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Представление логических функций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08455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Одну и ту же логическую функцию можно представить различными способами. Каждый способ имеет свои преимущества в зависимости от задачи: анализа, проектирования или реализации.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942880"/>
            <a:ext cx="1212771" cy="121277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54568" y="4942880"/>
            <a:ext cx="272141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Табличное представление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2254568" y="5682258"/>
            <a:ext cx="2721412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Таблица истинности показывает значение функции для всех возможных комбинаций входов. Наиболее наглядный и исчерпывающий способ.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942880"/>
            <a:ext cx="1212771" cy="121277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684764" y="4942880"/>
            <a:ext cx="272153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Алгебраическое представление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6684764" y="5682258"/>
            <a:ext cx="272153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Формула с логическими операциями (∧, ∨, ¬). Компактна, удобна для преобразований и упрощений по законам алгебры логики.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942880"/>
            <a:ext cx="1212771" cy="121277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115080" y="4942880"/>
            <a:ext cx="272153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Графическое представление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11115080" y="5682258"/>
            <a:ext cx="272153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Схема из логических элементов (вентилей). Показывает структуру реализации и используется для проектирования цифровых устройств.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0920" y="475059"/>
            <a:ext cx="13248561" cy="1079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Существенные и несущественные переменные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90920" y="1930241"/>
            <a:ext cx="3938468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Существенные переменные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690920" y="2350413"/>
            <a:ext cx="6413540" cy="775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Переменная называется </a:t>
            </a:r>
            <a:r>
              <a:rPr lang="en-US" sz="13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существенной</a:t>
            </a: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если изменение её значения влияет на результат функции хотя бы при одном наборе значений остальных переменных.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90920" y="3261122"/>
            <a:ext cx="6413540" cy="516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</a:t>
            </a: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функции f(A, B) = A ∧ B обе переменные существенны, так как изменение любой из них может изменить результат.</a:t>
            </a:r>
            <a:endParaRPr lang="en-US" sz="13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20" y="3947160"/>
            <a:ext cx="6413540" cy="64135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533561" y="1930241"/>
            <a:ext cx="4257318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Несущественные переменные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533561" y="2350413"/>
            <a:ext cx="6413540" cy="516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Переменная называется </a:t>
            </a:r>
            <a:r>
              <a:rPr lang="en-US" sz="13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несущественной (фиктивной)</a:t>
            </a: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если функция не зависит от её значения ни при каких значениях других переменных.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533561" y="3002637"/>
            <a:ext cx="6413540" cy="516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</a:t>
            </a: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функции f(A, B, C) = A ∧ B переменная C несущественна — она не влияет на результат.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533561" y="3654862"/>
            <a:ext cx="6413540" cy="516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Выявление фиктивных переменных важно для упрощения схем и оптимизации вычислений.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2040136"/>
            <a:ext cx="2048470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26A68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920472" y="2107287"/>
            <a:ext cx="179510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НОРМАЛЬНЫЕ ФОРМЫ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250781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Нормальные формы логических выражений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793790" y="404562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Нормальные формы — это стандартизированные способы записи логических функций, которые упрощают анализ, сравнение и преобразование выражений. Любую функцию можно привести к нормальной форме.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3790" y="4903946"/>
            <a:ext cx="6422231" cy="2103953"/>
          </a:xfrm>
          <a:prstGeom prst="roundRect">
            <a:avLst>
              <a:gd name="adj" fmla="val 396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999768" y="5109924"/>
            <a:ext cx="60102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ДНФ — Дизъюнктивная нормальная форма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9768" y="5849303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Дизъюнкция (ИЛИ) элементарных конъюнкций (произведений). Форма: (A∧B) ∨ (¬A∧C) ∨ (B∧¬C). Каждый член — конъюнкция переменных или их отрицаний.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414379" y="4903946"/>
            <a:ext cx="6422231" cy="2103953"/>
          </a:xfrm>
          <a:prstGeom prst="roundRect">
            <a:avLst>
              <a:gd name="adj" fmla="val 396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620357" y="5109924"/>
            <a:ext cx="60102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КНФ — Конъюнктивная нормальная форма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620357" y="5849303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Конъюнкция (И) элементарных дизъюнкций (сумм). Форма: (A∨B) ∧ (¬A∨C) ∧ (B∨¬C). Каждый член — дизъюнкция переменных или их отрицаний.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723114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Значение нормализации: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Нормальные формы позволяют единообразно представлять функции, сравнивать их, автоматически синтезировать логические схемы и служат основой для алгоритмов минимизации.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93790" y="8089463"/>
            <a:ext cx="13042821" cy="843201"/>
          </a:xfrm>
          <a:prstGeom prst="roundRect">
            <a:avLst>
              <a:gd name="adj" fmla="val 9886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8392358"/>
            <a:ext cx="248007" cy="19835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438513" y="8337352"/>
            <a:ext cx="121997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Существуют также совершенные нормальные формы (СДНФ и СКНФ), которые включают все переменные в каждом члене.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24720"/>
            <a:ext cx="1244012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Пример: функция от двух переменных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541633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Рассмотрим конкретную функцию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f(x, y) = x ∨ ¬y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проанализируем её поведение через таблицу истинности и формулу.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4280773"/>
            <a:ext cx="33680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истинности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793790" y="4814173"/>
            <a:ext cx="6279356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801410" y="4821793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999768" y="4948476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x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2569607" y="4948476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135636" y="4948476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¬y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5701665" y="4948476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x ∨ ¬y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801410" y="5392698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999768" y="551938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2569607" y="551938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4135636" y="551938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701665" y="551938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1410" y="5963603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999768" y="6090285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2569607" y="6090285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4135636" y="6090285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701665" y="6090285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1410" y="6534507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999768" y="666119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2569607" y="666119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4135636" y="666119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5701665" y="666119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801410" y="7105412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999768" y="7232094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2569607" y="7232094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4135636" y="7232094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5701665" y="7232094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7564874" y="4280773"/>
            <a:ext cx="27965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Анализ функции</a:t>
            </a:r>
            <a:endParaRPr lang="en-US" sz="1950" dirty="0"/>
          </a:p>
        </p:txBody>
      </p:sp>
      <p:sp>
        <p:nvSpPr>
          <p:cNvPr id="32" name="Text 30"/>
          <p:cNvSpPr/>
          <p:nvPr/>
        </p:nvSpPr>
        <p:spPr>
          <a:xfrm>
            <a:off x="7564874" y="478928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Формула: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f(x, y) = x ∨ ¬y</a:t>
            </a:r>
            <a:endParaRPr lang="en-US" sz="1550" dirty="0"/>
          </a:p>
        </p:txBody>
      </p:sp>
      <p:sp>
        <p:nvSpPr>
          <p:cNvPr id="33" name="Text 31"/>
          <p:cNvSpPr/>
          <p:nvPr/>
        </p:nvSpPr>
        <p:spPr>
          <a:xfrm>
            <a:off x="7564874" y="5285423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Интерпретация: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Функция истинна, когда x = 1 ИЛИ y = 0. Единственный ложный случай: когда x = 0 И y = 1.</a:t>
            </a:r>
            <a:endParaRPr lang="en-US" sz="1550" dirty="0"/>
          </a:p>
        </p:txBody>
      </p:sp>
      <p:sp>
        <p:nvSpPr>
          <p:cNvPr id="34" name="Text 32"/>
          <p:cNvSpPr/>
          <p:nvPr/>
        </p:nvSpPr>
        <p:spPr>
          <a:xfrm>
            <a:off x="7564874" y="609909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Словесное описание: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«x истинно ИЛИ y ложно»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7564874" y="6595229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 также можно записать через импликацию: f(x, y) = y → x (если y, то x).</a:t>
            </a:r>
            <a:endParaRPr lang="en-US" sz="1550" dirty="0"/>
          </a:p>
        </p:txBody>
      </p:sp>
      <p:sp>
        <p:nvSpPr>
          <p:cNvPr id="36" name="Text 34"/>
          <p:cNvSpPr/>
          <p:nvPr/>
        </p:nvSpPr>
        <p:spPr>
          <a:xfrm>
            <a:off x="793790" y="8130421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Такой анализ помогает понять логику работы функции и найти оптимальные способы её реализации.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18310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Минимизация логических функций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50915" y="3256121"/>
            <a:ext cx="3419832" cy="5998369"/>
          </a:xfrm>
          <a:prstGeom prst="roundRect">
            <a:avLst>
              <a:gd name="adj" fmla="val 4179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849273" y="3454479"/>
            <a:ext cx="302311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Зачем нужна минимизация?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849273" y="4273153"/>
            <a:ext cx="3023116" cy="3175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Упрощение логических схем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меньше элементов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Снижение стоимости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производства устройств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Повышение быстродействия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схем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Уменьшение энергопотребления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Оптимизация программного кода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4419600" y="3454479"/>
            <a:ext cx="393811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Основные методы минимизации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4419600" y="4273153"/>
            <a:ext cx="393811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Карты Карно (метод Вейча-Карно)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графический метод для функций до 4-6 переменных. Использует специальные таблицы для визуального выявления групп единиц или нулей.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4419600" y="6039445"/>
            <a:ext cx="393811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Метод Куайна-Мак-Класки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алгоритмический метод, применим для любого числа переменных. Подходит для автоматизации и программной реализации.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4419600" y="7528276"/>
            <a:ext cx="393811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Минимизация позволяет получить функцию с минимальным числом операций при сохранении логического поведения.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2154079"/>
            <a:ext cx="1569720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2261235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2213610"/>
            <a:ext cx="109358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ПРИМЕНЕНИЕ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2606516"/>
            <a:ext cx="934473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Применение алгебры логики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352425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Алгебра логики — это не просто абстрактная теория. Она имеет множество практических применений в современных технологиях и является фундаментом цифровой эры.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382572"/>
            <a:ext cx="3011091" cy="186094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93790" y="6491526"/>
            <a:ext cx="41821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Проектирование цифровых схем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793790" y="7230904"/>
            <a:ext cx="41821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 процессоры, память, контроллеры построены на логических элементах. Алгебра логики используется для проектирования, анализа и оптимизации схем на уровне вентилей.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3986" y="4382572"/>
            <a:ext cx="3011210" cy="186106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223986" y="6491645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Программирование и алгоритмы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5223986" y="7231023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Условные операторы, циклы, логика работы программ основаны на булевой алгебре. Понимание логических операций критично для написания эффективного кода.</a:t>
            </a:r>
            <a:endParaRPr lang="en-US" sz="15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4302" y="4382572"/>
            <a:ext cx="3011210" cy="186106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654302" y="6491645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Искусственный интеллект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9654302" y="7231023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Логический вывод, системы принятия решений, нейронные сети используют логические функции. Логика — основа формализации знаний и рассуждений в ИИ.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57576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История и развитие алгебры логики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503432" y="3095387"/>
            <a:ext cx="22860" cy="5461397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2"/>
          <p:cNvSpPr/>
          <p:nvPr/>
        </p:nvSpPr>
        <p:spPr>
          <a:xfrm>
            <a:off x="6703814" y="3307199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6280190" y="309538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6354604" y="313259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7495818" y="316361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1847-1854 гг.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495818" y="3592830"/>
            <a:ext cx="634079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Джордж Буль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английский математик, основатель булевой алгебры. Опубликовал работы «Математический анализ логики» и «Исследование законов мышления», заложив основы формальной логики.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703814" y="5471636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6280190" y="525982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6354604" y="529703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7495818" y="532804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1938 г.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7495818" y="5757267"/>
            <a:ext cx="634079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Клод Шеннон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в магистерской диссертации показал, что булева алгебра применима к анализу и синтезу электрических схем. Это открытие стало основой цифровой электроники.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6703814" y="7318534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3"/>
          <p:cNvSpPr/>
          <p:nvPr/>
        </p:nvSpPr>
        <p:spPr>
          <a:xfrm>
            <a:off x="6280190" y="7106722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4"/>
          <p:cNvSpPr/>
          <p:nvPr/>
        </p:nvSpPr>
        <p:spPr>
          <a:xfrm>
            <a:off x="6354604" y="714392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7495818" y="717494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XX-XXI век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7495818" y="7604165"/>
            <a:ext cx="634079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Современное значение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алгебра логики стала фундаментом информатики, цифровой техники, теории алгоритмов. Без неё невозможны компьютеры, интернет, ИИ.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6280190" y="8780026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 абстрактной философской логики до практической основы всех цифровых технологий — путь длиной в полтора столетия, изменивший мир.</a:t>
            </a: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21631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Важность изучения логических функций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25862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Понимание логических функций и алгебры логики — это не просто требование учебной программы. Это ключ к пониманию того, как работает современный цифровой мир.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116943"/>
            <a:ext cx="4215289" cy="3850243"/>
          </a:xfrm>
          <a:prstGeom prst="roundRect">
            <a:avLst>
              <a:gd name="adj" fmla="val 216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999768" y="4322921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4486513"/>
            <a:ext cx="267891" cy="2678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9768" y="5116592"/>
            <a:ext cx="380333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Базис для понимания компьютеров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99768" y="5855970"/>
            <a:ext cx="380333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Каждый процессор состоит из миллиардов логических вентилей. Понимание логики позволяет осознать, как работают вычислительные устройства на фундаментальном уровне.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207437" y="4116943"/>
            <a:ext cx="4215408" cy="3850243"/>
          </a:xfrm>
          <a:prstGeom prst="roundRect">
            <a:avLst>
              <a:gd name="adj" fmla="val 216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5413415" y="4322921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7126" y="4486513"/>
            <a:ext cx="267891" cy="2678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13415" y="5116592"/>
            <a:ext cx="380345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Основа обработки информации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5413415" y="5855970"/>
            <a:ext cx="380345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Вся цифровая информация кодируется в двоичной форме. Логические операции — это элементарные действия, из которых строятся все вычисления.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9621203" y="4116943"/>
            <a:ext cx="4215289" cy="3850243"/>
          </a:xfrm>
          <a:prstGeom prst="roundRect">
            <a:avLst>
              <a:gd name="adj" fmla="val 216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9827181" y="4322921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0892" y="4486513"/>
            <a:ext cx="267891" cy="2678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27181" y="5116592"/>
            <a:ext cx="380333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Эффективное программирование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9827181" y="5855970"/>
            <a:ext cx="380333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Знание алгебры логики помогает писать оптимальный код, понимать сложные условия, проектировать алгоритмы и избегать логических ошибок в программах.</a:t>
            </a:r>
            <a:endParaRPr lang="en-US" sz="1550" dirty="0"/>
          </a:p>
        </p:txBody>
      </p:sp>
      <p:sp>
        <p:nvSpPr>
          <p:cNvPr id="19" name="Shape 14"/>
          <p:cNvSpPr/>
          <p:nvPr/>
        </p:nvSpPr>
        <p:spPr>
          <a:xfrm>
            <a:off x="793790" y="8190428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148" y="8493323"/>
            <a:ext cx="248007" cy="19835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438513" y="8438317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Логика — это не просто математика. Это способ мышления, который развивает точность, строгость и ясность в рассуждениях, полезных в любой области деятельности.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24257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Заключение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1641991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Мы познакомились с основами теории логических функций и алгебры логики — фундаментальной математической теорией, лежащей в основе всей современной информатики и цифровой техники.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3115508"/>
            <a:ext cx="3679031" cy="3361968"/>
          </a:xfrm>
          <a:prstGeom prst="roundRect">
            <a:avLst>
              <a:gd name="adj" fmla="val 326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793790" y="3092648"/>
            <a:ext cx="367903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4"/>
          <p:cNvSpPr/>
          <p:nvPr/>
        </p:nvSpPr>
        <p:spPr>
          <a:xfrm>
            <a:off x="2335649" y="2817852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2514243" y="2966680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15008" y="3611642"/>
            <a:ext cx="323659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Фундамент информатики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1015008" y="4351020"/>
            <a:ext cx="3236595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Логические функции являются основой работы всех цифровых устройств — от простейших калькуляторов до суперкомпьютеров и квантовых систем.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671179" y="3115508"/>
            <a:ext cx="3679031" cy="3361968"/>
          </a:xfrm>
          <a:prstGeom prst="roundRect">
            <a:avLst>
              <a:gd name="adj" fmla="val 326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9"/>
          <p:cNvSpPr/>
          <p:nvPr/>
        </p:nvSpPr>
        <p:spPr>
          <a:xfrm>
            <a:off x="4671179" y="3092648"/>
            <a:ext cx="367903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10"/>
          <p:cNvSpPr/>
          <p:nvPr/>
        </p:nvSpPr>
        <p:spPr>
          <a:xfrm>
            <a:off x="6213038" y="2817852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6391632" y="2966680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4892397" y="3611642"/>
            <a:ext cx="323659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Инструмент оптимизации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4892397" y="4351020"/>
            <a:ext cx="323659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Алгебра логики позволяет формализовать сложные задачи, находить оптимальные решения и создавать эффективные алгоритмы и схемы.</a:t>
            </a:r>
            <a:endParaRPr lang="en-US" sz="1550" dirty="0"/>
          </a:p>
        </p:txBody>
      </p:sp>
      <p:sp>
        <p:nvSpPr>
          <p:cNvPr id="17" name="Shape 14"/>
          <p:cNvSpPr/>
          <p:nvPr/>
        </p:nvSpPr>
        <p:spPr>
          <a:xfrm>
            <a:off x="793790" y="6973491"/>
            <a:ext cx="7556421" cy="2099191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5"/>
          <p:cNvSpPr/>
          <p:nvPr/>
        </p:nvSpPr>
        <p:spPr>
          <a:xfrm>
            <a:off x="793790" y="6950631"/>
            <a:ext cx="755642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Shape 16"/>
          <p:cNvSpPr/>
          <p:nvPr/>
        </p:nvSpPr>
        <p:spPr>
          <a:xfrm>
            <a:off x="4274344" y="6675834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7"/>
          <p:cNvSpPr/>
          <p:nvPr/>
        </p:nvSpPr>
        <p:spPr>
          <a:xfrm>
            <a:off x="4452938" y="6824663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850" dirty="0"/>
          </a:p>
        </p:txBody>
      </p:sp>
      <p:sp>
        <p:nvSpPr>
          <p:cNvPr id="21" name="Text 18"/>
          <p:cNvSpPr/>
          <p:nvPr/>
        </p:nvSpPr>
        <p:spPr>
          <a:xfrm>
            <a:off x="1015008" y="7469624"/>
            <a:ext cx="297311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Путь к мастерству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1015008" y="7898844"/>
            <a:ext cx="711398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Глубокое понимание логических функций — ключ к созданию надёжных, быстрых и элегантных технических решений в любой области IT.</a:t>
            </a:r>
            <a:endParaRPr lang="en-US" sz="1550" dirty="0"/>
          </a:p>
        </p:txBody>
      </p:sp>
      <p:sp>
        <p:nvSpPr>
          <p:cNvPr id="23" name="Text 20"/>
          <p:cNvSpPr/>
          <p:nvPr/>
        </p:nvSpPr>
        <p:spPr>
          <a:xfrm>
            <a:off x="793790" y="929592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Продолжайте изучение!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Освоение алгебры логики открывает двери в увлекательный мир проектирования цифровых систем, разработки сложных алгоритмов и создания инновационных технологий будущего.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2743</Words>
  <Application>Microsoft Office PowerPoint</Application>
  <PresentationFormat>Произвольный</PresentationFormat>
  <Paragraphs>330</Paragraphs>
  <Slides>26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Unbounded Bold</vt:lpstr>
      <vt:lpstr>Open Sans</vt:lpstr>
      <vt:lpstr>Times New Roman</vt:lpstr>
      <vt:lpstr>Arial</vt:lpstr>
      <vt:lpstr>Office Theme</vt:lpstr>
      <vt:lpstr>Цифровая схемотехника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2</cp:revision>
  <dcterms:created xsi:type="dcterms:W3CDTF">2026-02-09T19:17:46Z</dcterms:created>
  <dcterms:modified xsi:type="dcterms:W3CDTF">2026-11-03T19:58:17Z</dcterms:modified>
</cp:coreProperties>
</file>