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8"/>
  </p:notesMasterIdLst>
  <p:sldIdLst>
    <p:sldId id="282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14630400" cy="10972800"/>
  <p:notesSz cx="10972800" cy="14630400"/>
  <p:embeddedFontLst>
    <p:embeddedFont>
      <p:font typeface="Open Sans" pitchFamily="2" charset="0"/>
      <p:regular r:id="rId29"/>
      <p:bold r:id="rId30"/>
      <p:italic r:id="rId31"/>
      <p:boldItalic r:id="rId32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9" d="100"/>
          <a:sy n="59" d="100"/>
        </p:scale>
        <p:origin x="106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5514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D6F5EE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109728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1795781"/>
            <a:ext cx="12435840" cy="3820160"/>
          </a:xfrm>
        </p:spPr>
        <p:txBody>
          <a:bodyPr anchor="b"/>
          <a:lstStyle>
            <a:lvl1pPr algn="ctr">
              <a:defRPr sz="9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5763261"/>
            <a:ext cx="10972800" cy="2649219"/>
          </a:xfrm>
        </p:spPr>
        <p:txBody>
          <a:bodyPr/>
          <a:lstStyle>
            <a:lvl1pPr marL="0" indent="0" algn="ctr">
              <a:buNone/>
              <a:defRPr sz="3840"/>
            </a:lvl1pPr>
            <a:lvl2pPr marL="731520" indent="0" algn="ctr">
              <a:buNone/>
              <a:defRPr sz="3200"/>
            </a:lvl2pPr>
            <a:lvl3pPr marL="1463040" indent="0" algn="ctr">
              <a:buNone/>
              <a:defRPr sz="2880"/>
            </a:lvl3pPr>
            <a:lvl4pPr marL="2194560" indent="0" algn="ctr">
              <a:buNone/>
              <a:defRPr sz="2560"/>
            </a:lvl4pPr>
            <a:lvl5pPr marL="2926080" indent="0" algn="ctr">
              <a:buNone/>
              <a:defRPr sz="2560"/>
            </a:lvl5pPr>
            <a:lvl6pPr marL="3657600" indent="0" algn="ctr">
              <a:buNone/>
              <a:defRPr sz="2560"/>
            </a:lvl6pPr>
            <a:lvl7pPr marL="4389120" indent="0" algn="ctr">
              <a:buNone/>
              <a:defRPr sz="2560"/>
            </a:lvl7pPr>
            <a:lvl8pPr marL="5120640" indent="0" algn="ctr">
              <a:buNone/>
              <a:defRPr sz="2560"/>
            </a:lvl8pPr>
            <a:lvl9pPr marL="5852160" indent="0" algn="ctr">
              <a:buNone/>
              <a:defRPr sz="256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08CAD-A79B-4FF2-A2AD-8FFCB2A3D2EB}" type="datetimeFigureOut">
              <a:rPr lang="ru-RU" smtClean="0"/>
              <a:t>04.11.2026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96E53A-6968-4272-8BC2-4567D025D9B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7484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12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9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8.svg"/><Relationship Id="rId5" Type="http://schemas.openxmlformats.org/officeDocument/2006/relationships/image" Target="../media/image37.svg"/><Relationship Id="rId4" Type="http://schemas.openxmlformats.org/officeDocument/2006/relationships/image" Target="../media/image36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4630400" cy="10972800"/>
          </a:xfrm>
          <a:prstGeom prst="rect">
            <a:avLst/>
          </a:prstGeom>
        </p:spPr>
      </p:pic>
      <p:sp>
        <p:nvSpPr>
          <p:cNvPr id="6" name="Заголовок 5"/>
          <p:cNvSpPr txBox="1">
            <a:spLocks noGrp="1"/>
          </p:cNvSpPr>
          <p:nvPr>
            <p:ph type="ctrTitle"/>
          </p:nvPr>
        </p:nvSpPr>
        <p:spPr>
          <a:xfrm>
            <a:off x="1413617" y="5224139"/>
            <a:ext cx="12425954" cy="117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704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Цифровая</a:t>
            </a:r>
            <a:r>
              <a:rPr lang="kk-KZ" sz="704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7040" b="1" i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схемотехника</a:t>
            </a:r>
            <a:endParaRPr lang="ru-RU" sz="448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538" y="1256887"/>
            <a:ext cx="6686229" cy="151650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240693" y="6399843"/>
            <a:ext cx="10471939" cy="14711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8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Ержан </a:t>
            </a:r>
            <a:r>
              <a:rPr lang="ru-RU" sz="288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Асел</a:t>
            </a:r>
            <a:r>
              <a:rPr lang="ru-RU" sz="288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8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Ануаркызы</a:t>
            </a:r>
            <a:r>
              <a:rPr lang="ru-RU" sz="288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288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Ph.D.</a:t>
            </a:r>
            <a:r>
              <a:rPr lang="ru-RU" sz="288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ассоциированный профессор  </a:t>
            </a:r>
            <a:br>
              <a:rPr lang="ru-RU" sz="288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b="1" dirty="0" err="1"/>
              <a:t>Assel.yerzhan@satbayev.university</a:t>
            </a:r>
            <a:br>
              <a:rPr lang="en-US" sz="288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8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84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96895" y="3469838"/>
            <a:ext cx="8350210" cy="3100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Математическое описание цифровых устройств. Системы счисления. Операции булевой алгебры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6867882"/>
            <a:ext cx="75564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Фундаментальные принципы работы современной вычислительной техники</a:t>
            </a:r>
            <a:endParaRPr lang="en-US" sz="15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280190" y="3387328"/>
            <a:ext cx="1106567" cy="373142"/>
          </a:xfrm>
          <a:prstGeom prst="roundRect">
            <a:avLst>
              <a:gd name="adj" fmla="val 1787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99252" y="3494484"/>
            <a:ext cx="158710" cy="15871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637258" y="3446859"/>
            <a:ext cx="630436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ЧАСТЬ 1</a:t>
            </a:r>
            <a:endParaRPr lang="en-US" sz="1250" dirty="0"/>
          </a:p>
        </p:txBody>
      </p:sp>
      <p:sp>
        <p:nvSpPr>
          <p:cNvPr id="6" name="Text 2"/>
          <p:cNvSpPr/>
          <p:nvPr/>
        </p:nvSpPr>
        <p:spPr>
          <a:xfrm>
            <a:off x="6280190" y="3839766"/>
            <a:ext cx="7556421" cy="186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Введение в цифровые устройства и системы счисления</a:t>
            </a:r>
            <a:endParaRPr lang="en-US" sz="3900" dirty="0"/>
          </a:p>
        </p:txBody>
      </p:sp>
      <p:sp>
        <p:nvSpPr>
          <p:cNvPr id="7" name="Text 3"/>
          <p:cNvSpPr/>
          <p:nvPr/>
        </p:nvSpPr>
        <p:spPr>
          <a:xfrm>
            <a:off x="6280190" y="5997654"/>
            <a:ext cx="7556421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Цифровые устройства окружают нас повсюду — от смартфонов до суперкомпьютеров. Все они работают на основе одних и тех же математических принципов, которые мы рассмотрим в этой части презентации. Понимание систем счисления — это первый шаг к пониманию того, как устройства обрабатывают информацию на самом низком уровне.</a:t>
            </a:r>
            <a:endParaRPr lang="en-US" sz="15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177058"/>
            <a:ext cx="1094482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Что такое цифровые устройства?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273385"/>
            <a:ext cx="7632025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Цифровые устройства — это электронные системы, которые обрабатывают информацию в виде дискретных сигналов, представленных двумя состояниями: 0 и 1. Эта бинарная природа делает их надёжными, устойчивыми к помехам и простыми в проектировании.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4766786"/>
            <a:ext cx="3716774" cy="1238012"/>
          </a:xfrm>
          <a:prstGeom prst="roundRect">
            <a:avLst>
              <a:gd name="adj" fmla="val 6733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999768" y="497276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Компьютеры</a:t>
            </a:r>
            <a:endParaRPr lang="en-US" sz="1950" dirty="0"/>
          </a:p>
        </p:txBody>
      </p:sp>
      <p:sp>
        <p:nvSpPr>
          <p:cNvPr id="6" name="Text 4"/>
          <p:cNvSpPr/>
          <p:nvPr/>
        </p:nvSpPr>
        <p:spPr>
          <a:xfrm>
            <a:off x="999768" y="5481280"/>
            <a:ext cx="3304818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Обработка данных и вычисления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4708922" y="4766786"/>
            <a:ext cx="3716893" cy="1238012"/>
          </a:xfrm>
          <a:prstGeom prst="roundRect">
            <a:avLst>
              <a:gd name="adj" fmla="val 6733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4914900" y="497276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Смартфоны</a:t>
            </a:r>
            <a:endParaRPr lang="en-US" sz="1950" dirty="0"/>
          </a:p>
        </p:txBody>
      </p:sp>
      <p:sp>
        <p:nvSpPr>
          <p:cNvPr id="9" name="Text 7"/>
          <p:cNvSpPr/>
          <p:nvPr/>
        </p:nvSpPr>
        <p:spPr>
          <a:xfrm>
            <a:off x="4914900" y="5481280"/>
            <a:ext cx="3304937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Коммуникации и приложения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793790" y="6203156"/>
            <a:ext cx="7632025" cy="1238012"/>
          </a:xfrm>
          <a:prstGeom prst="roundRect">
            <a:avLst>
              <a:gd name="adj" fmla="val 6733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999768" y="6409134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Калькуляторы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999768" y="6917650"/>
            <a:ext cx="7220069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Математические операции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793790" y="7664410"/>
            <a:ext cx="763202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Логические элементы являются строительными блоками всех цифровых схем, позволяя реализовывать сложную логику через комбинации простых операций.</a:t>
            </a:r>
            <a:endParaRPr lang="en-US" sz="1550" dirty="0"/>
          </a:p>
        </p:txBody>
      </p:sp>
      <p:pic>
        <p:nvPicPr>
          <p:cNvPr id="1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7543" y="3318034"/>
            <a:ext cx="4926568" cy="492656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1512332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Системы счисления: зачем нужны?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3050143"/>
            <a:ext cx="75564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Система счисления — это способ записи чисел с помощью определённого набора цифр и правил их позиционного размещения. Выбор системы счисления влияет на эффективность вычислений и удобство представления информации в различных контекстах.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793790" y="4543544"/>
            <a:ext cx="7556421" cy="1506736"/>
          </a:xfrm>
          <a:prstGeom prst="roundRect">
            <a:avLst>
              <a:gd name="adj" fmla="val 5532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Shape 3"/>
          <p:cNvSpPr/>
          <p:nvPr/>
        </p:nvSpPr>
        <p:spPr>
          <a:xfrm>
            <a:off x="816650" y="4566404"/>
            <a:ext cx="793790" cy="1461016"/>
          </a:xfrm>
          <a:prstGeom prst="roundRect">
            <a:avLst>
              <a:gd name="adj" fmla="val 7046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4"/>
          <p:cNvSpPr/>
          <p:nvPr/>
        </p:nvSpPr>
        <p:spPr>
          <a:xfrm>
            <a:off x="1060847" y="5110877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2300" dirty="0"/>
          </a:p>
        </p:txBody>
      </p:sp>
      <p:sp>
        <p:nvSpPr>
          <p:cNvPr id="8" name="Text 5"/>
          <p:cNvSpPr/>
          <p:nvPr/>
        </p:nvSpPr>
        <p:spPr>
          <a:xfrm>
            <a:off x="1808798" y="4764762"/>
            <a:ext cx="372856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Позиционные системы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1808798" y="5193983"/>
            <a:ext cx="632019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Значение цифры зависит от её позиции в числе. Каждая позиция имеет свой вес, равный степени основания системы.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793790" y="6248638"/>
            <a:ext cx="7556421" cy="1506736"/>
          </a:xfrm>
          <a:prstGeom prst="roundRect">
            <a:avLst>
              <a:gd name="adj" fmla="val 5532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1" name="Shape 8"/>
          <p:cNvSpPr/>
          <p:nvPr/>
        </p:nvSpPr>
        <p:spPr>
          <a:xfrm>
            <a:off x="816650" y="6271498"/>
            <a:ext cx="793790" cy="1461016"/>
          </a:xfrm>
          <a:prstGeom prst="roundRect">
            <a:avLst>
              <a:gd name="adj" fmla="val 7046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Text 9"/>
          <p:cNvSpPr/>
          <p:nvPr/>
        </p:nvSpPr>
        <p:spPr>
          <a:xfrm>
            <a:off x="1060847" y="6815971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2300" dirty="0"/>
          </a:p>
        </p:txBody>
      </p:sp>
      <p:sp>
        <p:nvSpPr>
          <p:cNvPr id="13" name="Text 10"/>
          <p:cNvSpPr/>
          <p:nvPr/>
        </p:nvSpPr>
        <p:spPr>
          <a:xfrm>
            <a:off x="1808798" y="6469856"/>
            <a:ext cx="410658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Непозиционные системы</a:t>
            </a:r>
            <a:endParaRPr lang="en-US" sz="1950" dirty="0"/>
          </a:p>
        </p:txBody>
      </p:sp>
      <p:sp>
        <p:nvSpPr>
          <p:cNvPr id="14" name="Text 11"/>
          <p:cNvSpPr/>
          <p:nvPr/>
        </p:nvSpPr>
        <p:spPr>
          <a:xfrm>
            <a:off x="1808798" y="6899077"/>
            <a:ext cx="632019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Значение цифры не зависит от позиции (например, римские цифры). Менее удобны для вычислений.</a:t>
            </a:r>
            <a:endParaRPr lang="en-US" sz="1550" dirty="0"/>
          </a:p>
        </p:txBody>
      </p:sp>
      <p:sp>
        <p:nvSpPr>
          <p:cNvPr id="15" name="Shape 12"/>
          <p:cNvSpPr/>
          <p:nvPr/>
        </p:nvSpPr>
        <p:spPr>
          <a:xfrm>
            <a:off x="793790" y="7953732"/>
            <a:ext cx="7556421" cy="1506736"/>
          </a:xfrm>
          <a:prstGeom prst="roundRect">
            <a:avLst>
              <a:gd name="adj" fmla="val 5532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6" name="Shape 13"/>
          <p:cNvSpPr/>
          <p:nvPr/>
        </p:nvSpPr>
        <p:spPr>
          <a:xfrm>
            <a:off x="816650" y="7976592"/>
            <a:ext cx="793790" cy="1461016"/>
          </a:xfrm>
          <a:prstGeom prst="roundRect">
            <a:avLst>
              <a:gd name="adj" fmla="val 7046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" name="Text 14"/>
          <p:cNvSpPr/>
          <p:nvPr/>
        </p:nvSpPr>
        <p:spPr>
          <a:xfrm>
            <a:off x="1060847" y="8521065"/>
            <a:ext cx="297656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23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2300" dirty="0"/>
          </a:p>
        </p:txBody>
      </p:sp>
      <p:sp>
        <p:nvSpPr>
          <p:cNvPr id="18" name="Text 15"/>
          <p:cNvSpPr/>
          <p:nvPr/>
        </p:nvSpPr>
        <p:spPr>
          <a:xfrm>
            <a:off x="1808798" y="8174950"/>
            <a:ext cx="327874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Основание системы</a:t>
            </a:r>
            <a:endParaRPr lang="en-US" sz="1950" dirty="0"/>
          </a:p>
        </p:txBody>
      </p:sp>
      <p:sp>
        <p:nvSpPr>
          <p:cNvPr id="19" name="Text 16"/>
          <p:cNvSpPr/>
          <p:nvPr/>
        </p:nvSpPr>
        <p:spPr>
          <a:xfrm>
            <a:off x="1808798" y="8604171"/>
            <a:ext cx="632019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Определяет количество уникальных цифр: десятичная (0-9), двоичная (0,1), троичная (0,1,2).</a:t>
            </a:r>
            <a:endParaRPr lang="en-US" sz="15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521029"/>
            <a:ext cx="9657278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Сравнение систем счисления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537942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Различные системы счисления используются в разных областях. Десятичная система привычна человеку, двоичная оптимальна для электроники, а другие системы применяются в специализированных приложениях.</a:t>
            </a:r>
            <a:endParaRPr lang="en-US" sz="15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4396264"/>
            <a:ext cx="2425660" cy="24256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7069931"/>
            <a:ext cx="340173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Десятичная система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793790" y="7499152"/>
            <a:ext cx="4182189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Основание 10. Используется в повседневной жизни. Каждая позиция — степень десяти: 10³, 10², 10¹, 10⁰.</a:t>
            </a:r>
            <a:endParaRPr lang="en-US" sz="15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3986" y="4396264"/>
            <a:ext cx="2425660" cy="242566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223986" y="7069931"/>
            <a:ext cx="306538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Двоичная система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5223986" y="7499152"/>
            <a:ext cx="418230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Основание 2. Идеальна для электронных схем. Каждая позиция — степень двойки: 2³, 2², 2¹, 2⁰.</a:t>
            </a:r>
            <a:endParaRPr lang="en-US" sz="15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4302" y="4396264"/>
            <a:ext cx="2425660" cy="2425660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654302" y="7069931"/>
            <a:ext cx="3006447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Троичная система</a:t>
            </a:r>
            <a:endParaRPr lang="en-US" sz="1950" dirty="0"/>
          </a:p>
        </p:txBody>
      </p:sp>
      <p:sp>
        <p:nvSpPr>
          <p:cNvPr id="12" name="Text 7"/>
          <p:cNvSpPr/>
          <p:nvPr/>
        </p:nvSpPr>
        <p:spPr>
          <a:xfrm>
            <a:off x="9654302" y="7499152"/>
            <a:ext cx="418230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Основание 3. Теоретически более эффективна. Используется в некоторых специальных компьютерах.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073956"/>
            <a:ext cx="973967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Двоичная система счисления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650915" y="3991689"/>
            <a:ext cx="7241381" cy="3907036"/>
          </a:xfrm>
          <a:prstGeom prst="roundRect">
            <a:avLst>
              <a:gd name="adj" fmla="val 3658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849273" y="4190047"/>
            <a:ext cx="516945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Основа цифровой электроники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849273" y="4698563"/>
            <a:ext cx="684466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Двоичная система использует только две цифры — 0 и 1, что идеально соответствует двум физическим состояниям электронных компонентов: напряжение есть или нет, ток течёт или не течёт.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849273" y="5829776"/>
            <a:ext cx="684466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Каждый разряд в двоичном числе называется </a:t>
            </a: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бит</a:t>
            </a: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(binary digit) — минимальная единица информации в цифровых системах.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8241149" y="4190047"/>
            <a:ext cx="406884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Пример преобразования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8241149" y="4698563"/>
            <a:ext cx="560296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Десятичное число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9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в двоичной системе: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8241149" y="5267206"/>
            <a:ext cx="5602962" cy="3240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endParaRPr lang="en-US" sz="175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1149" y="5267206"/>
            <a:ext cx="5602962" cy="324088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8241149" y="5842397"/>
            <a:ext cx="312896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Правила сложения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8241149" y="6350913"/>
            <a:ext cx="5602962" cy="1270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 + 0 = 0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 + 1 = 1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 + 0 = 1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 + 1 = 10 (0 с переносом 1)</a:t>
            </a:r>
            <a:endParaRPr lang="en-US" sz="15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46760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Таблица соответствия десятичных и двоичных чисел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383750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Понимание связи между десятичными и двоичными числами критически важно для работы с цифровыми системами. Таблица ниже демонстрирует закономерности преобразования.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3465314"/>
            <a:ext cx="6279356" cy="5153382"/>
          </a:xfrm>
          <a:prstGeom prst="roundRect">
            <a:avLst>
              <a:gd name="adj" fmla="val 1618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801410" y="3472934"/>
            <a:ext cx="6264116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999768" y="3599617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Десятичное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4135636" y="3599617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Двоичное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801410" y="4043839"/>
            <a:ext cx="6264116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9" name="Text 7"/>
          <p:cNvSpPr/>
          <p:nvPr/>
        </p:nvSpPr>
        <p:spPr>
          <a:xfrm>
            <a:off x="999768" y="4170521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4135636" y="4170521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1" name="Shape 9"/>
          <p:cNvSpPr/>
          <p:nvPr/>
        </p:nvSpPr>
        <p:spPr>
          <a:xfrm>
            <a:off x="801410" y="4614743"/>
            <a:ext cx="6264116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2" name="Text 10"/>
          <p:cNvSpPr/>
          <p:nvPr/>
        </p:nvSpPr>
        <p:spPr>
          <a:xfrm>
            <a:off x="999768" y="4741426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4135636" y="4741426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14" name="Shape 12"/>
          <p:cNvSpPr/>
          <p:nvPr/>
        </p:nvSpPr>
        <p:spPr>
          <a:xfrm>
            <a:off x="801410" y="5185648"/>
            <a:ext cx="6264116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5" name="Text 13"/>
          <p:cNvSpPr/>
          <p:nvPr/>
        </p:nvSpPr>
        <p:spPr>
          <a:xfrm>
            <a:off x="999768" y="5312331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</a:t>
            </a:r>
            <a:endParaRPr lang="en-US" sz="1550" dirty="0"/>
          </a:p>
        </p:txBody>
      </p:sp>
      <p:sp>
        <p:nvSpPr>
          <p:cNvPr id="16" name="Text 14"/>
          <p:cNvSpPr/>
          <p:nvPr/>
        </p:nvSpPr>
        <p:spPr>
          <a:xfrm>
            <a:off x="4135636" y="5312331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10</a:t>
            </a:r>
            <a:endParaRPr lang="en-US" sz="1550" dirty="0"/>
          </a:p>
        </p:txBody>
      </p:sp>
      <p:sp>
        <p:nvSpPr>
          <p:cNvPr id="17" name="Shape 15"/>
          <p:cNvSpPr/>
          <p:nvPr/>
        </p:nvSpPr>
        <p:spPr>
          <a:xfrm>
            <a:off x="801410" y="5756553"/>
            <a:ext cx="6264116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Text 16"/>
          <p:cNvSpPr/>
          <p:nvPr/>
        </p:nvSpPr>
        <p:spPr>
          <a:xfrm>
            <a:off x="999768" y="5883235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4135636" y="5883235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11</a:t>
            </a:r>
            <a:endParaRPr lang="en-US" sz="1550" dirty="0"/>
          </a:p>
        </p:txBody>
      </p:sp>
      <p:sp>
        <p:nvSpPr>
          <p:cNvPr id="20" name="Shape 18"/>
          <p:cNvSpPr/>
          <p:nvPr/>
        </p:nvSpPr>
        <p:spPr>
          <a:xfrm>
            <a:off x="801410" y="6327458"/>
            <a:ext cx="6264116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1" name="Text 19"/>
          <p:cNvSpPr/>
          <p:nvPr/>
        </p:nvSpPr>
        <p:spPr>
          <a:xfrm>
            <a:off x="999768" y="6454140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4135636" y="6454140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100</a:t>
            </a:r>
            <a:endParaRPr lang="en-US" sz="1550" dirty="0"/>
          </a:p>
        </p:txBody>
      </p:sp>
      <p:sp>
        <p:nvSpPr>
          <p:cNvPr id="23" name="Shape 21"/>
          <p:cNvSpPr/>
          <p:nvPr/>
        </p:nvSpPr>
        <p:spPr>
          <a:xfrm>
            <a:off x="801410" y="6898362"/>
            <a:ext cx="6264116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4" name="Text 22"/>
          <p:cNvSpPr/>
          <p:nvPr/>
        </p:nvSpPr>
        <p:spPr>
          <a:xfrm>
            <a:off x="999768" y="7025045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5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4135636" y="7025045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101</a:t>
            </a:r>
            <a:endParaRPr lang="en-US" sz="1550" dirty="0"/>
          </a:p>
        </p:txBody>
      </p:sp>
      <p:sp>
        <p:nvSpPr>
          <p:cNvPr id="26" name="Shape 24"/>
          <p:cNvSpPr/>
          <p:nvPr/>
        </p:nvSpPr>
        <p:spPr>
          <a:xfrm>
            <a:off x="801410" y="7469267"/>
            <a:ext cx="6264116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7" name="Text 25"/>
          <p:cNvSpPr/>
          <p:nvPr/>
        </p:nvSpPr>
        <p:spPr>
          <a:xfrm>
            <a:off x="999768" y="7595949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6</a:t>
            </a:r>
            <a:endParaRPr lang="en-US" sz="1550" dirty="0"/>
          </a:p>
        </p:txBody>
      </p:sp>
      <p:sp>
        <p:nvSpPr>
          <p:cNvPr id="28" name="Text 26"/>
          <p:cNvSpPr/>
          <p:nvPr/>
        </p:nvSpPr>
        <p:spPr>
          <a:xfrm>
            <a:off x="4135636" y="7595949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110</a:t>
            </a:r>
            <a:endParaRPr lang="en-US" sz="1550" dirty="0"/>
          </a:p>
        </p:txBody>
      </p:sp>
      <p:sp>
        <p:nvSpPr>
          <p:cNvPr id="29" name="Shape 27"/>
          <p:cNvSpPr/>
          <p:nvPr/>
        </p:nvSpPr>
        <p:spPr>
          <a:xfrm>
            <a:off x="801410" y="8040172"/>
            <a:ext cx="6264116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0" name="Text 28"/>
          <p:cNvSpPr/>
          <p:nvPr/>
        </p:nvSpPr>
        <p:spPr>
          <a:xfrm>
            <a:off x="999768" y="8166854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7</a:t>
            </a:r>
            <a:endParaRPr lang="en-US" sz="1550" dirty="0"/>
          </a:p>
        </p:txBody>
      </p:sp>
      <p:sp>
        <p:nvSpPr>
          <p:cNvPr id="31" name="Text 29"/>
          <p:cNvSpPr/>
          <p:nvPr/>
        </p:nvSpPr>
        <p:spPr>
          <a:xfrm>
            <a:off x="4135636" y="8166854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111</a:t>
            </a:r>
            <a:endParaRPr lang="en-US" sz="1550" dirty="0"/>
          </a:p>
        </p:txBody>
      </p:sp>
      <p:sp>
        <p:nvSpPr>
          <p:cNvPr id="32" name="Shape 30"/>
          <p:cNvSpPr/>
          <p:nvPr/>
        </p:nvSpPr>
        <p:spPr>
          <a:xfrm>
            <a:off x="7564874" y="3465314"/>
            <a:ext cx="6279356" cy="4582478"/>
          </a:xfrm>
          <a:prstGeom prst="roundRect">
            <a:avLst>
              <a:gd name="adj" fmla="val 1819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3" name="Shape 31"/>
          <p:cNvSpPr/>
          <p:nvPr/>
        </p:nvSpPr>
        <p:spPr>
          <a:xfrm>
            <a:off x="7572494" y="3472934"/>
            <a:ext cx="6264116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4" name="Text 32"/>
          <p:cNvSpPr/>
          <p:nvPr/>
        </p:nvSpPr>
        <p:spPr>
          <a:xfrm>
            <a:off x="7770852" y="3599617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Десятичное</a:t>
            </a:r>
            <a:endParaRPr lang="en-US" sz="1550" dirty="0"/>
          </a:p>
        </p:txBody>
      </p:sp>
      <p:sp>
        <p:nvSpPr>
          <p:cNvPr id="35" name="Text 33"/>
          <p:cNvSpPr/>
          <p:nvPr/>
        </p:nvSpPr>
        <p:spPr>
          <a:xfrm>
            <a:off x="10906720" y="3599617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Двоичное</a:t>
            </a:r>
            <a:endParaRPr lang="en-US" sz="1550" dirty="0"/>
          </a:p>
        </p:txBody>
      </p:sp>
      <p:sp>
        <p:nvSpPr>
          <p:cNvPr id="36" name="Shape 34"/>
          <p:cNvSpPr/>
          <p:nvPr/>
        </p:nvSpPr>
        <p:spPr>
          <a:xfrm>
            <a:off x="7572494" y="4043839"/>
            <a:ext cx="6264116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7" name="Text 35"/>
          <p:cNvSpPr/>
          <p:nvPr/>
        </p:nvSpPr>
        <p:spPr>
          <a:xfrm>
            <a:off x="7770852" y="4170521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8</a:t>
            </a:r>
            <a:endParaRPr lang="en-US" sz="1550" dirty="0"/>
          </a:p>
        </p:txBody>
      </p:sp>
      <p:sp>
        <p:nvSpPr>
          <p:cNvPr id="38" name="Text 36"/>
          <p:cNvSpPr/>
          <p:nvPr/>
        </p:nvSpPr>
        <p:spPr>
          <a:xfrm>
            <a:off x="10906720" y="4170521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1000</a:t>
            </a:r>
            <a:endParaRPr lang="en-US" sz="1550" dirty="0"/>
          </a:p>
        </p:txBody>
      </p:sp>
      <p:sp>
        <p:nvSpPr>
          <p:cNvPr id="39" name="Shape 37"/>
          <p:cNvSpPr/>
          <p:nvPr/>
        </p:nvSpPr>
        <p:spPr>
          <a:xfrm>
            <a:off x="7572494" y="4614743"/>
            <a:ext cx="6264116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0" name="Text 38"/>
          <p:cNvSpPr/>
          <p:nvPr/>
        </p:nvSpPr>
        <p:spPr>
          <a:xfrm>
            <a:off x="7770852" y="4741426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10</a:t>
            </a:r>
            <a:endParaRPr lang="en-US" sz="1550" dirty="0"/>
          </a:p>
        </p:txBody>
      </p:sp>
      <p:sp>
        <p:nvSpPr>
          <p:cNvPr id="41" name="Text 39"/>
          <p:cNvSpPr/>
          <p:nvPr/>
        </p:nvSpPr>
        <p:spPr>
          <a:xfrm>
            <a:off x="10906720" y="4741426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1010</a:t>
            </a:r>
            <a:endParaRPr lang="en-US" sz="1550" dirty="0"/>
          </a:p>
        </p:txBody>
      </p:sp>
      <p:sp>
        <p:nvSpPr>
          <p:cNvPr id="42" name="Shape 40"/>
          <p:cNvSpPr/>
          <p:nvPr/>
        </p:nvSpPr>
        <p:spPr>
          <a:xfrm>
            <a:off x="7572494" y="5185648"/>
            <a:ext cx="6264116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3" name="Text 41"/>
          <p:cNvSpPr/>
          <p:nvPr/>
        </p:nvSpPr>
        <p:spPr>
          <a:xfrm>
            <a:off x="7770852" y="5312331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15</a:t>
            </a:r>
            <a:endParaRPr lang="en-US" sz="1550" dirty="0"/>
          </a:p>
        </p:txBody>
      </p:sp>
      <p:sp>
        <p:nvSpPr>
          <p:cNvPr id="44" name="Text 42"/>
          <p:cNvSpPr/>
          <p:nvPr/>
        </p:nvSpPr>
        <p:spPr>
          <a:xfrm>
            <a:off x="10906720" y="5312331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1111</a:t>
            </a:r>
            <a:endParaRPr lang="en-US" sz="1550" dirty="0"/>
          </a:p>
        </p:txBody>
      </p:sp>
      <p:sp>
        <p:nvSpPr>
          <p:cNvPr id="45" name="Shape 43"/>
          <p:cNvSpPr/>
          <p:nvPr/>
        </p:nvSpPr>
        <p:spPr>
          <a:xfrm>
            <a:off x="7572494" y="5756553"/>
            <a:ext cx="6264116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6" name="Text 44"/>
          <p:cNvSpPr/>
          <p:nvPr/>
        </p:nvSpPr>
        <p:spPr>
          <a:xfrm>
            <a:off x="7770852" y="5883235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16</a:t>
            </a:r>
            <a:endParaRPr lang="en-US" sz="1550" dirty="0"/>
          </a:p>
        </p:txBody>
      </p:sp>
      <p:sp>
        <p:nvSpPr>
          <p:cNvPr id="47" name="Text 45"/>
          <p:cNvSpPr/>
          <p:nvPr/>
        </p:nvSpPr>
        <p:spPr>
          <a:xfrm>
            <a:off x="10906720" y="5883235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10000</a:t>
            </a:r>
            <a:endParaRPr lang="en-US" sz="1550" dirty="0"/>
          </a:p>
        </p:txBody>
      </p:sp>
      <p:sp>
        <p:nvSpPr>
          <p:cNvPr id="48" name="Shape 46"/>
          <p:cNvSpPr/>
          <p:nvPr/>
        </p:nvSpPr>
        <p:spPr>
          <a:xfrm>
            <a:off x="7572494" y="6327458"/>
            <a:ext cx="6264116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9" name="Text 47"/>
          <p:cNvSpPr/>
          <p:nvPr/>
        </p:nvSpPr>
        <p:spPr>
          <a:xfrm>
            <a:off x="7770852" y="6454140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20</a:t>
            </a:r>
            <a:endParaRPr lang="en-US" sz="1550" dirty="0"/>
          </a:p>
        </p:txBody>
      </p:sp>
      <p:sp>
        <p:nvSpPr>
          <p:cNvPr id="50" name="Text 48"/>
          <p:cNvSpPr/>
          <p:nvPr/>
        </p:nvSpPr>
        <p:spPr>
          <a:xfrm>
            <a:off x="10906720" y="6454140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10100</a:t>
            </a:r>
            <a:endParaRPr lang="en-US" sz="1550" dirty="0"/>
          </a:p>
        </p:txBody>
      </p:sp>
      <p:sp>
        <p:nvSpPr>
          <p:cNvPr id="51" name="Shape 49"/>
          <p:cNvSpPr/>
          <p:nvPr/>
        </p:nvSpPr>
        <p:spPr>
          <a:xfrm>
            <a:off x="7572494" y="6898362"/>
            <a:ext cx="6264116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2" name="Text 50"/>
          <p:cNvSpPr/>
          <p:nvPr/>
        </p:nvSpPr>
        <p:spPr>
          <a:xfrm>
            <a:off x="7770852" y="7025045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100</a:t>
            </a:r>
            <a:endParaRPr lang="en-US" sz="1550" dirty="0"/>
          </a:p>
        </p:txBody>
      </p:sp>
      <p:sp>
        <p:nvSpPr>
          <p:cNvPr id="53" name="Text 51"/>
          <p:cNvSpPr/>
          <p:nvPr/>
        </p:nvSpPr>
        <p:spPr>
          <a:xfrm>
            <a:off x="10906720" y="7025045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1100100</a:t>
            </a:r>
            <a:endParaRPr lang="en-US" sz="1550" dirty="0"/>
          </a:p>
        </p:txBody>
      </p:sp>
      <p:sp>
        <p:nvSpPr>
          <p:cNvPr id="54" name="Shape 52"/>
          <p:cNvSpPr/>
          <p:nvPr/>
        </p:nvSpPr>
        <p:spPr>
          <a:xfrm>
            <a:off x="7572494" y="7469267"/>
            <a:ext cx="6264116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5" name="Text 53"/>
          <p:cNvSpPr/>
          <p:nvPr/>
        </p:nvSpPr>
        <p:spPr>
          <a:xfrm>
            <a:off x="7770852" y="7595949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255</a:t>
            </a:r>
            <a:endParaRPr lang="en-US" sz="1550" dirty="0"/>
          </a:p>
        </p:txBody>
      </p:sp>
      <p:sp>
        <p:nvSpPr>
          <p:cNvPr id="56" name="Text 54"/>
          <p:cNvSpPr/>
          <p:nvPr/>
        </p:nvSpPr>
        <p:spPr>
          <a:xfrm>
            <a:off x="10906720" y="7595949"/>
            <a:ext cx="2731532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11111111</a:t>
            </a:r>
            <a:endParaRPr lang="en-US" sz="1550" dirty="0"/>
          </a:p>
        </p:txBody>
      </p:sp>
      <p:sp>
        <p:nvSpPr>
          <p:cNvPr id="57" name="Shape 55"/>
          <p:cNvSpPr/>
          <p:nvPr/>
        </p:nvSpPr>
        <p:spPr>
          <a:xfrm>
            <a:off x="793790" y="9065181"/>
            <a:ext cx="13042821" cy="1160740"/>
          </a:xfrm>
          <a:prstGeom prst="roundRect">
            <a:avLst>
              <a:gd name="adj" fmla="val 7182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5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148" y="9368076"/>
            <a:ext cx="248007" cy="198358"/>
          </a:xfrm>
          <a:prstGeom prst="rect">
            <a:avLst/>
          </a:prstGeom>
        </p:spPr>
      </p:pic>
      <p:sp>
        <p:nvSpPr>
          <p:cNvPr id="59" name="Text 56"/>
          <p:cNvSpPr/>
          <p:nvPr/>
        </p:nvSpPr>
        <p:spPr>
          <a:xfrm>
            <a:off x="1438513" y="9313069"/>
            <a:ext cx="1219973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Обратите внимание: количество разрядов в двоичном числе растёт логарифмически относительно десятичного значения. Для представления числа N требуется ⌈log₂(N+1)⌉ битов.</a:t>
            </a:r>
            <a:endParaRPr lang="en-US" sz="15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93790" y="3697367"/>
            <a:ext cx="1106567" cy="373142"/>
          </a:xfrm>
          <a:prstGeom prst="roundRect">
            <a:avLst>
              <a:gd name="adj" fmla="val 1787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12852" y="3804523"/>
            <a:ext cx="158710" cy="15871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1150858" y="3756898"/>
            <a:ext cx="630436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ЧАСТЬ 2</a:t>
            </a:r>
            <a:endParaRPr lang="en-US" sz="1250" dirty="0"/>
          </a:p>
        </p:txBody>
      </p:sp>
      <p:sp>
        <p:nvSpPr>
          <p:cNvPr id="6" name="Text 2"/>
          <p:cNvSpPr/>
          <p:nvPr/>
        </p:nvSpPr>
        <p:spPr>
          <a:xfrm>
            <a:off x="793790" y="4149804"/>
            <a:ext cx="75564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Основы булевой алгебры</a:t>
            </a:r>
            <a:endParaRPr lang="en-US" sz="3900" dirty="0"/>
          </a:p>
        </p:txBody>
      </p:sp>
      <p:sp>
        <p:nvSpPr>
          <p:cNvPr id="7" name="Text 3"/>
          <p:cNvSpPr/>
          <p:nvPr/>
        </p:nvSpPr>
        <p:spPr>
          <a:xfrm>
            <a:off x="793790" y="5687616"/>
            <a:ext cx="7556421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Булева алгебра — это математический фундамент, на котором построена вся современная цифровая электроника. Она предоставляет формальный аппарат для описания и анализа логических схем, позволяя проектировать всё — от простейших калькуляторов до процессоров современных суперкомпьютеров.</a:t>
            </a:r>
            <a:endParaRPr lang="en-US" sz="15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341007"/>
            <a:ext cx="8652153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Что такое булева алгебра?</a:t>
            </a:r>
            <a:endParaRPr lang="en-US" sz="39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3481983"/>
            <a:ext cx="4926568" cy="492656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12086" y="3437334"/>
            <a:ext cx="7632025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Булева алгебра — это математическая система для работы с логическими значениями, которые могут принимать только два состояния: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Истина (1)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и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Ложь (0)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. Эта алгебра кардинально отличается от привычной нам арифметики.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6212086" y="4886087"/>
            <a:ext cx="7632025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Система была разработана английским математиком </a:t>
            </a: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Джорджем Булем</a:t>
            </a: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в 1854 году в его труде "Исследование законов мысли". Первоначально она предназначалась для формализации логических рассуждений, но спустя почти столетие стала основой проектирования цифровых схем.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6212086" y="6334839"/>
            <a:ext cx="7632025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Булева алгебра позволяет описывать, анализировать и оптимизировать логические функции, что делает её незаменимым инструментом в разработке цифровых устройств любой сложности.</a:t>
            </a:r>
            <a:endParaRPr lang="en-US" sz="15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281357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Основные логические операции булевой алгебры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918347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Все сложные цифровые устройства строятся из комбинаций четырёх базовых логических операций. Каждая операция имеет своё графическое обозначение в виде логического элемента.</a:t>
            </a:r>
            <a:endParaRPr lang="en-US" sz="15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4776668"/>
            <a:ext cx="1106805" cy="110680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148602" y="4776668"/>
            <a:ext cx="1719858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Отрицание (NOT, ¬)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2148602" y="5516047"/>
            <a:ext cx="1719858" cy="31753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Инверсия входного значения. Если вход равен 0, выход будет 1, и наоборот. Обозначается кружком на выходе элемента.</a:t>
            </a:r>
            <a:endParaRPr lang="en-US" sz="15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6467" y="4776668"/>
            <a:ext cx="1106805" cy="1106805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471279" y="4776668"/>
            <a:ext cx="1719858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Конъюнкция (AND, ·)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5471279" y="5516047"/>
            <a:ext cx="1719858" cy="28578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Логическое умножение. Выход истинен только когда все входы истинны. Аналог операции "И" в естественном языке.</a:t>
            </a:r>
            <a:endParaRPr lang="en-US" sz="15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9144" y="4776668"/>
            <a:ext cx="1106805" cy="1106805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8793956" y="4776668"/>
            <a:ext cx="1719858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Дизъюнкция (OR, +)</a:t>
            </a:r>
            <a:endParaRPr lang="en-US" sz="1950" dirty="0"/>
          </a:p>
        </p:txBody>
      </p:sp>
      <p:sp>
        <p:nvSpPr>
          <p:cNvPr id="12" name="Text 7"/>
          <p:cNvSpPr/>
          <p:nvPr/>
        </p:nvSpPr>
        <p:spPr>
          <a:xfrm>
            <a:off x="8793956" y="5516047"/>
            <a:ext cx="1719858" cy="28578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Логическое сложение. Выход истинен, если хотя бы один вход истинен. Аналог операции "ИЛИ" в естественном языке.</a:t>
            </a:r>
            <a:endParaRPr lang="en-US" sz="1550" dirty="0"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61821" y="4776668"/>
            <a:ext cx="1106924" cy="1106924"/>
          </a:xfrm>
          <a:prstGeom prst="rect">
            <a:avLst/>
          </a:prstGeom>
        </p:spPr>
      </p:pic>
      <p:sp>
        <p:nvSpPr>
          <p:cNvPr id="14" name="Text 8"/>
          <p:cNvSpPr/>
          <p:nvPr/>
        </p:nvSpPr>
        <p:spPr>
          <a:xfrm>
            <a:off x="12116753" y="4776668"/>
            <a:ext cx="1719858" cy="1240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Исключающее ИЛИ (XOR, ⊕)</a:t>
            </a:r>
            <a:endParaRPr lang="en-US" sz="1950" dirty="0"/>
          </a:p>
        </p:txBody>
      </p:sp>
      <p:sp>
        <p:nvSpPr>
          <p:cNvPr id="15" name="Text 9"/>
          <p:cNvSpPr/>
          <p:nvPr/>
        </p:nvSpPr>
        <p:spPr>
          <a:xfrm>
            <a:off x="12116753" y="6136362"/>
            <a:ext cx="1719858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Выход истинен, когда входы различны. Используется в сумматорах и схемах контроля чётности.</a:t>
            </a:r>
            <a:endParaRPr lang="en-US" sz="15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750576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Таблицы истинности для основных операций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387566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Таблица истинности — это полное описание поведения логической функции для всех возможных комбинаций входных значений. Для функции от N переменных таблица содержит 2^N строк.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4245888"/>
            <a:ext cx="3111937" cy="4976217"/>
          </a:xfrm>
          <a:prstGeom prst="roundRect">
            <a:avLst>
              <a:gd name="adj" fmla="val 267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999768" y="4451866"/>
            <a:ext cx="2699980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NOT (Отрицание)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1297424" y="5295424"/>
            <a:ext cx="2402324" cy="1727954"/>
          </a:xfrm>
          <a:prstGeom prst="roundRect">
            <a:avLst>
              <a:gd name="adj" fmla="val 4824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Shape 5"/>
          <p:cNvSpPr/>
          <p:nvPr/>
        </p:nvSpPr>
        <p:spPr>
          <a:xfrm>
            <a:off x="1305044" y="5303044"/>
            <a:ext cx="2387084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1503521" y="5429726"/>
            <a:ext cx="7929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</a:t>
            </a:r>
            <a:endParaRPr lang="en-US" sz="1550" dirty="0"/>
          </a:p>
        </p:txBody>
      </p:sp>
      <p:sp>
        <p:nvSpPr>
          <p:cNvPr id="9" name="Text 7"/>
          <p:cNvSpPr/>
          <p:nvPr/>
        </p:nvSpPr>
        <p:spPr>
          <a:xfrm>
            <a:off x="2700814" y="5429726"/>
            <a:ext cx="7929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¬A</a:t>
            </a:r>
            <a:endParaRPr lang="en-US" sz="1550" dirty="0"/>
          </a:p>
        </p:txBody>
      </p:sp>
      <p:sp>
        <p:nvSpPr>
          <p:cNvPr id="10" name="Shape 8"/>
          <p:cNvSpPr/>
          <p:nvPr/>
        </p:nvSpPr>
        <p:spPr>
          <a:xfrm>
            <a:off x="1305044" y="5873948"/>
            <a:ext cx="2387084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" name="Text 9"/>
          <p:cNvSpPr/>
          <p:nvPr/>
        </p:nvSpPr>
        <p:spPr>
          <a:xfrm>
            <a:off x="1503521" y="6000631"/>
            <a:ext cx="7929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2700814" y="6000631"/>
            <a:ext cx="7929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13" name="Shape 11"/>
          <p:cNvSpPr/>
          <p:nvPr/>
        </p:nvSpPr>
        <p:spPr>
          <a:xfrm>
            <a:off x="1305044" y="6444853"/>
            <a:ext cx="2387084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Text 12"/>
          <p:cNvSpPr/>
          <p:nvPr/>
        </p:nvSpPr>
        <p:spPr>
          <a:xfrm>
            <a:off x="1503521" y="6571536"/>
            <a:ext cx="7929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2700814" y="6571536"/>
            <a:ext cx="792956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999768" y="5295424"/>
            <a:ext cx="22860" cy="1727954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7" name="Shape 15"/>
          <p:cNvSpPr/>
          <p:nvPr/>
        </p:nvSpPr>
        <p:spPr>
          <a:xfrm>
            <a:off x="4104084" y="4245888"/>
            <a:ext cx="3111937" cy="4976217"/>
          </a:xfrm>
          <a:prstGeom prst="roundRect">
            <a:avLst>
              <a:gd name="adj" fmla="val 267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8" name="Text 16"/>
          <p:cNvSpPr/>
          <p:nvPr/>
        </p:nvSpPr>
        <p:spPr>
          <a:xfrm>
            <a:off x="4310063" y="4451866"/>
            <a:ext cx="2699980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AND (Конъюнкция)</a:t>
            </a:r>
            <a:endParaRPr lang="en-US" sz="1950" dirty="0"/>
          </a:p>
        </p:txBody>
      </p:sp>
      <p:sp>
        <p:nvSpPr>
          <p:cNvPr id="19" name="Shape 17"/>
          <p:cNvSpPr/>
          <p:nvPr/>
        </p:nvSpPr>
        <p:spPr>
          <a:xfrm>
            <a:off x="4607719" y="5295424"/>
            <a:ext cx="2402324" cy="2869763"/>
          </a:xfrm>
          <a:prstGeom prst="roundRect">
            <a:avLst>
              <a:gd name="adj" fmla="val 3470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0" name="Shape 18"/>
          <p:cNvSpPr/>
          <p:nvPr/>
        </p:nvSpPr>
        <p:spPr>
          <a:xfrm>
            <a:off x="4615339" y="5303044"/>
            <a:ext cx="2387084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1" name="Text 19"/>
          <p:cNvSpPr/>
          <p:nvPr/>
        </p:nvSpPr>
        <p:spPr>
          <a:xfrm>
            <a:off x="4813816" y="5429726"/>
            <a:ext cx="38719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</a:t>
            </a:r>
            <a:endParaRPr lang="en-US" sz="1550" dirty="0"/>
          </a:p>
        </p:txBody>
      </p:sp>
      <p:sp>
        <p:nvSpPr>
          <p:cNvPr id="22" name="Text 20"/>
          <p:cNvSpPr/>
          <p:nvPr/>
        </p:nvSpPr>
        <p:spPr>
          <a:xfrm>
            <a:off x="5605343" y="5429726"/>
            <a:ext cx="38338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6393061" y="5429726"/>
            <a:ext cx="41100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A·B</a:t>
            </a:r>
            <a:endParaRPr lang="en-US" sz="1550" dirty="0"/>
          </a:p>
        </p:txBody>
      </p:sp>
      <p:sp>
        <p:nvSpPr>
          <p:cNvPr id="24" name="Shape 22"/>
          <p:cNvSpPr/>
          <p:nvPr/>
        </p:nvSpPr>
        <p:spPr>
          <a:xfrm>
            <a:off x="4615339" y="5873948"/>
            <a:ext cx="2387084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5" name="Text 23"/>
          <p:cNvSpPr/>
          <p:nvPr/>
        </p:nvSpPr>
        <p:spPr>
          <a:xfrm>
            <a:off x="4813816" y="6000631"/>
            <a:ext cx="38719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6" name="Text 24"/>
          <p:cNvSpPr/>
          <p:nvPr/>
        </p:nvSpPr>
        <p:spPr>
          <a:xfrm>
            <a:off x="5605343" y="6000631"/>
            <a:ext cx="38338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7" name="Text 25"/>
          <p:cNvSpPr/>
          <p:nvPr/>
        </p:nvSpPr>
        <p:spPr>
          <a:xfrm>
            <a:off x="6393061" y="6000631"/>
            <a:ext cx="41100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28" name="Shape 26"/>
          <p:cNvSpPr/>
          <p:nvPr/>
        </p:nvSpPr>
        <p:spPr>
          <a:xfrm>
            <a:off x="4615339" y="6444853"/>
            <a:ext cx="2387084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9" name="Text 27"/>
          <p:cNvSpPr/>
          <p:nvPr/>
        </p:nvSpPr>
        <p:spPr>
          <a:xfrm>
            <a:off x="4813816" y="6571536"/>
            <a:ext cx="38719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30" name="Text 28"/>
          <p:cNvSpPr/>
          <p:nvPr/>
        </p:nvSpPr>
        <p:spPr>
          <a:xfrm>
            <a:off x="5605343" y="6571536"/>
            <a:ext cx="38338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31" name="Text 29"/>
          <p:cNvSpPr/>
          <p:nvPr/>
        </p:nvSpPr>
        <p:spPr>
          <a:xfrm>
            <a:off x="6393061" y="6571536"/>
            <a:ext cx="41100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32" name="Shape 30"/>
          <p:cNvSpPr/>
          <p:nvPr/>
        </p:nvSpPr>
        <p:spPr>
          <a:xfrm>
            <a:off x="4615339" y="7015758"/>
            <a:ext cx="2387084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3" name="Text 31"/>
          <p:cNvSpPr/>
          <p:nvPr/>
        </p:nvSpPr>
        <p:spPr>
          <a:xfrm>
            <a:off x="4813816" y="7142440"/>
            <a:ext cx="38719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34" name="Text 32"/>
          <p:cNvSpPr/>
          <p:nvPr/>
        </p:nvSpPr>
        <p:spPr>
          <a:xfrm>
            <a:off x="5605343" y="7142440"/>
            <a:ext cx="38338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35" name="Text 33"/>
          <p:cNvSpPr/>
          <p:nvPr/>
        </p:nvSpPr>
        <p:spPr>
          <a:xfrm>
            <a:off x="6393061" y="7142440"/>
            <a:ext cx="41100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36" name="Shape 34"/>
          <p:cNvSpPr/>
          <p:nvPr/>
        </p:nvSpPr>
        <p:spPr>
          <a:xfrm>
            <a:off x="4615339" y="7586663"/>
            <a:ext cx="2387084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7" name="Text 35"/>
          <p:cNvSpPr/>
          <p:nvPr/>
        </p:nvSpPr>
        <p:spPr>
          <a:xfrm>
            <a:off x="4813816" y="7713345"/>
            <a:ext cx="38719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38" name="Text 36"/>
          <p:cNvSpPr/>
          <p:nvPr/>
        </p:nvSpPr>
        <p:spPr>
          <a:xfrm>
            <a:off x="5605343" y="7713345"/>
            <a:ext cx="38338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39" name="Text 37"/>
          <p:cNvSpPr/>
          <p:nvPr/>
        </p:nvSpPr>
        <p:spPr>
          <a:xfrm>
            <a:off x="6393061" y="7713345"/>
            <a:ext cx="41100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40" name="Shape 38"/>
          <p:cNvSpPr/>
          <p:nvPr/>
        </p:nvSpPr>
        <p:spPr>
          <a:xfrm>
            <a:off x="4310063" y="5295424"/>
            <a:ext cx="22860" cy="2869763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1" name="Shape 39"/>
          <p:cNvSpPr/>
          <p:nvPr/>
        </p:nvSpPr>
        <p:spPr>
          <a:xfrm>
            <a:off x="7414379" y="4245888"/>
            <a:ext cx="3111937" cy="4976217"/>
          </a:xfrm>
          <a:prstGeom prst="roundRect">
            <a:avLst>
              <a:gd name="adj" fmla="val 267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2" name="Text 40"/>
          <p:cNvSpPr/>
          <p:nvPr/>
        </p:nvSpPr>
        <p:spPr>
          <a:xfrm>
            <a:off x="7620357" y="4451866"/>
            <a:ext cx="2699980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OR (Дизъюнкция)</a:t>
            </a:r>
            <a:endParaRPr lang="en-US" sz="1950" dirty="0"/>
          </a:p>
        </p:txBody>
      </p:sp>
      <p:sp>
        <p:nvSpPr>
          <p:cNvPr id="43" name="Shape 41"/>
          <p:cNvSpPr/>
          <p:nvPr/>
        </p:nvSpPr>
        <p:spPr>
          <a:xfrm>
            <a:off x="7918013" y="5295424"/>
            <a:ext cx="2402324" cy="2869763"/>
          </a:xfrm>
          <a:prstGeom prst="roundRect">
            <a:avLst>
              <a:gd name="adj" fmla="val 3470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4" name="Shape 42"/>
          <p:cNvSpPr/>
          <p:nvPr/>
        </p:nvSpPr>
        <p:spPr>
          <a:xfrm>
            <a:off x="7925633" y="5303044"/>
            <a:ext cx="2387084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5" name="Text 43"/>
          <p:cNvSpPr/>
          <p:nvPr/>
        </p:nvSpPr>
        <p:spPr>
          <a:xfrm>
            <a:off x="8124111" y="5429726"/>
            <a:ext cx="38719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</a:t>
            </a:r>
            <a:endParaRPr lang="en-US" sz="1550" dirty="0"/>
          </a:p>
        </p:txBody>
      </p:sp>
      <p:sp>
        <p:nvSpPr>
          <p:cNvPr id="46" name="Text 44"/>
          <p:cNvSpPr/>
          <p:nvPr/>
        </p:nvSpPr>
        <p:spPr>
          <a:xfrm>
            <a:off x="8915638" y="5429726"/>
            <a:ext cx="38338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</a:t>
            </a:r>
            <a:endParaRPr lang="en-US" sz="1550" dirty="0"/>
          </a:p>
        </p:txBody>
      </p:sp>
      <p:sp>
        <p:nvSpPr>
          <p:cNvPr id="47" name="Text 45"/>
          <p:cNvSpPr/>
          <p:nvPr/>
        </p:nvSpPr>
        <p:spPr>
          <a:xfrm>
            <a:off x="9703356" y="5429726"/>
            <a:ext cx="41100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A+B</a:t>
            </a:r>
            <a:endParaRPr lang="en-US" sz="1550" dirty="0"/>
          </a:p>
        </p:txBody>
      </p:sp>
      <p:sp>
        <p:nvSpPr>
          <p:cNvPr id="48" name="Shape 46"/>
          <p:cNvSpPr/>
          <p:nvPr/>
        </p:nvSpPr>
        <p:spPr>
          <a:xfrm>
            <a:off x="7925633" y="5873948"/>
            <a:ext cx="2387084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9" name="Text 47"/>
          <p:cNvSpPr/>
          <p:nvPr/>
        </p:nvSpPr>
        <p:spPr>
          <a:xfrm>
            <a:off x="8124111" y="6000631"/>
            <a:ext cx="38719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50" name="Text 48"/>
          <p:cNvSpPr/>
          <p:nvPr/>
        </p:nvSpPr>
        <p:spPr>
          <a:xfrm>
            <a:off x="8915638" y="6000631"/>
            <a:ext cx="38338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51" name="Text 49"/>
          <p:cNvSpPr/>
          <p:nvPr/>
        </p:nvSpPr>
        <p:spPr>
          <a:xfrm>
            <a:off x="9703356" y="6000631"/>
            <a:ext cx="41100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52" name="Shape 50"/>
          <p:cNvSpPr/>
          <p:nvPr/>
        </p:nvSpPr>
        <p:spPr>
          <a:xfrm>
            <a:off x="7925633" y="6444853"/>
            <a:ext cx="2387084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3" name="Text 51"/>
          <p:cNvSpPr/>
          <p:nvPr/>
        </p:nvSpPr>
        <p:spPr>
          <a:xfrm>
            <a:off x="8124111" y="6571536"/>
            <a:ext cx="38719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54" name="Text 52"/>
          <p:cNvSpPr/>
          <p:nvPr/>
        </p:nvSpPr>
        <p:spPr>
          <a:xfrm>
            <a:off x="8915638" y="6571536"/>
            <a:ext cx="38338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55" name="Text 53"/>
          <p:cNvSpPr/>
          <p:nvPr/>
        </p:nvSpPr>
        <p:spPr>
          <a:xfrm>
            <a:off x="9703356" y="6571536"/>
            <a:ext cx="41100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56" name="Shape 54"/>
          <p:cNvSpPr/>
          <p:nvPr/>
        </p:nvSpPr>
        <p:spPr>
          <a:xfrm>
            <a:off x="7925633" y="7015758"/>
            <a:ext cx="2387084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7" name="Text 55"/>
          <p:cNvSpPr/>
          <p:nvPr/>
        </p:nvSpPr>
        <p:spPr>
          <a:xfrm>
            <a:off x="8124111" y="7142440"/>
            <a:ext cx="38719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58" name="Text 56"/>
          <p:cNvSpPr/>
          <p:nvPr/>
        </p:nvSpPr>
        <p:spPr>
          <a:xfrm>
            <a:off x="8915638" y="7142440"/>
            <a:ext cx="38338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59" name="Text 57"/>
          <p:cNvSpPr/>
          <p:nvPr/>
        </p:nvSpPr>
        <p:spPr>
          <a:xfrm>
            <a:off x="9703356" y="7142440"/>
            <a:ext cx="41100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60" name="Shape 58"/>
          <p:cNvSpPr/>
          <p:nvPr/>
        </p:nvSpPr>
        <p:spPr>
          <a:xfrm>
            <a:off x="7925633" y="7586663"/>
            <a:ext cx="2387084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1" name="Text 59"/>
          <p:cNvSpPr/>
          <p:nvPr/>
        </p:nvSpPr>
        <p:spPr>
          <a:xfrm>
            <a:off x="8124111" y="7713345"/>
            <a:ext cx="38719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62" name="Text 60"/>
          <p:cNvSpPr/>
          <p:nvPr/>
        </p:nvSpPr>
        <p:spPr>
          <a:xfrm>
            <a:off x="8915638" y="7713345"/>
            <a:ext cx="38338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63" name="Text 61"/>
          <p:cNvSpPr/>
          <p:nvPr/>
        </p:nvSpPr>
        <p:spPr>
          <a:xfrm>
            <a:off x="9703356" y="7713345"/>
            <a:ext cx="41100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64" name="Shape 62"/>
          <p:cNvSpPr/>
          <p:nvPr/>
        </p:nvSpPr>
        <p:spPr>
          <a:xfrm>
            <a:off x="7620357" y="5295424"/>
            <a:ext cx="22860" cy="2869763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5" name="Shape 63"/>
          <p:cNvSpPr/>
          <p:nvPr/>
        </p:nvSpPr>
        <p:spPr>
          <a:xfrm>
            <a:off x="10724674" y="4245888"/>
            <a:ext cx="3111937" cy="4976217"/>
          </a:xfrm>
          <a:prstGeom prst="roundRect">
            <a:avLst>
              <a:gd name="adj" fmla="val 2679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6" name="Text 64"/>
          <p:cNvSpPr/>
          <p:nvPr/>
        </p:nvSpPr>
        <p:spPr>
          <a:xfrm>
            <a:off x="10930652" y="4451866"/>
            <a:ext cx="2699980" cy="930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XOR (Исключающее ИЛИ)</a:t>
            </a:r>
            <a:endParaRPr lang="en-US" sz="1950" dirty="0"/>
          </a:p>
        </p:txBody>
      </p:sp>
      <p:sp>
        <p:nvSpPr>
          <p:cNvPr id="67" name="Shape 65"/>
          <p:cNvSpPr/>
          <p:nvPr/>
        </p:nvSpPr>
        <p:spPr>
          <a:xfrm>
            <a:off x="11228308" y="5605582"/>
            <a:ext cx="2402324" cy="3187303"/>
          </a:xfrm>
          <a:prstGeom prst="roundRect">
            <a:avLst>
              <a:gd name="adj" fmla="val 3470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8" name="Shape 66"/>
          <p:cNvSpPr/>
          <p:nvPr/>
        </p:nvSpPr>
        <p:spPr>
          <a:xfrm>
            <a:off x="11235928" y="5613202"/>
            <a:ext cx="2387084" cy="888444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9" name="Text 67"/>
          <p:cNvSpPr/>
          <p:nvPr/>
        </p:nvSpPr>
        <p:spPr>
          <a:xfrm>
            <a:off x="11434405" y="5739884"/>
            <a:ext cx="38719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</a:t>
            </a:r>
            <a:endParaRPr lang="en-US" sz="1550" dirty="0"/>
          </a:p>
        </p:txBody>
      </p:sp>
      <p:sp>
        <p:nvSpPr>
          <p:cNvPr id="70" name="Text 68"/>
          <p:cNvSpPr/>
          <p:nvPr/>
        </p:nvSpPr>
        <p:spPr>
          <a:xfrm>
            <a:off x="12225933" y="5739884"/>
            <a:ext cx="38338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</a:t>
            </a:r>
            <a:endParaRPr lang="en-US" sz="1550" dirty="0"/>
          </a:p>
        </p:txBody>
      </p:sp>
      <p:sp>
        <p:nvSpPr>
          <p:cNvPr id="71" name="Text 69"/>
          <p:cNvSpPr/>
          <p:nvPr/>
        </p:nvSpPr>
        <p:spPr>
          <a:xfrm>
            <a:off x="13013650" y="5739884"/>
            <a:ext cx="411004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A⊕B</a:t>
            </a:r>
            <a:endParaRPr lang="en-US" sz="1550" dirty="0"/>
          </a:p>
        </p:txBody>
      </p:sp>
      <p:sp>
        <p:nvSpPr>
          <p:cNvPr id="72" name="Shape 70"/>
          <p:cNvSpPr/>
          <p:nvPr/>
        </p:nvSpPr>
        <p:spPr>
          <a:xfrm>
            <a:off x="11235928" y="6501646"/>
            <a:ext cx="2387084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3" name="Text 71"/>
          <p:cNvSpPr/>
          <p:nvPr/>
        </p:nvSpPr>
        <p:spPr>
          <a:xfrm>
            <a:off x="11434405" y="6628328"/>
            <a:ext cx="38719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74" name="Text 72"/>
          <p:cNvSpPr/>
          <p:nvPr/>
        </p:nvSpPr>
        <p:spPr>
          <a:xfrm>
            <a:off x="12225933" y="6628328"/>
            <a:ext cx="38338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75" name="Text 73"/>
          <p:cNvSpPr/>
          <p:nvPr/>
        </p:nvSpPr>
        <p:spPr>
          <a:xfrm>
            <a:off x="13013650" y="6628328"/>
            <a:ext cx="41100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76" name="Shape 74"/>
          <p:cNvSpPr/>
          <p:nvPr/>
        </p:nvSpPr>
        <p:spPr>
          <a:xfrm>
            <a:off x="11235928" y="7072551"/>
            <a:ext cx="2387084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7" name="Text 75"/>
          <p:cNvSpPr/>
          <p:nvPr/>
        </p:nvSpPr>
        <p:spPr>
          <a:xfrm>
            <a:off x="11434405" y="7199233"/>
            <a:ext cx="38719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78" name="Text 76"/>
          <p:cNvSpPr/>
          <p:nvPr/>
        </p:nvSpPr>
        <p:spPr>
          <a:xfrm>
            <a:off x="12225933" y="7199233"/>
            <a:ext cx="38338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79" name="Text 77"/>
          <p:cNvSpPr/>
          <p:nvPr/>
        </p:nvSpPr>
        <p:spPr>
          <a:xfrm>
            <a:off x="13013650" y="7199233"/>
            <a:ext cx="41100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80" name="Shape 78"/>
          <p:cNvSpPr/>
          <p:nvPr/>
        </p:nvSpPr>
        <p:spPr>
          <a:xfrm>
            <a:off x="11235928" y="7643455"/>
            <a:ext cx="2387084" cy="570905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1" name="Text 79"/>
          <p:cNvSpPr/>
          <p:nvPr/>
        </p:nvSpPr>
        <p:spPr>
          <a:xfrm>
            <a:off x="11434405" y="7770138"/>
            <a:ext cx="38719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82" name="Text 80"/>
          <p:cNvSpPr/>
          <p:nvPr/>
        </p:nvSpPr>
        <p:spPr>
          <a:xfrm>
            <a:off x="12225933" y="7770138"/>
            <a:ext cx="38338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83" name="Text 81"/>
          <p:cNvSpPr/>
          <p:nvPr/>
        </p:nvSpPr>
        <p:spPr>
          <a:xfrm>
            <a:off x="13013650" y="7770138"/>
            <a:ext cx="41100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84" name="Shape 82"/>
          <p:cNvSpPr/>
          <p:nvPr/>
        </p:nvSpPr>
        <p:spPr>
          <a:xfrm>
            <a:off x="11235928" y="8214360"/>
            <a:ext cx="2387084" cy="570905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85" name="Text 83"/>
          <p:cNvSpPr/>
          <p:nvPr/>
        </p:nvSpPr>
        <p:spPr>
          <a:xfrm>
            <a:off x="11434405" y="8341043"/>
            <a:ext cx="38719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86" name="Text 84"/>
          <p:cNvSpPr/>
          <p:nvPr/>
        </p:nvSpPr>
        <p:spPr>
          <a:xfrm>
            <a:off x="12225933" y="8341043"/>
            <a:ext cx="383381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550" dirty="0"/>
          </a:p>
        </p:txBody>
      </p:sp>
      <p:sp>
        <p:nvSpPr>
          <p:cNvPr id="87" name="Text 85"/>
          <p:cNvSpPr/>
          <p:nvPr/>
        </p:nvSpPr>
        <p:spPr>
          <a:xfrm>
            <a:off x="13013650" y="8341043"/>
            <a:ext cx="41100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550" dirty="0"/>
          </a:p>
        </p:txBody>
      </p:sp>
      <p:sp>
        <p:nvSpPr>
          <p:cNvPr id="88" name="Shape 86"/>
          <p:cNvSpPr/>
          <p:nvPr/>
        </p:nvSpPr>
        <p:spPr>
          <a:xfrm>
            <a:off x="10930652" y="5605582"/>
            <a:ext cx="22860" cy="3187303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4660344"/>
            <a:ext cx="11183422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Визуализация таблиц истинности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5677257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Таблицы истинности наглядно демонстрируют поведение каждой логической операции. Комбинация этих базовых операций позволяет создавать сколь угодно сложные логические функции, необходимые для работы цифровых устройств.</a:t>
            </a:r>
            <a:endParaRPr lang="en-US" sz="15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8669" y="563642"/>
            <a:ext cx="6383179" cy="4866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3800"/>
              </a:lnSpc>
              <a:buNone/>
            </a:pPr>
            <a:r>
              <a:rPr lang="en-US" sz="30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Законы булевой алгебры</a:t>
            </a:r>
            <a:endParaRPr lang="en-US" sz="3050" dirty="0"/>
          </a:p>
        </p:txBody>
      </p:sp>
      <p:sp>
        <p:nvSpPr>
          <p:cNvPr id="3" name="Text 1"/>
          <p:cNvSpPr/>
          <p:nvPr/>
        </p:nvSpPr>
        <p:spPr>
          <a:xfrm>
            <a:off x="778669" y="1294686"/>
            <a:ext cx="13073063" cy="4445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Законы булевой алгебры позволяют преобразовывать и упрощать логические выражения, что критически важно для оптимизации цифровых схем. Эти законы аналогичны законам обычной алгебры, но имеют свои особенности.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778669" y="1876663"/>
            <a:ext cx="13073063" cy="1320284"/>
          </a:xfrm>
          <a:prstGeom prst="roundRect">
            <a:avLst>
              <a:gd name="adj" fmla="val 4955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801529" y="1899523"/>
            <a:ext cx="622935" cy="1274564"/>
          </a:xfrm>
          <a:prstGeom prst="roundRect">
            <a:avLst>
              <a:gd name="adj" fmla="val 6097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992386" y="2390775"/>
            <a:ext cx="233601" cy="291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546622" y="2055257"/>
            <a:ext cx="3092768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Закон идемпотентности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546622" y="2371725"/>
            <a:ext cx="12126516" cy="222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Повторение переменной не меняет результата: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1546622" y="2748677"/>
            <a:ext cx="12126516" cy="269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endParaRPr lang="en-US" sz="1350" dirty="0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6622" y="2748677"/>
            <a:ext cx="12126516" cy="269677"/>
          </a:xfrm>
          <a:prstGeom prst="rect">
            <a:avLst/>
          </a:prstGeom>
        </p:spPr>
      </p:pic>
      <p:sp>
        <p:nvSpPr>
          <p:cNvPr id="11" name="Shape 8"/>
          <p:cNvSpPr/>
          <p:nvPr/>
        </p:nvSpPr>
        <p:spPr>
          <a:xfrm>
            <a:off x="778669" y="3319105"/>
            <a:ext cx="13073063" cy="1320284"/>
          </a:xfrm>
          <a:prstGeom prst="roundRect">
            <a:avLst>
              <a:gd name="adj" fmla="val 4955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2" name="Shape 9"/>
          <p:cNvSpPr/>
          <p:nvPr/>
        </p:nvSpPr>
        <p:spPr>
          <a:xfrm>
            <a:off x="801529" y="3341965"/>
            <a:ext cx="622935" cy="1274564"/>
          </a:xfrm>
          <a:prstGeom prst="roundRect">
            <a:avLst>
              <a:gd name="adj" fmla="val 6097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Text 10"/>
          <p:cNvSpPr/>
          <p:nvPr/>
        </p:nvSpPr>
        <p:spPr>
          <a:xfrm>
            <a:off x="992386" y="3833217"/>
            <a:ext cx="233601" cy="291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2</a:t>
            </a:r>
            <a:endParaRPr lang="en-US" sz="1800" dirty="0"/>
          </a:p>
        </p:txBody>
      </p:sp>
      <p:sp>
        <p:nvSpPr>
          <p:cNvPr id="14" name="Text 11"/>
          <p:cNvSpPr/>
          <p:nvPr/>
        </p:nvSpPr>
        <p:spPr>
          <a:xfrm>
            <a:off x="1546622" y="3497699"/>
            <a:ext cx="2364819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Закон дополнения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546622" y="3814167"/>
            <a:ext cx="12126516" cy="222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Переменная и её отрицание дают константу: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546622" y="4191119"/>
            <a:ext cx="12126516" cy="269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endParaRPr lang="en-US" sz="1350" dirty="0"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6622" y="4191119"/>
            <a:ext cx="12126516" cy="269677"/>
          </a:xfrm>
          <a:prstGeom prst="rect">
            <a:avLst/>
          </a:prstGeom>
        </p:spPr>
      </p:pic>
      <p:sp>
        <p:nvSpPr>
          <p:cNvPr id="18" name="Shape 14"/>
          <p:cNvSpPr/>
          <p:nvPr/>
        </p:nvSpPr>
        <p:spPr>
          <a:xfrm>
            <a:off x="778669" y="4761548"/>
            <a:ext cx="13073063" cy="1320284"/>
          </a:xfrm>
          <a:prstGeom prst="roundRect">
            <a:avLst>
              <a:gd name="adj" fmla="val 4955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9" name="Shape 15"/>
          <p:cNvSpPr/>
          <p:nvPr/>
        </p:nvSpPr>
        <p:spPr>
          <a:xfrm>
            <a:off x="801529" y="4784408"/>
            <a:ext cx="622935" cy="1274564"/>
          </a:xfrm>
          <a:prstGeom prst="roundRect">
            <a:avLst>
              <a:gd name="adj" fmla="val 6097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0" name="Text 16"/>
          <p:cNvSpPr/>
          <p:nvPr/>
        </p:nvSpPr>
        <p:spPr>
          <a:xfrm>
            <a:off x="992386" y="5275659"/>
            <a:ext cx="233601" cy="291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3</a:t>
            </a:r>
            <a:endParaRPr lang="en-US" sz="1800" dirty="0"/>
          </a:p>
        </p:txBody>
      </p:sp>
      <p:sp>
        <p:nvSpPr>
          <p:cNvPr id="21" name="Text 17"/>
          <p:cNvSpPr/>
          <p:nvPr/>
        </p:nvSpPr>
        <p:spPr>
          <a:xfrm>
            <a:off x="1546622" y="4940141"/>
            <a:ext cx="3127177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Закон коммутативности</a:t>
            </a:r>
            <a:endParaRPr lang="en-US" sz="1500" dirty="0"/>
          </a:p>
        </p:txBody>
      </p:sp>
      <p:sp>
        <p:nvSpPr>
          <p:cNvPr id="22" name="Text 18"/>
          <p:cNvSpPr/>
          <p:nvPr/>
        </p:nvSpPr>
        <p:spPr>
          <a:xfrm>
            <a:off x="1546622" y="5256609"/>
            <a:ext cx="12126516" cy="222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Порядок операндов не важен:</a:t>
            </a:r>
            <a:endParaRPr lang="en-US" sz="1200" dirty="0"/>
          </a:p>
        </p:txBody>
      </p:sp>
      <p:sp>
        <p:nvSpPr>
          <p:cNvPr id="23" name="Text 19"/>
          <p:cNvSpPr/>
          <p:nvPr/>
        </p:nvSpPr>
        <p:spPr>
          <a:xfrm>
            <a:off x="1546622" y="5633561"/>
            <a:ext cx="12126516" cy="269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endParaRPr lang="en-US" sz="1350" dirty="0"/>
          </a:p>
        </p:txBody>
      </p:sp>
      <p:pic>
        <p:nvPicPr>
          <p:cNvPr id="2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6622" y="5633561"/>
            <a:ext cx="12126516" cy="269677"/>
          </a:xfrm>
          <a:prstGeom prst="rect">
            <a:avLst/>
          </a:prstGeom>
        </p:spPr>
      </p:pic>
      <p:sp>
        <p:nvSpPr>
          <p:cNvPr id="25" name="Shape 20"/>
          <p:cNvSpPr/>
          <p:nvPr/>
        </p:nvSpPr>
        <p:spPr>
          <a:xfrm>
            <a:off x="778669" y="6203990"/>
            <a:ext cx="13073063" cy="1320284"/>
          </a:xfrm>
          <a:prstGeom prst="roundRect">
            <a:avLst>
              <a:gd name="adj" fmla="val 4955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6" name="Shape 21"/>
          <p:cNvSpPr/>
          <p:nvPr/>
        </p:nvSpPr>
        <p:spPr>
          <a:xfrm>
            <a:off x="801529" y="6226850"/>
            <a:ext cx="622935" cy="1274564"/>
          </a:xfrm>
          <a:prstGeom prst="roundRect">
            <a:avLst>
              <a:gd name="adj" fmla="val 6097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7" name="Text 22"/>
          <p:cNvSpPr/>
          <p:nvPr/>
        </p:nvSpPr>
        <p:spPr>
          <a:xfrm>
            <a:off x="992386" y="6718102"/>
            <a:ext cx="233601" cy="291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4</a:t>
            </a:r>
            <a:endParaRPr lang="en-US" sz="1800" dirty="0"/>
          </a:p>
        </p:txBody>
      </p:sp>
      <p:sp>
        <p:nvSpPr>
          <p:cNvPr id="28" name="Text 23"/>
          <p:cNvSpPr/>
          <p:nvPr/>
        </p:nvSpPr>
        <p:spPr>
          <a:xfrm>
            <a:off x="1546622" y="6382583"/>
            <a:ext cx="3098959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Закон ассоциативности</a:t>
            </a:r>
            <a:endParaRPr lang="en-US" sz="1500" dirty="0"/>
          </a:p>
        </p:txBody>
      </p:sp>
      <p:sp>
        <p:nvSpPr>
          <p:cNvPr id="29" name="Text 24"/>
          <p:cNvSpPr/>
          <p:nvPr/>
        </p:nvSpPr>
        <p:spPr>
          <a:xfrm>
            <a:off x="1546622" y="6699052"/>
            <a:ext cx="12126516" cy="222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Группировка операндов не влияет на результат:</a:t>
            </a:r>
            <a:endParaRPr lang="en-US" sz="1200" dirty="0"/>
          </a:p>
        </p:txBody>
      </p:sp>
      <p:sp>
        <p:nvSpPr>
          <p:cNvPr id="30" name="Text 25"/>
          <p:cNvSpPr/>
          <p:nvPr/>
        </p:nvSpPr>
        <p:spPr>
          <a:xfrm>
            <a:off x="1546622" y="7076003"/>
            <a:ext cx="12126516" cy="269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endParaRPr lang="en-US" sz="1350" dirty="0"/>
          </a:p>
        </p:txBody>
      </p:sp>
      <p:pic>
        <p:nvPicPr>
          <p:cNvPr id="3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6622" y="7076003"/>
            <a:ext cx="12126516" cy="269677"/>
          </a:xfrm>
          <a:prstGeom prst="rect">
            <a:avLst/>
          </a:prstGeom>
        </p:spPr>
      </p:pic>
      <p:sp>
        <p:nvSpPr>
          <p:cNvPr id="32" name="Shape 26"/>
          <p:cNvSpPr/>
          <p:nvPr/>
        </p:nvSpPr>
        <p:spPr>
          <a:xfrm>
            <a:off x="778669" y="7646432"/>
            <a:ext cx="13073063" cy="1320284"/>
          </a:xfrm>
          <a:prstGeom prst="roundRect">
            <a:avLst>
              <a:gd name="adj" fmla="val 4955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33" name="Shape 27"/>
          <p:cNvSpPr/>
          <p:nvPr/>
        </p:nvSpPr>
        <p:spPr>
          <a:xfrm>
            <a:off x="801529" y="7669292"/>
            <a:ext cx="622935" cy="1274564"/>
          </a:xfrm>
          <a:prstGeom prst="roundRect">
            <a:avLst>
              <a:gd name="adj" fmla="val 6097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4" name="Text 28"/>
          <p:cNvSpPr/>
          <p:nvPr/>
        </p:nvSpPr>
        <p:spPr>
          <a:xfrm>
            <a:off x="992386" y="8160544"/>
            <a:ext cx="233601" cy="291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5</a:t>
            </a:r>
            <a:endParaRPr lang="en-US" sz="1800" dirty="0"/>
          </a:p>
        </p:txBody>
      </p:sp>
      <p:sp>
        <p:nvSpPr>
          <p:cNvPr id="35" name="Text 29"/>
          <p:cNvSpPr/>
          <p:nvPr/>
        </p:nvSpPr>
        <p:spPr>
          <a:xfrm>
            <a:off x="1546622" y="7825026"/>
            <a:ext cx="3227784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Закон дистрибутивности</a:t>
            </a:r>
            <a:endParaRPr lang="en-US" sz="1500" dirty="0"/>
          </a:p>
        </p:txBody>
      </p:sp>
      <p:sp>
        <p:nvSpPr>
          <p:cNvPr id="36" name="Text 30"/>
          <p:cNvSpPr/>
          <p:nvPr/>
        </p:nvSpPr>
        <p:spPr>
          <a:xfrm>
            <a:off x="1546622" y="8141494"/>
            <a:ext cx="12126516" cy="222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Распределительный закон:</a:t>
            </a:r>
            <a:endParaRPr lang="en-US" sz="1200" dirty="0"/>
          </a:p>
        </p:txBody>
      </p:sp>
      <p:sp>
        <p:nvSpPr>
          <p:cNvPr id="37" name="Text 31"/>
          <p:cNvSpPr/>
          <p:nvPr/>
        </p:nvSpPr>
        <p:spPr>
          <a:xfrm>
            <a:off x="1546622" y="8518446"/>
            <a:ext cx="12126516" cy="269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endParaRPr lang="en-US" sz="1350" dirty="0"/>
          </a:p>
        </p:txBody>
      </p:sp>
      <p:pic>
        <p:nvPicPr>
          <p:cNvPr id="38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6622" y="8518446"/>
            <a:ext cx="12126516" cy="269677"/>
          </a:xfrm>
          <a:prstGeom prst="rect">
            <a:avLst/>
          </a:prstGeom>
        </p:spPr>
      </p:pic>
      <p:sp>
        <p:nvSpPr>
          <p:cNvPr id="39" name="Shape 32"/>
          <p:cNvSpPr/>
          <p:nvPr/>
        </p:nvSpPr>
        <p:spPr>
          <a:xfrm>
            <a:off x="778669" y="9088874"/>
            <a:ext cx="13073063" cy="1320284"/>
          </a:xfrm>
          <a:prstGeom prst="roundRect">
            <a:avLst>
              <a:gd name="adj" fmla="val 4955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0" name="Shape 33"/>
          <p:cNvSpPr/>
          <p:nvPr/>
        </p:nvSpPr>
        <p:spPr>
          <a:xfrm>
            <a:off x="801529" y="9111734"/>
            <a:ext cx="622935" cy="1274564"/>
          </a:xfrm>
          <a:prstGeom prst="roundRect">
            <a:avLst>
              <a:gd name="adj" fmla="val 6097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1" name="Text 34"/>
          <p:cNvSpPr/>
          <p:nvPr/>
        </p:nvSpPr>
        <p:spPr>
          <a:xfrm>
            <a:off x="992386" y="9602986"/>
            <a:ext cx="233601" cy="2919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00"/>
              </a:lnSpc>
              <a:buNone/>
            </a:pPr>
            <a:r>
              <a:rPr lang="en-US" sz="18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6</a:t>
            </a:r>
            <a:endParaRPr lang="en-US" sz="1800" dirty="0"/>
          </a:p>
        </p:txBody>
      </p:sp>
      <p:sp>
        <p:nvSpPr>
          <p:cNvPr id="42" name="Text 35"/>
          <p:cNvSpPr/>
          <p:nvPr/>
        </p:nvSpPr>
        <p:spPr>
          <a:xfrm>
            <a:off x="1546622" y="9267468"/>
            <a:ext cx="2672120" cy="2432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00"/>
              </a:lnSpc>
              <a:buNone/>
            </a:pPr>
            <a:r>
              <a:rPr lang="en-US" sz="1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Правила де Моргана</a:t>
            </a:r>
            <a:endParaRPr lang="en-US" sz="1500" dirty="0"/>
          </a:p>
        </p:txBody>
      </p:sp>
      <p:sp>
        <p:nvSpPr>
          <p:cNvPr id="43" name="Text 36"/>
          <p:cNvSpPr/>
          <p:nvPr/>
        </p:nvSpPr>
        <p:spPr>
          <a:xfrm>
            <a:off x="1546622" y="9583936"/>
            <a:ext cx="12126516" cy="2222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750"/>
              </a:lnSpc>
              <a:buNone/>
            </a:pPr>
            <a:r>
              <a:rPr lang="en-US" sz="12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Связь между операциями AND и OR через отрицание:</a:t>
            </a:r>
            <a:endParaRPr lang="en-US" sz="1200" dirty="0"/>
          </a:p>
        </p:txBody>
      </p:sp>
      <p:sp>
        <p:nvSpPr>
          <p:cNvPr id="44" name="Text 37"/>
          <p:cNvSpPr/>
          <p:nvPr/>
        </p:nvSpPr>
        <p:spPr>
          <a:xfrm>
            <a:off x="1546622" y="9960888"/>
            <a:ext cx="12126516" cy="2696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950"/>
              </a:lnSpc>
              <a:buNone/>
            </a:pPr>
            <a:endParaRPr lang="en-US" sz="1350" dirty="0"/>
          </a:p>
        </p:txBody>
      </p:sp>
      <p:pic>
        <p:nvPicPr>
          <p:cNvPr id="4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46622" y="9960888"/>
            <a:ext cx="12126516" cy="26967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201347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Пример применения закона де Моргана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937516"/>
            <a:ext cx="352448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Исходное выражение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93790" y="4498777"/>
            <a:ext cx="5602962" cy="346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endParaRPr lang="en-US" sz="1750" dirty="0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4498777"/>
            <a:ext cx="5602962" cy="346948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793790" y="5096828"/>
            <a:ext cx="521815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Применение закона де Моргана</a:t>
            </a:r>
            <a:endParaRPr lang="en-US" sz="1950" dirty="0"/>
          </a:p>
        </p:txBody>
      </p:sp>
      <p:sp>
        <p:nvSpPr>
          <p:cNvPr id="7" name="Text 4"/>
          <p:cNvSpPr/>
          <p:nvPr/>
        </p:nvSpPr>
        <p:spPr>
          <a:xfrm>
            <a:off x="793790" y="5658088"/>
            <a:ext cx="5602962" cy="3469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800"/>
              </a:lnSpc>
              <a:buNone/>
            </a:pPr>
            <a:endParaRPr lang="en-US" sz="175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5658088"/>
            <a:ext cx="5602962" cy="34694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793790" y="6256139"/>
            <a:ext cx="5602962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Первая форма требует трёхвходового элемента AND и один инвертор. Вторая форма использует три инвертора и один трёхвходовой элемент OR.</a:t>
            </a:r>
            <a:endParaRPr lang="en-US" sz="1550" dirty="0"/>
          </a:p>
        </p:txBody>
      </p:sp>
      <p:sp>
        <p:nvSpPr>
          <p:cNvPr id="10" name="Shape 6"/>
          <p:cNvSpPr/>
          <p:nvPr/>
        </p:nvSpPr>
        <p:spPr>
          <a:xfrm>
            <a:off x="6745605" y="3739158"/>
            <a:ext cx="7241381" cy="3648194"/>
          </a:xfrm>
          <a:prstGeom prst="roundRect">
            <a:avLst>
              <a:gd name="adj" fmla="val 3917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1" name="Text 7"/>
          <p:cNvSpPr/>
          <p:nvPr/>
        </p:nvSpPr>
        <p:spPr>
          <a:xfrm>
            <a:off x="6943963" y="3937516"/>
            <a:ext cx="3973830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Практическая важность</a:t>
            </a:r>
            <a:endParaRPr lang="en-US" sz="1950" dirty="0"/>
          </a:p>
        </p:txBody>
      </p:sp>
      <p:sp>
        <p:nvSpPr>
          <p:cNvPr id="12" name="Text 8"/>
          <p:cNvSpPr/>
          <p:nvPr/>
        </p:nvSpPr>
        <p:spPr>
          <a:xfrm>
            <a:off x="6943963" y="4446032"/>
            <a:ext cx="6844665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Преобразование логических выражений с помощью законов де Моргана имеет огромное практическое значение:</a:t>
            </a:r>
            <a:endParaRPr lang="en-US" sz="1550" dirty="0"/>
          </a:p>
        </p:txBody>
      </p:sp>
      <p:sp>
        <p:nvSpPr>
          <p:cNvPr id="13" name="Text 9"/>
          <p:cNvSpPr/>
          <p:nvPr/>
        </p:nvSpPr>
        <p:spPr>
          <a:xfrm>
            <a:off x="6943963" y="5259705"/>
            <a:ext cx="6844665" cy="15877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Позволяет выбрать более дешёвую схемную реализацию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Может уменьшить задержку распространения сигнала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Даёт возможность использовать доступные типы логических элементов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Упрощает тестирование и отладку схем</a:t>
            </a:r>
            <a:endParaRPr lang="en-US" sz="1550" dirty="0"/>
          </a:p>
        </p:txBody>
      </p:sp>
      <p:sp>
        <p:nvSpPr>
          <p:cNvPr id="14" name="Shape 10"/>
          <p:cNvSpPr/>
          <p:nvPr/>
        </p:nvSpPr>
        <p:spPr>
          <a:xfrm>
            <a:off x="793790" y="7402450"/>
            <a:ext cx="13042821" cy="1160740"/>
          </a:xfrm>
          <a:prstGeom prst="roundRect">
            <a:avLst>
              <a:gd name="adj" fmla="val 7182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2148" y="7705345"/>
            <a:ext cx="248007" cy="198358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438513" y="7650338"/>
            <a:ext cx="12199739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промышленных проектах оптимизация логических схем может привести к экономии миллионов транзисторов в массовом производстве.</a:t>
            </a:r>
            <a:endParaRPr lang="en-US" sz="15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109728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280190" y="3546158"/>
            <a:ext cx="1106567" cy="373142"/>
          </a:xfrm>
          <a:prstGeom prst="roundRect">
            <a:avLst>
              <a:gd name="adj" fmla="val 17872"/>
            </a:avLst>
          </a:prstGeom>
          <a:solidFill>
            <a:srgbClr val="D6F5EE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399252" y="3653314"/>
            <a:ext cx="158710" cy="15871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637258" y="3605689"/>
            <a:ext cx="630436" cy="2540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000"/>
              </a:lnSpc>
              <a:buNone/>
            </a:pPr>
            <a:r>
              <a:rPr lang="en-US" sz="12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ЧАСТЬ 3</a:t>
            </a:r>
            <a:endParaRPr lang="en-US" sz="1250" dirty="0"/>
          </a:p>
        </p:txBody>
      </p:sp>
      <p:sp>
        <p:nvSpPr>
          <p:cNvPr id="6" name="Text 2"/>
          <p:cNvSpPr/>
          <p:nvPr/>
        </p:nvSpPr>
        <p:spPr>
          <a:xfrm>
            <a:off x="6280190" y="3998595"/>
            <a:ext cx="7556421" cy="18602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Представление и синтез цифровых устройств</a:t>
            </a:r>
            <a:endParaRPr lang="en-US" sz="3900" dirty="0"/>
          </a:p>
        </p:txBody>
      </p:sp>
      <p:sp>
        <p:nvSpPr>
          <p:cNvPr id="7" name="Text 3"/>
          <p:cNvSpPr/>
          <p:nvPr/>
        </p:nvSpPr>
        <p:spPr>
          <a:xfrm>
            <a:off x="6280190" y="6156484"/>
            <a:ext cx="75564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Синтез цифровых устройств — это процесс преобразования абстрактного математического описания в конкретную электронную схему. Этот процесс включает представление логических функций, их оптимизацию и физическую реализацию с помощью логических элементов.</a:t>
            </a:r>
            <a:endParaRPr lang="en-US" sz="15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2653546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Логические функции и их представление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4290536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Булева функция — это отображение из множества булевых переменных в булево значение {0, 1}. Существует несколько эквивалентных способов представления одной и той же функции, каждый из которых удобен для разных задач.</a:t>
            </a:r>
            <a:endParaRPr lang="en-US" sz="15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93790" y="5148858"/>
            <a:ext cx="595313" cy="59531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93790" y="5992178"/>
            <a:ext cx="341256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Таблицы истинности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793790" y="6421398"/>
            <a:ext cx="4182189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Полное табличное описание функции для всех возможных входных комбинаций. Наиболее наглядный способ, но громоздкий для функций с большим числом переменных.</a:t>
            </a:r>
            <a:endParaRPr lang="en-US" sz="15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223986" y="5148858"/>
            <a:ext cx="595313" cy="595313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223986" y="5992178"/>
            <a:ext cx="4182308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Алгебраические выражения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5223986" y="6731556"/>
            <a:ext cx="4182308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Представление в виде булевых формул с операциями AND, OR, NOT. Компактно и удобно для преобразований. Различают дизъюнктивную (СДНФ) и конъюнктивную (СКНФ) нормальные формы.</a:t>
            </a:r>
            <a:endParaRPr lang="en-US" sz="15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654302" y="5148858"/>
            <a:ext cx="595313" cy="595313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9654302" y="5992178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Карты Карно</a:t>
            </a:r>
            <a:endParaRPr lang="en-US" sz="1950" dirty="0"/>
          </a:p>
        </p:txBody>
      </p:sp>
      <p:sp>
        <p:nvSpPr>
          <p:cNvPr id="12" name="Text 7"/>
          <p:cNvSpPr/>
          <p:nvPr/>
        </p:nvSpPr>
        <p:spPr>
          <a:xfrm>
            <a:off x="9654302" y="6421398"/>
            <a:ext cx="4182308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Графический метод представления и минимизации функций 2-6 переменных. Соседние ячейки отличаются значением только одной переменной, что упрощает визуальное нахождение упрощений.</a:t>
            </a:r>
            <a:endParaRPr lang="en-US" sz="15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903565"/>
            <a:ext cx="7556421" cy="1116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350"/>
              </a:lnSpc>
              <a:buNone/>
            </a:pPr>
            <a:r>
              <a:rPr lang="en-US" sz="35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Минимизация булевых функций</a:t>
            </a:r>
            <a:endParaRPr lang="en-US" sz="3500" dirty="0"/>
          </a:p>
        </p:txBody>
      </p:sp>
      <p:sp>
        <p:nvSpPr>
          <p:cNvPr id="4" name="Text 1"/>
          <p:cNvSpPr/>
          <p:nvPr/>
        </p:nvSpPr>
        <p:spPr>
          <a:xfrm>
            <a:off x="793790" y="2260997"/>
            <a:ext cx="7556421" cy="8143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Минимизация — это процесс нахождения эквивалентного логического выражения с минимальным числом операций. Это критически важно для создания эффективных цифровых устройств.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793790" y="3416975"/>
            <a:ext cx="3560326" cy="557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Зачем нужна минимизация?</a:t>
            </a:r>
            <a:endParaRPr lang="en-US" sz="1750" dirty="0"/>
          </a:p>
        </p:txBody>
      </p:sp>
      <p:sp>
        <p:nvSpPr>
          <p:cNvPr id="6" name="Text 3"/>
          <p:cNvSpPr/>
          <p:nvPr/>
        </p:nvSpPr>
        <p:spPr>
          <a:xfrm>
            <a:off x="793790" y="4135636"/>
            <a:ext cx="3560326" cy="1629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Уменьшение количества логических элементов</a:t>
            </a:r>
            <a:endParaRPr lang="en-US" sz="1400" dirty="0"/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Снижение стоимости производства</a:t>
            </a:r>
            <a:endParaRPr lang="en-US" sz="1400" dirty="0"/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Уменьшение энергопотребления</a:t>
            </a:r>
            <a:endParaRPr lang="en-US" sz="1400" dirty="0"/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Повышение быстродействия схемы</a:t>
            </a:r>
            <a:endParaRPr lang="en-US" sz="1400" dirty="0"/>
          </a:p>
          <a:p>
            <a:pPr marL="342900" indent="-342900" algn="l">
              <a:lnSpc>
                <a:spcPts val="2100"/>
              </a:lnSpc>
              <a:buSzPct val="100000"/>
              <a:buChar char="•"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Увеличение надёжности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797504" y="3416975"/>
            <a:ext cx="3323630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Методы минимизации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4797504" y="3876794"/>
            <a:ext cx="178594" cy="2232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01</a:t>
            </a:r>
            <a:endParaRPr lang="en-US" sz="1400" dirty="0"/>
          </a:p>
        </p:txBody>
      </p:sp>
      <p:sp>
        <p:nvSpPr>
          <p:cNvPr id="9" name="Shape 6"/>
          <p:cNvSpPr/>
          <p:nvPr/>
        </p:nvSpPr>
        <p:spPr>
          <a:xfrm>
            <a:off x="4797504" y="4157543"/>
            <a:ext cx="3560326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7"/>
          <p:cNvSpPr/>
          <p:nvPr/>
        </p:nvSpPr>
        <p:spPr>
          <a:xfrm>
            <a:off x="4797504" y="4292560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Карты Карно</a:t>
            </a:r>
            <a:endParaRPr lang="en-US" sz="1750" dirty="0"/>
          </a:p>
        </p:txBody>
      </p:sp>
      <p:sp>
        <p:nvSpPr>
          <p:cNvPr id="11" name="Text 8"/>
          <p:cNvSpPr/>
          <p:nvPr/>
        </p:nvSpPr>
        <p:spPr>
          <a:xfrm>
            <a:off x="4797504" y="4732258"/>
            <a:ext cx="3560326" cy="2714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Визуальный метод для 2-6 переменных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797504" y="5298400"/>
            <a:ext cx="178594" cy="2232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02</a:t>
            </a:r>
            <a:endParaRPr lang="en-US" sz="1400" dirty="0"/>
          </a:p>
        </p:txBody>
      </p:sp>
      <p:sp>
        <p:nvSpPr>
          <p:cNvPr id="13" name="Shape 10"/>
          <p:cNvSpPr/>
          <p:nvPr/>
        </p:nvSpPr>
        <p:spPr>
          <a:xfrm>
            <a:off x="4797504" y="5579150"/>
            <a:ext cx="3560326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Text 11"/>
          <p:cNvSpPr/>
          <p:nvPr/>
        </p:nvSpPr>
        <p:spPr>
          <a:xfrm>
            <a:off x="4797504" y="5714167"/>
            <a:ext cx="3560326" cy="557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Метод Квайна-Мак-Класки</a:t>
            </a:r>
            <a:endParaRPr lang="en-US" sz="1750" dirty="0"/>
          </a:p>
        </p:txBody>
      </p:sp>
      <p:sp>
        <p:nvSpPr>
          <p:cNvPr id="15" name="Text 12"/>
          <p:cNvSpPr/>
          <p:nvPr/>
        </p:nvSpPr>
        <p:spPr>
          <a:xfrm>
            <a:off x="4797504" y="6208340"/>
            <a:ext cx="3560326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Алгоритмический метод для любого числа переменных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4797504" y="7045944"/>
            <a:ext cx="178594" cy="22324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Unbounded Light" pitchFamily="34" charset="0"/>
                <a:ea typeface="Unbounded Light" pitchFamily="34" charset="-122"/>
                <a:cs typeface="Unbounded Light" pitchFamily="34" charset="-120"/>
              </a:rPr>
              <a:t>03</a:t>
            </a:r>
            <a:endParaRPr lang="en-US" sz="1400" dirty="0"/>
          </a:p>
        </p:txBody>
      </p:sp>
      <p:sp>
        <p:nvSpPr>
          <p:cNvPr id="17" name="Shape 14"/>
          <p:cNvSpPr/>
          <p:nvPr/>
        </p:nvSpPr>
        <p:spPr>
          <a:xfrm>
            <a:off x="4797504" y="7326694"/>
            <a:ext cx="3560326" cy="22860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Text 15"/>
          <p:cNvSpPr/>
          <p:nvPr/>
        </p:nvSpPr>
        <p:spPr>
          <a:xfrm>
            <a:off x="4797504" y="7461711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САПР</a:t>
            </a:r>
            <a:endParaRPr lang="en-US" sz="1750" dirty="0"/>
          </a:p>
        </p:txBody>
      </p:sp>
      <p:sp>
        <p:nvSpPr>
          <p:cNvPr id="19" name="Text 16"/>
          <p:cNvSpPr/>
          <p:nvPr/>
        </p:nvSpPr>
        <p:spPr>
          <a:xfrm>
            <a:off x="4797504" y="7901408"/>
            <a:ext cx="3560326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Автоматизированные системы для сложных функций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1061680" y="9120846"/>
            <a:ext cx="7288530" cy="5429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40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Пример: функция от 3 переменных F(A,B,C) = Σ(1,3,5,7) может быть минимизирована с F = A до F = C, что сокращает количество элементов в 3 раза.</a:t>
            </a:r>
            <a:endParaRPr lang="en-US" sz="1400" dirty="0"/>
          </a:p>
        </p:txBody>
      </p:sp>
      <p:sp>
        <p:nvSpPr>
          <p:cNvPr id="21" name="Shape 18"/>
          <p:cNvSpPr/>
          <p:nvPr/>
        </p:nvSpPr>
        <p:spPr>
          <a:xfrm>
            <a:off x="793790" y="8939991"/>
            <a:ext cx="22860" cy="904637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109728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93790" y="3382923"/>
            <a:ext cx="67906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Пример карты Карно</a:t>
            </a:r>
            <a:endParaRPr lang="en-US" sz="3900" dirty="0"/>
          </a:p>
        </p:txBody>
      </p:sp>
      <p:sp>
        <p:nvSpPr>
          <p:cNvPr id="4" name="Text 1"/>
          <p:cNvSpPr/>
          <p:nvPr/>
        </p:nvSpPr>
        <p:spPr>
          <a:xfrm>
            <a:off x="793790" y="4300657"/>
            <a:ext cx="7556421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Карта Карно — это двумерная таблица, где каждая ячейка соответствует одной строке таблицы истинности. Соседние ячейки (включая граничащие через край) отличаются только одной переменной, что позволяет визуально находить группы для минимизации.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793790" y="5794058"/>
            <a:ext cx="7556421" cy="1795820"/>
          </a:xfrm>
          <a:prstGeom prst="roundRect">
            <a:avLst>
              <a:gd name="adj" fmla="val 4642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2148" y="6096953"/>
            <a:ext cx="248007" cy="19835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438513" y="6041946"/>
            <a:ext cx="6713339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b="1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Правила работы с картой Карно:</a:t>
            </a: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 Группируем единицы (или нули) в прямоугольные группы размером 2^n (1, 2, 4, 8...). Чем больше группа, тем меньше переменных в результирующем выражении. Группы могут перекрываться и замыкаться через края карты.</a:t>
            </a:r>
            <a:endParaRPr lang="en-US" sz="15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313974"/>
            <a:ext cx="11842313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Комбинационные логические схемы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2410301"/>
            <a:ext cx="7632025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Комбинационные схемы — это цифровые устройства без памяти, у которых выходные сигналы в любой момент времени однозначно определяются текущими значениями входных сигналов. Они не имеют обратных связей и не зависят от предыстории.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3903702"/>
            <a:ext cx="3716774" cy="2666762"/>
          </a:xfrm>
          <a:prstGeom prst="roundRect">
            <a:avLst>
              <a:gd name="adj" fmla="val 3126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999768" y="4109680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3479" y="4273272"/>
            <a:ext cx="267891" cy="267891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99768" y="490335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Сумматоры</a:t>
            </a:r>
            <a:endParaRPr lang="en-US" sz="1950" dirty="0"/>
          </a:p>
        </p:txBody>
      </p:sp>
      <p:sp>
        <p:nvSpPr>
          <p:cNvPr id="8" name="Text 5"/>
          <p:cNvSpPr/>
          <p:nvPr/>
        </p:nvSpPr>
        <p:spPr>
          <a:xfrm>
            <a:off x="999768" y="5411867"/>
            <a:ext cx="3304818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Выполняют арифметическое сложение двоичных чисел</a:t>
            </a:r>
            <a:endParaRPr lang="en-US" sz="1550" dirty="0"/>
          </a:p>
        </p:txBody>
      </p:sp>
      <p:sp>
        <p:nvSpPr>
          <p:cNvPr id="9" name="Shape 6"/>
          <p:cNvSpPr/>
          <p:nvPr/>
        </p:nvSpPr>
        <p:spPr>
          <a:xfrm>
            <a:off x="4708922" y="3903702"/>
            <a:ext cx="3716893" cy="2666762"/>
          </a:xfrm>
          <a:prstGeom prst="roundRect">
            <a:avLst>
              <a:gd name="adj" fmla="val 3126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Shape 7"/>
          <p:cNvSpPr/>
          <p:nvPr/>
        </p:nvSpPr>
        <p:spPr>
          <a:xfrm>
            <a:off x="4914900" y="4109680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78611" y="4273272"/>
            <a:ext cx="267891" cy="267891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914900" y="4903351"/>
            <a:ext cx="2813923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Мультиплексоры</a:t>
            </a:r>
            <a:endParaRPr lang="en-US" sz="1950" dirty="0"/>
          </a:p>
        </p:txBody>
      </p:sp>
      <p:sp>
        <p:nvSpPr>
          <p:cNvPr id="13" name="Text 9"/>
          <p:cNvSpPr/>
          <p:nvPr/>
        </p:nvSpPr>
        <p:spPr>
          <a:xfrm>
            <a:off x="4914900" y="5411867"/>
            <a:ext cx="3304937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Выбирают один из нескольких входов на основе управляющего сигнала</a:t>
            </a:r>
            <a:endParaRPr lang="en-US" sz="1550" dirty="0"/>
          </a:p>
        </p:txBody>
      </p:sp>
      <p:sp>
        <p:nvSpPr>
          <p:cNvPr id="14" name="Shape 10"/>
          <p:cNvSpPr/>
          <p:nvPr/>
        </p:nvSpPr>
        <p:spPr>
          <a:xfrm>
            <a:off x="793790" y="6768822"/>
            <a:ext cx="3716774" cy="2666762"/>
          </a:xfrm>
          <a:prstGeom prst="roundRect">
            <a:avLst>
              <a:gd name="adj" fmla="val 3126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5" name="Shape 11"/>
          <p:cNvSpPr/>
          <p:nvPr/>
        </p:nvSpPr>
        <p:spPr>
          <a:xfrm>
            <a:off x="999768" y="6974800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63479" y="7138392"/>
            <a:ext cx="267891" cy="267891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99768" y="776847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Дешифраторы</a:t>
            </a:r>
            <a:endParaRPr lang="en-US" sz="1950" dirty="0"/>
          </a:p>
        </p:txBody>
      </p:sp>
      <p:sp>
        <p:nvSpPr>
          <p:cNvPr id="18" name="Text 13"/>
          <p:cNvSpPr/>
          <p:nvPr/>
        </p:nvSpPr>
        <p:spPr>
          <a:xfrm>
            <a:off x="999768" y="8276987"/>
            <a:ext cx="330481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Преобразуют двоичный код в активацию одной из выходных линий</a:t>
            </a:r>
            <a:endParaRPr lang="en-US" sz="1550" dirty="0"/>
          </a:p>
        </p:txBody>
      </p:sp>
      <p:sp>
        <p:nvSpPr>
          <p:cNvPr id="19" name="Shape 14"/>
          <p:cNvSpPr/>
          <p:nvPr/>
        </p:nvSpPr>
        <p:spPr>
          <a:xfrm>
            <a:off x="4708922" y="6768822"/>
            <a:ext cx="3716893" cy="2666762"/>
          </a:xfrm>
          <a:prstGeom prst="roundRect">
            <a:avLst>
              <a:gd name="adj" fmla="val 3126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20" name="Shape 15"/>
          <p:cNvSpPr/>
          <p:nvPr/>
        </p:nvSpPr>
        <p:spPr>
          <a:xfrm>
            <a:off x="4914900" y="6974800"/>
            <a:ext cx="595313" cy="595313"/>
          </a:xfrm>
          <a:prstGeom prst="roundRect">
            <a:avLst>
              <a:gd name="adj" fmla="val 15358451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78611" y="7138392"/>
            <a:ext cx="267891" cy="267891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4914900" y="7768471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Компараторы</a:t>
            </a:r>
            <a:endParaRPr lang="en-US" sz="1950" dirty="0"/>
          </a:p>
        </p:txBody>
      </p:sp>
      <p:sp>
        <p:nvSpPr>
          <p:cNvPr id="23" name="Text 17"/>
          <p:cNvSpPr/>
          <p:nvPr/>
        </p:nvSpPr>
        <p:spPr>
          <a:xfrm>
            <a:off x="4914900" y="8276987"/>
            <a:ext cx="3304937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Сравнивают два числа и определяют отношение между ними</a:t>
            </a:r>
            <a:endParaRPr lang="en-US" sz="1550" dirty="0"/>
          </a:p>
        </p:txBody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17543" y="2454950"/>
            <a:ext cx="4926568" cy="492656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063954"/>
            <a:ext cx="1235583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Последовательные логические схемы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4080867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Последовательные схемы — это устройства с памятью, выходы которых зависят не только от текущих входов, но и от предыдущих состояний системы. Они содержат элементы памяти и обратные связи.</a:t>
            </a:r>
            <a:endParaRPr lang="en-US" sz="15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790" y="4939189"/>
            <a:ext cx="1212771" cy="74949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2254568" y="493918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Триггеры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2254568" y="5368409"/>
            <a:ext cx="2721412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Базовые элементы памяти, хранящие один бит информации. Типы: D-триггер, JK-триггер, RS-триггер. Переключаются по фронту тактового сигнала.</a:t>
            </a:r>
            <a:endParaRPr lang="en-US" sz="15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3986" y="4939189"/>
            <a:ext cx="1212771" cy="74949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6684764" y="493918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Счётчики</a:t>
            </a:r>
            <a:endParaRPr lang="en-US" sz="1950" dirty="0"/>
          </a:p>
        </p:txBody>
      </p:sp>
      <p:sp>
        <p:nvSpPr>
          <p:cNvPr id="9" name="Text 5"/>
          <p:cNvSpPr/>
          <p:nvPr/>
        </p:nvSpPr>
        <p:spPr>
          <a:xfrm>
            <a:off x="6684764" y="5368409"/>
            <a:ext cx="2721531" cy="25403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Последовательно проходят через заданную последовательность состояний при каждом тактовом импульсе. Используются для подсчёта событий и формирования временных интервалов.</a:t>
            </a:r>
            <a:endParaRPr lang="en-US" sz="155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54302" y="4939189"/>
            <a:ext cx="1212771" cy="749498"/>
          </a:xfrm>
          <a:prstGeom prst="rect">
            <a:avLst/>
          </a:prstGeom>
        </p:spPr>
      </p:pic>
      <p:sp>
        <p:nvSpPr>
          <p:cNvPr id="11" name="Text 6"/>
          <p:cNvSpPr/>
          <p:nvPr/>
        </p:nvSpPr>
        <p:spPr>
          <a:xfrm>
            <a:off x="11115080" y="4939189"/>
            <a:ext cx="2480905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Регистры</a:t>
            </a:r>
            <a:endParaRPr lang="en-US" sz="1950" dirty="0"/>
          </a:p>
        </p:txBody>
      </p:sp>
      <p:sp>
        <p:nvSpPr>
          <p:cNvPr id="12" name="Text 7"/>
          <p:cNvSpPr/>
          <p:nvPr/>
        </p:nvSpPr>
        <p:spPr>
          <a:xfrm>
            <a:off x="11115080" y="5368409"/>
            <a:ext cx="2721531" cy="22227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Группы триггеров для хранения многобитовых данных. Могут иметь последовательный или параллельный ввод/вывод. Основа для построения памяти.</a:t>
            </a:r>
            <a:endParaRPr lang="en-US" sz="15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882610"/>
            <a:ext cx="13042821" cy="11782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600"/>
              </a:lnSpc>
              <a:buNone/>
            </a:pPr>
            <a:r>
              <a:rPr lang="en-US" sz="37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Пример синтеза комбинационной схемы: двухразрядный сумматор</a:t>
            </a:r>
            <a:endParaRPr lang="en-US" sz="3700" dirty="0"/>
          </a:p>
        </p:txBody>
      </p:sp>
      <p:sp>
        <p:nvSpPr>
          <p:cNvPr id="3" name="Text 1"/>
          <p:cNvSpPr/>
          <p:nvPr/>
        </p:nvSpPr>
        <p:spPr>
          <a:xfrm>
            <a:off x="793790" y="2418993"/>
            <a:ext cx="13042821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Рассмотрим процесс синтеза полного одноразрядного двоичного сумматора — базового элемента любого арифметического устройства. Он принимает два бита слагаемых (A и B) и бит переноса с предыдущего разряда (Cin), выдавая сумму (S) и перенос в следующий разряд (Cout).</a:t>
            </a:r>
            <a:endParaRPr lang="en-US" sz="1450" dirty="0"/>
          </a:p>
        </p:txBody>
      </p:sp>
      <p:sp>
        <p:nvSpPr>
          <p:cNvPr id="4" name="Text 2"/>
          <p:cNvSpPr/>
          <p:nvPr/>
        </p:nvSpPr>
        <p:spPr>
          <a:xfrm>
            <a:off x="793790" y="3387923"/>
            <a:ext cx="3199805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Таблица истинности</a:t>
            </a:r>
            <a:endParaRPr lang="en-US" sz="1850" dirty="0"/>
          </a:p>
        </p:txBody>
      </p:sp>
      <p:sp>
        <p:nvSpPr>
          <p:cNvPr id="5" name="Shape 3"/>
          <p:cNvSpPr/>
          <p:nvPr/>
        </p:nvSpPr>
        <p:spPr>
          <a:xfrm>
            <a:off x="793790" y="3884057"/>
            <a:ext cx="6291382" cy="4733330"/>
          </a:xfrm>
          <a:prstGeom prst="roundRect">
            <a:avLst>
              <a:gd name="adj" fmla="val 1673"/>
            </a:avLst>
          </a:prstGeom>
          <a:noFill/>
          <a:ln w="7620">
            <a:solidFill>
              <a:srgbClr val="000000">
                <a:alpha val="8000"/>
              </a:srgbClr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Shape 4"/>
          <p:cNvSpPr/>
          <p:nvPr/>
        </p:nvSpPr>
        <p:spPr>
          <a:xfrm>
            <a:off x="801410" y="3891677"/>
            <a:ext cx="6276142" cy="52423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990243" y="4006691"/>
            <a:ext cx="87439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</a:t>
            </a:r>
            <a:endParaRPr lang="en-US" sz="1450" dirty="0"/>
          </a:p>
        </p:txBody>
      </p:sp>
      <p:sp>
        <p:nvSpPr>
          <p:cNvPr id="8" name="Text 6"/>
          <p:cNvSpPr/>
          <p:nvPr/>
        </p:nvSpPr>
        <p:spPr>
          <a:xfrm>
            <a:off x="2249210" y="4006691"/>
            <a:ext cx="87058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B</a:t>
            </a:r>
            <a:endParaRPr lang="en-US" sz="1450" dirty="0"/>
          </a:p>
        </p:txBody>
      </p:sp>
      <p:sp>
        <p:nvSpPr>
          <p:cNvPr id="9" name="Text 7"/>
          <p:cNvSpPr/>
          <p:nvPr/>
        </p:nvSpPr>
        <p:spPr>
          <a:xfrm>
            <a:off x="3504367" y="4006691"/>
            <a:ext cx="87058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Cin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4759523" y="4006691"/>
            <a:ext cx="87058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S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6014680" y="4006691"/>
            <a:ext cx="87439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b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Cout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801410" y="4415909"/>
            <a:ext cx="6276142" cy="52423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990243" y="4530923"/>
            <a:ext cx="87439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2249210" y="4530923"/>
            <a:ext cx="87058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3504367" y="4530923"/>
            <a:ext cx="87058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450" dirty="0"/>
          </a:p>
        </p:txBody>
      </p:sp>
      <p:sp>
        <p:nvSpPr>
          <p:cNvPr id="16" name="Text 14"/>
          <p:cNvSpPr/>
          <p:nvPr/>
        </p:nvSpPr>
        <p:spPr>
          <a:xfrm>
            <a:off x="4759523" y="4530923"/>
            <a:ext cx="87058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450" dirty="0"/>
          </a:p>
        </p:txBody>
      </p:sp>
      <p:sp>
        <p:nvSpPr>
          <p:cNvPr id="17" name="Text 15"/>
          <p:cNvSpPr/>
          <p:nvPr/>
        </p:nvSpPr>
        <p:spPr>
          <a:xfrm>
            <a:off x="6014680" y="4530923"/>
            <a:ext cx="87439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450" dirty="0"/>
          </a:p>
        </p:txBody>
      </p:sp>
      <p:sp>
        <p:nvSpPr>
          <p:cNvPr id="18" name="Shape 16"/>
          <p:cNvSpPr/>
          <p:nvPr/>
        </p:nvSpPr>
        <p:spPr>
          <a:xfrm>
            <a:off x="801410" y="4940141"/>
            <a:ext cx="6276142" cy="52423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9" name="Text 17"/>
          <p:cNvSpPr/>
          <p:nvPr/>
        </p:nvSpPr>
        <p:spPr>
          <a:xfrm>
            <a:off x="990243" y="5055156"/>
            <a:ext cx="87439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2249210" y="5055156"/>
            <a:ext cx="87058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450" dirty="0"/>
          </a:p>
        </p:txBody>
      </p:sp>
      <p:sp>
        <p:nvSpPr>
          <p:cNvPr id="21" name="Text 19"/>
          <p:cNvSpPr/>
          <p:nvPr/>
        </p:nvSpPr>
        <p:spPr>
          <a:xfrm>
            <a:off x="3504367" y="5055156"/>
            <a:ext cx="87058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450" dirty="0"/>
          </a:p>
        </p:txBody>
      </p:sp>
      <p:sp>
        <p:nvSpPr>
          <p:cNvPr id="22" name="Text 20"/>
          <p:cNvSpPr/>
          <p:nvPr/>
        </p:nvSpPr>
        <p:spPr>
          <a:xfrm>
            <a:off x="4759523" y="5055156"/>
            <a:ext cx="87058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450" dirty="0"/>
          </a:p>
        </p:txBody>
      </p:sp>
      <p:sp>
        <p:nvSpPr>
          <p:cNvPr id="23" name="Text 21"/>
          <p:cNvSpPr/>
          <p:nvPr/>
        </p:nvSpPr>
        <p:spPr>
          <a:xfrm>
            <a:off x="6014680" y="5055156"/>
            <a:ext cx="87439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450" dirty="0"/>
          </a:p>
        </p:txBody>
      </p:sp>
      <p:sp>
        <p:nvSpPr>
          <p:cNvPr id="24" name="Shape 22"/>
          <p:cNvSpPr/>
          <p:nvPr/>
        </p:nvSpPr>
        <p:spPr>
          <a:xfrm>
            <a:off x="801410" y="5464373"/>
            <a:ext cx="6276142" cy="52423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25" name="Text 23"/>
          <p:cNvSpPr/>
          <p:nvPr/>
        </p:nvSpPr>
        <p:spPr>
          <a:xfrm>
            <a:off x="990243" y="5579388"/>
            <a:ext cx="87439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450" dirty="0"/>
          </a:p>
        </p:txBody>
      </p:sp>
      <p:sp>
        <p:nvSpPr>
          <p:cNvPr id="26" name="Text 24"/>
          <p:cNvSpPr/>
          <p:nvPr/>
        </p:nvSpPr>
        <p:spPr>
          <a:xfrm>
            <a:off x="2249210" y="5579388"/>
            <a:ext cx="87058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450" dirty="0"/>
          </a:p>
        </p:txBody>
      </p:sp>
      <p:sp>
        <p:nvSpPr>
          <p:cNvPr id="27" name="Text 25"/>
          <p:cNvSpPr/>
          <p:nvPr/>
        </p:nvSpPr>
        <p:spPr>
          <a:xfrm>
            <a:off x="3504367" y="5579388"/>
            <a:ext cx="87058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450" dirty="0"/>
          </a:p>
        </p:txBody>
      </p:sp>
      <p:sp>
        <p:nvSpPr>
          <p:cNvPr id="28" name="Text 26"/>
          <p:cNvSpPr/>
          <p:nvPr/>
        </p:nvSpPr>
        <p:spPr>
          <a:xfrm>
            <a:off x="4759523" y="5579388"/>
            <a:ext cx="87058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450" dirty="0"/>
          </a:p>
        </p:txBody>
      </p:sp>
      <p:sp>
        <p:nvSpPr>
          <p:cNvPr id="29" name="Text 27"/>
          <p:cNvSpPr/>
          <p:nvPr/>
        </p:nvSpPr>
        <p:spPr>
          <a:xfrm>
            <a:off x="6014680" y="5579388"/>
            <a:ext cx="87439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450" dirty="0"/>
          </a:p>
        </p:txBody>
      </p:sp>
      <p:sp>
        <p:nvSpPr>
          <p:cNvPr id="30" name="Shape 28"/>
          <p:cNvSpPr/>
          <p:nvPr/>
        </p:nvSpPr>
        <p:spPr>
          <a:xfrm>
            <a:off x="801410" y="5988606"/>
            <a:ext cx="6276142" cy="52423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1" name="Text 29"/>
          <p:cNvSpPr/>
          <p:nvPr/>
        </p:nvSpPr>
        <p:spPr>
          <a:xfrm>
            <a:off x="990243" y="6103620"/>
            <a:ext cx="87439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450" dirty="0"/>
          </a:p>
        </p:txBody>
      </p:sp>
      <p:sp>
        <p:nvSpPr>
          <p:cNvPr id="32" name="Text 30"/>
          <p:cNvSpPr/>
          <p:nvPr/>
        </p:nvSpPr>
        <p:spPr>
          <a:xfrm>
            <a:off x="2249210" y="6103620"/>
            <a:ext cx="87058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450" dirty="0"/>
          </a:p>
        </p:txBody>
      </p:sp>
      <p:sp>
        <p:nvSpPr>
          <p:cNvPr id="33" name="Text 31"/>
          <p:cNvSpPr/>
          <p:nvPr/>
        </p:nvSpPr>
        <p:spPr>
          <a:xfrm>
            <a:off x="3504367" y="6103620"/>
            <a:ext cx="87058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450" dirty="0"/>
          </a:p>
        </p:txBody>
      </p:sp>
      <p:sp>
        <p:nvSpPr>
          <p:cNvPr id="34" name="Text 32"/>
          <p:cNvSpPr/>
          <p:nvPr/>
        </p:nvSpPr>
        <p:spPr>
          <a:xfrm>
            <a:off x="4759523" y="6103620"/>
            <a:ext cx="87058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450" dirty="0"/>
          </a:p>
        </p:txBody>
      </p:sp>
      <p:sp>
        <p:nvSpPr>
          <p:cNvPr id="35" name="Text 33"/>
          <p:cNvSpPr/>
          <p:nvPr/>
        </p:nvSpPr>
        <p:spPr>
          <a:xfrm>
            <a:off x="6014680" y="6103620"/>
            <a:ext cx="87439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450" dirty="0"/>
          </a:p>
        </p:txBody>
      </p:sp>
      <p:sp>
        <p:nvSpPr>
          <p:cNvPr id="36" name="Shape 34"/>
          <p:cNvSpPr/>
          <p:nvPr/>
        </p:nvSpPr>
        <p:spPr>
          <a:xfrm>
            <a:off x="801410" y="6512838"/>
            <a:ext cx="6276142" cy="52423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37" name="Text 35"/>
          <p:cNvSpPr/>
          <p:nvPr/>
        </p:nvSpPr>
        <p:spPr>
          <a:xfrm>
            <a:off x="990243" y="6627852"/>
            <a:ext cx="87439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450" dirty="0"/>
          </a:p>
        </p:txBody>
      </p:sp>
      <p:sp>
        <p:nvSpPr>
          <p:cNvPr id="38" name="Text 36"/>
          <p:cNvSpPr/>
          <p:nvPr/>
        </p:nvSpPr>
        <p:spPr>
          <a:xfrm>
            <a:off x="2249210" y="6627852"/>
            <a:ext cx="87058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450" dirty="0"/>
          </a:p>
        </p:txBody>
      </p:sp>
      <p:sp>
        <p:nvSpPr>
          <p:cNvPr id="39" name="Text 37"/>
          <p:cNvSpPr/>
          <p:nvPr/>
        </p:nvSpPr>
        <p:spPr>
          <a:xfrm>
            <a:off x="3504367" y="6627852"/>
            <a:ext cx="87058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450" dirty="0"/>
          </a:p>
        </p:txBody>
      </p:sp>
      <p:sp>
        <p:nvSpPr>
          <p:cNvPr id="40" name="Text 38"/>
          <p:cNvSpPr/>
          <p:nvPr/>
        </p:nvSpPr>
        <p:spPr>
          <a:xfrm>
            <a:off x="4759523" y="6627852"/>
            <a:ext cx="87058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450" dirty="0"/>
          </a:p>
        </p:txBody>
      </p:sp>
      <p:sp>
        <p:nvSpPr>
          <p:cNvPr id="41" name="Text 39"/>
          <p:cNvSpPr/>
          <p:nvPr/>
        </p:nvSpPr>
        <p:spPr>
          <a:xfrm>
            <a:off x="6014680" y="6627852"/>
            <a:ext cx="87439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450" dirty="0"/>
          </a:p>
        </p:txBody>
      </p:sp>
      <p:sp>
        <p:nvSpPr>
          <p:cNvPr id="42" name="Shape 40"/>
          <p:cNvSpPr/>
          <p:nvPr/>
        </p:nvSpPr>
        <p:spPr>
          <a:xfrm>
            <a:off x="801410" y="7037070"/>
            <a:ext cx="6276142" cy="52423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3" name="Text 41"/>
          <p:cNvSpPr/>
          <p:nvPr/>
        </p:nvSpPr>
        <p:spPr>
          <a:xfrm>
            <a:off x="990243" y="7152084"/>
            <a:ext cx="87439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450" dirty="0"/>
          </a:p>
        </p:txBody>
      </p:sp>
      <p:sp>
        <p:nvSpPr>
          <p:cNvPr id="44" name="Text 42"/>
          <p:cNvSpPr/>
          <p:nvPr/>
        </p:nvSpPr>
        <p:spPr>
          <a:xfrm>
            <a:off x="2249210" y="7152084"/>
            <a:ext cx="87058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450" dirty="0"/>
          </a:p>
        </p:txBody>
      </p:sp>
      <p:sp>
        <p:nvSpPr>
          <p:cNvPr id="45" name="Text 43"/>
          <p:cNvSpPr/>
          <p:nvPr/>
        </p:nvSpPr>
        <p:spPr>
          <a:xfrm>
            <a:off x="3504367" y="7152084"/>
            <a:ext cx="87058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450" dirty="0"/>
          </a:p>
        </p:txBody>
      </p:sp>
      <p:sp>
        <p:nvSpPr>
          <p:cNvPr id="46" name="Text 44"/>
          <p:cNvSpPr/>
          <p:nvPr/>
        </p:nvSpPr>
        <p:spPr>
          <a:xfrm>
            <a:off x="4759523" y="7152084"/>
            <a:ext cx="87058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450" dirty="0"/>
          </a:p>
        </p:txBody>
      </p:sp>
      <p:sp>
        <p:nvSpPr>
          <p:cNvPr id="47" name="Text 45"/>
          <p:cNvSpPr/>
          <p:nvPr/>
        </p:nvSpPr>
        <p:spPr>
          <a:xfrm>
            <a:off x="6014680" y="7152084"/>
            <a:ext cx="87439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450" dirty="0"/>
          </a:p>
        </p:txBody>
      </p:sp>
      <p:sp>
        <p:nvSpPr>
          <p:cNvPr id="48" name="Shape 46"/>
          <p:cNvSpPr/>
          <p:nvPr/>
        </p:nvSpPr>
        <p:spPr>
          <a:xfrm>
            <a:off x="801410" y="7561302"/>
            <a:ext cx="6276142" cy="524232"/>
          </a:xfrm>
          <a:prstGeom prst="rect">
            <a:avLst/>
          </a:prstGeom>
          <a:solidFill>
            <a:srgbClr val="000000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49" name="Text 47"/>
          <p:cNvSpPr/>
          <p:nvPr/>
        </p:nvSpPr>
        <p:spPr>
          <a:xfrm>
            <a:off x="990243" y="7676317"/>
            <a:ext cx="87439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450" dirty="0"/>
          </a:p>
        </p:txBody>
      </p:sp>
      <p:sp>
        <p:nvSpPr>
          <p:cNvPr id="50" name="Text 48"/>
          <p:cNvSpPr/>
          <p:nvPr/>
        </p:nvSpPr>
        <p:spPr>
          <a:xfrm>
            <a:off x="2249210" y="7676317"/>
            <a:ext cx="87058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450" dirty="0"/>
          </a:p>
        </p:txBody>
      </p:sp>
      <p:sp>
        <p:nvSpPr>
          <p:cNvPr id="51" name="Text 49"/>
          <p:cNvSpPr/>
          <p:nvPr/>
        </p:nvSpPr>
        <p:spPr>
          <a:xfrm>
            <a:off x="3504367" y="7676317"/>
            <a:ext cx="87058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450" dirty="0"/>
          </a:p>
        </p:txBody>
      </p:sp>
      <p:sp>
        <p:nvSpPr>
          <p:cNvPr id="52" name="Text 50"/>
          <p:cNvSpPr/>
          <p:nvPr/>
        </p:nvSpPr>
        <p:spPr>
          <a:xfrm>
            <a:off x="4759523" y="7676317"/>
            <a:ext cx="87058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0</a:t>
            </a:r>
            <a:endParaRPr lang="en-US" sz="1450" dirty="0"/>
          </a:p>
        </p:txBody>
      </p:sp>
      <p:sp>
        <p:nvSpPr>
          <p:cNvPr id="53" name="Text 51"/>
          <p:cNvSpPr/>
          <p:nvPr/>
        </p:nvSpPr>
        <p:spPr>
          <a:xfrm>
            <a:off x="6014680" y="7676317"/>
            <a:ext cx="87439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450" dirty="0"/>
          </a:p>
        </p:txBody>
      </p:sp>
      <p:sp>
        <p:nvSpPr>
          <p:cNvPr id="54" name="Shape 52"/>
          <p:cNvSpPr/>
          <p:nvPr/>
        </p:nvSpPr>
        <p:spPr>
          <a:xfrm>
            <a:off x="801410" y="8085534"/>
            <a:ext cx="6276142" cy="524232"/>
          </a:xfrm>
          <a:prstGeom prst="rect">
            <a:avLst/>
          </a:prstGeom>
          <a:solidFill>
            <a:srgbClr val="FFFFFF">
              <a:alpha val="4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55" name="Text 53"/>
          <p:cNvSpPr/>
          <p:nvPr/>
        </p:nvSpPr>
        <p:spPr>
          <a:xfrm>
            <a:off x="990243" y="8200549"/>
            <a:ext cx="87439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450" dirty="0"/>
          </a:p>
        </p:txBody>
      </p:sp>
      <p:sp>
        <p:nvSpPr>
          <p:cNvPr id="56" name="Text 54"/>
          <p:cNvSpPr/>
          <p:nvPr/>
        </p:nvSpPr>
        <p:spPr>
          <a:xfrm>
            <a:off x="2249210" y="8200549"/>
            <a:ext cx="87058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450" dirty="0"/>
          </a:p>
        </p:txBody>
      </p:sp>
      <p:sp>
        <p:nvSpPr>
          <p:cNvPr id="57" name="Text 55"/>
          <p:cNvSpPr/>
          <p:nvPr/>
        </p:nvSpPr>
        <p:spPr>
          <a:xfrm>
            <a:off x="3504367" y="8200549"/>
            <a:ext cx="87058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450" dirty="0"/>
          </a:p>
        </p:txBody>
      </p:sp>
      <p:sp>
        <p:nvSpPr>
          <p:cNvPr id="58" name="Text 56"/>
          <p:cNvSpPr/>
          <p:nvPr/>
        </p:nvSpPr>
        <p:spPr>
          <a:xfrm>
            <a:off x="4759523" y="8200549"/>
            <a:ext cx="87058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450" dirty="0"/>
          </a:p>
        </p:txBody>
      </p:sp>
      <p:sp>
        <p:nvSpPr>
          <p:cNvPr id="59" name="Text 57"/>
          <p:cNvSpPr/>
          <p:nvPr/>
        </p:nvSpPr>
        <p:spPr>
          <a:xfrm>
            <a:off x="6014680" y="8200549"/>
            <a:ext cx="874395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</a:t>
            </a:r>
            <a:endParaRPr lang="en-US" sz="1450" dirty="0"/>
          </a:p>
        </p:txBody>
      </p:sp>
      <p:sp>
        <p:nvSpPr>
          <p:cNvPr id="60" name="Text 58"/>
          <p:cNvSpPr/>
          <p:nvPr/>
        </p:nvSpPr>
        <p:spPr>
          <a:xfrm>
            <a:off x="7552849" y="3387923"/>
            <a:ext cx="2629138" cy="2946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Булевы функции</a:t>
            </a:r>
            <a:endParaRPr lang="en-US" sz="1850" dirty="0"/>
          </a:p>
        </p:txBody>
      </p:sp>
      <p:sp>
        <p:nvSpPr>
          <p:cNvPr id="61" name="Text 59"/>
          <p:cNvSpPr/>
          <p:nvPr/>
        </p:nvSpPr>
        <p:spPr>
          <a:xfrm>
            <a:off x="7552849" y="3861673"/>
            <a:ext cx="6291382" cy="294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Из таблицы истинности выводим логические выражения:</a:t>
            </a:r>
            <a:endParaRPr lang="en-US" sz="1450" dirty="0"/>
          </a:p>
        </p:txBody>
      </p:sp>
      <p:sp>
        <p:nvSpPr>
          <p:cNvPr id="62" name="Text 60"/>
          <p:cNvSpPr/>
          <p:nvPr/>
        </p:nvSpPr>
        <p:spPr>
          <a:xfrm>
            <a:off x="7552849" y="4382572"/>
            <a:ext cx="6291382" cy="3232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endParaRPr lang="en-US" sz="1650" dirty="0"/>
          </a:p>
        </p:txBody>
      </p:sp>
      <p:pic>
        <p:nvPicPr>
          <p:cNvPr id="6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2849" y="4382572"/>
            <a:ext cx="6291382" cy="323255"/>
          </a:xfrm>
          <a:prstGeom prst="rect">
            <a:avLst/>
          </a:prstGeom>
        </p:spPr>
      </p:pic>
      <p:sp>
        <p:nvSpPr>
          <p:cNvPr id="64" name="Text 61"/>
          <p:cNvSpPr/>
          <p:nvPr/>
        </p:nvSpPr>
        <p:spPr>
          <a:xfrm>
            <a:off x="7552849" y="4932521"/>
            <a:ext cx="6291382" cy="3232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600"/>
              </a:lnSpc>
              <a:buNone/>
            </a:pPr>
            <a:endParaRPr lang="en-US" sz="1650" dirty="0"/>
          </a:p>
        </p:txBody>
      </p:sp>
      <p:pic>
        <p:nvPicPr>
          <p:cNvPr id="6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2849" y="4932521"/>
            <a:ext cx="6291382" cy="323255"/>
          </a:xfrm>
          <a:prstGeom prst="rect">
            <a:avLst/>
          </a:prstGeom>
        </p:spPr>
      </p:pic>
      <p:sp>
        <p:nvSpPr>
          <p:cNvPr id="66" name="Text 62"/>
          <p:cNvSpPr/>
          <p:nvPr/>
        </p:nvSpPr>
        <p:spPr>
          <a:xfrm>
            <a:off x="7552849" y="5482471"/>
            <a:ext cx="6291382" cy="882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Сумма реализуется через операцию XOR, а перенос — через комбинацию AND и OR. Для двухразрядного сумматора два таких элемента соединяются последовательно.</a:t>
            </a:r>
            <a:endParaRPr lang="en-US" sz="1450" dirty="0"/>
          </a:p>
        </p:txBody>
      </p:sp>
      <p:sp>
        <p:nvSpPr>
          <p:cNvPr id="67" name="Shape 63"/>
          <p:cNvSpPr/>
          <p:nvPr/>
        </p:nvSpPr>
        <p:spPr>
          <a:xfrm>
            <a:off x="793790" y="9020294"/>
            <a:ext cx="13042821" cy="1069896"/>
          </a:xfrm>
          <a:prstGeom prst="roundRect">
            <a:avLst>
              <a:gd name="adj" fmla="val 7402"/>
            </a:avLst>
          </a:prstGeom>
          <a:solidFill>
            <a:srgbClr val="C1F1E5"/>
          </a:solidFill>
          <a:ln/>
        </p:spPr>
        <p:txBody>
          <a:bodyPr/>
          <a:lstStyle/>
          <a:p>
            <a:endParaRPr lang="ru-RU"/>
          </a:p>
        </p:txBody>
      </p:sp>
      <p:pic>
        <p:nvPicPr>
          <p:cNvPr id="6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266" y="9304139"/>
            <a:ext cx="235625" cy="188476"/>
          </a:xfrm>
          <a:prstGeom prst="rect">
            <a:avLst/>
          </a:prstGeom>
        </p:spPr>
      </p:pic>
      <p:sp>
        <p:nvSpPr>
          <p:cNvPr id="69" name="Text 64"/>
          <p:cNvSpPr/>
          <p:nvPr/>
        </p:nvSpPr>
        <p:spPr>
          <a:xfrm>
            <a:off x="1406366" y="9246394"/>
            <a:ext cx="12241768" cy="588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Современные процессоры используют более сложные схемы сумматоров (сумматоры с опережающим переносом), которые работают значительно быстрее за счёт параллельного вычисления переносов.</a:t>
            </a:r>
            <a:endParaRPr lang="en-US" sz="14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525072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Практическое значение булевой алгебры в цифровой электронике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162062"/>
            <a:ext cx="13042821" cy="6350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Булева алгебра — это не просто абстрактная математическая теория. Она является фундаментом всей современной цифровой индустрии, позволяя превращать идеи в работающие электронные устройства.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793790" y="4020383"/>
            <a:ext cx="6422231" cy="2459355"/>
          </a:xfrm>
          <a:prstGeom prst="roundRect">
            <a:avLst>
              <a:gd name="adj" fmla="val 4462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Shape 3"/>
          <p:cNvSpPr/>
          <p:nvPr/>
        </p:nvSpPr>
        <p:spPr>
          <a:xfrm>
            <a:off x="770930" y="4020383"/>
            <a:ext cx="91440" cy="2459355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6" name="Text 4"/>
          <p:cNvSpPr/>
          <p:nvPr/>
        </p:nvSpPr>
        <p:spPr>
          <a:xfrm>
            <a:off x="1083588" y="4241602"/>
            <a:ext cx="3092648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Оптимизация схем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1083588" y="4670822"/>
            <a:ext cx="5911215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Применение законов булевой алгебры позволяет минимизировать количество логических элементов, что напрямую снижает стоимость производства чипов. В масштабах миллиардов транзисторов даже 1% оптимизации даёт колоссальную экономию.</a:t>
            </a:r>
            <a:endParaRPr lang="en-US" sz="1550" dirty="0"/>
          </a:p>
        </p:txBody>
      </p:sp>
      <p:sp>
        <p:nvSpPr>
          <p:cNvPr id="8" name="Shape 6"/>
          <p:cNvSpPr/>
          <p:nvPr/>
        </p:nvSpPr>
        <p:spPr>
          <a:xfrm>
            <a:off x="7414379" y="4020383"/>
            <a:ext cx="6422231" cy="2459355"/>
          </a:xfrm>
          <a:prstGeom prst="roundRect">
            <a:avLst>
              <a:gd name="adj" fmla="val 4462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9" name="Shape 7"/>
          <p:cNvSpPr/>
          <p:nvPr/>
        </p:nvSpPr>
        <p:spPr>
          <a:xfrm>
            <a:off x="7391519" y="4020383"/>
            <a:ext cx="91440" cy="2459355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7704177" y="4241602"/>
            <a:ext cx="4701302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Повышение быстродействия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7704177" y="4670822"/>
            <a:ext cx="5911215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Меньше логических элементов означает меньше задержек распространения сигнала. Оптимизированные схемы работают быстрее, что критично для высокопроизводительных процессоров.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793790" y="6678097"/>
            <a:ext cx="6422231" cy="2769513"/>
          </a:xfrm>
          <a:prstGeom prst="roundRect">
            <a:avLst>
              <a:gd name="adj" fmla="val 3962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3" name="Shape 11"/>
          <p:cNvSpPr/>
          <p:nvPr/>
        </p:nvSpPr>
        <p:spPr>
          <a:xfrm>
            <a:off x="770930" y="6678097"/>
            <a:ext cx="91440" cy="2769513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4" name="Text 12"/>
          <p:cNvSpPr/>
          <p:nvPr/>
        </p:nvSpPr>
        <p:spPr>
          <a:xfrm>
            <a:off x="1083588" y="6899315"/>
            <a:ext cx="4948476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Снижение энергопотребления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1083588" y="7328535"/>
            <a:ext cx="5911215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Каждое переключение логического элемента потребляет энергию. Минимизация схем ведёт к снижению энергопотребления — ключевому параметру для мобильных устройств и дата-центров.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7414379" y="6678097"/>
            <a:ext cx="6422231" cy="2769513"/>
          </a:xfrm>
          <a:prstGeom prst="roundRect">
            <a:avLst>
              <a:gd name="adj" fmla="val 3962"/>
            </a:avLst>
          </a:prstGeom>
          <a:solidFill>
            <a:srgbClr val="FFFFFF"/>
          </a:solidFill>
          <a:ln w="2286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7" name="Shape 15"/>
          <p:cNvSpPr/>
          <p:nvPr/>
        </p:nvSpPr>
        <p:spPr>
          <a:xfrm>
            <a:off x="7391519" y="6678097"/>
            <a:ext cx="91440" cy="2769513"/>
          </a:xfrm>
          <a:prstGeom prst="roundRect">
            <a:avLst>
              <a:gd name="adj" fmla="val 91163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8" name="Text 16"/>
          <p:cNvSpPr/>
          <p:nvPr/>
        </p:nvSpPr>
        <p:spPr>
          <a:xfrm>
            <a:off x="7704177" y="6899315"/>
            <a:ext cx="5911215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Проектирование микропроцессоров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7704177" y="7638693"/>
            <a:ext cx="5911215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Все процессоры, от простейших микроконтроллеров до многоядерных CPU, спроектированы с использованием булевой алгебры. Арифметико-логические устройства, блоки управления, кэш-память — всё это результат применения булевых функций.</a:t>
            </a:r>
            <a:endParaRPr lang="en-US" sz="15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914287"/>
            <a:ext cx="12797790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Современные тенденции и применение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3030379"/>
            <a:ext cx="6279356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FPGA — программируемые логические матрицы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793790" y="3849053"/>
            <a:ext cx="6279356" cy="1270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Field-Programmable Gate Arrays — это микросхемы, которые можно многократно программировать для реализации любых цифровых схем. Они содержат миллионы настраиваемых логических блоков.</a:t>
            </a:r>
            <a:endParaRPr lang="en-US" sz="1550" dirty="0"/>
          </a:p>
        </p:txBody>
      </p:sp>
      <p:sp>
        <p:nvSpPr>
          <p:cNvPr id="5" name="Text 3"/>
          <p:cNvSpPr/>
          <p:nvPr/>
        </p:nvSpPr>
        <p:spPr>
          <a:xfrm>
            <a:off x="793790" y="5297805"/>
            <a:ext cx="6279356" cy="1270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Быстрое прототипирование цифровых систем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Обработка сигналов в реальном времени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Ускорители машинного обучения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Телекоммуникационное оборудование</a:t>
            </a:r>
            <a:endParaRPr lang="en-US" sz="1550" dirty="0"/>
          </a:p>
        </p:txBody>
      </p:sp>
      <p:sp>
        <p:nvSpPr>
          <p:cNvPr id="6" name="Text 4"/>
          <p:cNvSpPr/>
          <p:nvPr/>
        </p:nvSpPr>
        <p:spPr>
          <a:xfrm>
            <a:off x="7564874" y="3030379"/>
            <a:ext cx="6279356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ASIC — специализированные интегральные схемы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7564874" y="3849053"/>
            <a:ext cx="6279356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Application-Specific Integrated Circuits — чипы, спроектированные для конкретной задачи. Обеспечивают максимальную производительность и эффективность.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7564874" y="4980265"/>
            <a:ext cx="6279356" cy="1270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Майнинг криптовалют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Графические процессоры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Сетевое оборудование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Char char="•"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Специализированные ускорители AI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793790" y="6751681"/>
            <a:ext cx="13042821" cy="32385"/>
          </a:xfrm>
          <a:prstGeom prst="rect">
            <a:avLst/>
          </a:prstGeom>
          <a:solidFill>
            <a:srgbClr val="333F70">
              <a:alpha val="50000"/>
            </a:srgbClr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793790" y="7081634"/>
            <a:ext cx="7963019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Автоматизированные средства проектирования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793790" y="7689448"/>
            <a:ext cx="130428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Современные САПР (системы автоматизированного проектирования) используют сложные алгоритмы на основе булевой алгебры для автоматического синтеза, оптимизации и верификации цифровых схем, содержащих миллиарды транзисторов. Инструменты вроде Vivado, Quartus и Synopsis Design Compiler позволяют проектировать схемы, которые было бы невозможно создать вручную.</a:t>
            </a:r>
            <a:endParaRPr lang="en-US" sz="15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4191595"/>
            <a:ext cx="13042821" cy="12401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Архитектура современного цифрового устройства</a:t>
            </a:r>
            <a:endParaRPr lang="en-US" sz="3900" dirty="0"/>
          </a:p>
        </p:txBody>
      </p:sp>
      <p:sp>
        <p:nvSpPr>
          <p:cNvPr id="3" name="Text 1"/>
          <p:cNvSpPr/>
          <p:nvPr/>
        </p:nvSpPr>
        <p:spPr>
          <a:xfrm>
            <a:off x="793790" y="5828586"/>
            <a:ext cx="13042821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Современное цифровое устройство представляет собой иерархию взаимосвязанных логических блоков, каждый из которых построен на принципах булевой алгебры. От простейших логических элементов до сложнейших процессоров — всё подчиняется законам, открытым Джорджем Булем более 150 лет назад.</a:t>
            </a:r>
            <a:endParaRPr lang="en-US" sz="15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1641277"/>
            <a:ext cx="4961811" cy="6200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4850"/>
              </a:lnSpc>
              <a:buNone/>
            </a:pPr>
            <a:r>
              <a:rPr lang="en-US" sz="390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Заключение</a:t>
            </a:r>
            <a:endParaRPr lang="en-US" sz="3900" dirty="0"/>
          </a:p>
        </p:txBody>
      </p:sp>
      <p:sp>
        <p:nvSpPr>
          <p:cNvPr id="3" name="Shape 1"/>
          <p:cNvSpPr/>
          <p:nvPr/>
        </p:nvSpPr>
        <p:spPr>
          <a:xfrm>
            <a:off x="793790" y="2782253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4" name="Text 2"/>
          <p:cNvSpPr/>
          <p:nvPr/>
        </p:nvSpPr>
        <p:spPr>
          <a:xfrm>
            <a:off x="1438632" y="2850475"/>
            <a:ext cx="3385304" cy="12406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Булева алгебра и системы счисления — фундамент цифровой техники</a:t>
            </a:r>
            <a:endParaRPr lang="en-US" sz="1950" dirty="0"/>
          </a:p>
        </p:txBody>
      </p:sp>
      <p:sp>
        <p:nvSpPr>
          <p:cNvPr id="5" name="Text 3"/>
          <p:cNvSpPr/>
          <p:nvPr/>
        </p:nvSpPr>
        <p:spPr>
          <a:xfrm>
            <a:off x="1438632" y="4289465"/>
            <a:ext cx="3385304" cy="19052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Без понимания двоичной системы и логических операций невозможно разобраться в работе любого цифрового устройства, от простейшего калькулятора до суперкомпьютера.</a:t>
            </a:r>
            <a:endParaRPr lang="en-US" sz="1550" dirty="0"/>
          </a:p>
        </p:txBody>
      </p:sp>
      <p:sp>
        <p:nvSpPr>
          <p:cNvPr id="6" name="Shape 4"/>
          <p:cNvSpPr/>
          <p:nvPr/>
        </p:nvSpPr>
        <p:spPr>
          <a:xfrm>
            <a:off x="5071943" y="2782253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5716786" y="2850475"/>
            <a:ext cx="3385304" cy="9304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Математический аппарат для проектирования</a:t>
            </a:r>
            <a:endParaRPr lang="en-US" sz="1950" dirty="0"/>
          </a:p>
        </p:txBody>
      </p:sp>
      <p:sp>
        <p:nvSpPr>
          <p:cNvPr id="8" name="Text 6"/>
          <p:cNvSpPr/>
          <p:nvPr/>
        </p:nvSpPr>
        <p:spPr>
          <a:xfrm>
            <a:off x="5716786" y="3979307"/>
            <a:ext cx="3385304" cy="15876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Законы булевой алгебры предоставляют формальные методы для синтеза, анализа и оптимизации цифровых схем любой сложности.</a:t>
            </a:r>
            <a:endParaRPr lang="en-US" sz="1550" dirty="0"/>
          </a:p>
        </p:txBody>
      </p:sp>
      <p:sp>
        <p:nvSpPr>
          <p:cNvPr id="9" name="Shape 7"/>
          <p:cNvSpPr/>
          <p:nvPr/>
        </p:nvSpPr>
        <p:spPr>
          <a:xfrm>
            <a:off x="793790" y="6383471"/>
            <a:ext cx="446484" cy="446484"/>
          </a:xfrm>
          <a:prstGeom prst="roundRect">
            <a:avLst>
              <a:gd name="adj" fmla="val 18670"/>
            </a:avLst>
          </a:prstGeom>
          <a:solidFill>
            <a:srgbClr val="D6F5EE"/>
          </a:solidFill>
          <a:ln w="7620">
            <a:solidFill>
              <a:srgbClr val="BCDBD4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10" name="Text 8"/>
          <p:cNvSpPr/>
          <p:nvPr/>
        </p:nvSpPr>
        <p:spPr>
          <a:xfrm>
            <a:off x="1438632" y="6451694"/>
            <a:ext cx="7224951" cy="31015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333F7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Путь к сложным вычислительным системам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1438632" y="6960210"/>
            <a:ext cx="7663458" cy="9526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Освоение этих основ открывает дорогу к глубокому пониманию архитектуры компьютеров, проектированию микропроцессоров и созданию инновационных цифровых решений.</a:t>
            </a:r>
            <a:endParaRPr lang="en-US" sz="1550" dirty="0"/>
          </a:p>
        </p:txBody>
      </p:sp>
      <p:sp>
        <p:nvSpPr>
          <p:cNvPr id="12" name="Shape 10"/>
          <p:cNvSpPr/>
          <p:nvPr/>
        </p:nvSpPr>
        <p:spPr>
          <a:xfrm>
            <a:off x="9450943" y="2559010"/>
            <a:ext cx="4536043" cy="5785128"/>
          </a:xfrm>
          <a:prstGeom prst="roundRect">
            <a:avLst>
              <a:gd name="adj" fmla="val 3150"/>
            </a:avLst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  <p:sp>
        <p:nvSpPr>
          <p:cNvPr id="13" name="Text 11"/>
          <p:cNvSpPr/>
          <p:nvPr/>
        </p:nvSpPr>
        <p:spPr>
          <a:xfrm>
            <a:off x="9649301" y="2757368"/>
            <a:ext cx="4139327" cy="6203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50" b="1" dirty="0">
                <a:solidFill>
                  <a:srgbClr val="000000"/>
                </a:solidFill>
                <a:latin typeface="Unbounded Bold" pitchFamily="34" charset="0"/>
                <a:ea typeface="Unbounded Bold" pitchFamily="34" charset="-122"/>
                <a:cs typeface="Unbounded Bold" pitchFamily="34" charset="-120"/>
              </a:rPr>
              <a:t>Вопросы для обсуждения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9649301" y="3576042"/>
            <a:ext cx="4139327" cy="2858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 algn="l">
              <a:lnSpc>
                <a:spcPts val="2500"/>
              </a:lnSpc>
              <a:buSzPct val="100000"/>
              <a:buFont typeface="+mj-lt"/>
              <a:buAutoNum type="arabicPeriod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Почему двоичная система оптимальна для электроники?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Font typeface="+mj-lt"/>
              <a:buAutoNum type="arabicPeriod" startAt="2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Как минимизация влияет на характеристики схем?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Font typeface="+mj-lt"/>
              <a:buAutoNum type="arabicPeriod" startAt="3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В чём разница между комбинационными и последовательными схемами?</a:t>
            </a:r>
            <a:endParaRPr lang="en-US" sz="1550" dirty="0"/>
          </a:p>
          <a:p>
            <a:pPr marL="342900" indent="-342900" algn="l">
              <a:lnSpc>
                <a:spcPts val="2500"/>
              </a:lnSpc>
              <a:buSzPct val="100000"/>
              <a:buFont typeface="+mj-lt"/>
              <a:buAutoNum type="arabicPeriod" startAt="4"/>
            </a:pPr>
            <a:r>
              <a:rPr lang="en-US" sz="1550" dirty="0">
                <a:solidFill>
                  <a:srgbClr val="00000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Какие современные технологии используют булеву алгебру?</a:t>
            </a:r>
            <a:endParaRPr lang="en-US" sz="1550" dirty="0"/>
          </a:p>
        </p:txBody>
      </p:sp>
      <p:sp>
        <p:nvSpPr>
          <p:cNvPr id="15" name="Text 13"/>
          <p:cNvSpPr/>
          <p:nvPr/>
        </p:nvSpPr>
        <p:spPr>
          <a:xfrm>
            <a:off x="1091446" y="8582555"/>
            <a:ext cx="12745164" cy="3175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500"/>
              </a:lnSpc>
              <a:buNone/>
            </a:pPr>
            <a:r>
              <a:rPr lang="en-US" sz="1550" i="1" dirty="0">
                <a:solidFill>
                  <a:srgbClr val="333F70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"Математика — царица наук, а булева алгебра — царица цифрового мира."</a:t>
            </a:r>
            <a:endParaRPr lang="en-US" sz="1550" dirty="0"/>
          </a:p>
        </p:txBody>
      </p:sp>
      <p:sp>
        <p:nvSpPr>
          <p:cNvPr id="16" name="Shape 14"/>
          <p:cNvSpPr/>
          <p:nvPr/>
        </p:nvSpPr>
        <p:spPr>
          <a:xfrm>
            <a:off x="793790" y="8359313"/>
            <a:ext cx="22860" cy="764024"/>
          </a:xfrm>
          <a:prstGeom prst="rect">
            <a:avLst/>
          </a:prstGeom>
          <a:solidFill>
            <a:srgbClr val="26A688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2292</Words>
  <Application>Microsoft Office PowerPoint</Application>
  <PresentationFormat>Произвольный</PresentationFormat>
  <Paragraphs>358</Paragraphs>
  <Slides>26</Slides>
  <Notes>25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2" baseType="lpstr">
      <vt:lpstr>Unbounded Light</vt:lpstr>
      <vt:lpstr>Unbounded Bold</vt:lpstr>
      <vt:lpstr>Open Sans</vt:lpstr>
      <vt:lpstr>Times New Roman</vt:lpstr>
      <vt:lpstr>Arial</vt:lpstr>
      <vt:lpstr>Office Theme</vt:lpstr>
      <vt:lpstr>Цифровая схемотехника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>Asel Erzhan</cp:lastModifiedBy>
  <cp:revision>2</cp:revision>
  <dcterms:created xsi:type="dcterms:W3CDTF">2026-02-09T19:29:16Z</dcterms:created>
  <dcterms:modified xsi:type="dcterms:W3CDTF">2026-11-03T19:59:36Z</dcterms:modified>
</cp:coreProperties>
</file>