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8"/>
  </p:notes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4630400" cy="10972800"/>
  <p:notesSz cx="10972800" cy="14630400"/>
  <p:embeddedFontLst>
    <p:embeddedFont>
      <p:font typeface="Open Sans" pitchFamily="2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79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58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1413617" y="5224139"/>
            <a:ext cx="1242595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704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44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38" y="1256887"/>
            <a:ext cx="6686229" cy="1516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0693" y="6399843"/>
            <a:ext cx="1047193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/>
              <a:t>Assel.yerzhan@satbayev.university</a:t>
            </a:r>
            <a:b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779877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элементы: структура, принцип действия и схемотехника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6557843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Погружение в фундаментальные основы цифровой электроники и вычислительной техники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895844"/>
            <a:ext cx="1204913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4003000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3955375"/>
            <a:ext cx="72878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 1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348282"/>
            <a:ext cx="1086838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Введение в логические элементы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266015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элементы — это строительные блоки современной цифровой электроники. Они преобразуют электрические сигналы в соответствии с законами булевой алгебры, создавая основу для всех цифровых устройств — от простейших калькуляторов до суперкомпьютеров.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644187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этом разделе мы познакомимся с базовыми концепциями, историей развития и ролью логических элементов в современной технике.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76882"/>
            <a:ext cx="1025116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логический элемент?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3594616"/>
            <a:ext cx="6565106" cy="4701183"/>
          </a:xfrm>
          <a:prstGeom prst="roundRect">
            <a:avLst>
              <a:gd name="adj" fmla="val 304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379297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Определение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301490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Логический элемент — это электронное устройство, которое обрабатывает цифровую информацию, представленную в двоичном коде (логический ноль и логическая единица).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564874" y="3817858"/>
            <a:ext cx="3040499" cy="2500789"/>
          </a:xfrm>
          <a:prstGeom prst="roundRect">
            <a:avLst>
              <a:gd name="adj" fmla="val 33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770852" y="4023836"/>
            <a:ext cx="262854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Обработка сигналов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770852" y="4842510"/>
            <a:ext cx="262854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Выполняет логическую функцию над входными сигналами, преобразуя их в выходной сигнал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10803731" y="3817858"/>
            <a:ext cx="3040499" cy="2500789"/>
          </a:xfrm>
          <a:prstGeom prst="roundRect">
            <a:avLst>
              <a:gd name="adj" fmla="val 33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1009709" y="402383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Фундамент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1009709" y="4532352"/>
            <a:ext cx="262854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Основа цифровой электроники и всей современной вычислительной техники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564874" y="6517005"/>
            <a:ext cx="6279356" cy="1555552"/>
          </a:xfrm>
          <a:prstGeom prst="roundRect">
            <a:avLst>
              <a:gd name="adj" fmla="val 535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770852" y="6722983"/>
            <a:ext cx="28660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Универсальность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770852" y="7231499"/>
            <a:ext cx="58674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 простых элементов строятся сложнейшие цифровые системы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2984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История развития логических элементов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303770" y="2649974"/>
            <a:ext cx="22860" cy="5925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519505" y="286178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091958" y="264997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166372" y="268718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3842028" y="271819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Механические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93790" y="3147417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Первые вычислительные устройства использовали механические переключатели и рычаги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515582" y="4052411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7091958" y="3840599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7166372" y="387780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8307467" y="3908822"/>
            <a:ext cx="36955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Электромеханические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307467" y="4338042"/>
            <a:ext cx="552914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Реле стали первыми электрическими логическими элементами, широко применявшимися в телефонии и ранних компьютерах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519505" y="5078730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7091958" y="486691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7166372" y="490412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2977039" y="4935141"/>
            <a:ext cx="334589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Электронные лампы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93790" y="5364361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Вакуумные лампы обеспечили высокую скорость работы, но требовали много энергии и пространства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7515582" y="6105168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7091958" y="5893356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7166372" y="5930563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8307467" y="59615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Транзисторы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307467" y="6390799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Революция в электронике: компактность, надёжность и низкое энергопотребление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6519505" y="713160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Shape 23"/>
          <p:cNvSpPr/>
          <p:nvPr/>
        </p:nvSpPr>
        <p:spPr>
          <a:xfrm>
            <a:off x="7091958" y="691979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7166372" y="695700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2300" dirty="0"/>
          </a:p>
        </p:txBody>
      </p:sp>
      <p:sp>
        <p:nvSpPr>
          <p:cNvPr id="27" name="Text 25"/>
          <p:cNvSpPr/>
          <p:nvPr/>
        </p:nvSpPr>
        <p:spPr>
          <a:xfrm>
            <a:off x="2900363" y="6988016"/>
            <a:ext cx="34225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Интегральные схемы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793790" y="7417237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микросхемы содержат миллионы и миллиарды логических элементов на одном кристалле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793790" y="8799076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9101971"/>
            <a:ext cx="248007" cy="198358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1438513" y="9046964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Историческая справка: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Джон фон Нейман в 1946 году обосновал переход от десятичной системы счисления к двоичной логике, что стало основой для развития современных компьютеров.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56808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903345"/>
            <a:ext cx="1204913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4010501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3962876"/>
            <a:ext cx="72878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 2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35578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Основы логических операций и булева алгебра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89359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Булева алгебра — это математический аппарат, который описывает операции с логическими переменными. Названная в честь английского математика Джорджа Буля, эта система стала теоретической основой для всей цифровой электроники.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675191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Понимание булевой алгебры позволяет проектировать, анализировать и оптимизировать логические схемы любой сложности.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5216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Булева алгебра — математическая основа логики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689152"/>
            <a:ext cx="2425660" cy="24256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362819"/>
            <a:ext cx="249328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Отрицание (НЕ)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792039"/>
            <a:ext cx="41821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Унарная операция, инвертирующая значение: если вход равен 0, то выход равен 1, и наоборот. Обозначается символом ¬ или чертой над переменной.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689152"/>
            <a:ext cx="2425660" cy="24256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6362819"/>
            <a:ext cx="25542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Конъюнкция (И)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6792039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Бинарная операция логического умножения: результат равен 1 только тогда, когда все входы равны 1. Обозначается символами ∧ или •.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3689152"/>
            <a:ext cx="2425660" cy="24256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6362819"/>
            <a:ext cx="309419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Дизъюнкция (ИЛИ)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792039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Бинарная операция логического сложения: результат равен 1, если хотя бы один из входов равен 1. Обозначается символами ∨ или +.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793790" y="828544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Таблицы истинности являются стандартным способом описания поведения логических функций, показывая все возможные комбинации входных значений и соответствующие им выходные значения.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9827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Таблицы истинности для основных операций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34445"/>
            <a:ext cx="30463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Операция НЕ (NOT)</a:t>
            </a:r>
            <a:endParaRPr lang="en-US" sz="1950" dirty="0"/>
          </a:p>
        </p:txBody>
      </p:sp>
      <p:sp>
        <p:nvSpPr>
          <p:cNvPr id="4" name="Shape 2"/>
          <p:cNvSpPr/>
          <p:nvPr/>
        </p:nvSpPr>
        <p:spPr>
          <a:xfrm>
            <a:off x="793790" y="4667845"/>
            <a:ext cx="3979664" cy="1727954"/>
          </a:xfrm>
          <a:prstGeom prst="roundRect">
            <a:avLst>
              <a:gd name="adj" fmla="val 482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4675465"/>
            <a:ext cx="396442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99887" y="4802148"/>
            <a:ext cx="15816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 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2985849" y="4802148"/>
            <a:ext cx="15816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¬A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801410" y="5246370"/>
            <a:ext cx="396442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999887" y="5373053"/>
            <a:ext cx="15816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2985849" y="5373053"/>
            <a:ext cx="15816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01410" y="5817275"/>
            <a:ext cx="396442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999887" y="5943957"/>
            <a:ext cx="15816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2985849" y="5943957"/>
            <a:ext cx="15816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93790" y="6619042"/>
            <a:ext cx="39796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Инверсия входного сигнала: логический ноль превращается в единицу, единица — в ноль.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265182" y="4134445"/>
            <a:ext cx="28931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Операция И (AND)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5265182" y="4667845"/>
            <a:ext cx="3979664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5272802" y="4675465"/>
            <a:ext cx="3963948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5471755" y="4802148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796683" y="4802148"/>
            <a:ext cx="9167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117800" y="4802148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A∧B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5272802" y="5246370"/>
            <a:ext cx="3963948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5471755" y="5373053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6796683" y="5373053"/>
            <a:ext cx="9167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8117800" y="5373053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5272802" y="5817275"/>
            <a:ext cx="3963948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5471755" y="5943957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6796683" y="5943957"/>
            <a:ext cx="9167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8117800" y="5943957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5272802" y="6388179"/>
            <a:ext cx="3963948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" name="Text 28"/>
          <p:cNvSpPr/>
          <p:nvPr/>
        </p:nvSpPr>
        <p:spPr>
          <a:xfrm>
            <a:off x="5471755" y="6514862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6796683" y="6514862"/>
            <a:ext cx="9167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8117800" y="6514862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3" name="Shape 31"/>
          <p:cNvSpPr/>
          <p:nvPr/>
        </p:nvSpPr>
        <p:spPr>
          <a:xfrm>
            <a:off x="5272802" y="6959084"/>
            <a:ext cx="3963948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4" name="Text 32"/>
          <p:cNvSpPr/>
          <p:nvPr/>
        </p:nvSpPr>
        <p:spPr>
          <a:xfrm>
            <a:off x="5471755" y="7085767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6796683" y="7085767"/>
            <a:ext cx="9167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8117800" y="7085767"/>
            <a:ext cx="9205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7" name="Text 35"/>
          <p:cNvSpPr/>
          <p:nvPr/>
        </p:nvSpPr>
        <p:spPr>
          <a:xfrm>
            <a:off x="5265182" y="7760851"/>
            <a:ext cx="39796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равен 1 только когда все входы равны 1.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9736574" y="4134445"/>
            <a:ext cx="31269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Операция ИЛИ (OR)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9736574" y="4667845"/>
            <a:ext cx="4115038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0" name="Shape 38"/>
          <p:cNvSpPr/>
          <p:nvPr/>
        </p:nvSpPr>
        <p:spPr>
          <a:xfrm>
            <a:off x="9744194" y="4675465"/>
            <a:ext cx="409932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1" name="Text 39"/>
          <p:cNvSpPr/>
          <p:nvPr/>
        </p:nvSpPr>
        <p:spPr>
          <a:xfrm>
            <a:off x="9943148" y="4802148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42" name="Text 40"/>
          <p:cNvSpPr/>
          <p:nvPr/>
        </p:nvSpPr>
        <p:spPr>
          <a:xfrm>
            <a:off x="11313200" y="4802148"/>
            <a:ext cx="96190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43" name="Text 41"/>
          <p:cNvSpPr/>
          <p:nvPr/>
        </p:nvSpPr>
        <p:spPr>
          <a:xfrm>
            <a:off x="12679442" y="4802148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A∨B</a:t>
            </a:r>
            <a:endParaRPr lang="en-US" sz="1550" dirty="0"/>
          </a:p>
        </p:txBody>
      </p:sp>
      <p:sp>
        <p:nvSpPr>
          <p:cNvPr id="44" name="Shape 42"/>
          <p:cNvSpPr/>
          <p:nvPr/>
        </p:nvSpPr>
        <p:spPr>
          <a:xfrm>
            <a:off x="9744194" y="5246370"/>
            <a:ext cx="409932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5" name="Text 43"/>
          <p:cNvSpPr/>
          <p:nvPr/>
        </p:nvSpPr>
        <p:spPr>
          <a:xfrm>
            <a:off x="9943148" y="5373053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46" name="Text 44"/>
          <p:cNvSpPr/>
          <p:nvPr/>
        </p:nvSpPr>
        <p:spPr>
          <a:xfrm>
            <a:off x="11313200" y="5373053"/>
            <a:ext cx="96190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47" name="Text 45"/>
          <p:cNvSpPr/>
          <p:nvPr/>
        </p:nvSpPr>
        <p:spPr>
          <a:xfrm>
            <a:off x="12679442" y="5373053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48" name="Shape 46"/>
          <p:cNvSpPr/>
          <p:nvPr/>
        </p:nvSpPr>
        <p:spPr>
          <a:xfrm>
            <a:off x="9744194" y="5817275"/>
            <a:ext cx="409932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9" name="Text 47"/>
          <p:cNvSpPr/>
          <p:nvPr/>
        </p:nvSpPr>
        <p:spPr>
          <a:xfrm>
            <a:off x="9943148" y="5943957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50" name="Text 48"/>
          <p:cNvSpPr/>
          <p:nvPr/>
        </p:nvSpPr>
        <p:spPr>
          <a:xfrm>
            <a:off x="11313200" y="5943957"/>
            <a:ext cx="96190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1" name="Text 49"/>
          <p:cNvSpPr/>
          <p:nvPr/>
        </p:nvSpPr>
        <p:spPr>
          <a:xfrm>
            <a:off x="12679442" y="5943957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2" name="Shape 50"/>
          <p:cNvSpPr/>
          <p:nvPr/>
        </p:nvSpPr>
        <p:spPr>
          <a:xfrm>
            <a:off x="9744194" y="6388179"/>
            <a:ext cx="409932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3" name="Text 51"/>
          <p:cNvSpPr/>
          <p:nvPr/>
        </p:nvSpPr>
        <p:spPr>
          <a:xfrm>
            <a:off x="9943148" y="6514862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4" name="Text 52"/>
          <p:cNvSpPr/>
          <p:nvPr/>
        </p:nvSpPr>
        <p:spPr>
          <a:xfrm>
            <a:off x="11313200" y="6514862"/>
            <a:ext cx="96190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55" name="Text 53"/>
          <p:cNvSpPr/>
          <p:nvPr/>
        </p:nvSpPr>
        <p:spPr>
          <a:xfrm>
            <a:off x="12679442" y="6514862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6" name="Shape 54"/>
          <p:cNvSpPr/>
          <p:nvPr/>
        </p:nvSpPr>
        <p:spPr>
          <a:xfrm>
            <a:off x="9744194" y="6959084"/>
            <a:ext cx="409932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7" name="Text 55"/>
          <p:cNvSpPr/>
          <p:nvPr/>
        </p:nvSpPr>
        <p:spPr>
          <a:xfrm>
            <a:off x="9943148" y="7085767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8" name="Text 56"/>
          <p:cNvSpPr/>
          <p:nvPr/>
        </p:nvSpPr>
        <p:spPr>
          <a:xfrm>
            <a:off x="11313200" y="7085767"/>
            <a:ext cx="96190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9" name="Text 57"/>
          <p:cNvSpPr/>
          <p:nvPr/>
        </p:nvSpPr>
        <p:spPr>
          <a:xfrm>
            <a:off x="12679442" y="7085767"/>
            <a:ext cx="9657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60" name="Text 58"/>
          <p:cNvSpPr/>
          <p:nvPr/>
        </p:nvSpPr>
        <p:spPr>
          <a:xfrm>
            <a:off x="9736574" y="7760851"/>
            <a:ext cx="411503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равен 1, если хотя бы один вход равен 1.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327571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744516"/>
            <a:ext cx="1204913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3851672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3804047"/>
            <a:ext cx="72878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 3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19695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Базовые логические элементы и их схемотехника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73476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Базовые логические элементы являются фундаментом для построения любых цифровых устройств. Каждый элемент реализует простую логическую операцию, но их комбинация позволяет создавать сложнейшие вычислительные системы.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659308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Рассмотрим три основных типа логических элементов: И, ИЛИ и НЕ, которые служат основой для всех остальных логических функций.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672834"/>
            <a:ext cx="534435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 И (AND)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3590568"/>
            <a:ext cx="2386489" cy="3404592"/>
          </a:xfrm>
          <a:prstGeom prst="roundRect">
            <a:avLst>
              <a:gd name="adj" fmla="val 349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501408" y="3811786"/>
            <a:ext cx="194405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Логическая функция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501408" y="4551164"/>
            <a:ext cx="194405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Выполняет операцию логического умножения: выход активен только когда активны все входы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8865037" y="3590568"/>
            <a:ext cx="2386608" cy="3404592"/>
          </a:xfrm>
          <a:prstGeom prst="roundRect">
            <a:avLst>
              <a:gd name="adj" fmla="val 349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9086255" y="3811786"/>
            <a:ext cx="19441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Условие работы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086255" y="4551164"/>
            <a:ext cx="194417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принимает значение 1 тогда и только тогда, когда все входные сигналы равны 1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1450003" y="3590568"/>
            <a:ext cx="2386608" cy="3404592"/>
          </a:xfrm>
          <a:prstGeom prst="roundRect">
            <a:avLst>
              <a:gd name="adj" fmla="val 349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11671221" y="3811786"/>
            <a:ext cx="19441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Обозначение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1671221" y="4551164"/>
            <a:ext cx="194417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Прямоугольник с символом &amp; или знаком логического умножения внутри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577846" y="7441644"/>
            <a:ext cx="72587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И может иметь два или более входов. В микроэлектронике наиболее распространены элементы 2И, 3И и 4И.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280190" y="7218402"/>
            <a:ext cx="22860" cy="108156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13172"/>
            <a:ext cx="581227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 ИЛИ (OR)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1729264"/>
            <a:ext cx="304109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действия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80190" y="2237780"/>
            <a:ext cx="35361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ИЛИ выполняет операцию логического сложения. Его выход становится активным, когда на любом из входов присутствует логическая единица.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80190" y="4004072"/>
            <a:ext cx="35361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 один из самых часто используемых логических элементов в схемах управления, где требуется отреагировать на любое из нескольких условий.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308074" y="1754148"/>
            <a:ext cx="3536156" cy="2976920"/>
          </a:xfrm>
          <a:prstGeom prst="roundRect">
            <a:avLst>
              <a:gd name="adj" fmla="val 2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5"/>
          <p:cNvSpPr/>
          <p:nvPr/>
        </p:nvSpPr>
        <p:spPr>
          <a:xfrm>
            <a:off x="10514052" y="1960126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7763" y="2123718"/>
            <a:ext cx="267891" cy="26789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514052" y="2753797"/>
            <a:ext cx="312420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Логическое сложение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10514052" y="3572470"/>
            <a:ext cx="312420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Результат равен сумме входов по модулю 2 с округлением вверх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10308074" y="4929426"/>
            <a:ext cx="3536156" cy="2659380"/>
          </a:xfrm>
          <a:prstGeom prst="roundRect">
            <a:avLst>
              <a:gd name="adj" fmla="val 31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>
            <a:off x="10514052" y="513540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77763" y="5298996"/>
            <a:ext cx="267891" cy="26789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514052" y="5929074"/>
            <a:ext cx="312420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Условие активации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10514052" y="6747748"/>
            <a:ext cx="31242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Достаточно одного активного входа для активации выхода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10308074" y="7787164"/>
            <a:ext cx="3536156" cy="2349222"/>
          </a:xfrm>
          <a:prstGeom prst="roundRect">
            <a:avLst>
              <a:gd name="adj" fmla="val 354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Shape 13"/>
          <p:cNvSpPr/>
          <p:nvPr/>
        </p:nvSpPr>
        <p:spPr>
          <a:xfrm>
            <a:off x="10514052" y="799314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77763" y="8156734"/>
            <a:ext cx="267891" cy="26789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0514052" y="878681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Символ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10514052" y="9295328"/>
            <a:ext cx="31242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Прямоугольник с символом + или ≥1 внутри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338036"/>
            <a:ext cx="565106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 НЕ (NOT)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354949"/>
            <a:ext cx="1505545" cy="9304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547342" y="4354949"/>
            <a:ext cx="242863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Инвертор сигнала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547342" y="5094327"/>
            <a:ext cx="2428637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НЕ (инвертор) меняет логическое значение входного сигнала на противоположное: ноль превращается в единицу, единица — в ноль.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354949"/>
            <a:ext cx="1505545" cy="9304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977539" y="4354949"/>
            <a:ext cx="24287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Одновходовой элемент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6977539" y="5094327"/>
            <a:ext cx="242875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отличие от элементов И и ИЛИ, инвертор имеет только один вход и один выход, что делает его простейшим логическим элементом.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354949"/>
            <a:ext cx="1505545" cy="9304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07854" y="4354949"/>
            <a:ext cx="24287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Графическое обозначение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1407854" y="5094327"/>
            <a:ext cx="242875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Обозначается треугольником с небольшим кружком на выходе. Кружок символизирует инверсию сигнала.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5327571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4054554"/>
            <a:ext cx="1204913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4161711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4114086"/>
            <a:ext cx="72878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 4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506992"/>
            <a:ext cx="1170884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Производные логические элементы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42472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Помимо базовых элементов И, ИЛИ и НЕ, существуют производные логические элементы, которые получаются путём комбинации основных операций. Эти элементы обладают важными свойствами и широко применяются в схемотехнике.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628304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Некоторые из них, такие как И-НЕ и ИЛИ-НЕ, являются функционально полными — из них можно построить любую логическую функцию.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77358"/>
            <a:ext cx="687002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 И-НЕ (NAND)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793450"/>
            <a:ext cx="40306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Универсальный элемент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301966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И-НЕ представляет собой комбинацию элемента И с последующей инверсией результата. Его выход равен нулю только тогда, когда все входы равны единице.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433179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Особая важность NAND заключается в его функциональной полноте: используя только элементы И-НЕ, можно реализовать любую логическую функцию, включая элементы И, ИЛИ, НЕ и другие.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6564392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Благодаря простоте реализации на транзисторах, элементы NAND широко применяются в интегральных схемах и являются одними из самых популярных логических элементов.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917543" y="3818334"/>
            <a:ext cx="4926568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8925163" y="3825954"/>
            <a:ext cx="4910733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9124355" y="3952637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764798" y="3952637"/>
            <a:ext cx="12322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2401431" y="3952637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NAND B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925163" y="4396859"/>
            <a:ext cx="4910733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124355" y="4523542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764798" y="4523542"/>
            <a:ext cx="12322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2401431" y="4523542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925163" y="4967764"/>
            <a:ext cx="4910733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9124355" y="5094446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764798" y="5094446"/>
            <a:ext cx="12322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2401431" y="5094446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925163" y="5538668"/>
            <a:ext cx="4910733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9124355" y="5665351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0764798" y="5665351"/>
            <a:ext cx="12322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2401431" y="5665351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925163" y="6109573"/>
            <a:ext cx="4910733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Text 23"/>
          <p:cNvSpPr/>
          <p:nvPr/>
        </p:nvSpPr>
        <p:spPr>
          <a:xfrm>
            <a:off x="9124355" y="6236256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0764798" y="6236256"/>
            <a:ext cx="12322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12401431" y="6236256"/>
            <a:ext cx="12361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8917543" y="6911340"/>
            <a:ext cx="4926568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901" y="7214235"/>
            <a:ext cx="248007" cy="198358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9562267" y="7159228"/>
            <a:ext cx="408348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 NAND можно построить все остальные логические элементы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93702"/>
            <a:ext cx="733794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 ИЛИ-НЕ (NOR)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010614"/>
            <a:ext cx="4215289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3216592"/>
            <a:ext cx="37317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Инверсия дизъюнкции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3645813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ИЛИ-НЕ выполняет операцию логического сложения с последующей инверсией. Выход равен единице только когда все входы равны нулю.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3010614"/>
            <a:ext cx="4215408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13415" y="3216592"/>
            <a:ext cx="380345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Функциональная полнота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3955971"/>
            <a:ext cx="380345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Подобно NAND, элемент NOR является функционально полным. Из элементов ИЛИ-НЕ можно построить любую комбинационную схему.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3010614"/>
            <a:ext cx="4215289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27181" y="32165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3645813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NOR используется в триггерах, регистрах памяти и других последовательностных схемах благодаря удобству реализации на КМОП-транзисторах.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5885974"/>
            <a:ext cx="6279356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801410" y="5893594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00601" y="6020276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091934" y="6020276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179457" y="6020276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NOR B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6464498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1000601" y="659118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091934" y="6591181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179457" y="6591181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7035403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1000601" y="7162086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3091934" y="7162086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5179457" y="7162086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801410" y="7606308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1000601" y="7732990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3091934" y="7732990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5179457" y="7732990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801410" y="8177213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" name="Text 28"/>
          <p:cNvSpPr/>
          <p:nvPr/>
        </p:nvSpPr>
        <p:spPr>
          <a:xfrm>
            <a:off x="1000601" y="8303895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3091934" y="8303895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5179457" y="8303895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7564874" y="5841325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Элементы NAND и NOR особенно важны потому, что они технологически проще в изготовлении, чем элементы И или ИЛИ без инверсии.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26826"/>
            <a:ext cx="1117901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 Исключающее ИЛИ (XOR)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367802"/>
            <a:ext cx="6279356" cy="1586032"/>
          </a:xfrm>
          <a:prstGeom prst="roundRect">
            <a:avLst>
              <a:gd name="adj" fmla="val 691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70930" y="3367802"/>
            <a:ext cx="91440" cy="1586032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83588" y="358902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Логика работы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4097536"/>
            <a:ext cx="576834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XOR равен 1, когда входы имеют различные значения (один ноль, другой единица)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93790" y="5152192"/>
            <a:ext cx="6279356" cy="1586032"/>
          </a:xfrm>
          <a:prstGeom prst="roundRect">
            <a:avLst>
              <a:gd name="adj" fmla="val 691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770930" y="5152192"/>
            <a:ext cx="91440" cy="1586032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1083588" y="5373410"/>
            <a:ext cx="315670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Детектор различия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083588" y="5881926"/>
            <a:ext cx="576834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XOR определяет, отличаются ли входные сигналы друг от друга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93790" y="6936581"/>
            <a:ext cx="6279356" cy="1586032"/>
          </a:xfrm>
          <a:prstGeom prst="roundRect">
            <a:avLst>
              <a:gd name="adj" fmla="val 691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770930" y="6936581"/>
            <a:ext cx="91440" cy="1586032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1083588" y="71577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83588" y="7666315"/>
            <a:ext cx="576834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Активно используется в полных сумматорах, схемах контроля чётности и криптографии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564874" y="3367802"/>
            <a:ext cx="6279356" cy="2869763"/>
          </a:xfrm>
          <a:prstGeom prst="roundRect">
            <a:avLst>
              <a:gd name="adj" fmla="val 29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7572494" y="3375422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771686" y="3502104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863018" y="3502104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1950541" y="3502104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XOR B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572494" y="3946327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7771686" y="4073009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9863018" y="4073009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1950541" y="4073009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7572494" y="4517231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Text 23"/>
          <p:cNvSpPr/>
          <p:nvPr/>
        </p:nvSpPr>
        <p:spPr>
          <a:xfrm>
            <a:off x="7771686" y="4643914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9863018" y="4643914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11950541" y="4643914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7572494" y="5088136"/>
            <a:ext cx="6263402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" name="Text 27"/>
          <p:cNvSpPr/>
          <p:nvPr/>
        </p:nvSpPr>
        <p:spPr>
          <a:xfrm>
            <a:off x="7771686" y="5214818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9863018" y="5214818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11950541" y="5214818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2" name="Shape 30"/>
          <p:cNvSpPr/>
          <p:nvPr/>
        </p:nvSpPr>
        <p:spPr>
          <a:xfrm>
            <a:off x="7572494" y="5659041"/>
            <a:ext cx="6263402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3" name="Text 31"/>
          <p:cNvSpPr/>
          <p:nvPr/>
        </p:nvSpPr>
        <p:spPr>
          <a:xfrm>
            <a:off x="7771686" y="5785723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9863018" y="5785723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11950541" y="5785723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7564874" y="646080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XOR является ключевым компонентом в арифметических устройствах, так как реализует операцию сложения без учёта переноса.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5327571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744516"/>
            <a:ext cx="1204913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3851672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3804047"/>
            <a:ext cx="72878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 5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19695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Схемотехника и микросхемы логических элементов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73476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элементы реализуются в виде интегральных микросхем, содержащих от нескольких единиц до миллиардов транзисторов. Схемотехника определяет, как именно электронные компоненты соединяются для выполнения логических операций.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659308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Рассмотрим практические примеры реализации логических элементов в микросхемах и их внутреннюю структуру на уровне транзисторов.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40600"/>
            <a:ext cx="118670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микросхемы серии 155 (ТТЛ)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57513"/>
            <a:ext cx="2425660" cy="24256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631180"/>
            <a:ext cx="357461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Микросхема K155ЛA3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060400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Содержит четыре независимых логических элемента 2И-НЕ в одном корпусе. Это типичный представитель серии транзисторно-транзисторной логики (ТТЛ).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2957513"/>
            <a:ext cx="2425660" cy="24256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5631180"/>
            <a:ext cx="261997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Питание 5 вольт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6060400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Стандартное напряжение питания составляет +5 В относительно земли. Потребляемая мощность зависит от нагрузки и частоты переключений.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2957513"/>
            <a:ext cx="2425660" cy="24256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5631180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Позиционные обозначения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370558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схемах элементы одной микросхемы обозначаются DD1.1, DD1.2, DD1.3, DD1.4, где DD1 — номер микросхемы, а цифра после точки — номер элемента внутри.</a:t>
            </a:r>
            <a:endParaRPr lang="en-US" sz="1550" dirty="0"/>
          </a:p>
        </p:txBody>
      </p:sp>
      <p:sp>
        <p:nvSpPr>
          <p:cNvPr id="12" name="Shape 7"/>
          <p:cNvSpPr/>
          <p:nvPr/>
        </p:nvSpPr>
        <p:spPr>
          <a:xfrm>
            <a:off x="793790" y="7871341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148" y="8174236"/>
            <a:ext cx="248007" cy="19835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38513" y="8119229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Серия 155 была одной из самых распространённых в СССР и странах СЭВ. Она обеспечивала хороший баланс между быстродействием, помехоустойчивостью и энергопотреблением.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0434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Внутренняя структура логического элемента на транзисторах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40517"/>
            <a:ext cx="44544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Архитектура ТТЛ-элемента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649033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Типичный элемент И-НЕ на транзисторно-транзисторной логике состоит из нескольких функциональных блоков: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462707"/>
            <a:ext cx="6279356" cy="1587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Многоэмиттерный входной транзистор, реализующий логическое умножение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Фазоинверторный каскад для разделения сигналов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Выходной двухтактный усилитель для управления нагрузкой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Защитные диоды для предотвращения обратных токов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7229095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Многоэмиттерный транзистор — ключевая особенность ТТЛ-схем. Каждый эмиттер соответствует одному логическому входу.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21999" y="3942159"/>
            <a:ext cx="6565106" cy="4626293"/>
          </a:xfrm>
          <a:prstGeom prst="roundRect">
            <a:avLst>
              <a:gd name="adj" fmla="val 308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620357" y="4140517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работы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20357" y="4649033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Когда хотя бы на одном входе присутствует логический ноль (около 0 В), соответствующий переход база-эмиттер открыт, и транзистор находится в режиме насыщения.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620357" y="5780246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Только когда все входы находятся в состоянии логической единицы (около 3-5 В), транзистор закрывается, и выходной сигнал меняется.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327571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895844"/>
            <a:ext cx="1204913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4003000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3955375"/>
            <a:ext cx="728782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 6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348282"/>
            <a:ext cx="1027402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Итоги и практическое значение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266015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элементы — это не просто теоретическая абстракция, а реальные электронные компоненты, лежащие в основе всей современной цифровой техники. От смартфонов до суперкомпьютеров — везде работают миллиарды логических элементов, выполняющих триллионы операций в секунду.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644187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Понимание принципов их работы открывает путь к проектированию собственных цифровых устройств и глубокому пониманию работы современных технологий.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8326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Заключение: Почему логические элементы важны?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020258"/>
            <a:ext cx="4215289" cy="3056573"/>
          </a:xfrm>
          <a:prstGeom prst="roundRect">
            <a:avLst>
              <a:gd name="adj" fmla="val 2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3226237"/>
            <a:ext cx="380333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Фундамент цифровых технологий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3965615"/>
            <a:ext cx="380333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элементы образуют основу всей цифровой электроники и современной вычислительной техники — от простейших калькуляторов до искусственного интеллекта.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3020258"/>
            <a:ext cx="4215408" cy="3056573"/>
          </a:xfrm>
          <a:prstGeom prst="roundRect">
            <a:avLst>
              <a:gd name="adj" fmla="val 2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13415" y="3226237"/>
            <a:ext cx="380345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Модульность и масштабируемость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3965615"/>
            <a:ext cx="380345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Сложнейшие цифровые системы строятся из простых элементов. Процессор с миллиардами транзисторов состоит из комбинаций базовых логических вентилей.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3020258"/>
            <a:ext cx="4215289" cy="3056573"/>
          </a:xfrm>
          <a:prstGeom prst="roundRect">
            <a:avLst>
              <a:gd name="adj" fmla="val 2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27181" y="3226237"/>
            <a:ext cx="380333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Универсальность решений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3965615"/>
            <a:ext cx="380333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Используя небольшой набор логических операций, можно реализовать любую вычислительную задачу. Это делает логические элементы универсальным инструментом.</a:t>
            </a:r>
            <a:endParaRPr lang="en-US" sz="15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6300073"/>
            <a:ext cx="13042821" cy="1984653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91446" y="8731210"/>
            <a:ext cx="127451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Вызов для вас: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Теперь, когда вы познакомились с логическими элементами, попробуйте применить эти знания на практике! Начните с простых схем — счётчиков, мультиплексоров, триггеров — и постепенно переходите к более сложным устройствам.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793790" y="8507968"/>
            <a:ext cx="22860" cy="108156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1618</Words>
  <Application>Microsoft Office PowerPoint</Application>
  <PresentationFormat>Произвольный</PresentationFormat>
  <Paragraphs>249</Paragraphs>
  <Slides>26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Unbounded Bold</vt:lpstr>
      <vt:lpstr>Open Sans</vt:lpstr>
      <vt:lpstr>Times New Roman</vt:lpstr>
      <vt:lpstr>Arial</vt:lpstr>
      <vt:lpstr>Office Theme</vt:lpstr>
      <vt:lpstr>Цифровая схемотехника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2026-02-09T19:35:08Z</dcterms:created>
  <dcterms:modified xsi:type="dcterms:W3CDTF">2026-11-03T20:00:38Z</dcterms:modified>
</cp:coreProperties>
</file>