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8"/>
  </p:notesMasterIdLst>
  <p:sldIdLst>
    <p:sldId id="30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14630400" cy="10972800"/>
  <p:notesSz cx="10972800" cy="14630400"/>
  <p:embeddedFontLst>
    <p:embeddedFont>
      <p:font typeface="Open Sans" pitchFamily="2" charset="0"/>
      <p:regular r:id="rId49"/>
      <p:bold r:id="rId50"/>
      <p:italic r:id="rId51"/>
      <p:boldItalic r:id="rId5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10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5808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795781"/>
            <a:ext cx="12435840" cy="3820160"/>
          </a:xfrm>
        </p:spPr>
        <p:txBody>
          <a:bodyPr anchor="b"/>
          <a:lstStyle>
            <a:lvl1pPr algn="ctr">
              <a:defRPr sz="9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763261"/>
            <a:ext cx="10972800" cy="2649219"/>
          </a:xfrm>
        </p:spPr>
        <p:txBody>
          <a:bodyPr/>
          <a:lstStyle>
            <a:lvl1pPr marL="0" indent="0" algn="ctr">
              <a:buNone/>
              <a:defRPr sz="3840"/>
            </a:lvl1pPr>
            <a:lvl2pPr marL="731520" indent="0" algn="ctr">
              <a:buNone/>
              <a:defRPr sz="3200"/>
            </a:lvl2pPr>
            <a:lvl3pPr marL="1463040" indent="0" algn="ctr">
              <a:buNone/>
              <a:defRPr sz="2880"/>
            </a:lvl3pPr>
            <a:lvl4pPr marL="2194560" indent="0" algn="ctr">
              <a:buNone/>
              <a:defRPr sz="2560"/>
            </a:lvl4pPr>
            <a:lvl5pPr marL="2926080" indent="0" algn="ctr">
              <a:buNone/>
              <a:defRPr sz="2560"/>
            </a:lvl5pPr>
            <a:lvl6pPr marL="3657600" indent="0" algn="ctr">
              <a:buNone/>
              <a:defRPr sz="2560"/>
            </a:lvl6pPr>
            <a:lvl7pPr marL="4389120" indent="0" algn="ctr">
              <a:buNone/>
              <a:defRPr sz="2560"/>
            </a:lvl7pPr>
            <a:lvl8pPr marL="5120640" indent="0" algn="ctr">
              <a:buNone/>
              <a:defRPr sz="2560"/>
            </a:lvl8pPr>
            <a:lvl9pPr marL="5852160" indent="0" algn="ctr">
              <a:buNone/>
              <a:defRPr sz="256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191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9.sv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37.svg"/><Relationship Id="rId4" Type="http://schemas.openxmlformats.org/officeDocument/2006/relationships/image" Target="../media/image36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1413617" y="5224139"/>
            <a:ext cx="12425954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704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</a:t>
            </a:r>
            <a:r>
              <a:rPr lang="kk-KZ" sz="704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704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схемотехника</a:t>
            </a:r>
            <a:endParaRPr lang="ru-RU" sz="448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538" y="1256887"/>
            <a:ext cx="6686229" cy="15165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40693" y="6399843"/>
            <a:ext cx="10471939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sz="288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8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ассоциированный профессор  </a:t>
            </a:r>
            <a:br>
              <a:rPr lang="ru-RU" sz="288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err="1"/>
              <a:t>Assel.yerzhan@satbayev.university</a:t>
            </a:r>
            <a:br>
              <a:rPr lang="en-US" sz="288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311009"/>
            <a:ext cx="7556421" cy="3100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Логические устройства на реальной </a:t>
            </a:r>
            <a:r>
              <a:rPr lang="en-US" sz="3900" b="1" dirty="0" err="1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элементной</a:t>
            </a: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 </a:t>
            </a:r>
            <a:r>
              <a:rPr lang="en-US" sz="3900" b="1" dirty="0" err="1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базе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6709053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Путешествие от простейших логических элементов — «кирпичиков» цифрового мира — к сложным интегральным схемам, микропроцессорам и системам, которые лежат в основе современной электроники.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3856196"/>
            <a:ext cx="868561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912852" y="3915728"/>
            <a:ext cx="630436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ЧАСТЬ 1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4308634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Глава 1: Основы цифрового мира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5846445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Прежде чем строить здания, нужно понять, из чего сделаны кирпичи. Эта глава закладывает фундамент: что такое логический элемент, какие операции он выполняет и по каким технологиям производится реальная элементная база.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210520"/>
            <a:ext cx="1025116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Что такое логический элемент?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4128254"/>
            <a:ext cx="6565106" cy="3634026"/>
          </a:xfrm>
          <a:prstGeom prst="roundRect">
            <a:avLst>
              <a:gd name="adj" fmla="val 3932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9273" y="432661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Определение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4835128"/>
            <a:ext cx="6168390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Логический элемент — это электронная схема, реализующая простейшую булеву (логическую) операцию над двоичными сигналами. Входы и выход принимают значения «0» или «1», которые соответствуют определённым уровням напряжения в схеме.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564874" y="4326612"/>
            <a:ext cx="315515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Роль в электронике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564874" y="4835128"/>
            <a:ext cx="627935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Логические элементы являются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основой всех современных цифровых устройств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от простейшего калькулятора до многоядерного процессора. Из их комбинаций строятся арифметические блоки, регистры, шины данных и целые вычислительные системы.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564874" y="6601420"/>
            <a:ext cx="6279356" cy="1091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Работают с двоичной логикой: «0» и «1»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Реализуются на транзисторах и диодах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Объединяются в интегральные схемы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814518"/>
            <a:ext cx="1215937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Базовый набор логических операций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3831431"/>
            <a:ext cx="6422231" cy="1476256"/>
          </a:xfrm>
          <a:prstGeom prst="roundRect">
            <a:avLst>
              <a:gd name="adj" fmla="val 5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999768" y="403740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 (AND)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9768" y="4466630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Выход равен «1» только тогда, когда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все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входы равны «1». Реализует логическое умножение.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414379" y="3831431"/>
            <a:ext cx="6422231" cy="1476256"/>
          </a:xfrm>
          <a:prstGeom prst="roundRect">
            <a:avLst>
              <a:gd name="adj" fmla="val 5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620357" y="403740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ИЛИ (OR)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620357" y="4466630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Выход равен «1», если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хотя бы один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вход равен «1». Реализует логическое сложение.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93790" y="5506045"/>
            <a:ext cx="6422231" cy="1793796"/>
          </a:xfrm>
          <a:prstGeom prst="roundRect">
            <a:avLst>
              <a:gd name="adj" fmla="val 4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999768" y="571202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 (NOT)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99768" y="6141244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Инвертор: выход всегда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противоположен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входу. Единственный однопортовый элемент.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414379" y="5506045"/>
            <a:ext cx="6422231" cy="1793796"/>
          </a:xfrm>
          <a:prstGeom prst="roundRect">
            <a:avLst>
              <a:gd name="adj" fmla="val 4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7620357" y="571202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И-НЕ (NAND)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7620357" y="6141244"/>
            <a:ext cx="6010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Универсальный элемент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из одних лишь NAND-элементов можно построить любую логическую функцию. Широко используется в реальных схемах.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93790" y="7523083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Тройка AND, OR, NOT — «классическая» база. Любая сколь угодно сложная логическая функция раскладывается в комбинацию этих операций, что гарантирует функциональную полноту.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956441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Обозначения логических элементов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793790" y="4494252"/>
            <a:ext cx="2386489" cy="2134433"/>
          </a:xfrm>
          <a:prstGeom prst="roundRect">
            <a:avLst>
              <a:gd name="adj" fmla="val 390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1015008" y="4715470"/>
            <a:ext cx="194405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Прямоугольник с «&amp;»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1015008" y="5454848"/>
            <a:ext cx="194405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Элемент И (AND) — отечественный стандарт ГОСТ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3378637" y="4494252"/>
            <a:ext cx="2386608" cy="2134433"/>
          </a:xfrm>
          <a:prstGeom prst="roundRect">
            <a:avLst>
              <a:gd name="adj" fmla="val 390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3599855" y="4715470"/>
            <a:ext cx="194417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Прямоугольник с «≥1»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3599855" y="5454848"/>
            <a:ext cx="194417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Элемент ИЛИ (OR) — порог срабатывания ≥1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5963603" y="4494252"/>
            <a:ext cx="2386608" cy="2134433"/>
          </a:xfrm>
          <a:prstGeom prst="roundRect">
            <a:avLst>
              <a:gd name="adj" fmla="val 390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6184821" y="4715470"/>
            <a:ext cx="194417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Прямоугольник с «1»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184821" y="5454848"/>
            <a:ext cx="194417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Инвертор НЕ (NOT) — инверсия на выходе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793790" y="6827044"/>
            <a:ext cx="7556421" cy="1189196"/>
          </a:xfrm>
          <a:prstGeom prst="roundRect">
            <a:avLst>
              <a:gd name="adj" fmla="val 7010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1015008" y="704826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«=1»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1015008" y="7477482"/>
            <a:ext cx="711398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Исключающее ИЛИ (XOR) — сумма по модулю 2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269575"/>
            <a:ext cx="9477256" cy="527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Таблицы истинности: Язык логики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793790" y="4083368"/>
            <a:ext cx="13042821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Таблица истинности — это формальный инструмент описания логической функции. Она перечисляет выходное значение для </a:t>
            </a: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всех возможных комбинаций</a:t>
            </a: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входных сигналов. Для элемента с N входами — 2ᴺ строк.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793790" y="4887278"/>
            <a:ext cx="3546634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Таблица: элемент И (AND)</a:t>
            </a:r>
            <a:endParaRPr lang="en-US" sz="1650" dirty="0"/>
          </a:p>
        </p:txBody>
      </p:sp>
      <p:sp>
        <p:nvSpPr>
          <p:cNvPr id="5" name="Shape 3"/>
          <p:cNvSpPr/>
          <p:nvPr/>
        </p:nvSpPr>
        <p:spPr>
          <a:xfrm>
            <a:off x="793790" y="5311973"/>
            <a:ext cx="6315670" cy="2229922"/>
          </a:xfrm>
          <a:prstGeom prst="roundRect">
            <a:avLst>
              <a:gd name="adj" fmla="val 3177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970717" y="5413177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Вход A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074194" y="5413177"/>
            <a:ext cx="175486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Вход B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173861" y="5413177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Выход Y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970717" y="5857637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074194" y="5857637"/>
            <a:ext cx="175486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173861" y="5857637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970717" y="6302097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074194" y="6302097"/>
            <a:ext cx="175486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173861" y="6302097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70717" y="6746558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074194" y="6746558"/>
            <a:ext cx="175486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173861" y="6746558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70717" y="7191018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074194" y="7191018"/>
            <a:ext cx="175486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173861" y="7191018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528560" y="4887278"/>
            <a:ext cx="3745349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Таблица: элемент ИЛИ (OR)</a:t>
            </a:r>
            <a:endParaRPr lang="en-US" sz="1650" dirty="0"/>
          </a:p>
        </p:txBody>
      </p:sp>
      <p:sp>
        <p:nvSpPr>
          <p:cNvPr id="22" name="Shape 20"/>
          <p:cNvSpPr/>
          <p:nvPr/>
        </p:nvSpPr>
        <p:spPr>
          <a:xfrm>
            <a:off x="7528560" y="5311973"/>
            <a:ext cx="6315670" cy="2229922"/>
          </a:xfrm>
          <a:prstGeom prst="roundRect">
            <a:avLst>
              <a:gd name="adj" fmla="val 3177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3" name="Text 21"/>
          <p:cNvSpPr/>
          <p:nvPr/>
        </p:nvSpPr>
        <p:spPr>
          <a:xfrm>
            <a:off x="7705487" y="5413177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Вход A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9808964" y="5413177"/>
            <a:ext cx="175486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Вход B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1908631" y="5413177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Выход Y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7705487" y="5857637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808964" y="5857637"/>
            <a:ext cx="175486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1908631" y="5857637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7705487" y="6302097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9808964" y="6302097"/>
            <a:ext cx="175486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11908631" y="6302097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7705487" y="6746558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9808964" y="6746558"/>
            <a:ext cx="175486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11908631" y="6746558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7705487" y="7191018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9808964" y="7191018"/>
            <a:ext cx="175486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11908631" y="7191018"/>
            <a:ext cx="1758672" cy="249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4350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Разнообразие логик: Технологии создания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790" y="3980497"/>
            <a:ext cx="496133" cy="49613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72463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ТТЛ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5153858"/>
            <a:ext cx="639734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Транзисторно-транзисторная логика. Высокое быстродействие, широкое распространение в 1970–80-х годах. Напряжение питания +5 В.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39144" y="3980497"/>
            <a:ext cx="496133" cy="49613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39144" y="472463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ТТЛШ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7439144" y="5153858"/>
            <a:ext cx="639746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ТТЛ с диодами Шоттки. Устраняет насыщение транзисторов — значительно повышает скорость переключения при сохранении совместимости с ТТЛ.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790" y="6503313"/>
            <a:ext cx="496133" cy="49613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93790" y="724745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КМОП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793790" y="7676674"/>
            <a:ext cx="639734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Комплементарная МДП-логика. Исключительно низкое статическое энергопотребление, высокая помехоустойчивость. Доминирует в современных схемах.</a:t>
            </a:r>
            <a:endParaRPr lang="en-US" sz="15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39144" y="6503313"/>
            <a:ext cx="496133" cy="49613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39144" y="724745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ЭСЛ / GaAs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7439144" y="7676674"/>
            <a:ext cx="639746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Эмиттерно-связанная логика и арсенид-галлиевые схемы — максимальное быстродействие для телекоммуникаций и сверхскоростных вычислений.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75830"/>
            <a:ext cx="1112389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Промышленные серии микросхем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89274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Каждая серия объединяет набор микросхем, выполненных по единой технологии, с общими параметрами питания, быстродействием и нагрузочной способностью — что упрощает проектирование устройств.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3751064"/>
            <a:ext cx="13042821" cy="5345906"/>
          </a:xfrm>
          <a:prstGeom prst="roundRect">
            <a:avLst>
              <a:gd name="adj" fmla="val 1559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801410" y="3758684"/>
            <a:ext cx="13027581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1000006" y="3885367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Серия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4260652" y="3885367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Технология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517487" y="3885367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Питание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10774323" y="3885367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Особенности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801410" y="4329589"/>
            <a:ext cx="13027581" cy="88844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1000006" y="4456271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К155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4260652" y="4456271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ТТЛ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7517487" y="4456271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 В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0774323" y="4456271"/>
            <a:ext cx="285630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Классическая серия, аналог SN74xx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801410" y="5218033"/>
            <a:ext cx="13027581" cy="120598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1000006" y="5344716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К555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4260652" y="5344716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ТТЛШ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7517487" y="5344716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 В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0774323" y="5344716"/>
            <a:ext cx="285630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Повышенное быстродействие, аналог 74LSxx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801410" y="6424017"/>
            <a:ext cx="13027581" cy="88844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Text 19"/>
          <p:cNvSpPr/>
          <p:nvPr/>
        </p:nvSpPr>
        <p:spPr>
          <a:xfrm>
            <a:off x="1000006" y="6550700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К561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4260652" y="6550700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КМОП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7517487" y="6550700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3–15 В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10774323" y="6550700"/>
            <a:ext cx="285630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Низкое потребление, аналог CD4000</a:t>
            </a:r>
            <a:endParaRPr lang="en-US" sz="1550" dirty="0"/>
          </a:p>
        </p:txBody>
      </p:sp>
      <p:sp>
        <p:nvSpPr>
          <p:cNvPr id="25" name="Shape 23"/>
          <p:cNvSpPr/>
          <p:nvPr/>
        </p:nvSpPr>
        <p:spPr>
          <a:xfrm>
            <a:off x="801410" y="7312462"/>
            <a:ext cx="13027581" cy="88844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" name="Text 24"/>
          <p:cNvSpPr/>
          <p:nvPr/>
        </p:nvSpPr>
        <p:spPr>
          <a:xfrm>
            <a:off x="1000006" y="7439144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К1533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4260652" y="7439144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ТТЛШ (усоверш.)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7517487" y="7439144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 В</a:t>
            </a:r>
            <a:endParaRPr lang="en-US" sz="1550" dirty="0"/>
          </a:p>
        </p:txBody>
      </p:sp>
      <p:sp>
        <p:nvSpPr>
          <p:cNvPr id="29" name="Text 27"/>
          <p:cNvSpPr/>
          <p:nvPr/>
        </p:nvSpPr>
        <p:spPr>
          <a:xfrm>
            <a:off x="10774323" y="7439144"/>
            <a:ext cx="285630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Аналог 74ALSxx, высокое быстродействие</a:t>
            </a:r>
            <a:endParaRPr lang="en-US" sz="1550" dirty="0"/>
          </a:p>
        </p:txBody>
      </p:sp>
      <p:sp>
        <p:nvSpPr>
          <p:cNvPr id="30" name="Shape 28"/>
          <p:cNvSpPr/>
          <p:nvPr/>
        </p:nvSpPr>
        <p:spPr>
          <a:xfrm>
            <a:off x="801410" y="8200906"/>
            <a:ext cx="13027581" cy="888444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1" name="Text 29"/>
          <p:cNvSpPr/>
          <p:nvPr/>
        </p:nvSpPr>
        <p:spPr>
          <a:xfrm>
            <a:off x="1000006" y="8327588"/>
            <a:ext cx="285630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74HC/HCT</a:t>
            </a:r>
            <a:endParaRPr lang="en-US" sz="1550" dirty="0"/>
          </a:p>
        </p:txBody>
      </p:sp>
      <p:sp>
        <p:nvSpPr>
          <p:cNvPr id="32" name="Text 30"/>
          <p:cNvSpPr/>
          <p:nvPr/>
        </p:nvSpPr>
        <p:spPr>
          <a:xfrm>
            <a:off x="4260652" y="8327588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КМОП</a:t>
            </a:r>
            <a:endParaRPr lang="en-US" sz="1550" dirty="0"/>
          </a:p>
        </p:txBody>
      </p:sp>
      <p:sp>
        <p:nvSpPr>
          <p:cNvPr id="33" name="Text 31"/>
          <p:cNvSpPr/>
          <p:nvPr/>
        </p:nvSpPr>
        <p:spPr>
          <a:xfrm>
            <a:off x="7517487" y="8327588"/>
            <a:ext cx="285249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2–6 В</a:t>
            </a:r>
            <a:endParaRPr lang="en-US" sz="1550" dirty="0"/>
          </a:p>
        </p:txBody>
      </p:sp>
      <p:sp>
        <p:nvSpPr>
          <p:cNvPr id="34" name="Text 32"/>
          <p:cNvSpPr/>
          <p:nvPr/>
        </p:nvSpPr>
        <p:spPr>
          <a:xfrm>
            <a:off x="10774323" y="8327588"/>
            <a:ext cx="285630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Совместимость с ТТЛ уровнями (HCT)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3856196"/>
            <a:ext cx="868561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912852" y="3915728"/>
            <a:ext cx="630436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ЧАСТЬ 2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793790" y="4308634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Глава 2: Типовые функциональные узлы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793790" y="5846445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Из логических элементов собираются «типовые» блоки — сумматоры, дешифраторы, мультиплексоры, триггеры, регистры и счётчики. Именно они становятся стандартными «строительными блоками» для проектирования сложных цифровых систем.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265521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От кирпичиков к зданиям: Эволюция интеграции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3902512"/>
            <a:ext cx="2173724" cy="1143476"/>
          </a:xfrm>
          <a:prstGeom prst="roundRect">
            <a:avLst>
              <a:gd name="adj" fmla="val 729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1741051" y="4299823"/>
            <a:ext cx="279083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3165872" y="4100870"/>
            <a:ext cx="423005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Отдельные элементы (SSI)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3165872" y="4530090"/>
            <a:ext cx="616612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Микросхемы с 1–10 вентилями. Базовые логические операции.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3066693" y="5036463"/>
            <a:ext cx="10670738" cy="11430"/>
          </a:xfrm>
          <a:prstGeom prst="roundRect">
            <a:avLst>
              <a:gd name="adj" fmla="val 729302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793790" y="5145167"/>
            <a:ext cx="4347567" cy="1143476"/>
          </a:xfrm>
          <a:prstGeom prst="roundRect">
            <a:avLst>
              <a:gd name="adj" fmla="val 729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2827972" y="5542478"/>
            <a:ext cx="279083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150" dirty="0"/>
          </a:p>
        </p:txBody>
      </p:sp>
      <p:sp>
        <p:nvSpPr>
          <p:cNvPr id="10" name="Text 8"/>
          <p:cNvSpPr/>
          <p:nvPr/>
        </p:nvSpPr>
        <p:spPr>
          <a:xfrm>
            <a:off x="5339715" y="5343525"/>
            <a:ext cx="421517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Средняя интеграция (MSI)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5339715" y="5772745"/>
            <a:ext cx="786431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Сумматоры, дешифраторы, мультиплексоры — готовые функциональные блоки.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5240536" y="6279118"/>
            <a:ext cx="8496895" cy="11430"/>
          </a:xfrm>
          <a:prstGeom prst="roundRect">
            <a:avLst>
              <a:gd name="adj" fmla="val 729302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Shape 11"/>
          <p:cNvSpPr/>
          <p:nvPr/>
        </p:nvSpPr>
        <p:spPr>
          <a:xfrm>
            <a:off x="793790" y="6387822"/>
            <a:ext cx="6521410" cy="1461016"/>
          </a:xfrm>
          <a:prstGeom prst="roundRect">
            <a:avLst>
              <a:gd name="adj" fmla="val 570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3914894" y="6943844"/>
            <a:ext cx="279083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150" dirty="0"/>
          </a:p>
        </p:txBody>
      </p:sp>
      <p:sp>
        <p:nvSpPr>
          <p:cNvPr id="15" name="Text 13"/>
          <p:cNvSpPr/>
          <p:nvPr/>
        </p:nvSpPr>
        <p:spPr>
          <a:xfrm>
            <a:off x="7513558" y="6586180"/>
            <a:ext cx="497824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Большая интеграция (LSI/VLSI)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7513558" y="7015401"/>
            <a:ext cx="612469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Микропроцессоры, микроконтроллеры, ПЛИС — полноценные системы на кристалле.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793790" y="8072080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Аналогия из строительства: от отдельного кирпича — к стандартной панели — к готовому зданию. Каждый уровень абстракции повышает производительность труда инженера.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76418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Комбинационные логические устройства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4314230"/>
            <a:ext cx="6565106" cy="3882033"/>
          </a:xfrm>
          <a:prstGeom prst="roundRect">
            <a:avLst>
              <a:gd name="adj" fmla="val 368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9273" y="4512588"/>
            <a:ext cx="319432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Ключевое свойство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5021104"/>
            <a:ext cx="616839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Выходные сигналы комбинационного устройства определяются </a:t>
            </a: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исключительно текущим состоянием входов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Прошлые значения входов не влияют на выход — у схемы нет «памяти».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564874" y="4512588"/>
            <a:ext cx="544449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Примеры комбинационных узлов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564874" y="5021104"/>
            <a:ext cx="6279356" cy="1865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Сумматоры и вычитатели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Дешифраторы и шифраторы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Мультиплексоры и демультиплексоры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Компараторы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Преобразователи кодов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564874" y="7065050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Описываются таблицей истинности или булевой функцией. Проектируются методами минимизации (карты Карно, метод Квайна–Мак-Класки).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493056"/>
            <a:ext cx="1048690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Сумматор: Сердце арифметики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50996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Сумматор — комбинационная схема, выполняющая двоичное сложение. Является основным вычислительным элементом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арифметико-логического устройства (АЛУ)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любого процессора.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5368290"/>
            <a:ext cx="13042821" cy="2111335"/>
          </a:xfrm>
          <a:prstGeom prst="roundRect">
            <a:avLst>
              <a:gd name="adj" fmla="val 3948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801410" y="5375910"/>
            <a:ext cx="4342448" cy="2096095"/>
          </a:xfrm>
          <a:prstGeom prst="roundRect">
            <a:avLst>
              <a:gd name="adj" fmla="val 3977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999768" y="5574268"/>
            <a:ext cx="318146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Полусумматор (HA)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999768" y="6003488"/>
            <a:ext cx="394573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Складывает 2 однобитных числа.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Входы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A, B.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Выходы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S (сумма) и C (перенос). Не учитывает входной перенос.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5143857" y="5375910"/>
            <a:ext cx="4342567" cy="2096095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Shape 7"/>
          <p:cNvSpPr/>
          <p:nvPr/>
        </p:nvSpPr>
        <p:spPr>
          <a:xfrm>
            <a:off x="5143857" y="5375910"/>
            <a:ext cx="22860" cy="2096095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5342215" y="5574268"/>
            <a:ext cx="365140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Полный сумматор (FA)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5342215" y="6003488"/>
            <a:ext cx="394585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Складывает 2 бита и входной перенос Cin.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Входы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A, B, Cin.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Выходы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S и Cout. Из FA строятся многоразрядные сумматоры.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9486424" y="5375910"/>
            <a:ext cx="4342567" cy="2096095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Shape 11"/>
          <p:cNvSpPr/>
          <p:nvPr/>
        </p:nvSpPr>
        <p:spPr>
          <a:xfrm>
            <a:off x="9486424" y="5375910"/>
            <a:ext cx="22860" cy="2096095"/>
          </a:xfrm>
          <a:prstGeom prst="roundRect">
            <a:avLst>
              <a:gd name="adj" fmla="val 364651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9684782" y="5574268"/>
            <a:ext cx="394585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Параллельный сумматор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9684782" y="6313646"/>
            <a:ext cx="394585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 полных сумматоров, соединённых цепочкой переносов. Складывает N-разрядные числа за один такт.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99911"/>
            <a:ext cx="744557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Схема полусумматора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216003"/>
            <a:ext cx="372391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Логические уравнения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4724519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 = A ⊕ B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сумма (элемент Исключающее-ИЛИ)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5220653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 = A · B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перенос (элемент И)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564874" y="4216003"/>
            <a:ext cx="336804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Таблица истинности</a:t>
            </a:r>
            <a:endParaRPr lang="en-US" sz="1950" dirty="0"/>
          </a:p>
        </p:txBody>
      </p:sp>
      <p:sp>
        <p:nvSpPr>
          <p:cNvPr id="7" name="Shape 5"/>
          <p:cNvSpPr/>
          <p:nvPr/>
        </p:nvSpPr>
        <p:spPr>
          <a:xfrm>
            <a:off x="7564874" y="4749403"/>
            <a:ext cx="6279356" cy="2900243"/>
          </a:xfrm>
          <a:prstGeom prst="roundRect">
            <a:avLst>
              <a:gd name="adj" fmla="val 2874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7770852" y="4883706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9340691" y="4883706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0906720" y="4883706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12472749" y="4883706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770852" y="5462230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9340691" y="5462230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0906720" y="5462230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12472749" y="5462230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7770852" y="6040755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9340691" y="6040755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10906720" y="6040755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2472749" y="6040755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7770852" y="6619280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9340691" y="6619280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10906720" y="6619280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12472749" y="6619280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7770852" y="7197804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9340691" y="7197804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10906720" y="7197804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12472749" y="7197804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60345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Дешифраторы: Преобразователи кодов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496514"/>
            <a:ext cx="271676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Принцип работы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5005030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Дешифратор преобразует N-разрядный двоичный код на входе в активный сигнал на одном из 2ᴺ выходов. Только один выход активен в каждый момент времени.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615600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Применения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93790" y="6664523"/>
            <a:ext cx="6279356" cy="1478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Адресация ячеек памяти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Выбор периферийных устройств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Управление дисплеями (7-сегментный)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Демультиплексирование сигналов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421999" y="4298156"/>
            <a:ext cx="6565106" cy="3914180"/>
          </a:xfrm>
          <a:prstGeom prst="roundRect">
            <a:avLst>
              <a:gd name="adj" fmla="val 36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7620357" y="4496514"/>
            <a:ext cx="307455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Дешифратор 2-в-4</a:t>
            </a:r>
            <a:endParaRPr lang="en-US" sz="1950" dirty="0"/>
          </a:p>
        </p:txBody>
      </p:sp>
      <p:sp>
        <p:nvSpPr>
          <p:cNvPr id="9" name="Shape 7"/>
          <p:cNvSpPr/>
          <p:nvPr/>
        </p:nvSpPr>
        <p:spPr>
          <a:xfrm>
            <a:off x="7620357" y="5029914"/>
            <a:ext cx="6168390" cy="2900243"/>
          </a:xfrm>
          <a:prstGeom prst="roundRect">
            <a:avLst>
              <a:gd name="adj" fmla="val 2874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7826335" y="5164217"/>
            <a:ext cx="6251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A1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855869" y="5164217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A0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9881592" y="5164217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Y0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10907316" y="5164217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Y1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1933039" y="5164217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Y2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12958763" y="5164217"/>
            <a:ext cx="6251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Y3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7826335" y="5742742"/>
            <a:ext cx="6251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855869" y="5742742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9881592" y="5742742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0907316" y="5742742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1933039" y="5742742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12958763" y="5742742"/>
            <a:ext cx="6251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7826335" y="6321266"/>
            <a:ext cx="6251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8855869" y="6321266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9881592" y="6321266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10907316" y="6321266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11933039" y="6321266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12958763" y="6321266"/>
            <a:ext cx="6251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7826335" y="6899791"/>
            <a:ext cx="6251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9" name="Text 27"/>
          <p:cNvSpPr/>
          <p:nvPr/>
        </p:nvSpPr>
        <p:spPr>
          <a:xfrm>
            <a:off x="8855869" y="6899791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9881592" y="6899791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10907316" y="6899791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32" name="Text 30"/>
          <p:cNvSpPr/>
          <p:nvPr/>
        </p:nvSpPr>
        <p:spPr>
          <a:xfrm>
            <a:off x="11933039" y="6899791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33" name="Text 31"/>
          <p:cNvSpPr/>
          <p:nvPr/>
        </p:nvSpPr>
        <p:spPr>
          <a:xfrm>
            <a:off x="12958763" y="6899791"/>
            <a:ext cx="6251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34" name="Text 32"/>
          <p:cNvSpPr/>
          <p:nvPr/>
        </p:nvSpPr>
        <p:spPr>
          <a:xfrm>
            <a:off x="7826335" y="7478316"/>
            <a:ext cx="6251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35" name="Text 33"/>
          <p:cNvSpPr/>
          <p:nvPr/>
        </p:nvSpPr>
        <p:spPr>
          <a:xfrm>
            <a:off x="8855869" y="7478316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36" name="Text 34"/>
          <p:cNvSpPr/>
          <p:nvPr/>
        </p:nvSpPr>
        <p:spPr>
          <a:xfrm>
            <a:off x="9881592" y="7478316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37" name="Text 35"/>
          <p:cNvSpPr/>
          <p:nvPr/>
        </p:nvSpPr>
        <p:spPr>
          <a:xfrm>
            <a:off x="10907316" y="7478316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38" name="Text 36"/>
          <p:cNvSpPr/>
          <p:nvPr/>
        </p:nvSpPr>
        <p:spPr>
          <a:xfrm>
            <a:off x="11933039" y="7478316"/>
            <a:ext cx="62138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39" name="Text 37"/>
          <p:cNvSpPr/>
          <p:nvPr/>
        </p:nvSpPr>
        <p:spPr>
          <a:xfrm>
            <a:off x="12958763" y="7478316"/>
            <a:ext cx="62519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21449"/>
            <a:ext cx="1085695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Мультиплексоры: Выбор сигнала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03836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Мультиплексор (MUX) — комбинационная схема, которая выбирает один из нескольких входных сигналов и передаёт его на единственный выход. Выбор определяется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адресными (управляющими) входами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4896683"/>
            <a:ext cx="4215289" cy="3054668"/>
          </a:xfrm>
          <a:prstGeom prst="roundRect">
            <a:avLst>
              <a:gd name="adj" fmla="val 2729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816650" y="4919543"/>
            <a:ext cx="4169569" cy="595313"/>
          </a:xfrm>
          <a:prstGeom prst="roundRect">
            <a:avLst>
              <a:gd name="adj" fmla="val 9395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2752606" y="5027295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1015008" y="5713214"/>
            <a:ext cx="329088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Структура MUX 4-в-1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1015008" y="6142434"/>
            <a:ext cx="377285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 информационных входа D0–D3, 2 адресных входа S0, S1, один выход Y. Адресные входы выбирают, какой из D0–D3 проходит на Y.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207437" y="4896683"/>
            <a:ext cx="4215408" cy="3054668"/>
          </a:xfrm>
          <a:prstGeom prst="roundRect">
            <a:avLst>
              <a:gd name="adj" fmla="val 2729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Shape 8"/>
          <p:cNvSpPr/>
          <p:nvPr/>
        </p:nvSpPr>
        <p:spPr>
          <a:xfrm>
            <a:off x="5230297" y="4919543"/>
            <a:ext cx="4169688" cy="595313"/>
          </a:xfrm>
          <a:prstGeom prst="roundRect">
            <a:avLst>
              <a:gd name="adj" fmla="val 9395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7166253" y="5027295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5428655" y="571321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Применения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5428655" y="6142434"/>
            <a:ext cx="3772972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Маршрутизация данных по шинам, реализация логических функций, последовательная передача параллельных данных, разделение времени на каналы.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9621203" y="4896683"/>
            <a:ext cx="4215289" cy="3054668"/>
          </a:xfrm>
          <a:prstGeom prst="roundRect">
            <a:avLst>
              <a:gd name="adj" fmla="val 2729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Shape 13"/>
          <p:cNvSpPr/>
          <p:nvPr/>
        </p:nvSpPr>
        <p:spPr>
          <a:xfrm>
            <a:off x="9644063" y="4919543"/>
            <a:ext cx="4169569" cy="595313"/>
          </a:xfrm>
          <a:prstGeom prst="roundRect">
            <a:avLst>
              <a:gd name="adj" fmla="val 9395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Text 14"/>
          <p:cNvSpPr/>
          <p:nvPr/>
        </p:nvSpPr>
        <p:spPr>
          <a:xfrm>
            <a:off x="11580019" y="5027295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9842421" y="5713214"/>
            <a:ext cx="295656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Демультиплексор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9842421" y="6142434"/>
            <a:ext cx="377285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Обратная операция: один вход распределяется на один из нескольких выходов. Часто реализуется дешифратором с разрешающим входом.</a:t>
            </a:r>
            <a:endParaRPr lang="en-US" sz="1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210520"/>
            <a:ext cx="1079242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Триггер: Хранитель информации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4128254"/>
            <a:ext cx="6565106" cy="3634026"/>
          </a:xfrm>
          <a:prstGeom prst="roundRect">
            <a:avLst>
              <a:gd name="adj" fmla="val 3932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9273" y="4326612"/>
            <a:ext cx="300740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Что такое триггер?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4835128"/>
            <a:ext cx="616839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Триггер — </a:t>
            </a: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последовательностная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(с памятью) электронная схема с двумя устойчивыми состояниями: «0» и «1». Состояние зависит не только от текущих входов, но и от предыдущего состояния схемы.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849273" y="6283881"/>
            <a:ext cx="6168390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Один триггер хранит </a:t>
            </a: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один бит информации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Это минимальная ячейка памяти цифровой системы.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564874" y="4326612"/>
            <a:ext cx="554474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Отличие от комбинационных схем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564874" y="4835128"/>
            <a:ext cx="627935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комбинационных схемах выход определяется только текущим входом. В триггере выход зависит от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истории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предыдущих входных воздействий. Именно это свойство позволяет строить регистры, счётчики и запоминающие устройства.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564874" y="6601420"/>
            <a:ext cx="6279356" cy="1091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Два устойчивых состояния (бистабильность)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Состояние сохраняется при снятии сигнала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Управляется импульсами или уровнями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291239"/>
            <a:ext cx="501646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Типы триггеров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3308152"/>
            <a:ext cx="6422231" cy="2587466"/>
          </a:xfrm>
          <a:prstGeom prst="roundRect">
            <a:avLst>
              <a:gd name="adj" fmla="val 322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999768" y="3514130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3479" y="3677722"/>
            <a:ext cx="267891" cy="2678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9768" y="430780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RS-триггер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9768" y="4737021"/>
            <a:ext cx="6010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Установка (Set) и сброс (Reset). Простейший тип. Запрещённое состояние при S=R=1. Основа для всех остальных типов.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7414379" y="3308152"/>
            <a:ext cx="6422231" cy="2587466"/>
          </a:xfrm>
          <a:prstGeom prst="roundRect">
            <a:avLst>
              <a:gd name="adj" fmla="val 322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6"/>
          <p:cNvSpPr/>
          <p:nvPr/>
        </p:nvSpPr>
        <p:spPr>
          <a:xfrm>
            <a:off x="7620357" y="3514130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84068" y="3677722"/>
            <a:ext cx="267891" cy="26789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620357" y="430780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D-триггер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7620357" y="4737021"/>
            <a:ext cx="6010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Данные (Data) защёлкиваются по фронту тактового импульса. Выход Q повторяет D с задержкой на такт. Основа регистров.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793790" y="6093976"/>
            <a:ext cx="6422231" cy="2587466"/>
          </a:xfrm>
          <a:prstGeom prst="roundRect">
            <a:avLst>
              <a:gd name="adj" fmla="val 322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Shape 10"/>
          <p:cNvSpPr/>
          <p:nvPr/>
        </p:nvSpPr>
        <p:spPr>
          <a:xfrm>
            <a:off x="999768" y="6299954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3479" y="6463546"/>
            <a:ext cx="267891" cy="26789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99768" y="709362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T-триггер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99768" y="7522845"/>
            <a:ext cx="6010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Счётный (Toggle). Меняет состояние на противоположное при каждом тактовом импульсе. Основа двоичных счётчиков.</a:t>
            </a:r>
            <a:endParaRPr lang="en-US" sz="1550" dirty="0"/>
          </a:p>
        </p:txBody>
      </p:sp>
      <p:sp>
        <p:nvSpPr>
          <p:cNvPr id="18" name="Shape 13"/>
          <p:cNvSpPr/>
          <p:nvPr/>
        </p:nvSpPr>
        <p:spPr>
          <a:xfrm>
            <a:off x="7414379" y="6093976"/>
            <a:ext cx="6422231" cy="2587466"/>
          </a:xfrm>
          <a:prstGeom prst="roundRect">
            <a:avLst>
              <a:gd name="adj" fmla="val 322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Shape 14"/>
          <p:cNvSpPr/>
          <p:nvPr/>
        </p:nvSpPr>
        <p:spPr>
          <a:xfrm>
            <a:off x="7620357" y="6299954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84068" y="6463546"/>
            <a:ext cx="267891" cy="26789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620357" y="709362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JK-триггер</a:t>
            </a:r>
            <a:endParaRPr lang="en-US" sz="1950" dirty="0"/>
          </a:p>
        </p:txBody>
      </p:sp>
      <p:sp>
        <p:nvSpPr>
          <p:cNvPr id="22" name="Text 16"/>
          <p:cNvSpPr/>
          <p:nvPr/>
        </p:nvSpPr>
        <p:spPr>
          <a:xfrm>
            <a:off x="7620357" y="7522845"/>
            <a:ext cx="601027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Универсальный: устанавливает (J=1), сбрасывает (K=1) или переключает (J=K=1). Нет запрещённых состояний.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99911"/>
            <a:ext cx="1228284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Схема RS-триггера на элементах И-НЕ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216003"/>
            <a:ext cx="271676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Принцип работы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4724519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Два элемента И-НЕ соединены с перекрёстными обратными связями. Выходы Q и </a:t>
            </a:r>
            <a:r>
              <a:rPr lang="en-US" sz="155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Q̄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всегда противоположны. Входы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S̄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(установка) 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R̄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активные нулевые (инвертированные).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564874" y="4216003"/>
            <a:ext cx="317623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Таблица переходов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7564874" y="4749403"/>
            <a:ext cx="6279356" cy="2900243"/>
          </a:xfrm>
          <a:prstGeom prst="roundRect">
            <a:avLst>
              <a:gd name="adj" fmla="val 2874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770852" y="4883706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S̄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340691" y="4883706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R̄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10906720" y="4883706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Q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2472749" y="4883706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Действие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770852" y="5462230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9340691" y="5462230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10906720" y="5462230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2472749" y="5462230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Установка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770852" y="6040755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9340691" y="6040755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10906720" y="6040755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12472749" y="6040755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Сброс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7770852" y="6619280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9340691" y="6619280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10906720" y="6619280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Q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12472749" y="6619280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Хранение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7770852" y="7197804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9340691" y="7197804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10906720" y="7197804"/>
            <a:ext cx="116169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—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12472749" y="7197804"/>
            <a:ext cx="116550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Запрещено</a:t>
            </a:r>
            <a:endParaRPr lang="en-US" sz="15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945011"/>
            <a:ext cx="964287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Регистры: Группы хранителей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961924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Регистр — последовательностная схема из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 триггеров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предназначенная для хранения N-разрядного двоичного слова. Это основная ячейка временного хранения данных в процессоре.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820245"/>
            <a:ext cx="4347567" cy="79379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92148" y="5812393"/>
            <a:ext cx="288690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Регистр хранения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992148" y="6241613"/>
            <a:ext cx="395085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D-триггеры с общим тактовым входом. Данные на входе защёлкиваются по фронту CLK и хранятся до следующего тактового импульса.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357" y="4820245"/>
            <a:ext cx="4347567" cy="79379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339715" y="5812393"/>
            <a:ext cx="315622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Сдвиговый регистр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5339715" y="6241613"/>
            <a:ext cx="395085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Триггеры соединены цепочкой: выход предыдущего — вход следующего. При каждом такте данные сдвигаются. Преобразует параллельный код в последовательный и обратно.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924" y="4820245"/>
            <a:ext cx="4347567" cy="79379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87282" y="581239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Применение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9687282" y="6241613"/>
            <a:ext cx="395085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Регистры общего назначения в процессоре, буферные регистры шин, аккумулятор АЛУ, регистры команд и адреса.</a:t>
            </a:r>
            <a:endParaRPr lang="en-US" sz="15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87610"/>
            <a:ext cx="927282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Счётчики: Отсчёт импульсов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903702"/>
            <a:ext cx="271676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Принцип работы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4412218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Счётчик — последовательностная схема на триггерах, которая изменяет своё состояние (двоичный код) при каждом тактовом импульсе. Хранит текущее число принятых импульсов.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5563195"/>
            <a:ext cx="271795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Классификация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93790" y="6071711"/>
            <a:ext cx="6279356" cy="2044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направлению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суммирующий, вычитающий, реверсивный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структуре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асинхронный (с последовательным переносом), синхронный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модулю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: двоичный (2ᴺ), с произвольным основанием (счётчик по модулю M)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421999" y="3705344"/>
            <a:ext cx="6565106" cy="4479846"/>
          </a:xfrm>
          <a:prstGeom prst="roundRect">
            <a:avLst>
              <a:gd name="adj" fmla="val 319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7620357" y="3903702"/>
            <a:ext cx="376582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Применения счётчиков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620357" y="4412218"/>
            <a:ext cx="6168390" cy="1865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Подсчёт событий и импульсов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Генерация временных задержек и интервалов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Делители частоты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Адресация памяти в контроллерах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Формирование развёртки в дисплеях</a:t>
            </a:r>
            <a:endParaRPr lang="en-US" sz="15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3697367"/>
            <a:ext cx="868561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6399252" y="3756898"/>
            <a:ext cx="630436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ЧАСТЬ 3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280190" y="4149804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Глава 3: Реальная элементная база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280190" y="5687616"/>
            <a:ext cx="755642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 абстрактными логическими символами стоят конкретные физические устройства — транзисторы, диоды, резисторы, выполненные по различным полупроводниковым технологиям. Понимание элементной базы критически важно для оценки быстродействия, энергопотребления и помехоустойчивости реальных схем.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50436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Транзисторы: Основа современной электроники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5141357"/>
            <a:ext cx="1407319" cy="140731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449116" y="5141357"/>
            <a:ext cx="474202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Многоэмиттерный транзистор (ТТЛ)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2449116" y="5880735"/>
            <a:ext cx="474202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Ключевой элемент ТТЛ-логики. Несколько эмиттеров реализуют функцию И непосредственно в структуре транзистора, сокращая количество компонентов и увеличивая быстродействие.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9144" y="5141357"/>
            <a:ext cx="1407438" cy="140743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094589" y="5141357"/>
            <a:ext cx="403288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МДП-транзистор (КМОП)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9094589" y="5570577"/>
            <a:ext cx="474202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Полевой транзистор с изолированным затвором. Управляется напряжением, потребляет практически нулевой ток в статике. Основа современных КМОП-схем с топологическими нормами менее 10 нм.</a:t>
            </a:r>
            <a:endParaRPr lang="en-US" sz="15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542824"/>
            <a:ext cx="1112984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Диоды Шоттки: Ускорение работы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4460558"/>
            <a:ext cx="6565106" cy="2969300"/>
          </a:xfrm>
          <a:prstGeom prst="roundRect">
            <a:avLst>
              <a:gd name="adj" fmla="val 481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9273" y="465891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Проблема ТТЛ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5167432"/>
            <a:ext cx="616839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обычной ТТЛ-схеме биполярный транзистор при насыщении накапливает избыточные заряды в базе. Их рассасывание при выключении транзистора занимает время — это ограничивает быстродействие.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564874" y="4658916"/>
            <a:ext cx="373058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Решение: диод Шоттки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564874" y="5167432"/>
            <a:ext cx="62793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Диод Шоттки (металл–полупроводник) подключается между базой и коллектором транзистора. Благодаря малому прямому напряжению (~0,3 В) он шунтирует переход 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 даёт транзистору уйти в насыщение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564874" y="6616184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Результат: ТТЛШ-схемы работают в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2–4 раза быстрее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обычных ТТЛ при незначительном увеличении потребления.</a:t>
            </a:r>
            <a:endParaRPr lang="en-US" sz="15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271957"/>
            <a:ext cx="1231463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КМОП-логика: Энергоэффективность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288869"/>
            <a:ext cx="4215289" cy="3411974"/>
          </a:xfrm>
          <a:prstGeom prst="roundRect">
            <a:avLst>
              <a:gd name="adj" fmla="val 3216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770930" y="4288869"/>
            <a:ext cx="91440" cy="3411974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1083588" y="4510088"/>
            <a:ext cx="370427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Принцип комплементарности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083588" y="5249466"/>
            <a:ext cx="3704273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Каждый вентиль содержит пару транзисторов: p-канальный (PMOS) и n-канальный (NMOS). Они работают в противофазе: когда один открыт, другой закрыт. Прямой ток через схему протекает только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момент переключения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5207437" y="4288869"/>
            <a:ext cx="4215408" cy="3411974"/>
          </a:xfrm>
          <a:prstGeom prst="roundRect">
            <a:avLst>
              <a:gd name="adj" fmla="val 3216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5184577" y="4288869"/>
            <a:ext cx="91440" cy="3411974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5497235" y="4510088"/>
            <a:ext cx="324850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Энергопотребление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497235" y="4939308"/>
            <a:ext cx="3704392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Статическое потребление ≈ 0. Динамическое потребление пропорционально частоте переключений и ёмкости нагрузки: P = C·V²·f. Именно поэтому снижение напряжения питания с 5 В до 1,2 В даёт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многократную экономию энергии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9621203" y="4288869"/>
            <a:ext cx="4215289" cy="3411974"/>
          </a:xfrm>
          <a:prstGeom prst="roundRect">
            <a:avLst>
              <a:gd name="adj" fmla="val 3216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Shape 10"/>
          <p:cNvSpPr/>
          <p:nvPr/>
        </p:nvSpPr>
        <p:spPr>
          <a:xfrm>
            <a:off x="9598343" y="4288869"/>
            <a:ext cx="91440" cy="3411974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9911001" y="4510088"/>
            <a:ext cx="313062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Масштабирование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911001" y="4939308"/>
            <a:ext cx="370427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КМОП-технология масштабируется согласно закону Мура. Современные нормы: 3–7 нм. Один кристалл содержит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десятки миллиардов транзисторов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5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741420"/>
            <a:ext cx="762369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ЭСЛ: Высокая скорость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857512"/>
            <a:ext cx="271676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Принцип работы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5366028"/>
            <a:ext cx="627935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ЭСЛ (эмиттерно-связанной логике) транзисторы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никогда не входят в насыщение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Переключение происходит за счёт перераспределения тока между плечами дифференциального каскада. Это обеспечивает время переключения вентиля менее 1 нс.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7421999" y="4659154"/>
            <a:ext cx="6565106" cy="2572226"/>
          </a:xfrm>
          <a:prstGeom prst="roundRect">
            <a:avLst>
              <a:gd name="adj" fmla="val 5556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7620357" y="4857512"/>
            <a:ext cx="502539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Характеристики и применение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620357" y="5366028"/>
            <a:ext cx="6168390" cy="1795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Задержка распространения: 0,5–2 нс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Тактовые частоты: до нескольких ГГц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Высокое потребление тока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Применение: телекоммуникации, суперкомпьютеры, высокоскоростные АЦП</a:t>
            </a:r>
            <a:endParaRPr lang="en-US" sz="15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445907"/>
            <a:ext cx="765393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GaAs: Новые горизонты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462820"/>
            <a:ext cx="4215289" cy="3063954"/>
          </a:xfrm>
          <a:prstGeom prst="roundRect">
            <a:avLst>
              <a:gd name="adj" fmla="val 155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999768" y="466879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Материал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9768" y="5098018"/>
            <a:ext cx="3803333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Арсенид галлия (GaAs) — полупроводник III–V группы с подвижностью электронов в 5–6 раз выше, чем у кремния. Позволяет создавать транзисторы с исключительно высоким быстродействием.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207437" y="4462820"/>
            <a:ext cx="4215408" cy="3063954"/>
          </a:xfrm>
          <a:prstGeom prst="roundRect">
            <a:avLst>
              <a:gd name="adj" fmla="val 155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5413415" y="4668798"/>
            <a:ext cx="249578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Преимущества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5413415" y="5098018"/>
            <a:ext cx="3803452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Рабочие частоты до сотен ГГц. Низкий уровень шумов. Устойчивость к радиации. Применяется в СВЧ-усилителях, космической и военной электронике.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9621203" y="4462820"/>
            <a:ext cx="4215289" cy="3063954"/>
          </a:xfrm>
          <a:prstGeom prst="roundRect">
            <a:avLst>
              <a:gd name="adj" fmla="val 155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9827181" y="466879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Ограничения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827181" y="5098018"/>
            <a:ext cx="3803333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Высокая стоимость производства. Хрупкость подложки. Сложность интеграции с кремниевыми схемами. Поэтому GaAs применяется в нишевых высокочастотных задачах, а не в массовой цифровой логике.</a:t>
            </a:r>
            <a:endParaRPr lang="en-US" sz="15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74765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Масштабы интеграции: От элемента к системе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611755"/>
            <a:ext cx="13042821" cy="65278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2508" y="5418010"/>
            <a:ext cx="2449569" cy="732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Меньше элементов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5594272" y="8583800"/>
            <a:ext cx="3447760" cy="366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Низкая плотность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1315294" y="5418010"/>
            <a:ext cx="2449569" cy="7329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Больше элементов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5447893" y="2879677"/>
            <a:ext cx="3725861" cy="366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Высокая плотность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4448684" y="7133033"/>
            <a:ext cx="2514716" cy="5863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LSI — 100–10 000 элементов</a:t>
            </a:r>
            <a:endParaRPr lang="en-US" sz="18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47078" y="6343520"/>
            <a:ext cx="364829" cy="36482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901533" y="7146063"/>
            <a:ext cx="2514717" cy="5863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VLSI — &gt;10 000 (микропроцессоры)</a:t>
            </a:r>
            <a:endParaRPr lang="en-US" sz="18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76476" y="6351256"/>
            <a:ext cx="364830" cy="36482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901533" y="4735583"/>
            <a:ext cx="2514717" cy="5863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MSI — 10–100 элементов</a:t>
            </a:r>
            <a:endParaRPr lang="en-US" sz="18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76476" y="3940776"/>
            <a:ext cx="364830" cy="364829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370506" y="4882166"/>
            <a:ext cx="2514717" cy="293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18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SSI — 1–10 вентилей</a:t>
            </a:r>
            <a:endParaRPr lang="en-US" sz="18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45449" y="3940776"/>
            <a:ext cx="364829" cy="364829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93790" y="9362837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Закон Мура предсказывал удвоение числа транзисторов на кристалле каждые два года. Это стало двигателем прогресса: первый процессор Intel 4004 (1971) содержал 2 300 транзисторов, современные процессоры — десятки миллиардов.</a:t>
            </a:r>
            <a:endParaRPr lang="en-US" sz="15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74075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Микропроцессор: Функционально законченный блок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4611886"/>
            <a:ext cx="6565106" cy="3286839"/>
          </a:xfrm>
          <a:prstGeom prst="roundRect">
            <a:avLst>
              <a:gd name="adj" fmla="val 4348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9273" y="4810244"/>
            <a:ext cx="423279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Состав микропроцессора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5318760"/>
            <a:ext cx="6168390" cy="2252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Арифметико-логическое устройство (АЛУ)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Регистровый файл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Устройство управления (УУ)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Кэш-память первого и второго уровня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Блок операций с плавающей точкой (FPU)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Блоки предсказания ветвлений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564874" y="481024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Масштаб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564874" y="5318760"/>
            <a:ext cx="62793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Современные микропроцессоры (Apple M-серия, AMD Zen, Intel Core) содержат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10–100 миллиардов транзисторов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на кристалле площадью ~100–300 мм², изготовленном по нормам 3–7 нм.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564874" y="6767513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Все эти транзисторы — реализация тех самых логических вентилей, триггеров, сумматоров и мультиплексоров, которые мы рассмотрели в предыдущих разделах.</a:t>
            </a:r>
            <a:endParaRPr lang="en-US" sz="15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4082415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Современный микропроцессор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5620226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Кристалл современного процессора — это квинтэссенция всей цифровой электроники. Миллиарды транзисторов, работающих в согласованном ритме на частотах 3–5 ГГц, реализуют алгоритмы, которые были описаны на языке булевой алгебры ещё в XIX веке.</a:t>
            </a:r>
            <a:endParaRPr lang="en-US" sz="15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4014907"/>
            <a:ext cx="868561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6399252" y="4074438"/>
            <a:ext cx="630436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ЧАСТЬ 4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280190" y="4467344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Глава 4: Применение и примеры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280190" y="6005155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Рассмотрим, как типовые функциональные узлы объединяются в реальных системах: от арифметического блока процессора и иерархии памяти до систем управления периферией и повседневных цифровых устройств.</a:t>
            </a:r>
            <a:endParaRPr lang="en-US" sz="15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23182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Арифметико-логическое устройство (АЛУ)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868817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АЛУ — центральный вычислительный блок процессора, реализованный на основе описанных нами узлов.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790" y="4409599"/>
            <a:ext cx="496133" cy="49613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515373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Сумматоры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93790" y="5582960"/>
            <a:ext cx="639734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Многоразрядные параллельные сумматоры с ускоренным переносом выполняют сложение за 1–2 такта.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39144" y="4409599"/>
            <a:ext cx="496133" cy="49613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439144" y="5153739"/>
            <a:ext cx="358378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Логические операции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7439144" y="5582960"/>
            <a:ext cx="639746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Побитовые И, ИЛИ, НЕ, XOR реализуются одним слоем вентилей. Используются для маскирования и сравнения данных.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790" y="6614874"/>
            <a:ext cx="496133" cy="49613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93790" y="735901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Регистры АЛУ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793790" y="7788235"/>
            <a:ext cx="639734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Входные операнды и результат хранятся в регистрах. Аккумулятор — главный регистр, участвующий в большинстве операций АЛУ.</a:t>
            </a:r>
            <a:endParaRPr lang="en-US" sz="15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39144" y="6614874"/>
            <a:ext cx="496133" cy="49613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439144" y="7359015"/>
            <a:ext cx="28139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Мультиплексоры</a:t>
            </a:r>
            <a:endParaRPr lang="en-US" sz="1950" dirty="0"/>
          </a:p>
        </p:txBody>
      </p:sp>
      <p:sp>
        <p:nvSpPr>
          <p:cNvPr id="15" name="Text 9"/>
          <p:cNvSpPr/>
          <p:nvPr/>
        </p:nvSpPr>
        <p:spPr>
          <a:xfrm>
            <a:off x="7439144" y="7788235"/>
            <a:ext cx="639746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Выбирают операнды из регистрового файла, направляют результат в нужный регистр или на шину данных.</a:t>
            </a:r>
            <a:endParaRPr lang="en-US" sz="15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84909"/>
            <a:ext cx="1039153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Память: Хранение информации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101822"/>
            <a:ext cx="6422231" cy="1793796"/>
          </a:xfrm>
          <a:prstGeom prst="roundRect">
            <a:avLst>
              <a:gd name="adj" fmla="val 4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999768" y="4307800"/>
            <a:ext cx="328957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Регистровая память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9768" y="4737021"/>
            <a:ext cx="6010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Несколько десятков D-триггеров, доступ за один такт. Регистровый файл процессора: быстрейший тип памяти в иерархии.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414379" y="4101822"/>
            <a:ext cx="6422231" cy="1793796"/>
          </a:xfrm>
          <a:prstGeom prst="roundRect">
            <a:avLst>
              <a:gd name="adj" fmla="val 4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620357" y="430780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SRAM (ОЗУ)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620357" y="4737021"/>
            <a:ext cx="6010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Каждая ячейка — 6 КМОП-транзисторов, образующих два перекрёстно-связанных инвертора (RS-триггер). Быстрая, энергозависимая. Используется в кэш-памяти.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93790" y="6093976"/>
            <a:ext cx="6422231" cy="1793796"/>
          </a:xfrm>
          <a:prstGeom prst="roundRect">
            <a:avLst>
              <a:gd name="adj" fmla="val 4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999768" y="629995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DRAM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99768" y="6729174"/>
            <a:ext cx="6010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Ячейка — 1 транзистор + 1 конденсатор. Высокая плотность, требует регенерации заряда. Основа оперативной памяти компьютеров.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414379" y="6093976"/>
            <a:ext cx="6422231" cy="1793796"/>
          </a:xfrm>
          <a:prstGeom prst="roundRect">
            <a:avLst>
              <a:gd name="adj" fmla="val 4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7620357" y="629995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ПЗУ / Flash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7620357" y="6729174"/>
            <a:ext cx="6010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Энергонезависимая память. Хранит прошивку, BIOS, программный код микроконтроллеров. На основе МДП-транзисторов с плавающим затвором.</a:t>
            </a:r>
            <a:endParaRPr lang="en-US" sz="15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241125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Блок-схема процессора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5778937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 схеме выделены ключевые блоки: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АЛУ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(вычисления),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регистровый файл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(хранение операндов),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устройство управления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(декодирование команд),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кэш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(буферная память) 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шины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(передача данных между блоками).</a:t>
            </a:r>
            <a:endParaRPr lang="en-US" sz="15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912864"/>
            <a:ext cx="695086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Системы управления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3830598"/>
            <a:ext cx="6565106" cy="4229338"/>
          </a:xfrm>
          <a:prstGeom prst="roundRect">
            <a:avLst>
              <a:gd name="adj" fmla="val 3379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9273" y="4028956"/>
            <a:ext cx="597646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Роль логических узлов в управлении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4537472"/>
            <a:ext cx="616839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Дешифраторы, мультиплексоры и триггеры совместно образуют </a:t>
            </a: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конечные автоматы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(FSM) — основу устройств управления. Они декодируют команды, управляют периферией и синхронизируют работу подсистем.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564874" y="4028956"/>
            <a:ext cx="358771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Примеры применения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564874" y="4537472"/>
            <a:ext cx="6279356" cy="3453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Контроллер клавиатуры: дешифрирует код нажатой клавиши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Контроллер прерываний: мультиплексирует запросы от устройств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Контроллер памяти: управляет адресацией и циклами чтения/записи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ШИМ-контроллер: формирует импульсы заданной скважности счётчиком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UART: сдвиговый регистр для последовательной передачи данных</a:t>
            </a:r>
            <a:endParaRPr lang="en-US" sz="15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254693"/>
            <a:ext cx="621161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Примеры из жизни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271605"/>
            <a:ext cx="2425660" cy="149911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601872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Калькуляторы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793790" y="6447949"/>
            <a:ext cx="4182189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Первые применения цифровой логики в массовых устройствах. Содержат АЛУ, регистры и схему управления на нескольких тысячах вентилей.</a:t>
            </a:r>
            <a:endParaRPr lang="en-US" sz="15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4271605"/>
            <a:ext cx="2425660" cy="149911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23986" y="601872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Компьютеры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5223986" y="6447949"/>
            <a:ext cx="4182308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Миллиарды транзисторов в процессоре, оперативная и постоянная память, контроллеры периферии — всё на тех же базовых принципах.</a:t>
            </a:r>
            <a:endParaRPr lang="en-US" sz="15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4271605"/>
            <a:ext cx="2425660" cy="149911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54302" y="601872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Смартфоны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9654302" y="6447949"/>
            <a:ext cx="4182308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Система на кристалле (SoC) объединяет процессор, графический ускоритель, DSP, модем, память на одном кристалле площадью ~100 мм².</a:t>
            </a:r>
            <a:endParaRPr lang="en-US" sz="15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3856196"/>
            <a:ext cx="868561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6399252" y="3915728"/>
            <a:ext cx="630436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ЧАСТЬ 5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280190" y="4308634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Глава 5: Будущее логических устройств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280190" y="5846445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Классическая КМОП-технология приближается к физическим пределам масштабирования. Исследователи ищут новые парадигмы вычислений — квантовые, нейроморфные, оптические — которые могут революционизировать обработку информации.</a:t>
            </a:r>
            <a:endParaRPr lang="en-US" sz="15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969895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Квантовые вычисления: Новая парадигма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706064"/>
            <a:ext cx="301525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Кубит вместо бита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5214580"/>
            <a:ext cx="6279356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Классический бит — 0 или 1. Квантовый бит (кубит) благодаря суперпозиции может находиться в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обоих состояниях одновременно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N кубитов описывают 2ᴺ состояний параллельно, что потенциально даёт экспоненциальное ускорение для ряда задач.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7421999" y="4507706"/>
            <a:ext cx="6565106" cy="3495080"/>
          </a:xfrm>
          <a:prstGeom prst="roundRect">
            <a:avLst>
              <a:gd name="adj" fmla="val 4089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7620357" y="4706064"/>
            <a:ext cx="446889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Применения и ограничения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620357" y="5214580"/>
            <a:ext cx="6168390" cy="14783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Факторизация больших чисел (алгоритм Шора)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Оптимизационные задачи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Симуляция молекул для химии и фармацевтики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Машинное обучение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620357" y="6871573"/>
            <a:ext cx="616839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Проблема: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декогеренция кубитов требует охлаждения до ~15 мК. Практические квантовые компьютеры пока содержат сотни кубитов с высоким уровнем ошибок.</a:t>
            </a:r>
            <a:endParaRPr lang="en-US" sz="15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834402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Нейроморфные вычисления: Имитация мозга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4769048"/>
            <a:ext cx="4215289" cy="3369350"/>
          </a:xfrm>
          <a:prstGeom prst="roundRect">
            <a:avLst>
              <a:gd name="adj" fmla="val 325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793790" y="4746188"/>
            <a:ext cx="4215289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2603778" y="4471392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82372" y="4649986"/>
            <a:ext cx="238125" cy="23812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15008" y="526518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Архитектура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1015008" y="5694402"/>
            <a:ext cx="377285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Массивы искусственных нейронов и синапсов, реализованные аппаратно. Параллельная обработка, как в биологическом мозге. Примеры: Intel Loihi, IBM TrueNorth.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207437" y="4769048"/>
            <a:ext cx="4215408" cy="3369350"/>
          </a:xfrm>
          <a:prstGeom prst="roundRect">
            <a:avLst>
              <a:gd name="adj" fmla="val 325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7"/>
          <p:cNvSpPr/>
          <p:nvPr/>
        </p:nvSpPr>
        <p:spPr>
          <a:xfrm>
            <a:off x="5207437" y="4746188"/>
            <a:ext cx="4215408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Shape 8"/>
          <p:cNvSpPr/>
          <p:nvPr/>
        </p:nvSpPr>
        <p:spPr>
          <a:xfrm>
            <a:off x="7017425" y="4471392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96018" y="4649986"/>
            <a:ext cx="238125" cy="23812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28655" y="5265182"/>
            <a:ext cx="270926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Эффективность</a:t>
            </a:r>
            <a:endParaRPr lang="en-US" sz="1950" dirty="0"/>
          </a:p>
        </p:txBody>
      </p:sp>
      <p:sp>
        <p:nvSpPr>
          <p:cNvPr id="14" name="Text 10"/>
          <p:cNvSpPr/>
          <p:nvPr/>
        </p:nvSpPr>
        <p:spPr>
          <a:xfrm>
            <a:off x="5428655" y="5694402"/>
            <a:ext cx="3772972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Нейроморфные чипы выполняют задачи распознавания образов и обработки сенсорных данных при энергопотреблении в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1000 раз меньшем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чем классические процессоры при аналогичных задачах.</a:t>
            </a:r>
            <a:endParaRPr lang="en-US" sz="1550" dirty="0"/>
          </a:p>
        </p:txBody>
      </p:sp>
      <p:sp>
        <p:nvSpPr>
          <p:cNvPr id="15" name="Shape 11"/>
          <p:cNvSpPr/>
          <p:nvPr/>
        </p:nvSpPr>
        <p:spPr>
          <a:xfrm>
            <a:off x="9621203" y="4769048"/>
            <a:ext cx="4215289" cy="3369350"/>
          </a:xfrm>
          <a:prstGeom prst="roundRect">
            <a:avLst>
              <a:gd name="adj" fmla="val 325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Shape 12"/>
          <p:cNvSpPr/>
          <p:nvPr/>
        </p:nvSpPr>
        <p:spPr>
          <a:xfrm>
            <a:off x="9621203" y="4746188"/>
            <a:ext cx="4215289" cy="91440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Shape 13"/>
          <p:cNvSpPr/>
          <p:nvPr/>
        </p:nvSpPr>
        <p:spPr>
          <a:xfrm>
            <a:off x="11431191" y="4471392"/>
            <a:ext cx="595313" cy="595313"/>
          </a:xfrm>
          <a:prstGeom prst="roundRect">
            <a:avLst>
              <a:gd name="adj" fmla="val 15360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09784" y="4649986"/>
            <a:ext cx="238125" cy="238125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842421" y="526518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Потенциал</a:t>
            </a:r>
            <a:endParaRPr lang="en-US" sz="1950" dirty="0"/>
          </a:p>
        </p:txBody>
      </p:sp>
      <p:sp>
        <p:nvSpPr>
          <p:cNvPr id="20" name="Text 15"/>
          <p:cNvSpPr/>
          <p:nvPr/>
        </p:nvSpPr>
        <p:spPr>
          <a:xfrm>
            <a:off x="9842421" y="5694402"/>
            <a:ext cx="377285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Автономные системы с обработкой данных прямо на устройстве (edge AI), умные сенсоры, роботика с адаптивным поведением в реальном времени.</a:t>
            </a:r>
            <a:endParaRPr lang="en-US" sz="15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613547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Нейронная сеть: Аппаратная реализация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5771436"/>
            <a:ext cx="755642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Современные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нейроморфные чипы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моделируют миллионы искусственных нейронов с пластичными синаптическими весами. Это принципиально иная архитектура: вместо последовательного выполнения инструкций — массивно-параллельная событийно-управляемая обработка сигналов, вдохновлённая работой коры головного мозга.</a:t>
            </a:r>
            <a:endParaRPr lang="en-US" sz="15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314700"/>
            <a:ext cx="1151632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Оптическая логика: Скорость света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4232434"/>
            <a:ext cx="6565106" cy="3425666"/>
          </a:xfrm>
          <a:prstGeom prst="roundRect">
            <a:avLst>
              <a:gd name="adj" fmla="val 417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9273" y="4430792"/>
            <a:ext cx="484120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Идея оптических вычислений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4939308"/>
            <a:ext cx="616839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Замена электронов фотонами для передачи и обработки информации. Фотоны перемещаются со скоростью света, не создают электромагнитных помех и не рассеивают тепло при распространении по волноводу.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564874" y="4430792"/>
            <a:ext cx="406407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Преимущества и вызовы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564874" y="4939308"/>
            <a:ext cx="6279356" cy="1091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Пропускная способность: сотни ТГц в одном волноводе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Отсутствие резистивных потерь при передаче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Параллельная передача по длинам волн (WDM)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564874" y="6209348"/>
            <a:ext cx="62793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Проблема: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создание оптических логических вентилей, работающих при комнатной температуре, остаётся исследовательской задачей. Сегодня оптика используется преимущественно для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межсоединений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а не для вычислений.</a:t>
            </a:r>
            <a:endParaRPr lang="en-US" sz="15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67370"/>
            <a:ext cx="11896844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Нанотехнологии и новые материалы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3784283"/>
            <a:ext cx="6422231" cy="2111335"/>
          </a:xfrm>
          <a:prstGeom prst="roundRect">
            <a:avLst>
              <a:gd name="adj" fmla="val 3948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999768" y="3990261"/>
            <a:ext cx="359187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Нанометровые нормы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9768" y="4419481"/>
            <a:ext cx="601027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Переход с 10 нм на 3 нм позволил удвоить плотность транзисторов при снижении энергопотребления на 30%. Следующий рубеж — суб-нанометровые нормы и 3D-интеграция.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414379" y="3784283"/>
            <a:ext cx="6422231" cy="2111335"/>
          </a:xfrm>
          <a:prstGeom prst="roundRect">
            <a:avLst>
              <a:gd name="adj" fmla="val 3948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7620357" y="399026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Графен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620357" y="4419481"/>
            <a:ext cx="601027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Двумерный материал с исключительной подвижностью носителей. Потенциально позволяет создавать транзисторы с субатомарными затворами, но управление полосой запрещённых состояний остаётся сложной задачей.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93790" y="6093976"/>
            <a:ext cx="6422231" cy="2111335"/>
          </a:xfrm>
          <a:prstGeom prst="roundRect">
            <a:avLst>
              <a:gd name="adj" fmla="val 3948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999768" y="629995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3D-интеграция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99768" y="6729174"/>
            <a:ext cx="601027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Вертикальное стекирование кристаллов (3D NAND, HBM-память, Intel Foveros). Позволяет радикально увеличить пропускную способность памяти и сократить задержки в системе.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414379" y="6093976"/>
            <a:ext cx="6422231" cy="2111335"/>
          </a:xfrm>
          <a:prstGeom prst="roundRect">
            <a:avLst>
              <a:gd name="adj" fmla="val 3948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7620357" y="6299954"/>
            <a:ext cx="343697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Carbon Nanotube FET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7620357" y="6729174"/>
            <a:ext cx="60102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Транзисторы на углеродных нанотрубках показывают лучшие характеристики по скорости и энергопотреблению, чем кремниевые аналоги той же размерности.</a:t>
            </a:r>
            <a:endParaRPr lang="en-US" sz="15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4324945"/>
            <a:ext cx="868561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6399252" y="4384477"/>
            <a:ext cx="630436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ЧАСТЬ 6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6280190" y="4777383"/>
            <a:ext cx="675239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Глава 6: Заключение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280190" y="5695117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Подведём итоги нашего путешествия от простейшего логического вентиля до сверхбольших интегральных схем и перспективных технологий вычислений будущего.</a:t>
            </a:r>
            <a:endParaRPr lang="en-US" sz="15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87535"/>
            <a:ext cx="1286232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От простого к сложному: Путь развития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430" y="3204448"/>
            <a:ext cx="1614011" cy="11434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14894" y="3743444"/>
            <a:ext cx="279083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150" dirty="0"/>
          </a:p>
        </p:txBody>
      </p:sp>
      <p:sp>
        <p:nvSpPr>
          <p:cNvPr id="5" name="Text 2"/>
          <p:cNvSpPr/>
          <p:nvPr/>
        </p:nvSpPr>
        <p:spPr>
          <a:xfrm>
            <a:off x="5059799" y="340280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Системы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5059799" y="3832027"/>
            <a:ext cx="3300770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Компьютеры, SoC, ИИ-ускорители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4910971" y="4363164"/>
            <a:ext cx="8876109" cy="11430"/>
          </a:xfrm>
          <a:prstGeom prst="roundRect">
            <a:avLst>
              <a:gd name="adj" fmla="val 729302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0424" y="4397454"/>
            <a:ext cx="3228022" cy="114347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914894" y="4794766"/>
            <a:ext cx="279083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150" dirty="0"/>
          </a:p>
        </p:txBody>
      </p:sp>
      <p:sp>
        <p:nvSpPr>
          <p:cNvPr id="10" name="Text 6"/>
          <p:cNvSpPr/>
          <p:nvPr/>
        </p:nvSpPr>
        <p:spPr>
          <a:xfrm>
            <a:off x="5866805" y="4595813"/>
            <a:ext cx="342257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Интегральные схемы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5866805" y="5025033"/>
            <a:ext cx="388881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Микропроцессоры, контроллеры, ПЛИС</a:t>
            </a:r>
            <a:endParaRPr lang="en-US" sz="1550" dirty="0"/>
          </a:p>
        </p:txBody>
      </p:sp>
      <p:sp>
        <p:nvSpPr>
          <p:cNvPr id="12" name="Shape 8"/>
          <p:cNvSpPr/>
          <p:nvPr/>
        </p:nvSpPr>
        <p:spPr>
          <a:xfrm>
            <a:off x="5717977" y="5556171"/>
            <a:ext cx="8069104" cy="11430"/>
          </a:xfrm>
          <a:prstGeom prst="roundRect">
            <a:avLst>
              <a:gd name="adj" fmla="val 729302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3418" y="5590461"/>
            <a:ext cx="4842034" cy="114347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914894" y="5987772"/>
            <a:ext cx="279083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150" dirty="0"/>
          </a:p>
        </p:txBody>
      </p:sp>
      <p:sp>
        <p:nvSpPr>
          <p:cNvPr id="15" name="Text 10"/>
          <p:cNvSpPr/>
          <p:nvPr/>
        </p:nvSpPr>
        <p:spPr>
          <a:xfrm>
            <a:off x="6673810" y="5788819"/>
            <a:ext cx="377023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Функциональные узлы</a:t>
            </a:r>
            <a:endParaRPr lang="en-US" sz="1950" dirty="0"/>
          </a:p>
        </p:txBody>
      </p:sp>
      <p:sp>
        <p:nvSpPr>
          <p:cNvPr id="16" name="Text 11"/>
          <p:cNvSpPr/>
          <p:nvPr/>
        </p:nvSpPr>
        <p:spPr>
          <a:xfrm>
            <a:off x="6673810" y="6218039"/>
            <a:ext cx="388560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АЛУ, регистры, счётчики, дешифраторы</a:t>
            </a:r>
            <a:endParaRPr lang="en-US" sz="1550" dirty="0"/>
          </a:p>
        </p:txBody>
      </p:sp>
      <p:sp>
        <p:nvSpPr>
          <p:cNvPr id="17" name="Shape 12"/>
          <p:cNvSpPr/>
          <p:nvPr/>
        </p:nvSpPr>
        <p:spPr>
          <a:xfrm>
            <a:off x="6524982" y="6749177"/>
            <a:ext cx="7262098" cy="11430"/>
          </a:xfrm>
          <a:prstGeom prst="roundRect">
            <a:avLst>
              <a:gd name="adj" fmla="val 729302"/>
            </a:avLst>
          </a:prstGeom>
          <a:solidFill>
            <a:srgbClr val="BCDBD4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294" y="6783467"/>
            <a:ext cx="6456164" cy="114347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3914775" y="7180778"/>
            <a:ext cx="279083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2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</a:t>
            </a:r>
            <a:endParaRPr lang="en-US" sz="2150" dirty="0"/>
          </a:p>
        </p:txBody>
      </p:sp>
      <p:sp>
        <p:nvSpPr>
          <p:cNvPr id="20" name="Text 14"/>
          <p:cNvSpPr/>
          <p:nvPr/>
        </p:nvSpPr>
        <p:spPr>
          <a:xfrm>
            <a:off x="7480816" y="6981825"/>
            <a:ext cx="359640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Логические элементы</a:t>
            </a:r>
            <a:endParaRPr lang="en-US" sz="1950" dirty="0"/>
          </a:p>
        </p:txBody>
      </p:sp>
      <p:sp>
        <p:nvSpPr>
          <p:cNvPr id="21" name="Text 15"/>
          <p:cNvSpPr/>
          <p:nvPr/>
        </p:nvSpPr>
        <p:spPr>
          <a:xfrm>
            <a:off x="7480816" y="7411045"/>
            <a:ext cx="524482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AND, OR, NOT, NAND, XOR — вентили на транзисторах</a:t>
            </a:r>
            <a:endParaRPr lang="en-US" sz="1550" dirty="0"/>
          </a:p>
        </p:txBody>
      </p:sp>
      <p:sp>
        <p:nvSpPr>
          <p:cNvPr id="22" name="Text 16"/>
          <p:cNvSpPr/>
          <p:nvPr/>
        </p:nvSpPr>
        <p:spPr>
          <a:xfrm>
            <a:off x="793790" y="8150185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Каждый уровень абстракции строится строго на предыдущем. Понимание фундамента позволяет уверенно работать на любом уровне иерархии.</a:t>
            </a:r>
            <a:endParaRPr lang="en-US" sz="15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912864"/>
            <a:ext cx="1107174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Значение для современного мира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3830598"/>
            <a:ext cx="6565106" cy="4229338"/>
          </a:xfrm>
          <a:prstGeom prst="roundRect">
            <a:avLst>
              <a:gd name="adj" fmla="val 3379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9273" y="4028956"/>
            <a:ext cx="365224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Цифровая революция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4537472"/>
            <a:ext cx="6168390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Всё, что мы называем «цифровой революцией» — интернет, смартфоны, искусственный интеллект, облачные вычисления — стало возможным благодаря последовательному развитию логических элементов и технологий их производства.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849273" y="5986224"/>
            <a:ext cx="616839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Закон Мура обеспечивал экспоненциальный рост производительности более 50 лет, делая вычисления доступными каждому.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564874" y="4028956"/>
            <a:ext cx="301632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Ключевые выводы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564874" y="4537472"/>
            <a:ext cx="6279356" cy="3453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Булева алгебра — математическая основа всей цифровой техники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Логические вентили — физическая реализация булевых операций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Функциональные узлы — стандартные блоки проектирования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Технология (ТТЛ, КМОП, ЭСЛ) определяет скорость и потребление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Интеграция транзисторов продолжает расти несмотря на физические пределы</a:t>
            </a:r>
            <a:endParaRPr lang="en-US" sz="15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266480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Вопросы?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793790" y="4184213"/>
            <a:ext cx="2386489" cy="2134433"/>
          </a:xfrm>
          <a:prstGeom prst="roundRect">
            <a:avLst>
              <a:gd name="adj" fmla="val 390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1015008" y="4405432"/>
            <a:ext cx="194405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Логические элементы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1015008" y="5144810"/>
            <a:ext cx="1944053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AND, OR, NOT, NAND, XOR — основа всего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3378637" y="4184213"/>
            <a:ext cx="2386608" cy="2134433"/>
          </a:xfrm>
          <a:prstGeom prst="roundRect">
            <a:avLst>
              <a:gd name="adj" fmla="val 390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3599855" y="4405432"/>
            <a:ext cx="194417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Функциональные узлы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3599855" y="5144810"/>
            <a:ext cx="194417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Сумматоры, триггеры, регистры, счётчики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5963603" y="4184213"/>
            <a:ext cx="2386608" cy="2134433"/>
          </a:xfrm>
          <a:prstGeom prst="roundRect">
            <a:avLst>
              <a:gd name="adj" fmla="val 390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6184821" y="4405432"/>
            <a:ext cx="194417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Элементная база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6184821" y="5144810"/>
            <a:ext cx="194417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ТТЛ, КМОП, ЭСЛ, GaAs — реальные технологии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793790" y="6517005"/>
            <a:ext cx="7556421" cy="1189196"/>
          </a:xfrm>
          <a:prstGeom prst="roundRect">
            <a:avLst>
              <a:gd name="adj" fmla="val 7010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1015008" y="673822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Будущее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1015008" y="7167443"/>
            <a:ext cx="711398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Квантовые, нейроморфные, оптические системы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3356</Words>
  <Application>Microsoft Office PowerPoint</Application>
  <PresentationFormat>Произвольный</PresentationFormat>
  <Paragraphs>491</Paragraphs>
  <Slides>46</Slides>
  <Notes>45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1" baseType="lpstr">
      <vt:lpstr>Unbounded Bold</vt:lpstr>
      <vt:lpstr>Open Sans</vt:lpstr>
      <vt:lpstr>Times New Roman</vt:lpstr>
      <vt:lpstr>Arial</vt:lpstr>
      <vt:lpstr>Office Theme</vt:lpstr>
      <vt:lpstr>Цифровая схемотехника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Asel Erzhan</cp:lastModifiedBy>
  <cp:revision>3</cp:revision>
  <dcterms:created xsi:type="dcterms:W3CDTF">2026-04-12T17:13:08Z</dcterms:created>
  <dcterms:modified xsi:type="dcterms:W3CDTF">2026-11-03T20:02:38Z</dcterms:modified>
</cp:coreProperties>
</file>