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8"/>
  </p:notesMasterIdLst>
  <p:sldIdLst>
    <p:sldId id="30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14630400" cy="10972800"/>
  <p:notesSz cx="10972800" cy="14630400"/>
  <p:embeddedFontLst>
    <p:embeddedFont>
      <p:font typeface="Consolas" panose="020B0609020204030204" pitchFamily="49" charset="0"/>
      <p:regular r:id="rId49"/>
      <p:bold r:id="rId50"/>
      <p:italic r:id="rId51"/>
      <p:boldItalic r:id="rId52"/>
    </p:embeddedFont>
    <p:embeddedFont>
      <p:font typeface="Open Sans" pitchFamily="2" charset="0"/>
      <p:regular r:id="rId53"/>
      <p:bold r:id="rId54"/>
      <p:italic r:id="rId55"/>
      <p:boldItalic r:id="rId5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984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795781"/>
            <a:ext cx="12435840" cy="3820160"/>
          </a:xfrm>
        </p:spPr>
        <p:txBody>
          <a:bodyPr anchor="b"/>
          <a:lstStyle>
            <a:lvl1pPr algn="ctr">
              <a:defRPr sz="9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63261"/>
            <a:ext cx="10972800" cy="2649219"/>
          </a:xfrm>
        </p:spPr>
        <p:txBody>
          <a:bodyPr/>
          <a:lstStyle>
            <a:lvl1pPr marL="0" indent="0" algn="ctr">
              <a:buNone/>
              <a:defRPr sz="3840"/>
            </a:lvl1pPr>
            <a:lvl2pPr marL="731520" indent="0" algn="ctr">
              <a:buNone/>
              <a:defRPr sz="3200"/>
            </a:lvl2pPr>
            <a:lvl3pPr marL="1463040" indent="0" algn="ctr">
              <a:buNone/>
              <a:defRPr sz="2880"/>
            </a:lvl3pPr>
            <a:lvl4pPr marL="2194560" indent="0" algn="ctr">
              <a:buNone/>
              <a:defRPr sz="2560"/>
            </a:lvl4pPr>
            <a:lvl5pPr marL="2926080" indent="0" algn="ctr">
              <a:buNone/>
              <a:defRPr sz="2560"/>
            </a:lvl5pPr>
            <a:lvl6pPr marL="3657600" indent="0" algn="ctr">
              <a:buNone/>
              <a:defRPr sz="2560"/>
            </a:lvl6pPr>
            <a:lvl7pPr marL="4389120" indent="0" algn="ctr">
              <a:buNone/>
              <a:defRPr sz="2560"/>
            </a:lvl7pPr>
            <a:lvl8pPr marL="5120640" indent="0" algn="ctr">
              <a:buNone/>
              <a:defRPr sz="2560"/>
            </a:lvl8pPr>
            <a:lvl9pPr marL="5852160" indent="0" algn="ctr">
              <a:buNone/>
              <a:defRPr sz="256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954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9.svg"/><Relationship Id="rId5" Type="http://schemas.openxmlformats.org/officeDocument/2006/relationships/image" Target="../media/image48.svg"/><Relationship Id="rId4" Type="http://schemas.openxmlformats.org/officeDocument/2006/relationships/image" Target="../media/image47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1413617" y="5224139"/>
            <a:ext cx="12425954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</a:t>
            </a:r>
            <a:r>
              <a:rPr lang="kk-KZ" sz="704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схемотехника</a:t>
            </a:r>
            <a:endParaRPr lang="ru-RU" sz="448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538" y="1256887"/>
            <a:ext cx="6686229" cy="15165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40693" y="6399843"/>
            <a:ext cx="10471939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ассоциированный профессор  </a:t>
            </a:r>
            <a:br>
              <a:rPr lang="ru-RU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err="1"/>
              <a:t>Assel.yerzhan@satbayev.university</a:t>
            </a:r>
            <a:br>
              <a:rPr lang="en-US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577471"/>
            <a:ext cx="7556421" cy="2567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700"/>
              </a:lnSpc>
              <a:buNone/>
            </a:pPr>
            <a:r>
              <a:rPr lang="en-US" sz="5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Синтез Комбинационных Устройств</a:t>
            </a:r>
            <a:endParaRPr lang="en-US" sz="5350" dirty="0"/>
          </a:p>
        </p:txBody>
      </p:sp>
      <p:sp>
        <p:nvSpPr>
          <p:cNvPr id="4" name="Text 1"/>
          <p:cNvSpPr/>
          <p:nvPr/>
        </p:nvSpPr>
        <p:spPr>
          <a:xfrm>
            <a:off x="6280190" y="6442591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Строительные блоки цифровой электроники — шифраторы, дешифраторы, мультиплексоры и демультиплексоры. От базовых принципов до современных методов проектирования.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3546158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912852" y="3605689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1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3998595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Основы Комбинационной Логики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6156484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Комбинационные схемы — это фундаментальные строительные блоки любой цифровой системы. В этой главе мы рассмотрим их ключевые свойства, принципы работы и параметры оптимизации, которые определяют качество проектируемых устройств.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58527"/>
            <a:ext cx="1147322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Что такое Комбинационная Схема?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376261"/>
            <a:ext cx="6565106" cy="3137892"/>
          </a:xfrm>
          <a:prstGeom prst="roundRect">
            <a:avLst>
              <a:gd name="adj" fmla="val 4554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57461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Определение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5083135"/>
            <a:ext cx="616839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Схема, преобразующая входные двоичные сигналы в выходные логические сигналы согласно заданной булевой функции. Выход определяется исключительно текущим состоянием входов.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574619"/>
            <a:ext cx="325409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Ключевые свойства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5083135"/>
            <a:ext cx="6279356" cy="2361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Мгновенная реакция: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выходные сигналы однозначно определяются текущими входными сигналами без учёта предыстории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Детерминированность: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одинаковый набор входов всегда даёт одинаковый выход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Применение: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основа для построения сумматоров, шифраторов, АЛУ и других сложных цифровых устройств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10809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Параметры Оптимизации Комбинационных Схем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34779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 проектировании комбинационных устройств инженеры балансируют между четырьмя ключевыми критериями, которые часто вступают в противоречие друг с другом.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206121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999768" y="441209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479" y="4575691"/>
            <a:ext cx="267891" cy="2678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9768" y="5205770"/>
            <a:ext cx="411765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Потребляемая мощность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99768" y="5634990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Минимизация энергопотребления, особенно критична для мобильных устройств и встраиваемых систем.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414379" y="4206121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7620357" y="441209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4068" y="4575691"/>
            <a:ext cx="267891" cy="2678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20357" y="5205770"/>
            <a:ext cx="273165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Быстродействие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7620357" y="5634990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Время задержки распространения сигнала от входа до выхода — ключевой показатель производительности схемы.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793790" y="6674406"/>
            <a:ext cx="6422231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999768" y="688038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3479" y="7043976"/>
            <a:ext cx="267891" cy="2678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99768" y="7674054"/>
            <a:ext cx="379380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Площадь на кристалле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999768" y="8103275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Занимаемая площадь напрямую влияет на стоимость производства и плотность интеграции.</a:t>
            </a:r>
            <a:endParaRPr lang="en-US" sz="1550" dirty="0"/>
          </a:p>
        </p:txBody>
      </p:sp>
      <p:sp>
        <p:nvSpPr>
          <p:cNvPr id="19" name="Shape 14"/>
          <p:cNvSpPr/>
          <p:nvPr/>
        </p:nvSpPr>
        <p:spPr>
          <a:xfrm>
            <a:off x="7414379" y="6674406"/>
            <a:ext cx="6422231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Shape 15"/>
          <p:cNvSpPr/>
          <p:nvPr/>
        </p:nvSpPr>
        <p:spPr>
          <a:xfrm>
            <a:off x="7620357" y="688038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4068" y="7043976"/>
            <a:ext cx="267891" cy="26789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20357" y="76740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Надёжность</a:t>
            </a:r>
            <a:endParaRPr lang="en-US" sz="1950" dirty="0"/>
          </a:p>
        </p:txBody>
      </p:sp>
      <p:sp>
        <p:nvSpPr>
          <p:cNvPr id="23" name="Text 17"/>
          <p:cNvSpPr/>
          <p:nvPr/>
        </p:nvSpPr>
        <p:spPr>
          <a:xfrm>
            <a:off x="7620357" y="8103275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Помехозащищённость и устойчивость к производственным вариациям — гарантия корректной работы в реальных условиях.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78272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Преимущества Комбинационных Схем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80190" y="3320534"/>
            <a:ext cx="7556421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2"/>
          <p:cNvSpPr/>
          <p:nvPr/>
        </p:nvSpPr>
        <p:spPr>
          <a:xfrm>
            <a:off x="6257330" y="3320534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6569988" y="3541752"/>
            <a:ext cx="430018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Простота проектирования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569988" y="3970973"/>
            <a:ext cx="704540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Комбинационная логика хорошо изучена и поддаётся формализации. Существуют строгие математические методы (алгебра Буля, карты Карно) для синтеза и минимизации схем.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280190" y="5343168"/>
            <a:ext cx="7556421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6257330" y="5343168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6569988" y="5564386"/>
            <a:ext cx="626935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Отсутствие статического потребления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6569988" y="5993606"/>
            <a:ext cx="704540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состоянии покоя схемы на базе КМОП-технологии практически не потребляют энергию — ток протекает только в момент переключения логических уровней.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6280190" y="7365802"/>
            <a:ext cx="7556421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Shape 10"/>
          <p:cNvSpPr/>
          <p:nvPr/>
        </p:nvSpPr>
        <p:spPr>
          <a:xfrm>
            <a:off x="6257330" y="7365802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6569988" y="7587020"/>
            <a:ext cx="644902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Полный размах выходного напряжения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6569988" y="8016240"/>
            <a:ext cx="704540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Выходной сигнал чётко принимает значение логического «0» (близко к GND) или логической «1» (близко к VDD), обеспечивая высокую помехоустойчивость.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96866"/>
            <a:ext cx="1154060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Недостатки Комбинационных Схем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204" y="4519851"/>
            <a:ext cx="297656" cy="2976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38632" y="4513778"/>
            <a:ext cx="3537347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Зависимость задержки от входных данных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438632" y="5563314"/>
            <a:ext cx="3537347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Время распространения сигнала может варьироваться в зависимости от конкретной комбинации входных значений, что затрудняет временной анализ сложных схем.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8400" y="4519851"/>
            <a:ext cx="297656" cy="2976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68829" y="4513778"/>
            <a:ext cx="353746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Сквозные токи переключения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868829" y="5253157"/>
            <a:ext cx="3537466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момент переключения транзисторов в КМОП-схемах кратковременно открываются оба транзистора (P и N типа), создавая сквозной ток от питания до земли — дополнительная составляющая потребления.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28716" y="4519851"/>
            <a:ext cx="297656" cy="2976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299144" y="4513778"/>
            <a:ext cx="3537466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Различия в подвижности носителей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0299144" y="5563314"/>
            <a:ext cx="3537466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P-канальные транзисторы имеют меньшую подвижность дырок по сравнению с электронами в N-канальных, что приводит к асимметрии нарастающих и спадающих фронтов сигналов.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3546158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912852" y="3605689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2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3998595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Типовые Комбинационные Устройства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6156484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Рассмотрим четыре важнейших класса комбинационных устройств: шифраторы, дешифраторы, мультиплексоры и демультиплексоры — каждый из которых выполняет уникальную функцию преобразования или коммутации сигналов.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7407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Шифраторы (Кодеры): Преобразование в Двоичный Код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810244"/>
            <a:ext cx="497657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Назначение и принцип работы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5318760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Шифратор (энкодер) преобразует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позиционный код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(например, десятичный или «1 из N») в компактный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двоичный код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Активным в любой момент времени должен быть ровно один вход — ему соответствует уникальный двоичный код на выходе.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7085052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Для N входов требуется ⌈log₂N⌉ выходных линий. Например, шифратор 8-в-3 имеет 8 входов и 3 выходных бита.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421999" y="4611886"/>
            <a:ext cx="6565106" cy="3286839"/>
          </a:xfrm>
          <a:prstGeom prst="roundRect">
            <a:avLst>
              <a:gd name="adj" fmla="val 4348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620357" y="4810244"/>
            <a:ext cx="358771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Примеры применения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620357" y="5318760"/>
            <a:ext cx="6168390" cy="1795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Клавиатуры и кнопочные панели — нажатие кнопки → двоичный код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Датчики положения и угловые энкодеры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Системы прерываний микропроцессоров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Преобразование оптических сигналов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95162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Приоритетный Шифратор: Когда Входов Много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3453051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Обычный шифратор предполагает активность только одного входа одновременно.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Приоритетный шифратор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решает проблему одновременного срабатывания нескольких входов — он обрабатывает такие ситуации корректно.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4946452"/>
            <a:ext cx="3679031" cy="3056573"/>
          </a:xfrm>
          <a:prstGeom prst="roundRect">
            <a:avLst>
              <a:gd name="adj" fmla="val 27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6486168" y="5152430"/>
            <a:ext cx="326707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Принцип приоритета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486168" y="5891808"/>
            <a:ext cx="3267075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 выходе формируется код, соответствующий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старшему активному входу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(с наибольшим номером). Остальные активные входы игнорируются.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10157579" y="4946452"/>
            <a:ext cx="3679031" cy="3056573"/>
          </a:xfrm>
          <a:prstGeom prst="roundRect">
            <a:avLst>
              <a:gd name="adj" fmla="val 27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10363557" y="5152430"/>
            <a:ext cx="326707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Дополнительный выход GS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10363557" y="5891808"/>
            <a:ext cx="326707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 Group Signal (или Valid) сигнализирует, что хотя бы один вход активен. Позволяет отличить код «0» от «нет активных входов».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280190" y="8201382"/>
            <a:ext cx="7556421" cy="1476256"/>
          </a:xfrm>
          <a:prstGeom prst="roundRect">
            <a:avLst>
              <a:gd name="adj" fmla="val 5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6486168" y="840736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Применение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486168" y="8836581"/>
            <a:ext cx="71444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Контроллеры прерываний (Intel 8259A), матричные клавиатуры, системы диспетчеризации запросов в реальном времени.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0204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Дешифраторы: Обратное Преобразование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3639860"/>
            <a:ext cx="6565106" cy="5230892"/>
          </a:xfrm>
          <a:prstGeom prst="roundRect">
            <a:avLst>
              <a:gd name="adj" fmla="val 273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3838218"/>
            <a:ext cx="27167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Принцип работы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4346734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Дешифратор преобразует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двоичный код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 входе в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позиционный сигнал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 одном из множества выходов. Для каждой входной комбинации активируется ровно один выход.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49273" y="5477947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Связь: при n входах число выходов m = 2ⁿ. Дешифратор 2×4 имеет 2 входа и 4 выхода; дешифратор 3×8 — 3 входа и 8 выходов.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64874" y="3838218"/>
            <a:ext cx="292310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Инверсный выход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564874" y="4346734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Многие стандартные дешифраторы имеют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инверсные (активный «0») выходы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что упрощает их согласование с логическими элементами И-НЕ и ИЛИ-НЕ — наиболее распространёнными в КМОП-технологии.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564874" y="5815251"/>
            <a:ext cx="503479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Таблица: n входов → m выходов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7564874" y="6348651"/>
            <a:ext cx="6279356" cy="2298859"/>
          </a:xfrm>
          <a:prstGeom prst="roundRect">
            <a:avLst>
              <a:gd name="adj" fmla="val 362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Shape 9"/>
          <p:cNvSpPr/>
          <p:nvPr/>
        </p:nvSpPr>
        <p:spPr>
          <a:xfrm>
            <a:off x="7572494" y="6356271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7770852" y="6482953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 (входы)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906720" y="6482953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 (выходы)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7572494" y="6927175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7770852" y="7053858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0906720" y="7053858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572494" y="7498080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7770852" y="7624763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0906720" y="7624763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7572494" y="8068985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7770852" y="8195667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0906720" y="8195667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16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47580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Дешифраторы: Управление и Наращивание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184571"/>
            <a:ext cx="3710345" cy="22931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725722"/>
            <a:ext cx="473499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Управляющие входы (Enable)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7154942"/>
            <a:ext cx="639734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Входы разрешения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Enable (E)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позволяют включать или блокировать работу дешифратора. При неактивном Enable все выходы переходят в неактивное состояние, независимо от кода на адресных входах.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144" y="4184571"/>
            <a:ext cx="3710464" cy="229314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39144" y="6725722"/>
            <a:ext cx="540436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Каскадирование дешифраторов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7439144" y="7154942"/>
            <a:ext cx="639746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Два дешифратора 2×4 с входом Enable можно объединить в один дешифратор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3×8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старший разряд кода управляет входами Enable двух микросхем, выбирая нижнюю или верхнюю половину выходов.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77509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Дешифраторы: Преобразователи Кодов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4333756"/>
            <a:ext cx="3536156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Дешифратор для семисегментного индикатора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6280190" y="5462588"/>
            <a:ext cx="3536156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Специализированный дешифратор принимает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двоично-десятичный код (BCD)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 входе и формирует сигналы для управления семью сегментами (a–g) дисплея. Позволяет отображать цифры 0–9 и ряд букв.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280190" y="7863959"/>
            <a:ext cx="35361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Классические микросхемы: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КР514ИД2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(отечественный),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74LS47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(TTL),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CD4511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(КМОП).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10308074" y="4333756"/>
            <a:ext cx="3536156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Дешифратор для газоразрядных индикаторов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10308074" y="5462588"/>
            <a:ext cx="3536156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Газоразрядные (никсиевые) индикаторы требуют высоковольтного управления отдельными катодами-цифрами. Дешифраторы для них преобразуют двоичный код в сигнал высокого уровня на одном из 10 выходов.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7407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Мультиплексоры (MUX): Выбор Одного из Многих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611886"/>
            <a:ext cx="6565106" cy="3286839"/>
          </a:xfrm>
          <a:prstGeom prst="roundRect">
            <a:avLst>
              <a:gd name="adj" fmla="val 4348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810244"/>
            <a:ext cx="392942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Определение и принцип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5318760"/>
            <a:ext cx="616839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Мультиплексор — комбинационная схема, которая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подключает один из 2ⁿ информационных входов к единственному выходу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 команде n адресных (управляющих) входов. Работает как управляемый переключатель.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49273" y="7085052"/>
            <a:ext cx="616839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Формула: MUX с n адресными входами обслуживает 2ⁿ информационных каналов.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64874" y="4810244"/>
            <a:ext cx="383643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Функции и применение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564874" y="5318760"/>
            <a:ext cx="6279356" cy="2113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Параллельно-последовательное преобразование: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циклически опрашивает каналы, формируя последовательный поток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Выбор источника данных (датчик, шина, линия связи)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Реализация произвольных булевых функций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Построение шин данных в процессорах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22721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Мультиплексоры: Структура и Реализация Функций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35971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Мощная особенность мультиплексоров — способность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реализовывать произвольные логические функции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без дополнительных элементов, подавая константы «0»/«1» или переменные на информационные входы.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5515689"/>
            <a:ext cx="4215289" cy="2734270"/>
          </a:xfrm>
          <a:prstGeom prst="roundRect">
            <a:avLst>
              <a:gd name="adj" fmla="val 401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793790" y="5492829"/>
            <a:ext cx="4215289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2603778" y="5218033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2782372" y="5366861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1015008" y="60118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MUX 4×1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015008" y="6441043"/>
            <a:ext cx="377285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 адресных входа, 4 информационных входа. Реализует функции от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 до 3 переменных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Одна из адресных переменных назначается информационному входу.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5207437" y="5515689"/>
            <a:ext cx="4215408" cy="2734270"/>
          </a:xfrm>
          <a:prstGeom prst="roundRect">
            <a:avLst>
              <a:gd name="adj" fmla="val 401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9"/>
          <p:cNvSpPr/>
          <p:nvPr/>
        </p:nvSpPr>
        <p:spPr>
          <a:xfrm>
            <a:off x="5207437" y="5492829"/>
            <a:ext cx="4215408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7017425" y="5218033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7196018" y="5366861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5428655" y="60118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MUX 8×1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5428655" y="6441043"/>
            <a:ext cx="377297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 адресных входа, 8 информационных. Реализует функции от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 до 5 переменных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Широко применяется как универсальный логический модуль.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9621203" y="5515689"/>
            <a:ext cx="4215289" cy="2734270"/>
          </a:xfrm>
          <a:prstGeom prst="roundRect">
            <a:avLst>
              <a:gd name="adj" fmla="val 401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9621203" y="5492829"/>
            <a:ext cx="4215289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Shape 16"/>
          <p:cNvSpPr/>
          <p:nvPr/>
        </p:nvSpPr>
        <p:spPr>
          <a:xfrm>
            <a:off x="11431191" y="5218033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11609784" y="5366861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9842421" y="60118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MUX 16×1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9842421" y="6441043"/>
            <a:ext cx="377285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 адресных входа, 16 информационных. Реализует функции от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 до 7 переменных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Применяется в сложных схемах выбора данных.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55514"/>
            <a:ext cx="7556421" cy="2480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Демультиплексоры (DEMUX): Распределение Одного на Многих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80190" y="4033480"/>
            <a:ext cx="3679031" cy="3691652"/>
          </a:xfrm>
          <a:prstGeom prst="roundRect">
            <a:avLst>
              <a:gd name="adj" fmla="val 226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6486168" y="423945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Назначение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486168" y="4668679"/>
            <a:ext cx="326707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DEMUX — схема, обратная мультиплексору: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один входной сигнал направляется на один из 2ⁿ выходов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зависимости от кода на n адресных входах.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7579" y="4033480"/>
            <a:ext cx="3679031" cy="3691652"/>
          </a:xfrm>
          <a:prstGeom prst="roundRect">
            <a:avLst>
              <a:gd name="adj" fmla="val 226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10363557" y="4239458"/>
            <a:ext cx="326707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Преобразование кода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63557" y="4978837"/>
            <a:ext cx="3267075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Выполняет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последовательно-параллельное преобразование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последовательный поток данных распределяется по параллельным каналам. Дополняет MUX в системах передачи данных.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280190" y="7923490"/>
            <a:ext cx="755642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6486168" y="8129468"/>
            <a:ext cx="561784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Двойственность с дешифратором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486168" y="8558689"/>
            <a:ext cx="71444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Дешифратор с входом разрешения (Enable) функционально эквивалентен DEMUX: вход Enable служит информационным входом, а адресные входы выбирают активный выход.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0282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Демультиплексоры: Управление и Применение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338995"/>
            <a:ext cx="331684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Структура сигналов</a:t>
            </a:r>
            <a:endParaRPr lang="en-US" sz="1950" dirty="0"/>
          </a:p>
        </p:txBody>
      </p:sp>
      <p:sp>
        <p:nvSpPr>
          <p:cNvPr id="4" name="Shape 2"/>
          <p:cNvSpPr/>
          <p:nvPr/>
        </p:nvSpPr>
        <p:spPr>
          <a:xfrm>
            <a:off x="793790" y="4872395"/>
            <a:ext cx="6279356" cy="3274338"/>
          </a:xfrm>
          <a:prstGeom prst="roundRect">
            <a:avLst>
              <a:gd name="adj" fmla="val 254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000601" y="5006697"/>
            <a:ext cx="168699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Тип входа/выхода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3091934" y="5006697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Количество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5179457" y="5006697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Функция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00601" y="5902762"/>
            <a:ext cx="168699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Информационный вход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3091934" y="5902762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5179457" y="5902762"/>
            <a:ext cx="168699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Сигнал для распределения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000601" y="6798826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Адресные входы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3091934" y="6798826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5179457" y="6798826"/>
            <a:ext cx="168699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Выбор активного выхода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00601" y="7694890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Выходы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091934" y="7694890"/>
            <a:ext cx="16831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2ⁿ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179457" y="7694890"/>
            <a:ext cx="16869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Приём сигнала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421999" y="4140637"/>
            <a:ext cx="6565106" cy="4229338"/>
          </a:xfrm>
          <a:prstGeom prst="roundRect">
            <a:avLst>
              <a:gd name="adj" fmla="val 3379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7620357" y="4338995"/>
            <a:ext cx="34656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Области применения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620357" y="4847511"/>
            <a:ext cx="6168390" cy="2113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Распределение данных по различным портам и интерфейсам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Управление несколькими периферийными устройствами с одного порта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Декодирование адресного пространства в системах памяти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Системы сбора и распределения телеметрии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4014907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912852" y="4074438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3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46734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Синтез Комбинационных Схем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600515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Синтез — это систематический процесс создания схемы, реализующей заданную логическую функцию. Рассмотрим формальную методологию, обеспечивающую корректность и оптимальность результата.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73054"/>
            <a:ext cx="1259193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Этапы Синтеза Комбинационных Схем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589967"/>
            <a:ext cx="13042821" cy="56337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06126" y="6413707"/>
            <a:ext cx="1936635" cy="3527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Тайминги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3906126" y="6866758"/>
            <a:ext cx="1936635" cy="846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Построение временных диаграмм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8878905" y="6060986"/>
            <a:ext cx="1936635" cy="70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Минимизация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8878905" y="6866758"/>
            <a:ext cx="1936635" cy="846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Сокращение суммарной логики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425908" y="3098325"/>
            <a:ext cx="1936635" cy="70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Разработка тестов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425908" y="3904097"/>
            <a:ext cx="1936635" cy="846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Сигналы для проверки работы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1285247" y="3098325"/>
            <a:ext cx="1936635" cy="70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Реализация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1285247" y="3904097"/>
            <a:ext cx="1936635" cy="846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Схема и разводка элементов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423379" y="3098325"/>
            <a:ext cx="1936635" cy="10581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Определение логики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6423379" y="4256818"/>
            <a:ext cx="1936635" cy="846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Формализация логических функций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793790" y="8447008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Каждый этап методично переводит задачу из области технического задания в область физической реализации. Минимизация логической функции (шаг 4) позволяет сократить число элементов и задержку, что напрямую влияет на стоимость и быстродействие конечного устройства.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536633"/>
            <a:ext cx="11810286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 Синтеза: Простой Шифратор 3-в-2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793790" y="4422100"/>
            <a:ext cx="2715220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Постановка задачи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793790" y="4828937"/>
            <a:ext cx="6315670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Синтезировать шифратор с 3 входами (x₀, x₁, x₂) и 2 выходами (y₁, y₀). Активен ровно один вход, ему соответствует уникальный двоичный код.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93790" y="5489496"/>
            <a:ext cx="6315670" cy="1785461"/>
          </a:xfrm>
          <a:prstGeom prst="roundRect">
            <a:avLst>
              <a:gd name="adj" fmla="val 396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70717" y="5590699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Активный вход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074194" y="5590699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173861" y="5590699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y₀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70717" y="6035159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x₀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074194" y="6035159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173861" y="6035159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970717" y="6479619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x₁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074194" y="6479619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173861" y="6479619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70717" y="6924080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x₂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074194" y="6924080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173861" y="6924080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407116" y="4278749"/>
            <a:ext cx="6558558" cy="3157418"/>
          </a:xfrm>
          <a:prstGeom prst="roundRect">
            <a:avLst>
              <a:gd name="adj" fmla="val 384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7575709" y="4422100"/>
            <a:ext cx="3286958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выражения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7575709" y="4828937"/>
            <a:ext cx="6221373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 таблицы истинности непосредственно следуют минимальные выражения: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575709" y="5457230"/>
            <a:ext cx="6221373" cy="54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y₁ = x₂</a:t>
            </a: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выход y₁ равен единице только при активном x₂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y₀ = x₁</a:t>
            </a: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выход y₀ равен единице только при активном x₁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575709" y="6135648"/>
            <a:ext cx="6221373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Схема реализуется без каких-либо логических элементов — только прямыми соединениями!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65077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Реализация Шифратора на Элементах И-НЕ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372296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Для более сложных шифраторов (например, приоритетных) применяется базис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И-НЕ/ИЛИ-НЕ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Любую функцию можно выразить через эти универсальные элементы по теореме де Моргана.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489882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6354604" y="493603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6925032" y="4967049"/>
            <a:ext cx="460259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Получение СКНФ или СДНФ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6925032" y="5396270"/>
            <a:ext cx="691157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 таблицы истинности выписываем совершенную дизъюнктивную (или конъюнктивную) нормальную форму для каждого выхода.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280190" y="642818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6354604" y="646539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6925032" y="6496407"/>
            <a:ext cx="420076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Двойное инвертирование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925032" y="6925628"/>
            <a:ext cx="691157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Применяем правило де Моргана: ИЛИ через инверсии входов и элемент И-НЕ. Это позволяет реализовать любую функцию двухуровневой схемой И-НЕ — И-НЕ.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6280190" y="8275082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6354604" y="831228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6925032" y="8343305"/>
            <a:ext cx="559058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Проверка временной диаграммой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6925032" y="8772525"/>
            <a:ext cx="691157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Верифицируем схему, подавая все возможные комбинации входов и сравнивая выходы с таблицей истинности.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3704868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6399252" y="3764399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4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280190" y="4157305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Применение Комбинационных Устройств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6315194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Теоретические основы оживают в реальных устройствах. В этой главе рассмотрим конкретные применения каждого класса комбинационных схем — от клавиатур до систем управления памятью.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93175"/>
            <a:ext cx="1256311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Шифраторы в Действии: Ввод Данных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510088"/>
            <a:ext cx="1855113" cy="18551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896910" y="4510088"/>
            <a:ext cx="395430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Матричные клавиатуры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2896910" y="4939308"/>
            <a:ext cx="4294227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Нажатие клавиши замыкает строку и столбец матрицы. Приоритетный шифратор преобразует позицию нажатой клавиши в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ASCII-код или скан-код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передаваемый процессору. Одновременное нажатие нескольких клавиш обрабатывается корректно за счёт приоритизации.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144" y="4510088"/>
            <a:ext cx="1855232" cy="18552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42383" y="4510088"/>
            <a:ext cx="429422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Сенсорные панели и тачскрины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542383" y="5249466"/>
            <a:ext cx="4294227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Координаты точки касания преобразуются в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двоичные коды X и Y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Шифраторы позиции используются в резистивных панелях; в ёмкостных — аналоговые мультиплексоры сканируют электроды и передают данные на АЦП.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39484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Дешифраторы: Управление Дисплеями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50915" y="4697373"/>
            <a:ext cx="3821906" cy="3735943"/>
          </a:xfrm>
          <a:prstGeom prst="roundRect">
            <a:avLst>
              <a:gd name="adj" fmla="val 3825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849273" y="4895731"/>
            <a:ext cx="342519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Семисегментные индикаторы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849273" y="5714405"/>
            <a:ext cx="3425190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Дешифратор BCD-в-7-сегментов принимает 4-битный двоично-десятичный код и управляет сегментами a–g для отображения цифр 0–9. Применяется в цифровых часах, вольтметрах, кассовых аппаратах.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4821674" y="4895731"/>
            <a:ext cx="353615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Светодиодные матрицы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4821674" y="5714405"/>
            <a:ext cx="3536156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Для управления матрицей 8×8 (64 светодиода) используется построчное сканирование: дешифратор строк выбирает активную строку, а данные для столбцов подаются параллельно. Частота сканирования &gt;100 Гц исключает мерцание.</a:t>
            </a:r>
            <a:endParaRPr lang="en-US" sz="15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12860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Мультиплексоры: Коммутация Сигналов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4765596"/>
            <a:ext cx="496133" cy="4961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509736"/>
            <a:ext cx="414004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Выбор источника данных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5938957"/>
            <a:ext cx="4182189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МК или FPGA используют MUX для переключения между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несколькими датчиками или линиями связи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подключёнными к одному входному каналу АЦП. Адресные входы управляются программно или автоматически.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3986" y="4765596"/>
            <a:ext cx="496133" cy="4961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5509736"/>
            <a:ext cx="399597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Построение шин данных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5938957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Мультиплексоры позволяют нескольким устройствам совместно использовать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одну шину данных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арбитр выбирает, какое устройство получает доступ, управляя адресными входами MUX.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54302" y="4765596"/>
            <a:ext cx="496133" cy="4961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5509736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Мультиплексирование с временным разделением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6249114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телекоммуникациях MUX объединяет несколько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независимых каналов в один поток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(TDM), циклически переключая информационные входы с высокой частотой.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86633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Демультиплексоры: Распределение Данных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322802"/>
            <a:ext cx="627935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Распределение по устройствам вывода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5141476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DEMUX позволяет одному источнику данных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последовательно обслуживать несколько портов или дисплеев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Синхронизированный с MUX на передающей стороне, он восстанавливает исходные параллельные данные из последовательного потока.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6907768"/>
            <a:ext cx="6279356" cy="140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Вывод на несколько LED-матриц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Управление сегментами многоразрядных индикаторов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Передача данных по одному проводу к нескольким устройствам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421999" y="4124444"/>
            <a:ext cx="6565106" cy="4261723"/>
          </a:xfrm>
          <a:prstGeom prst="roundRect">
            <a:avLst>
              <a:gd name="adj" fmla="val 335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620357" y="4322802"/>
            <a:ext cx="41077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Управление периферией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620357" y="4831318"/>
            <a:ext cx="616839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микропроцессорных системах DEMUX (дешифратор адреса)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выбирает одно из нескольких периферийных устройств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 адресному коду на шине адреса. Сигнал CS (Chip Select) активирует нужную микросхему.</a:t>
            </a:r>
            <a:endParaRPr lang="en-US" sz="15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83092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Сумматоры: Арифметические Операции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80190" y="4040981"/>
            <a:ext cx="3679031" cy="3056573"/>
          </a:xfrm>
          <a:prstGeom prst="roundRect">
            <a:avLst>
              <a:gd name="adj" fmla="val 27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6486168" y="4246959"/>
            <a:ext cx="318146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Полусумматор (HA)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486168" y="4676180"/>
            <a:ext cx="326707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Складывает два одноразрядных числа. Выходы: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сумма S = A⊕B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перенос C = A·B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Реализуется на элементах XOR и И.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7579" y="4040981"/>
            <a:ext cx="3679031" cy="3056573"/>
          </a:xfrm>
          <a:prstGeom prst="roundRect">
            <a:avLst>
              <a:gd name="adj" fmla="val 272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10363557" y="4246959"/>
            <a:ext cx="326707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Полный сумматор (FA)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63557" y="4986338"/>
            <a:ext cx="3267075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Добавляет входной перенос Cᵢₙ. Каскадируется в многоразрядные сумматоры (Ripple Carry Adder). Основа всех арифметических операций в АЛУ.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280190" y="7295912"/>
            <a:ext cx="755642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6486168" y="7501890"/>
            <a:ext cx="43044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Вычитатель и умножитель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486168" y="7931110"/>
            <a:ext cx="71444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Вычитание реализуется как сложение с дополнением до двух. Умножитель строится из матрицы сумматоров, реализующих алгоритм перемножения двоичных чисел.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199090"/>
            <a:ext cx="798385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Преобразователи Кодов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116824"/>
            <a:ext cx="6565106" cy="3656886"/>
          </a:xfrm>
          <a:prstGeom prst="roundRect">
            <a:avLst>
              <a:gd name="adj" fmla="val 3908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315182"/>
            <a:ext cx="616839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Двоично-десятичные преобразователи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5133856"/>
            <a:ext cx="616839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Осуществляют взаимное преобразование между двоичным (BIN) и двоично-десятичным (BCD) представлением чисел. Необходимы для интерфейса между вычислительными схемами (работающими в двоичной системе) и устройствами отображения, работающими с десятичными цифрами.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315182"/>
            <a:ext cx="617422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Преобразователи стандартных кодов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4823698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Специализированные комбинационные схемы выполняют преобразование между различными кодировками символов: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5637371"/>
            <a:ext cx="6279356" cy="2066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ASCII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↔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EBCDIC — для совместимости между системами IBM и стандартными ПК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BCD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↔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код Грея — для датчиков положения и угловых энкодеров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Двоичный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↔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код Хэмминга — для обнаружения и коррекции ошибок</a:t>
            </a:r>
            <a:endParaRPr lang="en-US" sz="15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3546158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912852" y="3605689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5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3998595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Сложные Комбинационные Системы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6156484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Комбинационные блоки объединяются в крупные системы — арифметико-логические устройства, контроллеры памяти и управляющие автоматы. Именно они образуют «мозг» современных процессоров и микроконтроллеров.</a:t>
            </a:r>
            <a:endParaRPr lang="en-US" sz="15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82222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Арифметико-Логические Устройства (АЛУ)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3740110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АЛУ — комбинационный блок, выполняющий все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арифметические и логические операции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процессора. Управляется кодом операции (Opcode), выбирая нужную функцию через мультиплексоры на выходном каскаде.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4915972"/>
            <a:ext cx="3679031" cy="2769513"/>
          </a:xfrm>
          <a:prstGeom prst="roundRect">
            <a:avLst>
              <a:gd name="adj" fmla="val 3010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6501408" y="5137190"/>
            <a:ext cx="323659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Арифметические операции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501408" y="5876568"/>
            <a:ext cx="323659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Сложение, вычитание, инкремент, декремент — реализуются каскадами полных сумматоров с управляемым переносом.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10157579" y="4915972"/>
            <a:ext cx="3679031" cy="2769513"/>
          </a:xfrm>
          <a:prstGeom prst="roundRect">
            <a:avLst>
              <a:gd name="adj" fmla="val 3010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10378797" y="5137190"/>
            <a:ext cx="323659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операции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10378797" y="5876568"/>
            <a:ext cx="323659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AND, OR, XOR, NOT — выполняются побитово над операндами. Результат выбирается мультиплексором по коду операции.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280190" y="7883842"/>
            <a:ext cx="7556421" cy="1506736"/>
          </a:xfrm>
          <a:prstGeom prst="roundRect">
            <a:avLst>
              <a:gd name="adj" fmla="val 553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6501408" y="8105061"/>
            <a:ext cx="281963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Флаги состояния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501408" y="8534281"/>
            <a:ext cx="711398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АЛУ формирует флаги: нулевой результат (Z), перенос (C), переполнение (V), знак (N) — они управляют условными переходами в программе.</a:t>
            </a:r>
            <a:endParaRPr lang="en-US" sz="15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790950"/>
            <a:ext cx="701040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Контроллеры Памяти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708684"/>
            <a:ext cx="6565106" cy="2473166"/>
          </a:xfrm>
          <a:prstGeom prst="roundRect">
            <a:avLst>
              <a:gd name="adj" fmla="val 5778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907042"/>
            <a:ext cx="387834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Декодирование адреса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5415558"/>
            <a:ext cx="616839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Дешифраторы разбивают адресное пространство на зоны: ОЗУ, ПЗУ, регистры периферии. Адресные линии старших разрядов поступают на дешифратор, который активирует сигнал CS нужной микросхемы памяти или устройства ввода-вывода.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907042"/>
            <a:ext cx="513230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Управление чтением и записью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5415558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Комбинационные схемы формируют сигналы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OE (Output Enable)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WE (Write Enable)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 основе сигналов шины управления процессора. Мультиплексоры позволяют нескольким источникам (CPU, DMA) разделять доступ к памяти.</a:t>
            </a:r>
            <a:endParaRPr lang="en-US" sz="15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19093"/>
            <a:ext cx="781514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Устройства Управления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236006"/>
            <a:ext cx="4347567" cy="7937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2148" y="5228153"/>
            <a:ext cx="272212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Декодер команд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992148" y="5657374"/>
            <a:ext cx="395085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Дешифратор кода операции формирует управляющие сигналы для всех блоков процессора: выбор операции АЛУ, запись в регистры, управление шинами.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4236006"/>
            <a:ext cx="4347567" cy="7937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39715" y="5228153"/>
            <a:ext cx="395085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Комбинационная часть автомата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339715" y="5967532"/>
            <a:ext cx="395085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конечных автоматах (Мили/Мура) комбинационная схема вычисляет следующее состояние и выходные сигналы. Триггеры хранят текущее состояние.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4236006"/>
            <a:ext cx="4347567" cy="79379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87282" y="5228153"/>
            <a:ext cx="33829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Управление шинами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87282" y="5657374"/>
            <a:ext cx="395085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Мультиплексоры и буферы с тремя состояниями управляют передачей данных по системной шине под контролем комбинационного арбитра.</a:t>
            </a:r>
            <a:endParaRPr lang="en-US" sz="15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3856196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6399252" y="3915728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6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280190" y="430863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Современные Тенденции и Вызовы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5846445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Развитие технологий ставит перед разработчиками комбинационных схем новые задачи: миниатюризация транзисторов достигает физических пределов, а требования к энергоэффективности и быстродействию постоянно растут.</a:t>
            </a:r>
            <a:endParaRPr lang="en-US" sz="15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17489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Миниатюризация и Интеграция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3454479"/>
            <a:ext cx="3654147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3нм</a:t>
            </a:r>
            <a:endParaRPr lang="en-US" sz="5150" dirty="0"/>
          </a:p>
        </p:txBody>
      </p:sp>
      <p:sp>
        <p:nvSpPr>
          <p:cNvPr id="5" name="Text 2"/>
          <p:cNvSpPr/>
          <p:nvPr/>
        </p:nvSpPr>
        <p:spPr>
          <a:xfrm>
            <a:off x="6705124" y="4357449"/>
            <a:ext cx="280427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Техпроцесс 2024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280190" y="4786670"/>
            <a:ext cx="365414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Современные СБИС выпускаются по 3-нм техпроцессу. Транзисторы приближаются к атомарным размерам.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10182344" y="3454479"/>
            <a:ext cx="3654266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100B+</a:t>
            </a:r>
            <a:endParaRPr lang="en-US" sz="5150" dirty="0"/>
          </a:p>
        </p:txBody>
      </p:sp>
      <p:sp>
        <p:nvSpPr>
          <p:cNvPr id="8" name="Text 5"/>
          <p:cNvSpPr/>
          <p:nvPr/>
        </p:nvSpPr>
        <p:spPr>
          <a:xfrm>
            <a:off x="10215443" y="4357449"/>
            <a:ext cx="358794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Транзисторов на чипе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182344" y="4786670"/>
            <a:ext cx="365426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Современные процессоры содержат свыше 100 миллиардов транзисторов на одном кристалле.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231267" y="6552843"/>
            <a:ext cx="3654147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SSI→ULSI</a:t>
            </a:r>
            <a:endParaRPr lang="en-US" sz="5150" dirty="0"/>
          </a:p>
        </p:txBody>
      </p:sp>
      <p:sp>
        <p:nvSpPr>
          <p:cNvPr id="11" name="Text 8"/>
          <p:cNvSpPr/>
          <p:nvPr/>
        </p:nvSpPr>
        <p:spPr>
          <a:xfrm>
            <a:off x="8412956" y="7455813"/>
            <a:ext cx="329064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Степень интеграции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8231267" y="7885033"/>
            <a:ext cx="365414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 SSI (единицы элементов) до ULSI (миллиарды), открывая принципиально новые возможности проектирования.</a:t>
            </a:r>
            <a:endParaRPr lang="en-US" sz="15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65051"/>
            <a:ext cx="1193851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Быстродействие: Гонка с Задержкой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182785"/>
            <a:ext cx="6565106" cy="3524845"/>
          </a:xfrm>
          <a:prstGeom prst="roundRect">
            <a:avLst>
              <a:gd name="adj" fmla="val 4054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381143"/>
            <a:ext cx="344412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Источники задержек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4889659"/>
            <a:ext cx="6168390" cy="2044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Внутренняя задержка элемента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время переключения транзисторов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Задержка межсоединений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RC-задержка металлических проводников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Задержка нагрузки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ёмкость входов подключённых элементов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381143"/>
            <a:ext cx="307383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Методы ускорения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4889659"/>
            <a:ext cx="6279356" cy="274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Сквозной перенос (CLA)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вычисление переносов сумматора параллельно, а не последовательно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Двухуровневая логика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минимизация числа уровней вентилей на критическом пути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Логическое дублирование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повторение блоков для снижения нагрузки на узловые точки схемы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Оптимизация топологии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сокращение длины критических межсоединений</a:t>
            </a:r>
            <a:endParaRPr lang="en-US" sz="15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7346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Энергоэффективность: Жизнь от Батарейки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4610457"/>
            <a:ext cx="496133" cy="4961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354598"/>
            <a:ext cx="41821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Снижение напряжения питания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6093976"/>
            <a:ext cx="418218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Переход с 5В (TTL) на 3.3В, 1.8В и ниже (КМОП). Мощность пропорциональна квадрату напряжения: снижение VDD в 2 раза уменьшает динамическое потребление в 4 раза.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3986" y="4610457"/>
            <a:ext cx="496133" cy="4961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5354598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Отключение неиспользуемых блоков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6093976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Тактовое стробирование (Clock Gating) и отключение питания (Power Gating) неактивных модулей — стандартные методы снижения потребления в SoC.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54302" y="4610457"/>
            <a:ext cx="496133" cy="4961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5354598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Многопороговые технологии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6093976"/>
            <a:ext cx="4182308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Использование транзисторов с разным порогом (HVT, SVT, LVT) в разных частях схемы: быстрые (LVT) — на критических путях, медленные (HVT) — в некритических для минимизации токов утечки.</a:t>
            </a:r>
            <a:endParaRPr lang="en-US" sz="15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82942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Состязания в КЦУ (Hazards — Опасности)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319111"/>
            <a:ext cx="293501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Что такое Hazard?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827627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Из-за различных задержек распространения сигналов по разным путям схемы на выходе могут появляться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кратковременные ложные импульсы (глитчи)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при переключении входов. Это явление называется «состязанием» или «опасностью» (Hazard).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6593919"/>
            <a:ext cx="6279356" cy="1726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Static-1 Hazard: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кратковременный «0» при стабильном «1» на выходе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Static-0 Hazard: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кратковременный «1» при стабильном «0» на выходе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Dynamic Hazard: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несколько переключений вместо одного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421999" y="4120753"/>
            <a:ext cx="6565106" cy="4269105"/>
          </a:xfrm>
          <a:prstGeom prst="roundRect">
            <a:avLst>
              <a:gd name="adj" fmla="val 334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620357" y="4319111"/>
            <a:ext cx="326433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Методы устранения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620357" y="4827627"/>
            <a:ext cx="6168390" cy="3066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Добавление избыточных конъюнктов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покрытие «опасных» переходов в карте Карно дополнительными членами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Синхронизация: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использование триггеров для фиксации выхода только в стабильном состоянии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Выравнивание задержек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буферизация более быстрых путей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Специальные ячейки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логика без состязаний (hazard-free logic)</a:t>
            </a:r>
            <a:endParaRPr lang="en-US" sz="15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3856196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912852" y="3915728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7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30863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Практические Аспекты Синтеза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5846445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Современное проектирование цифровых устройств немыслимо без инструментов САПР. Языки описания аппаратуры и средства автоматизированного синтеза позволяют создавать схемы с миллиардами транзисторов за разумное время.</a:t>
            </a:r>
            <a:endParaRPr lang="en-US" sz="15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37153"/>
            <a:ext cx="989099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Инструменты САПР (EDA Tools)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954066"/>
            <a:ext cx="2425660" cy="149911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701189"/>
            <a:ext cx="296001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Xilinx Vivado / AMD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6130409"/>
            <a:ext cx="418218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Комплексная среда для проектирования на FPGA Xilinx/AMD: синтез, имплементация, генерация битстрима, встроенный логический анализатор (ILA). Поддерживает SystemVerilog и VHDL.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3954066"/>
            <a:ext cx="2425660" cy="149911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5701189"/>
            <a:ext cx="300763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Intel Quartus Prime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6130409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Среда для FPGA Intel (Altera): от описания на HDL до программирования устройства. Включает инструменты SignalTap для отладки на кристалле и временной анализатор TimeQuest.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3954066"/>
            <a:ext cx="2425660" cy="149911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5701189"/>
            <a:ext cx="415040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Synopsys / Cadence (ASIC)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6130409"/>
            <a:ext cx="4182308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Профессиональные инструменты для синтеза заказных СБИС: Design Compiler, Genus. Оптимизируют схему под целевую библиотеку стандартных ячеек с учётом ограничений по мощности и быстродействию.</a:t>
            </a:r>
            <a:endParaRPr lang="en-US" sz="15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28875"/>
            <a:ext cx="10862786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Языки Описания Аппаратуры (HDL)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57939" y="3286601"/>
            <a:ext cx="6563082" cy="5257324"/>
          </a:xfrm>
          <a:prstGeom prst="roundRect">
            <a:avLst>
              <a:gd name="adj" fmla="val 258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6415" y="3465671"/>
            <a:ext cx="3376493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Verilog / SystemVerilog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46415" y="3939421"/>
            <a:ext cx="6186130" cy="1176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Более лаконичный синтаксис, близкий к языку C. </a:t>
            </a:r>
            <a:r>
              <a:rPr lang="en-US" sz="14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SystemVerilog</a:t>
            </a: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расширяет Verilog конструкциями для верификации (классы, интерфейсы, assertions). Широко применяется в индустрии США и Азии.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846415" y="5317688"/>
            <a:ext cx="6186130" cy="2436376"/>
          </a:xfrm>
          <a:prstGeom prst="roundRect">
            <a:avLst>
              <a:gd name="adj" fmla="val 3250"/>
            </a:avLst>
          </a:prstGeom>
          <a:solidFill>
            <a:srgbClr val="33B39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5"/>
          <p:cNvSpPr/>
          <p:nvPr/>
        </p:nvSpPr>
        <p:spPr>
          <a:xfrm>
            <a:off x="837009" y="5317688"/>
            <a:ext cx="6204942" cy="2436376"/>
          </a:xfrm>
          <a:prstGeom prst="roundRect">
            <a:avLst>
              <a:gd name="adj" fmla="val 1161"/>
            </a:avLst>
          </a:prstGeom>
          <a:solidFill>
            <a:srgbClr val="33B39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1072634" y="5506164"/>
            <a:ext cx="5733693" cy="2059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 mux4x1(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input [3:0] D,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input [1:0] S,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output Y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assign Y = D[S];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endmodule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552849" y="3465671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VHDL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552849" y="3939421"/>
            <a:ext cx="6291382" cy="1176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Строго типизированный язык с синтаксисом на основе Ada. Распространён в европейской и оборонной промышленности. Обеспечивает высокую строгость описания и переносимость между инструментами.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7552849" y="5317688"/>
            <a:ext cx="6291382" cy="3024783"/>
          </a:xfrm>
          <a:prstGeom prst="roundRect">
            <a:avLst>
              <a:gd name="adj" fmla="val 2618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7543443" y="5317688"/>
            <a:ext cx="6310193" cy="3024783"/>
          </a:xfrm>
          <a:prstGeom prst="roundRect">
            <a:avLst>
              <a:gd name="adj" fmla="val 935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7779068" y="5506164"/>
            <a:ext cx="5838944" cy="26478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entity mux4x1 is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port(D: in std_logic_vector(3 downto 0);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S: in std_logic_vector(1 downto 0);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Y: out std_logic);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 entity;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architecture rtl of mux4x1 is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Y &lt;= D(to_integer(unsigned(S)));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 architecture;</a:t>
            </a:r>
            <a:endParaRPr lang="en-US" sz="14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17251"/>
            <a:ext cx="901684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Симуляция и Верификация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834164"/>
            <a:ext cx="13042821" cy="514540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822767" y="4616166"/>
            <a:ext cx="2594624" cy="706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Функциональная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2822767" y="5422597"/>
            <a:ext cx="2594624" cy="564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Поведенческое тестирование модели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048495" y="5179021"/>
            <a:ext cx="2594624" cy="353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Тайминговая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048495" y="5632442"/>
            <a:ext cx="2594624" cy="564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Пост-синтез симуляция с задержками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9311877" y="4616166"/>
            <a:ext cx="2594625" cy="353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Аппаратная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9311877" y="5069587"/>
            <a:ext cx="2594625" cy="564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Верификация на FPGA с логанализом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93790" y="8202811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Верификация — наиболее трудоёмкая часть проектирования: по отраслевым оценкам, она занимает до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70% времени разработки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Ошибка, обнаруженная на этапе симуляции, обходится несравнимо дешевле, чем на этапе изготовления ASIC (стоимость масок — миллионы долларов).</a:t>
            </a:r>
            <a:endParaRPr lang="en-US" sz="15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604736"/>
            <a:ext cx="1250954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Физическая Реализация: ПЛИС и ASIC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621649"/>
            <a:ext cx="13042821" cy="2746415"/>
          </a:xfrm>
          <a:prstGeom prst="roundRect">
            <a:avLst>
              <a:gd name="adj" fmla="val 303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801410" y="4629269"/>
            <a:ext cx="6513790" cy="2731175"/>
          </a:xfrm>
          <a:prstGeom prst="roundRect">
            <a:avLst>
              <a:gd name="adj" fmla="val 305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999768" y="482762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ПЛИС / FPGA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9768" y="5256848"/>
            <a:ext cx="5819299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Программируемые логические интегральные схемы — конфигурируемые устройства на базе таблиц перекодировки (LUT), триггеров и коммутационной матрицы.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Быстрый прототип, многократное перепрограммирование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но выше стоимость и потребление по сравнению с ASIC.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315200" y="4629269"/>
            <a:ext cx="6513790" cy="2731175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7315200" y="4629269"/>
            <a:ext cx="22860" cy="2731175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7811333" y="482762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ASIC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811333" y="5256848"/>
            <a:ext cx="5819299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Заказные интегральные схемы оптимизированы под конкретную задачу. Максимальное быстродействие и минимальное потребление, но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высокая стоимость разработки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(от $1M до $10M) оправдана только при массовом производстве. Применяются в смартфонах, сетевых процессорах, GPU.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067193" y="5746730"/>
            <a:ext cx="496133" cy="496133"/>
          </a:xfrm>
          <a:prstGeom prst="roundRect">
            <a:avLst>
              <a:gd name="adj" fmla="val 1680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91256" y="5870674"/>
            <a:ext cx="248007" cy="248007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4324945"/>
            <a:ext cx="86748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6399252" y="4384477"/>
            <a:ext cx="62936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ГЛАВА 8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280190" y="4777383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Заключение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5695117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Подведём итоги нашего путешествия по миру комбинационных устройств — от элементарных логических вентилей до сложнейших систем, управляющих современной цифровой цивилизацией.</a:t>
            </a:r>
            <a:endParaRPr lang="en-US" sz="15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69363"/>
            <a:ext cx="7556421" cy="2480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Комбинационные Устройства: Фундамент Цифрового Мира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80190" y="4347329"/>
            <a:ext cx="3679031" cy="3063954"/>
          </a:xfrm>
          <a:prstGeom prst="roundRect">
            <a:avLst>
              <a:gd name="adj" fmla="val 272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6486168" y="45533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Везде и всегда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486168" y="4982528"/>
            <a:ext cx="3267075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Шифраторы, дешифраторы, MUX и DEMUX присутствуют в каждом цифровом устройстве — от простого калькулятора до суперкомпьютера. Без них невозможны ни ввод данных, ни их обработка, ни отображение.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7579" y="4347329"/>
            <a:ext cx="3679031" cy="3063954"/>
          </a:xfrm>
          <a:prstGeom prst="roundRect">
            <a:avLst>
              <a:gd name="adj" fmla="val 272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10363557" y="455330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Основа систем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63557" y="4982528"/>
            <a:ext cx="3267075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Процессоры, оперативная и постоянная память, системы управления и ввода-вывода — все построены на комбинационных блоках, объединённых с регистрами и триггерами.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280190" y="7609642"/>
            <a:ext cx="755642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6486168" y="7815620"/>
            <a:ext cx="379380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Непрерывное развитие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486168" y="8244840"/>
            <a:ext cx="71444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Каждое новое поколение технологий предъявляет новые требования, стимулируя совершенствование методов синтеза, оптимизации и верификации комбинационных схем.</a:t>
            </a:r>
            <a:endParaRPr lang="en-US" sz="15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83393"/>
            <a:ext cx="1265991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 Простого к Сложному: Путь Синтеза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400306"/>
            <a:ext cx="1630323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9350" y="3832503"/>
            <a:ext cx="279083" cy="279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22471" y="3598664"/>
            <a:ext cx="281094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Базовые вентили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2622471" y="4027884"/>
            <a:ext cx="679096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AND, OR, NOT, NAND, NOR, XOR — элементарные строительные блоки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2523292" y="4534257"/>
            <a:ext cx="11214140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5"/>
          <p:cNvSpPr/>
          <p:nvPr/>
        </p:nvSpPr>
        <p:spPr>
          <a:xfrm>
            <a:off x="793790" y="4642961"/>
            <a:ext cx="3260646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4571" y="5075158"/>
            <a:ext cx="279083" cy="27908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52793" y="484131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Типовые блоки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4252793" y="5270540"/>
            <a:ext cx="560236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Шифраторы, дешифраторы, мультиплексоры, сумматоры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4153614" y="5776913"/>
            <a:ext cx="9583817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9"/>
          <p:cNvSpPr/>
          <p:nvPr/>
        </p:nvSpPr>
        <p:spPr>
          <a:xfrm>
            <a:off x="793790" y="5885617"/>
            <a:ext cx="4890968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673" y="6317813"/>
            <a:ext cx="279083" cy="27908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883116" y="6083975"/>
            <a:ext cx="377023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Функциональные узлы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5883116" y="6513195"/>
            <a:ext cx="491906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АЛУ, контроллеры памяти, устройства управления</a:t>
            </a:r>
            <a:endParaRPr lang="en-US" sz="1550" dirty="0"/>
          </a:p>
        </p:txBody>
      </p:sp>
      <p:sp>
        <p:nvSpPr>
          <p:cNvPr id="17" name="Shape 12"/>
          <p:cNvSpPr/>
          <p:nvPr/>
        </p:nvSpPr>
        <p:spPr>
          <a:xfrm>
            <a:off x="5783937" y="7019568"/>
            <a:ext cx="7953494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Shape 13"/>
          <p:cNvSpPr/>
          <p:nvPr/>
        </p:nvSpPr>
        <p:spPr>
          <a:xfrm>
            <a:off x="793790" y="7128272"/>
            <a:ext cx="6521410" cy="1461016"/>
          </a:xfrm>
          <a:prstGeom prst="roundRect">
            <a:avLst>
              <a:gd name="adj" fmla="val 570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4894" y="7719179"/>
            <a:ext cx="279083" cy="27908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13558" y="7326630"/>
            <a:ext cx="301632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Сложные системы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7513558" y="7755850"/>
            <a:ext cx="61246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SoC, процессоры, FPGA, ASIC — полноценные цифровые системы</a:t>
            </a:r>
            <a:endParaRPr lang="en-US" sz="15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42329"/>
            <a:ext cx="1123854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Будущее Комбинационной Логики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459242"/>
            <a:ext cx="3011091" cy="18609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568196"/>
            <a:ext cx="41821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ИИ и нейроморфные вычисления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6307574"/>
            <a:ext cx="4182189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Специализированные комбинационные схемы для ускорения нейронных сетей (NPU, TPU) — умножители матриц и сумматоры с пониженной точностью (INT8, FP16) обеспечивают максимальную производительность при минимальном потреблении.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3459242"/>
            <a:ext cx="3011210" cy="18610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5568315"/>
            <a:ext cx="382202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Квантовые вычисления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5997535"/>
            <a:ext cx="4182308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Квантовые схемы используют принципиально иные элементы (кубиты, квантовые вентили), однако классическая комбинационная логика по-прежнему необходима для управляющей электроники квантовых компьютеров.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3459242"/>
            <a:ext cx="3011210" cy="186106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5568315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Новые материалы и архитектуры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6307693"/>
            <a:ext cx="4182308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Графен, нанотрубки, 2D-материалы и spintronics открывают путь к транзисторам за пределами кремниевого масштабирования. Новые архитектуры (In-Memory Computing, 3D-стекирование) переосмыслят сам подход к синтезу.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3488</Words>
  <Application>Microsoft Office PowerPoint</Application>
  <PresentationFormat>Произвольный</PresentationFormat>
  <Paragraphs>398</Paragraphs>
  <Slides>46</Slides>
  <Notes>45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Consolas</vt:lpstr>
      <vt:lpstr>Open Sans</vt:lpstr>
      <vt:lpstr>Times New Roman</vt:lpstr>
      <vt:lpstr>Arial</vt:lpstr>
      <vt:lpstr>Unbounded Bold</vt:lpstr>
      <vt:lpstr>Office Theme</vt:lpstr>
      <vt:lpstr>Цифровая схемотехника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2</cp:revision>
  <dcterms:created xsi:type="dcterms:W3CDTF">2026-04-12T17:41:24Z</dcterms:created>
  <dcterms:modified xsi:type="dcterms:W3CDTF">2026-11-03T20:03:40Z</dcterms:modified>
</cp:coreProperties>
</file>