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43"/>
  </p:notesMasterIdLst>
  <p:sldIdLst>
    <p:sldId id="300"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14630400" cy="10972800"/>
  <p:notesSz cx="10972800" cy="14630400"/>
  <p:embeddedFontLst>
    <p:embeddedFont>
      <p:font typeface="Open Sans" pitchFamily="2" charset="0"/>
      <p:regular r:id="rId44"/>
      <p:bold r:id="rId45"/>
      <p:italic r:id="rId46"/>
      <p:boldItalic r:id="rId47"/>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9" d="100"/>
          <a:sy n="59" d="100"/>
        </p:scale>
        <p:origin x="1066"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854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dirty="0"/>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txBody>
          <a:bodyPr/>
          <a:lstStyle/>
          <a:p>
            <a:endParaRPr lang="ru-RU" dirty="0"/>
          </a:p>
        </p:txBody>
      </p:sp>
      <p:sp>
        <p:nvSpPr>
          <p:cNvPr id="3" name="Shape 1"/>
          <p:cNvSpPr/>
          <p:nvPr/>
        </p:nvSpPr>
        <p:spPr>
          <a:xfrm>
            <a:off x="0" y="0"/>
            <a:ext cx="14630400" cy="10972800"/>
          </a:xfrm>
          <a:prstGeom prst="rect">
            <a:avLst/>
          </a:prstGeom>
          <a:solidFill>
            <a:srgbClr val="FFFFFF"/>
          </a:solidFill>
          <a:ln/>
        </p:spPr>
        <p:txBody>
          <a:bodyPr/>
          <a:lstStyle/>
          <a:p>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lide 2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lide 2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Slide 2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lide 2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lide 2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lide 2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Slide 2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Slide 2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 2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lide 3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Slide 31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lide 3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Slide 33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lide 3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lide 35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lide 36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lide 3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lide 38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lide 39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lide 40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4630400" cy="10972800"/>
          </a:xfrm>
          <a:prstGeom prst="rect">
            <a:avLst/>
          </a:prstGeom>
          <a:solidFill>
            <a:srgbClr val="D6F5EE"/>
          </a:solidFill>
          <a:ln/>
        </p:spPr>
      </p:sp>
      <p:sp>
        <p:nvSpPr>
          <p:cNvPr id="3" name="Shape 1"/>
          <p:cNvSpPr/>
          <p:nvPr/>
        </p:nvSpPr>
        <p:spPr>
          <a:xfrm>
            <a:off x="0" y="0"/>
            <a:ext cx="14630400" cy="10972800"/>
          </a:xfrm>
          <a:prstGeom prst="rect">
            <a:avLst/>
          </a:prstGeom>
          <a:solidFill>
            <a:srgbClr val="FFFFFF"/>
          </a:solid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1795781"/>
            <a:ext cx="12435840" cy="3820160"/>
          </a:xfrm>
        </p:spPr>
        <p:txBody>
          <a:bodyPr anchor="b"/>
          <a:lstStyle>
            <a:lvl1pPr algn="ctr">
              <a:defRPr sz="7200"/>
            </a:lvl1pPr>
          </a:lstStyle>
          <a:p>
            <a:r>
              <a:rPr lang="ru-RU"/>
              <a:t>Образец заголовка</a:t>
            </a:r>
            <a:endParaRPr lang="en-US" dirty="0"/>
          </a:p>
        </p:txBody>
      </p:sp>
      <p:sp>
        <p:nvSpPr>
          <p:cNvPr id="3" name="Subtitle 2"/>
          <p:cNvSpPr>
            <a:spLocks noGrp="1"/>
          </p:cNvSpPr>
          <p:nvPr>
            <p:ph type="subTitle" idx="1"/>
          </p:nvPr>
        </p:nvSpPr>
        <p:spPr>
          <a:xfrm>
            <a:off x="1828800" y="5763261"/>
            <a:ext cx="10972800" cy="2649219"/>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B708CAD-A79B-4FF2-A2AD-8FFCB2A3D2EB}" type="datetimeFigureOut">
              <a:rPr lang="ru-RU" smtClean="0"/>
              <a:t>04.11.2026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F696E53A-6968-4272-8BC2-4567D025D9BB}" type="slidenum">
              <a:rPr lang="ru-RU" smtClean="0"/>
              <a:t>‹#›</a:t>
            </a:fld>
            <a:endParaRPr lang="ru-RU"/>
          </a:p>
        </p:txBody>
      </p:sp>
    </p:spTree>
    <p:extLst>
      <p:ext uri="{BB962C8B-B14F-4D97-AF65-F5344CB8AC3E}">
        <p14:creationId xmlns:p14="http://schemas.microsoft.com/office/powerpoint/2010/main" val="249620281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png"/><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31.svg"/><Relationship Id="rId5" Type="http://schemas.openxmlformats.org/officeDocument/2006/relationships/image" Target="../media/image30.svg"/><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39.sv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sv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2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1.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svg"/><Relationship Id="rId2" Type="http://schemas.openxmlformats.org/officeDocument/2006/relationships/notesSlide" Target="../notesSlides/notesSlide31.xml"/><Relationship Id="rId1" Type="http://schemas.openxmlformats.org/officeDocument/2006/relationships/slideLayout" Target="../slideLayouts/slideLayout32.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59.svg"/></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4.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9.svg"/><Relationship Id="rId2" Type="http://schemas.openxmlformats.org/officeDocument/2006/relationships/notesSlide" Target="../notesSlides/notesSlide35.xml"/><Relationship Id="rId1" Type="http://schemas.openxmlformats.org/officeDocument/2006/relationships/slideLayout" Target="../slideLayouts/slideLayout36.xml"/><Relationship Id="rId6" Type="http://schemas.openxmlformats.org/officeDocument/2006/relationships/image" Target="../media/image68.svg"/><Relationship Id="rId5" Type="http://schemas.openxmlformats.org/officeDocument/2006/relationships/image" Target="../media/image67.svg"/><Relationship Id="rId4" Type="http://schemas.openxmlformats.org/officeDocument/2006/relationships/image" Target="../media/image66.svg"/></Relationships>
</file>

<file path=ppt/slides/_rels/slide3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3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7.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8.xml"/><Relationship Id="rId1" Type="http://schemas.openxmlformats.org/officeDocument/2006/relationships/slideLayout" Target="../slideLayouts/slideLayout39.xml"/></Relationships>
</file>

<file path=ppt/slides/_rels/slide40.xml.rels><?xml version="1.0" encoding="UTF-8" standalone="yes"?>
<Relationships xmlns="http://schemas.openxmlformats.org/package/2006/relationships"><Relationship Id="rId3" Type="http://schemas.openxmlformats.org/officeDocument/2006/relationships/image" Target="../media/image73.svg"/><Relationship Id="rId2" Type="http://schemas.openxmlformats.org/officeDocument/2006/relationships/notesSlide" Target="../notesSlides/notesSlide39.xml"/><Relationship Id="rId1" Type="http://schemas.openxmlformats.org/officeDocument/2006/relationships/slideLayout" Target="../slideLayouts/slideLayout40.xml"/><Relationship Id="rId5" Type="http://schemas.openxmlformats.org/officeDocument/2006/relationships/image" Target="../media/image75.svg"/><Relationship Id="rId4" Type="http://schemas.openxmlformats.org/officeDocument/2006/relationships/image" Target="../media/image74.svg"/></Relationships>
</file>

<file path=ppt/slides/_rels/slide4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0.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630400" cy="10972800"/>
          </a:xfrm>
          <a:prstGeom prst="rect">
            <a:avLst/>
          </a:prstGeom>
        </p:spPr>
      </p:pic>
      <p:sp>
        <p:nvSpPr>
          <p:cNvPr id="6" name="Заголовок 5"/>
          <p:cNvSpPr txBox="1">
            <a:spLocks noGrp="1"/>
          </p:cNvSpPr>
          <p:nvPr>
            <p:ph type="ctrTitle"/>
          </p:nvPr>
        </p:nvSpPr>
        <p:spPr>
          <a:xfrm>
            <a:off x="2889013" y="4454091"/>
            <a:ext cx="9319465" cy="1717393"/>
          </a:xfrm>
          <a:prstGeom prst="rect">
            <a:avLst/>
          </a:prstGeom>
          <a:noFill/>
        </p:spPr>
        <p:txBody>
          <a:bodyPr wrap="square" rtlCol="0">
            <a:spAutoFit/>
          </a:bodyPr>
          <a:lstStyle/>
          <a:p>
            <a:r>
              <a:rPr lang="kk-KZ" sz="5280" b="1" i="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Техникалық құралдар және ақпаратты қорғау әдістері</a:t>
            </a:r>
            <a:endParaRPr lang="ru-RU" sz="3360" b="1" dirty="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0954" y="2314265"/>
            <a:ext cx="5014672" cy="1137377"/>
          </a:xfrm>
          <a:prstGeom prst="rect">
            <a:avLst/>
          </a:prstGeom>
        </p:spPr>
      </p:pic>
      <p:sp>
        <p:nvSpPr>
          <p:cNvPr id="2" name="TextBox 1"/>
          <p:cNvSpPr txBox="1"/>
          <p:nvPr/>
        </p:nvSpPr>
        <p:spPr>
          <a:xfrm>
            <a:off x="3916678" y="6171482"/>
            <a:ext cx="8702041" cy="1458861"/>
          </a:xfrm>
          <a:prstGeom prst="rect">
            <a:avLst/>
          </a:prstGeom>
          <a:noFill/>
        </p:spPr>
        <p:txBody>
          <a:bodyPr wrap="square" rtlCol="0">
            <a:spAutoFit/>
          </a:bodyPr>
          <a:lstStyle/>
          <a:p>
            <a:pPr algn="ctr"/>
            <a:r>
              <a:rPr lang="ru-RU" sz="2160" b="1" dirty="0">
                <a:solidFill>
                  <a:schemeClr val="bg1"/>
                </a:solidFill>
                <a:latin typeface="Times New Roman" panose="02020603050405020304" pitchFamily="18" charset="0"/>
                <a:cs typeface="Times New Roman" panose="02020603050405020304" pitchFamily="18" charset="0"/>
              </a:rPr>
              <a:t>Ержан </a:t>
            </a:r>
            <a:r>
              <a:rPr lang="ru-RU" sz="2160" b="1" dirty="0" err="1">
                <a:solidFill>
                  <a:schemeClr val="bg1"/>
                </a:solidFill>
                <a:latin typeface="Times New Roman" panose="02020603050405020304" pitchFamily="18" charset="0"/>
                <a:cs typeface="Times New Roman" panose="02020603050405020304" pitchFamily="18" charset="0"/>
              </a:rPr>
              <a:t>Асел</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Ануаркызы</a:t>
            </a:r>
            <a:r>
              <a:rPr lang="ru-RU" sz="2160" b="1" dirty="0">
                <a:solidFill>
                  <a:schemeClr val="bg1"/>
                </a:solidFill>
                <a:latin typeface="Times New Roman" panose="02020603050405020304" pitchFamily="18" charset="0"/>
                <a:cs typeface="Times New Roman" panose="02020603050405020304" pitchFamily="18" charset="0"/>
              </a:rPr>
              <a:t>,</a:t>
            </a:r>
            <a:r>
              <a:rPr lang="en-US" sz="2160" b="1" dirty="0">
                <a:solidFill>
                  <a:schemeClr val="bg1"/>
                </a:solidFill>
                <a:latin typeface="Times New Roman" panose="02020603050405020304" pitchFamily="18" charset="0"/>
                <a:cs typeface="Times New Roman" panose="02020603050405020304" pitchFamily="18" charset="0"/>
              </a:rPr>
              <a:t>Ph.D.</a:t>
            </a:r>
            <a:r>
              <a:rPr lang="ru-RU" sz="2160" b="1" dirty="0">
                <a:solidFill>
                  <a:schemeClr val="bg1"/>
                </a:solidFill>
                <a:latin typeface="Times New Roman" panose="02020603050405020304" pitchFamily="18" charset="0"/>
                <a:cs typeface="Times New Roman" panose="02020603050405020304" pitchFamily="18" charset="0"/>
              </a:rPr>
              <a:t>, </a:t>
            </a:r>
            <a:r>
              <a:rPr lang="ru-RU" sz="2160" b="1" dirty="0" err="1">
                <a:solidFill>
                  <a:schemeClr val="bg1"/>
                </a:solidFill>
                <a:latin typeface="Times New Roman" panose="02020603050405020304" pitchFamily="18" charset="0"/>
                <a:cs typeface="Times New Roman" panose="02020603050405020304" pitchFamily="18" charset="0"/>
              </a:rPr>
              <a:t>қауымдастырылған</a:t>
            </a:r>
            <a:r>
              <a:rPr lang="ru-RU" sz="2160" b="1" dirty="0">
                <a:solidFill>
                  <a:schemeClr val="bg1"/>
                </a:solidFill>
                <a:latin typeface="Times New Roman" panose="02020603050405020304" pitchFamily="18" charset="0"/>
                <a:cs typeface="Times New Roman" panose="02020603050405020304" pitchFamily="18" charset="0"/>
              </a:rPr>
              <a:t> профессор</a:t>
            </a:r>
            <a:br>
              <a:rPr lang="en-US" sz="2160" b="1" dirty="0">
                <a:latin typeface="Times New Roman" panose="02020603050405020304" pitchFamily="18" charset="0"/>
                <a:cs typeface="Times New Roman" panose="02020603050405020304" pitchFamily="18" charset="0"/>
              </a:rPr>
            </a:br>
            <a:br>
              <a:rPr lang="ru-RU" sz="2160" b="1" dirty="0">
                <a:latin typeface="Times New Roman" panose="02020603050405020304" pitchFamily="18" charset="0"/>
                <a:cs typeface="Times New Roman" panose="02020603050405020304" pitchFamily="18" charset="0"/>
              </a:rPr>
            </a:br>
            <a:r>
              <a:rPr lang="en-US" sz="2400" b="1" dirty="0" err="1"/>
              <a:t>Assel.yerzhan@satbayev.university</a:t>
            </a:r>
            <a:br>
              <a:rPr lang="en-US" sz="2160" b="1" dirty="0">
                <a:latin typeface="Times New Roman" panose="02020603050405020304" pitchFamily="18" charset="0"/>
                <a:cs typeface="Times New Roman" panose="02020603050405020304" pitchFamily="18" charset="0"/>
              </a:rPr>
            </a:br>
            <a:endParaRPr lang="ru-RU" sz="216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97840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3772376"/>
            <a:ext cx="7556421" cy="1860233"/>
          </a:xfrm>
          <a:prstGeom prst="rect">
            <a:avLst/>
          </a:prstGeom>
          <a:noFill/>
          <a:ln/>
        </p:spPr>
        <p:txBody>
          <a:bodyPr wrap="square" lIns="0" tIns="0" rIns="0" bIns="0" rtlCol="0" anchor="t"/>
          <a:lstStyle/>
          <a:p>
            <a:pPr marL="0" indent="0" algn="ctr">
              <a:lnSpc>
                <a:spcPts val="4850"/>
              </a:lnSpc>
              <a:buNone/>
            </a:pPr>
            <a:r>
              <a:rPr lang="en-US" sz="3900" b="1" dirty="0">
                <a:solidFill>
                  <a:srgbClr val="333F70"/>
                </a:solidFill>
                <a:latin typeface="Times New Roman" panose="02020603050405020304" pitchFamily="18" charset="0"/>
                <a:ea typeface="Unbounded Bold" pitchFamily="34" charset="-122"/>
                <a:cs typeface="Times New Roman" panose="02020603050405020304" pitchFamily="18" charset="0"/>
              </a:rPr>
              <a:t>Ақпаратты қорғаудың негізгі түсініктері мен қағидалары</a:t>
            </a:r>
            <a:endParaRPr lang="en-US" sz="39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5" name="Text 2"/>
          <p:cNvSpPr/>
          <p:nvPr/>
        </p:nvSpPr>
        <p:spPr>
          <a:xfrm>
            <a:off x="793790" y="6176605"/>
            <a:ext cx="9006483"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 деген не?</a:t>
            </a:r>
            <a:endParaRPr lang="en-US" sz="3900" dirty="0"/>
          </a:p>
        </p:txBody>
      </p:sp>
      <p:sp>
        <p:nvSpPr>
          <p:cNvPr id="6" name="Text 3"/>
          <p:cNvSpPr/>
          <p:nvPr/>
        </p:nvSpPr>
        <p:spPr>
          <a:xfrm>
            <a:off x="793790" y="7094339"/>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 қорғау – бұл ақпараттың құпиялығын, тұтастығын және қолжетімділігін қамтамасыз ететін кешенді шаралар жүйесі. Ол техникалық, ұйымдастырушылық және құқықтық құралдарды біріктіреді.</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793790" y="3525441"/>
            <a:ext cx="10284143"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 – неге қажет?</a:t>
            </a:r>
            <a:endParaRPr lang="en-US" sz="3900" dirty="0"/>
          </a:p>
        </p:txBody>
      </p:sp>
      <p:sp>
        <p:nvSpPr>
          <p:cNvPr id="3" name="Shape 1"/>
          <p:cNvSpPr/>
          <p:nvPr/>
        </p:nvSpPr>
        <p:spPr>
          <a:xfrm>
            <a:off x="793790" y="4542353"/>
            <a:ext cx="4215289" cy="2905006"/>
          </a:xfrm>
          <a:prstGeom prst="roundRect">
            <a:avLst>
              <a:gd name="adj" fmla="val 2870"/>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999768" y="4748332"/>
            <a:ext cx="595313" cy="595313"/>
          </a:xfrm>
          <a:prstGeom prst="roundRect">
            <a:avLst>
              <a:gd name="adj" fmla="val 15358451"/>
            </a:avLst>
          </a:prstGeom>
          <a:solidFill>
            <a:srgbClr val="26A688"/>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4911923"/>
            <a:ext cx="267891" cy="267891"/>
          </a:xfrm>
          <a:prstGeom prst="rect">
            <a:avLst/>
          </a:prstGeom>
        </p:spPr>
      </p:pic>
      <p:sp>
        <p:nvSpPr>
          <p:cNvPr id="6" name="Text 3"/>
          <p:cNvSpPr/>
          <p:nvPr/>
        </p:nvSpPr>
        <p:spPr>
          <a:xfrm>
            <a:off x="999768" y="554200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Құпиялылық</a:t>
            </a:r>
            <a:endParaRPr lang="en-US" sz="1950" dirty="0"/>
          </a:p>
        </p:txBody>
      </p:sp>
      <p:sp>
        <p:nvSpPr>
          <p:cNvPr id="7" name="Text 4"/>
          <p:cNvSpPr/>
          <p:nvPr/>
        </p:nvSpPr>
        <p:spPr>
          <a:xfrm>
            <a:off x="999768" y="5971223"/>
            <a:ext cx="3803333"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Ақпараттың құпиялығын, тұтастығын және қолжетімділігін сақтау арқылы ұйымдық және жеке деректерді қорғау</a:t>
            </a:r>
            <a:endParaRPr lang="en-US" sz="1550" dirty="0"/>
          </a:p>
        </p:txBody>
      </p:sp>
      <p:sp>
        <p:nvSpPr>
          <p:cNvPr id="8" name="Shape 5"/>
          <p:cNvSpPr/>
          <p:nvPr/>
        </p:nvSpPr>
        <p:spPr>
          <a:xfrm>
            <a:off x="5207437" y="4542353"/>
            <a:ext cx="4215408" cy="2905006"/>
          </a:xfrm>
          <a:prstGeom prst="roundRect">
            <a:avLst>
              <a:gd name="adj" fmla="val 2870"/>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5413415" y="4748332"/>
            <a:ext cx="595313" cy="595313"/>
          </a:xfrm>
          <a:prstGeom prst="roundRect">
            <a:avLst>
              <a:gd name="adj" fmla="val 15358451"/>
            </a:avLst>
          </a:prstGeom>
          <a:solidFill>
            <a:srgbClr val="26A688"/>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77126" y="4911923"/>
            <a:ext cx="267891" cy="267891"/>
          </a:xfrm>
          <a:prstGeom prst="rect">
            <a:avLst/>
          </a:prstGeom>
        </p:spPr>
      </p:pic>
      <p:sp>
        <p:nvSpPr>
          <p:cNvPr id="11" name="Text 7"/>
          <p:cNvSpPr/>
          <p:nvPr/>
        </p:nvSpPr>
        <p:spPr>
          <a:xfrm>
            <a:off x="5413415" y="5542002"/>
            <a:ext cx="314134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Қауіптерден қорғау</a:t>
            </a:r>
            <a:endParaRPr lang="en-US" sz="1950" dirty="0"/>
          </a:p>
        </p:txBody>
      </p:sp>
      <p:sp>
        <p:nvSpPr>
          <p:cNvPr id="12" name="Text 8"/>
          <p:cNvSpPr/>
          <p:nvPr/>
        </p:nvSpPr>
        <p:spPr>
          <a:xfrm>
            <a:off x="5413415" y="5971223"/>
            <a:ext cx="3803452"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Құпия деректердің ұрлануы мен бұрмалануын болдырмау, кибершабуылдар мен зиянды бағдарламалардан қорғану</a:t>
            </a:r>
            <a:endParaRPr lang="en-US" sz="1550" dirty="0"/>
          </a:p>
        </p:txBody>
      </p:sp>
      <p:sp>
        <p:nvSpPr>
          <p:cNvPr id="13" name="Shape 9"/>
          <p:cNvSpPr/>
          <p:nvPr/>
        </p:nvSpPr>
        <p:spPr>
          <a:xfrm>
            <a:off x="9621203" y="4542353"/>
            <a:ext cx="4215289" cy="2905006"/>
          </a:xfrm>
          <a:prstGeom prst="roundRect">
            <a:avLst>
              <a:gd name="adj" fmla="val 2870"/>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9827181" y="4748332"/>
            <a:ext cx="595313" cy="595313"/>
          </a:xfrm>
          <a:prstGeom prst="roundRect">
            <a:avLst>
              <a:gd name="adj" fmla="val 15358451"/>
            </a:avLst>
          </a:prstGeom>
          <a:solidFill>
            <a:srgbClr val="26A688"/>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90892" y="4911923"/>
            <a:ext cx="267891" cy="267891"/>
          </a:xfrm>
          <a:prstGeom prst="rect">
            <a:avLst/>
          </a:prstGeom>
        </p:spPr>
      </p:pic>
      <p:sp>
        <p:nvSpPr>
          <p:cNvPr id="16" name="Text 11"/>
          <p:cNvSpPr/>
          <p:nvPr/>
        </p:nvSpPr>
        <p:spPr>
          <a:xfrm>
            <a:off x="9827181" y="5542002"/>
            <a:ext cx="291095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Заңнамалық негіз</a:t>
            </a:r>
            <a:endParaRPr lang="en-US" sz="1950" dirty="0"/>
          </a:p>
        </p:txBody>
      </p:sp>
      <p:sp>
        <p:nvSpPr>
          <p:cNvPr id="17" name="Text 12"/>
          <p:cNvSpPr/>
          <p:nvPr/>
        </p:nvSpPr>
        <p:spPr>
          <a:xfrm>
            <a:off x="9827181" y="5971223"/>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Қазақстандағы ақпараттық қауіпсіздік заңнамасының негізі, мемлекеттік және коммерциялық құпияларды қорғау</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2428042"/>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 амалдары мен тәсілдері</a:t>
            </a:r>
            <a:endParaRPr lang="en-US" sz="3900" dirty="0"/>
          </a:p>
        </p:txBody>
      </p:sp>
      <p:sp>
        <p:nvSpPr>
          <p:cNvPr id="4" name="Text 1"/>
          <p:cNvSpPr/>
          <p:nvPr/>
        </p:nvSpPr>
        <p:spPr>
          <a:xfrm>
            <a:off x="793790" y="4784288"/>
            <a:ext cx="3492937"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Қорғау бағыттары</a:t>
            </a:r>
            <a:endParaRPr lang="en-US" sz="2300" dirty="0"/>
          </a:p>
        </p:txBody>
      </p:sp>
      <p:sp>
        <p:nvSpPr>
          <p:cNvPr id="5" name="Text 2"/>
          <p:cNvSpPr/>
          <p:nvPr/>
        </p:nvSpPr>
        <p:spPr>
          <a:xfrm>
            <a:off x="793790" y="5354717"/>
            <a:ext cx="35361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Ақпаратты ағып кетуден қорғау</a:t>
            </a:r>
            <a:endParaRPr lang="en-US" sz="1550" dirty="0"/>
          </a:p>
        </p:txBody>
      </p:sp>
      <p:sp>
        <p:nvSpPr>
          <p:cNvPr id="6" name="Text 3"/>
          <p:cNvSpPr/>
          <p:nvPr/>
        </p:nvSpPr>
        <p:spPr>
          <a:xfrm>
            <a:off x="793790" y="5741670"/>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Ұрлаудан және рұқсатсыз қолжетімділіктен қорғау</a:t>
            </a:r>
            <a:endParaRPr lang="en-US" sz="1550" dirty="0"/>
          </a:p>
        </p:txBody>
      </p:sp>
      <p:sp>
        <p:nvSpPr>
          <p:cNvPr id="7" name="Text 4"/>
          <p:cNvSpPr/>
          <p:nvPr/>
        </p:nvSpPr>
        <p:spPr>
          <a:xfrm>
            <a:off x="793790" y="6446163"/>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Деректерді өзгертуден және бұрмалаудан қорғау</a:t>
            </a:r>
            <a:endParaRPr lang="en-US" sz="1550" dirty="0"/>
          </a:p>
        </p:txBody>
      </p:sp>
      <p:sp>
        <p:nvSpPr>
          <p:cNvPr id="8" name="Text 5"/>
          <p:cNvSpPr/>
          <p:nvPr/>
        </p:nvSpPr>
        <p:spPr>
          <a:xfrm>
            <a:off x="793790" y="7150656"/>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Рұқсатсыз көшіру мен жоюға тосқауыл қою</a:t>
            </a:r>
            <a:endParaRPr lang="en-US" sz="1550" dirty="0"/>
          </a:p>
        </p:txBody>
      </p:sp>
      <p:sp>
        <p:nvSpPr>
          <p:cNvPr id="9" name="Text 6"/>
          <p:cNvSpPr/>
          <p:nvPr/>
        </p:nvSpPr>
        <p:spPr>
          <a:xfrm>
            <a:off x="4821674" y="4784288"/>
            <a:ext cx="35361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Алдын алу шаралары</a:t>
            </a:r>
            <a:endParaRPr lang="en-US" sz="2300" dirty="0"/>
          </a:p>
        </p:txBody>
      </p:sp>
      <p:sp>
        <p:nvSpPr>
          <p:cNvPr id="10" name="Text 7"/>
          <p:cNvSpPr/>
          <p:nvPr/>
        </p:nvSpPr>
        <p:spPr>
          <a:xfrm>
            <a:off x="4821674" y="5726787"/>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Қауіптерді уақтылы анықтау және талдау</a:t>
            </a:r>
            <a:endParaRPr lang="en-US" sz="1550" dirty="0"/>
          </a:p>
        </p:txBody>
      </p:sp>
      <p:sp>
        <p:nvSpPr>
          <p:cNvPr id="11" name="Text 8"/>
          <p:cNvSpPr/>
          <p:nvPr/>
        </p:nvSpPr>
        <p:spPr>
          <a:xfrm>
            <a:off x="4821674" y="6431280"/>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Проактивті мониторинг жүйелерін енгізу</a:t>
            </a:r>
            <a:endParaRPr lang="en-US" sz="1550" dirty="0"/>
          </a:p>
        </p:txBody>
      </p:sp>
      <p:sp>
        <p:nvSpPr>
          <p:cNvPr id="12" name="Text 9"/>
          <p:cNvSpPr/>
          <p:nvPr/>
        </p:nvSpPr>
        <p:spPr>
          <a:xfrm>
            <a:off x="4821674" y="7135773"/>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Қауіпсіздік саясатын әзірлеу және енгізу</a:t>
            </a:r>
            <a:endParaRPr lang="en-US" sz="1550" dirty="0"/>
          </a:p>
        </p:txBody>
      </p:sp>
      <p:sp>
        <p:nvSpPr>
          <p:cNvPr id="13" name="Text 10"/>
          <p:cNvSpPr/>
          <p:nvPr/>
        </p:nvSpPr>
        <p:spPr>
          <a:xfrm>
            <a:off x="4821674" y="7840266"/>
            <a:ext cx="3536156"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Қызметкерлерді оқыту және хабардар ету</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715929"/>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 ағынының схемасы: қауіптер мен қорғаныс механизмдері</a:t>
            </a:r>
            <a:endParaRPr lang="en-US" sz="3900" dirty="0"/>
          </a:p>
        </p:txBody>
      </p:sp>
      <p:pic>
        <p:nvPicPr>
          <p:cNvPr id="4" name="Image 1" descr="preencoded.png"/>
          <p:cNvPicPr>
            <a:picLocks noChangeAspect="1"/>
          </p:cNvPicPr>
          <p:nvPr/>
        </p:nvPicPr>
        <p:blipFill>
          <a:blip r:embed="rId4"/>
          <a:stretch>
            <a:fillRect/>
          </a:stretch>
        </p:blipFill>
        <p:spPr>
          <a:xfrm>
            <a:off x="793790" y="4493895"/>
            <a:ext cx="992267" cy="1190744"/>
          </a:xfrm>
          <a:prstGeom prst="rect">
            <a:avLst/>
          </a:prstGeom>
        </p:spPr>
      </p:pic>
      <p:sp>
        <p:nvSpPr>
          <p:cNvPr id="5" name="Text 1"/>
          <p:cNvSpPr/>
          <p:nvPr/>
        </p:nvSpPr>
        <p:spPr>
          <a:xfrm>
            <a:off x="1984415" y="469225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Ақпарат көзі</a:t>
            </a:r>
            <a:endParaRPr lang="en-US" sz="1950" dirty="0"/>
          </a:p>
        </p:txBody>
      </p:sp>
      <p:sp>
        <p:nvSpPr>
          <p:cNvPr id="6" name="Text 2"/>
          <p:cNvSpPr/>
          <p:nvPr/>
        </p:nvSpPr>
        <p:spPr>
          <a:xfrm>
            <a:off x="1984415" y="5121473"/>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 базалары, құжаттар, электрондық файлдар</a:t>
            </a:r>
            <a:endParaRPr lang="en-US" sz="1550" dirty="0"/>
          </a:p>
        </p:txBody>
      </p:sp>
      <p:pic>
        <p:nvPicPr>
          <p:cNvPr id="7" name="Image 2" descr="preencoded.png"/>
          <p:cNvPicPr>
            <a:picLocks noChangeAspect="1"/>
          </p:cNvPicPr>
          <p:nvPr/>
        </p:nvPicPr>
        <p:blipFill>
          <a:blip r:embed="rId5"/>
          <a:stretch>
            <a:fillRect/>
          </a:stretch>
        </p:blipFill>
        <p:spPr>
          <a:xfrm>
            <a:off x="793790" y="5684639"/>
            <a:ext cx="992267" cy="1190744"/>
          </a:xfrm>
          <a:prstGeom prst="rect">
            <a:avLst/>
          </a:prstGeom>
        </p:spPr>
      </p:pic>
      <p:sp>
        <p:nvSpPr>
          <p:cNvPr id="8" name="Text 3"/>
          <p:cNvSpPr/>
          <p:nvPr/>
        </p:nvSpPr>
        <p:spPr>
          <a:xfrm>
            <a:off x="1984415" y="588299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Тасымалдау</a:t>
            </a:r>
            <a:endParaRPr lang="en-US" sz="1950" dirty="0"/>
          </a:p>
        </p:txBody>
      </p:sp>
      <p:sp>
        <p:nvSpPr>
          <p:cNvPr id="9" name="Text 4"/>
          <p:cNvSpPr/>
          <p:nvPr/>
        </p:nvSpPr>
        <p:spPr>
          <a:xfrm>
            <a:off x="1984415" y="6312217"/>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Желілер, каналдар, бұлттық жүйелер</a:t>
            </a:r>
            <a:endParaRPr lang="en-US" sz="1550" dirty="0"/>
          </a:p>
        </p:txBody>
      </p:sp>
      <p:pic>
        <p:nvPicPr>
          <p:cNvPr id="10" name="Image 3" descr="preencoded.png"/>
          <p:cNvPicPr>
            <a:picLocks noChangeAspect="1"/>
          </p:cNvPicPr>
          <p:nvPr/>
        </p:nvPicPr>
        <p:blipFill>
          <a:blip r:embed="rId6"/>
          <a:stretch>
            <a:fillRect/>
          </a:stretch>
        </p:blipFill>
        <p:spPr>
          <a:xfrm>
            <a:off x="793790" y="6875383"/>
            <a:ext cx="992267" cy="1190744"/>
          </a:xfrm>
          <a:prstGeom prst="rect">
            <a:avLst/>
          </a:prstGeom>
        </p:spPr>
      </p:pic>
      <p:sp>
        <p:nvSpPr>
          <p:cNvPr id="11" name="Text 5"/>
          <p:cNvSpPr/>
          <p:nvPr/>
        </p:nvSpPr>
        <p:spPr>
          <a:xfrm>
            <a:off x="1984415" y="7073741"/>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Қорғау қабаты</a:t>
            </a:r>
            <a:endParaRPr lang="en-US" sz="1950" dirty="0"/>
          </a:p>
        </p:txBody>
      </p:sp>
      <p:sp>
        <p:nvSpPr>
          <p:cNvPr id="12" name="Text 6"/>
          <p:cNvSpPr/>
          <p:nvPr/>
        </p:nvSpPr>
        <p:spPr>
          <a:xfrm>
            <a:off x="1984415" y="7502962"/>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Шифрлау, аутентификация, бақылау</a:t>
            </a:r>
            <a:endParaRPr lang="en-US" sz="1550" dirty="0"/>
          </a:p>
        </p:txBody>
      </p:sp>
      <p:pic>
        <p:nvPicPr>
          <p:cNvPr id="13" name="Image 4" descr="preencoded.png"/>
          <p:cNvPicPr>
            <a:picLocks noChangeAspect="1"/>
          </p:cNvPicPr>
          <p:nvPr/>
        </p:nvPicPr>
        <p:blipFill>
          <a:blip r:embed="rId7"/>
          <a:stretch>
            <a:fillRect/>
          </a:stretch>
        </p:blipFill>
        <p:spPr>
          <a:xfrm>
            <a:off x="793790" y="8066127"/>
            <a:ext cx="992267" cy="1190744"/>
          </a:xfrm>
          <a:prstGeom prst="rect">
            <a:avLst/>
          </a:prstGeom>
        </p:spPr>
      </p:pic>
      <p:sp>
        <p:nvSpPr>
          <p:cNvPr id="14" name="Text 7"/>
          <p:cNvSpPr/>
          <p:nvPr/>
        </p:nvSpPr>
        <p:spPr>
          <a:xfrm>
            <a:off x="1984415" y="8264485"/>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Қолданушы</a:t>
            </a:r>
            <a:endParaRPr lang="en-US" sz="1950" dirty="0"/>
          </a:p>
        </p:txBody>
      </p:sp>
      <p:sp>
        <p:nvSpPr>
          <p:cNvPr id="15" name="Text 8"/>
          <p:cNvSpPr/>
          <p:nvPr/>
        </p:nvSpPr>
        <p:spPr>
          <a:xfrm>
            <a:off x="1984415" y="8693706"/>
            <a:ext cx="63657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Рұқсатты қолжетімділік, қауіпсіз пайдалану</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2635210"/>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жүйе және ақпараттық ресурстар</a:t>
            </a:r>
            <a:endParaRPr lang="en-US" sz="3900" dirty="0"/>
          </a:p>
        </p:txBody>
      </p:sp>
      <p:sp>
        <p:nvSpPr>
          <p:cNvPr id="4" name="Shape 1"/>
          <p:cNvSpPr/>
          <p:nvPr/>
        </p:nvSpPr>
        <p:spPr>
          <a:xfrm>
            <a:off x="793790" y="4173022"/>
            <a:ext cx="7556421" cy="2141815"/>
          </a:xfrm>
          <a:prstGeom prst="roundRect">
            <a:avLst>
              <a:gd name="adj" fmla="val 3892"/>
            </a:avLst>
          </a:prstGeom>
          <a:solidFill>
            <a:srgbClr val="FFFFFF"/>
          </a:solidFill>
          <a:ln w="22860">
            <a:solidFill>
              <a:srgbClr val="BCDBD4"/>
            </a:solidFill>
            <a:prstDash val="solid"/>
          </a:ln>
        </p:spPr>
        <p:txBody>
          <a:bodyPr/>
          <a:lstStyle/>
          <a:p>
            <a:endParaRPr lang="ru-RU"/>
          </a:p>
        </p:txBody>
      </p:sp>
      <p:sp>
        <p:nvSpPr>
          <p:cNvPr id="5" name="Shape 2"/>
          <p:cNvSpPr/>
          <p:nvPr/>
        </p:nvSpPr>
        <p:spPr>
          <a:xfrm>
            <a:off x="816650" y="4195882"/>
            <a:ext cx="793790" cy="2096095"/>
          </a:xfrm>
          <a:prstGeom prst="roundRect">
            <a:avLst>
              <a:gd name="adj" fmla="val 7046"/>
            </a:avLst>
          </a:prstGeom>
          <a:solidFill>
            <a:srgbClr val="D6F5EE"/>
          </a:solidFill>
          <a:ln/>
        </p:spPr>
        <p:txBody>
          <a:bodyPr/>
          <a:lstStyle/>
          <a:p>
            <a:endParaRPr lang="ru-RU"/>
          </a:p>
        </p:txBody>
      </p:sp>
      <p:sp>
        <p:nvSpPr>
          <p:cNvPr id="6" name="Text 3"/>
          <p:cNvSpPr/>
          <p:nvPr/>
        </p:nvSpPr>
        <p:spPr>
          <a:xfrm>
            <a:off x="1060847" y="5057894"/>
            <a:ext cx="297656" cy="372070"/>
          </a:xfrm>
          <a:prstGeom prst="rect">
            <a:avLst/>
          </a:prstGeom>
          <a:noFill/>
          <a:ln/>
        </p:spPr>
        <p:txBody>
          <a:bodyPr wrap="none" lIns="0" tIns="0" rIns="0" bIns="0" rtlCol="0" anchor="t"/>
          <a:lstStyle/>
          <a:p>
            <a:pPr marL="0" indent="0" algn="l">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7" name="Text 4"/>
          <p:cNvSpPr/>
          <p:nvPr/>
        </p:nvSpPr>
        <p:spPr>
          <a:xfrm>
            <a:off x="1808798" y="4394240"/>
            <a:ext cx="283333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Ақпараттық жүйе</a:t>
            </a:r>
            <a:endParaRPr lang="en-US" sz="1950" dirty="0"/>
          </a:p>
        </p:txBody>
      </p:sp>
      <p:sp>
        <p:nvSpPr>
          <p:cNvPr id="8" name="Text 5"/>
          <p:cNvSpPr/>
          <p:nvPr/>
        </p:nvSpPr>
        <p:spPr>
          <a:xfrm>
            <a:off x="1808798" y="4823460"/>
            <a:ext cx="6320195"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Технологиялар, желілер және бағдарламалық қамтамасыз ету кешені. Бұл дербес компьютерлер, серверлер, желілік жабдықтар, қауіпсіздік құралдары және басқа да техникалық инфраструктураны қамтиды.</a:t>
            </a:r>
            <a:endParaRPr lang="en-US" sz="1550" dirty="0"/>
          </a:p>
        </p:txBody>
      </p:sp>
      <p:sp>
        <p:nvSpPr>
          <p:cNvPr id="9" name="Shape 6"/>
          <p:cNvSpPr/>
          <p:nvPr/>
        </p:nvSpPr>
        <p:spPr>
          <a:xfrm>
            <a:off x="793790" y="6513195"/>
            <a:ext cx="7556421" cy="1824276"/>
          </a:xfrm>
          <a:prstGeom prst="roundRect">
            <a:avLst>
              <a:gd name="adj" fmla="val 4569"/>
            </a:avLst>
          </a:prstGeom>
          <a:solidFill>
            <a:srgbClr val="FFFFFF"/>
          </a:solidFill>
          <a:ln w="22860">
            <a:solidFill>
              <a:srgbClr val="BCDBD4"/>
            </a:solidFill>
            <a:prstDash val="solid"/>
          </a:ln>
        </p:spPr>
        <p:txBody>
          <a:bodyPr/>
          <a:lstStyle/>
          <a:p>
            <a:endParaRPr lang="ru-RU"/>
          </a:p>
        </p:txBody>
      </p:sp>
      <p:sp>
        <p:nvSpPr>
          <p:cNvPr id="10" name="Shape 7"/>
          <p:cNvSpPr/>
          <p:nvPr/>
        </p:nvSpPr>
        <p:spPr>
          <a:xfrm>
            <a:off x="816650" y="6536055"/>
            <a:ext cx="793790" cy="1778556"/>
          </a:xfrm>
          <a:prstGeom prst="roundRect">
            <a:avLst>
              <a:gd name="adj" fmla="val 7046"/>
            </a:avLst>
          </a:prstGeom>
          <a:solidFill>
            <a:srgbClr val="D6F5EE"/>
          </a:solidFill>
          <a:ln/>
        </p:spPr>
        <p:txBody>
          <a:bodyPr/>
          <a:lstStyle/>
          <a:p>
            <a:endParaRPr lang="ru-RU"/>
          </a:p>
        </p:txBody>
      </p:sp>
      <p:sp>
        <p:nvSpPr>
          <p:cNvPr id="11" name="Text 8"/>
          <p:cNvSpPr/>
          <p:nvPr/>
        </p:nvSpPr>
        <p:spPr>
          <a:xfrm>
            <a:off x="1060847" y="7239238"/>
            <a:ext cx="297656" cy="372070"/>
          </a:xfrm>
          <a:prstGeom prst="rect">
            <a:avLst/>
          </a:prstGeom>
          <a:noFill/>
          <a:ln/>
        </p:spPr>
        <p:txBody>
          <a:bodyPr wrap="none" lIns="0" tIns="0" rIns="0" bIns="0" rtlCol="0" anchor="t"/>
          <a:lstStyle/>
          <a:p>
            <a:pPr marL="0" indent="0" algn="l">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2" name="Text 9"/>
          <p:cNvSpPr/>
          <p:nvPr/>
        </p:nvSpPr>
        <p:spPr>
          <a:xfrm>
            <a:off x="1808798" y="6734413"/>
            <a:ext cx="37258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Ақпараттық ресурстар</a:t>
            </a:r>
            <a:endParaRPr lang="en-US" sz="1950" dirty="0"/>
          </a:p>
        </p:txBody>
      </p:sp>
      <p:sp>
        <p:nvSpPr>
          <p:cNvPr id="13" name="Text 10"/>
          <p:cNvSpPr/>
          <p:nvPr/>
        </p:nvSpPr>
        <p:spPr>
          <a:xfrm>
            <a:off x="1808798" y="7163633"/>
            <a:ext cx="63201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 базалары, құжаттар, электрондық ақпарат. Мұнда ұйымның барлық цифрлық активтері – іскерлік деректер, жеке мәліметтер, құжаттама және зияткерлік меншік кіреді.</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793790" y="2695456"/>
            <a:ext cx="1045333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қорғаудың мақсаты</a:t>
            </a:r>
            <a:endParaRPr lang="en-US" sz="3900" dirty="0"/>
          </a:p>
        </p:txBody>
      </p:sp>
      <p:sp>
        <p:nvSpPr>
          <p:cNvPr id="3" name="Text 1"/>
          <p:cNvSpPr/>
          <p:nvPr/>
        </p:nvSpPr>
        <p:spPr>
          <a:xfrm>
            <a:off x="2254091" y="4167664"/>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Үздіксіздік</a:t>
            </a:r>
            <a:endParaRPr lang="en-US" sz="1950" dirty="0"/>
          </a:p>
        </p:txBody>
      </p:sp>
      <p:sp>
        <p:nvSpPr>
          <p:cNvPr id="4" name="Text 2"/>
          <p:cNvSpPr/>
          <p:nvPr/>
        </p:nvSpPr>
        <p:spPr>
          <a:xfrm>
            <a:off x="793790" y="4596884"/>
            <a:ext cx="3941207" cy="95261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Жүйенің үздіксіз жұмыс істеуін қамтамасыз ету, бизнес-процестердің тоқтамауы</a:t>
            </a:r>
            <a:endParaRPr lang="en-US" sz="1550" dirty="0"/>
          </a:p>
        </p:txBody>
      </p:sp>
      <p:pic>
        <p:nvPicPr>
          <p:cNvPr id="5" name="Image 0" descr="preencoded.png"/>
          <p:cNvPicPr>
            <a:picLocks noChangeAspect="1"/>
          </p:cNvPicPr>
          <p:nvPr/>
        </p:nvPicPr>
        <p:blipFill>
          <a:blip r:embed="rId3"/>
          <a:stretch>
            <a:fillRect/>
          </a:stretch>
        </p:blipFill>
        <p:spPr>
          <a:xfrm>
            <a:off x="5032653" y="3712369"/>
            <a:ext cx="4564975" cy="4564975"/>
          </a:xfrm>
          <a:prstGeom prst="rect">
            <a:avLst/>
          </a:prstGeom>
        </p:spPr>
      </p:pic>
      <p:pic>
        <p:nvPicPr>
          <p:cNvPr id="6" name="Image 1" descr="preencoded.png"/>
          <p:cNvPicPr>
            <a:picLocks noChangeAspect="1"/>
          </p:cNvPicPr>
          <p:nvPr/>
        </p:nvPicPr>
        <p:blipFill>
          <a:blip r:embed="rId4"/>
          <a:stretch>
            <a:fillRect/>
          </a:stretch>
        </p:blipFill>
        <p:spPr>
          <a:xfrm>
            <a:off x="6036766" y="4716482"/>
            <a:ext cx="296942" cy="296942"/>
          </a:xfrm>
          <a:prstGeom prst="rect">
            <a:avLst/>
          </a:prstGeom>
        </p:spPr>
      </p:pic>
      <p:sp>
        <p:nvSpPr>
          <p:cNvPr id="7" name="Text 3"/>
          <p:cNvSpPr/>
          <p:nvPr/>
        </p:nvSpPr>
        <p:spPr>
          <a:xfrm>
            <a:off x="9895284" y="432637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Қорғаныс</a:t>
            </a:r>
            <a:endParaRPr lang="en-US" sz="1950" dirty="0"/>
          </a:p>
        </p:txBody>
      </p:sp>
      <p:sp>
        <p:nvSpPr>
          <p:cNvPr id="8" name="Text 4"/>
          <p:cNvSpPr/>
          <p:nvPr/>
        </p:nvSpPr>
        <p:spPr>
          <a:xfrm>
            <a:off x="9895284" y="4755594"/>
            <a:ext cx="394132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Зиянды бағдарламалар мен кибершабуылдардан сенімді қорғау</a:t>
            </a:r>
            <a:endParaRPr lang="en-US" sz="1550" dirty="0"/>
          </a:p>
        </p:txBody>
      </p:sp>
      <p:pic>
        <p:nvPicPr>
          <p:cNvPr id="9" name="Image 2" descr="preencoded.png"/>
          <p:cNvPicPr>
            <a:picLocks noChangeAspect="1"/>
          </p:cNvPicPr>
          <p:nvPr/>
        </p:nvPicPr>
        <p:blipFill>
          <a:blip r:embed="rId5"/>
          <a:stretch>
            <a:fillRect/>
          </a:stretch>
        </p:blipFill>
        <p:spPr>
          <a:xfrm>
            <a:off x="5032653" y="3712369"/>
            <a:ext cx="4564975" cy="4564975"/>
          </a:xfrm>
          <a:prstGeom prst="rect">
            <a:avLst/>
          </a:prstGeom>
        </p:spPr>
      </p:pic>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96335" y="4716482"/>
            <a:ext cx="296942" cy="296942"/>
          </a:xfrm>
          <a:prstGeom prst="rect">
            <a:avLst/>
          </a:prstGeom>
        </p:spPr>
      </p:pic>
      <p:sp>
        <p:nvSpPr>
          <p:cNvPr id="11" name="Text 5"/>
          <p:cNvSpPr/>
          <p:nvPr/>
        </p:nvSpPr>
        <p:spPr>
          <a:xfrm>
            <a:off x="9895284" y="6757749"/>
            <a:ext cx="26946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Қалпына келтіру</a:t>
            </a:r>
            <a:endParaRPr lang="en-US" sz="1950" dirty="0"/>
          </a:p>
        </p:txBody>
      </p:sp>
      <p:sp>
        <p:nvSpPr>
          <p:cNvPr id="12" name="Text 6"/>
          <p:cNvSpPr/>
          <p:nvPr/>
        </p:nvSpPr>
        <p:spPr>
          <a:xfrm>
            <a:off x="9895284" y="7186970"/>
            <a:ext cx="394132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жүйелердің жедел қалпына келуін қамтамасыз ету</a:t>
            </a:r>
            <a:endParaRPr lang="en-US" sz="1550" dirty="0"/>
          </a:p>
        </p:txBody>
      </p:sp>
      <p:pic>
        <p:nvPicPr>
          <p:cNvPr id="13" name="Image 4" descr="preencoded.png"/>
          <p:cNvPicPr>
            <a:picLocks noChangeAspect="1"/>
          </p:cNvPicPr>
          <p:nvPr/>
        </p:nvPicPr>
        <p:blipFill>
          <a:blip r:embed="rId7"/>
          <a:stretch>
            <a:fillRect/>
          </a:stretch>
        </p:blipFill>
        <p:spPr>
          <a:xfrm>
            <a:off x="5032653" y="3712369"/>
            <a:ext cx="4564975" cy="4564975"/>
          </a:xfrm>
          <a:prstGeom prst="rect">
            <a:avLst/>
          </a:prstGeom>
        </p:spPr>
      </p:pic>
      <p:pic>
        <p:nvPicPr>
          <p:cNvPr id="14" name="Image 5" descr="preencoded.png"/>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96335" y="6976050"/>
            <a:ext cx="296942" cy="296942"/>
          </a:xfrm>
          <a:prstGeom prst="rect">
            <a:avLst/>
          </a:prstGeom>
        </p:spPr>
      </p:pic>
      <p:sp>
        <p:nvSpPr>
          <p:cNvPr id="15" name="Text 7"/>
          <p:cNvSpPr/>
          <p:nvPr/>
        </p:nvSpPr>
        <p:spPr>
          <a:xfrm>
            <a:off x="2254091" y="6757749"/>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Сәйкестік</a:t>
            </a:r>
            <a:endParaRPr lang="en-US" sz="1950" dirty="0"/>
          </a:p>
        </p:txBody>
      </p:sp>
      <p:sp>
        <p:nvSpPr>
          <p:cNvPr id="16" name="Text 8"/>
          <p:cNvSpPr/>
          <p:nvPr/>
        </p:nvSpPr>
        <p:spPr>
          <a:xfrm>
            <a:off x="793790" y="7186970"/>
            <a:ext cx="3941207"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Заңнамалық талаптар мен стандарттарға сәйкестікті сақтау</a:t>
            </a:r>
            <a:endParaRPr lang="en-US" sz="1550" dirty="0"/>
          </a:p>
        </p:txBody>
      </p:sp>
      <p:pic>
        <p:nvPicPr>
          <p:cNvPr id="17" name="Image 6" descr="preencoded.png"/>
          <p:cNvPicPr>
            <a:picLocks noChangeAspect="1"/>
          </p:cNvPicPr>
          <p:nvPr/>
        </p:nvPicPr>
        <p:blipFill>
          <a:blip r:embed="rId9"/>
          <a:stretch>
            <a:fillRect/>
          </a:stretch>
        </p:blipFill>
        <p:spPr>
          <a:xfrm>
            <a:off x="5032653" y="3712369"/>
            <a:ext cx="4564975" cy="4564975"/>
          </a:xfrm>
          <a:prstGeom prst="rect">
            <a:avLst/>
          </a:prstGeom>
        </p:spPr>
      </p:pic>
      <p:pic>
        <p:nvPicPr>
          <p:cNvPr id="18" name="Image 7" descr="preencoded.png"/>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036766" y="6976050"/>
            <a:ext cx="296942" cy="29694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5" name="Text 2"/>
          <p:cNvSpPr/>
          <p:nvPr/>
        </p:nvSpPr>
        <p:spPr>
          <a:xfrm>
            <a:off x="793790" y="4467344"/>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қорғаудың негізгі қағидалары</a:t>
            </a:r>
            <a:endParaRPr lang="en-US" sz="3900" dirty="0"/>
          </a:p>
        </p:txBody>
      </p:sp>
      <p:sp>
        <p:nvSpPr>
          <p:cNvPr id="6" name="Text 3"/>
          <p:cNvSpPr/>
          <p:nvPr/>
        </p:nvSpPr>
        <p:spPr>
          <a:xfrm>
            <a:off x="793790" y="6005155"/>
            <a:ext cx="75564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Тиімді ақпараттық қауіпсіздік жүйесі бірнеше іргелі қағидаларға негізделген. Бұл қағидалар заманауи қауіптерге қарсы тұрақты қорғанысты қамтамасыз етеді және ұйымның ақпараттық активтерін сенімді түрде сақтайды.</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768197"/>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Жүйенің үзіліссіз дамуының принципі</a:t>
            </a:r>
            <a:endParaRPr lang="en-US" sz="3900" dirty="0"/>
          </a:p>
        </p:txBody>
      </p:sp>
      <p:pic>
        <p:nvPicPr>
          <p:cNvPr id="4" name="Image 1" descr="preencoded.png"/>
          <p:cNvPicPr>
            <a:picLocks noChangeAspect="1"/>
          </p:cNvPicPr>
          <p:nvPr/>
        </p:nvPicPr>
        <p:blipFill>
          <a:blip r:embed="rId4"/>
          <a:stretch>
            <a:fillRect/>
          </a:stretch>
        </p:blipFill>
        <p:spPr>
          <a:xfrm>
            <a:off x="6280190" y="3306008"/>
            <a:ext cx="595313" cy="1143000"/>
          </a:xfrm>
          <a:prstGeom prst="rect">
            <a:avLst/>
          </a:prstGeom>
        </p:spPr>
      </p:pic>
      <p:sp>
        <p:nvSpPr>
          <p:cNvPr id="5" name="Text 1"/>
          <p:cNvSpPr/>
          <p:nvPr/>
        </p:nvSpPr>
        <p:spPr>
          <a:xfrm>
            <a:off x="7073860" y="3504367"/>
            <a:ext cx="339602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Бастапқы қауіпсіздік</a:t>
            </a:r>
            <a:endParaRPr lang="en-US" sz="1950" dirty="0"/>
          </a:p>
        </p:txBody>
      </p:sp>
      <p:sp>
        <p:nvSpPr>
          <p:cNvPr id="6" name="Text 2"/>
          <p:cNvSpPr/>
          <p:nvPr/>
        </p:nvSpPr>
        <p:spPr>
          <a:xfrm>
            <a:off x="7073860" y="3933587"/>
            <a:ext cx="676275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Базалық қорғау құралдарын орнату және конфигурациялау</a:t>
            </a:r>
            <a:endParaRPr lang="en-US" sz="1550" dirty="0"/>
          </a:p>
        </p:txBody>
      </p:sp>
      <p:pic>
        <p:nvPicPr>
          <p:cNvPr id="7" name="Image 2" descr="preencoded.png"/>
          <p:cNvPicPr>
            <a:picLocks noChangeAspect="1"/>
          </p:cNvPicPr>
          <p:nvPr/>
        </p:nvPicPr>
        <p:blipFill>
          <a:blip r:embed="rId5"/>
          <a:stretch>
            <a:fillRect/>
          </a:stretch>
        </p:blipFill>
        <p:spPr>
          <a:xfrm>
            <a:off x="6577846" y="4695111"/>
            <a:ext cx="595313" cy="1143000"/>
          </a:xfrm>
          <a:prstGeom prst="rect">
            <a:avLst/>
          </a:prstGeom>
        </p:spPr>
      </p:pic>
      <p:sp>
        <p:nvSpPr>
          <p:cNvPr id="8" name="Text 3"/>
          <p:cNvSpPr/>
          <p:nvPr/>
        </p:nvSpPr>
        <p:spPr>
          <a:xfrm>
            <a:off x="7371517" y="489346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Үнемі жаңарту</a:t>
            </a:r>
            <a:endParaRPr lang="en-US" sz="1950" dirty="0"/>
          </a:p>
        </p:txBody>
      </p:sp>
      <p:sp>
        <p:nvSpPr>
          <p:cNvPr id="9" name="Text 4"/>
          <p:cNvSpPr/>
          <p:nvPr/>
        </p:nvSpPr>
        <p:spPr>
          <a:xfrm>
            <a:off x="7371517" y="5322689"/>
            <a:ext cx="646509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Қорғау жүйесін үнемі жаңартып, дамыту және жаңа қауіптерге бейімдеу</a:t>
            </a:r>
            <a:endParaRPr lang="en-US" sz="1550" dirty="0"/>
          </a:p>
        </p:txBody>
      </p:sp>
      <p:pic>
        <p:nvPicPr>
          <p:cNvPr id="10" name="Image 3" descr="preencoded.png"/>
          <p:cNvPicPr>
            <a:picLocks noChangeAspect="1"/>
          </p:cNvPicPr>
          <p:nvPr/>
        </p:nvPicPr>
        <p:blipFill>
          <a:blip r:embed="rId5"/>
          <a:stretch>
            <a:fillRect/>
          </a:stretch>
        </p:blipFill>
        <p:spPr>
          <a:xfrm>
            <a:off x="6875502" y="6354485"/>
            <a:ext cx="595313" cy="1143000"/>
          </a:xfrm>
          <a:prstGeom prst="rect">
            <a:avLst/>
          </a:prstGeom>
        </p:spPr>
      </p:pic>
      <p:sp>
        <p:nvSpPr>
          <p:cNvPr id="11" name="Text 5"/>
          <p:cNvSpPr/>
          <p:nvPr/>
        </p:nvSpPr>
        <p:spPr>
          <a:xfrm>
            <a:off x="7669173" y="6552843"/>
            <a:ext cx="349889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Қауіптерге бейімделу</a:t>
            </a:r>
            <a:endParaRPr lang="en-US" sz="1950" dirty="0"/>
          </a:p>
        </p:txBody>
      </p:sp>
      <p:sp>
        <p:nvSpPr>
          <p:cNvPr id="12" name="Text 6"/>
          <p:cNvSpPr/>
          <p:nvPr/>
        </p:nvSpPr>
        <p:spPr>
          <a:xfrm>
            <a:off x="7669173" y="6982063"/>
            <a:ext cx="6167437"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Жаңа шабуыл әдістеріне жедел жауап беру және қорғаныс тактикасын өзгерту</a:t>
            </a:r>
            <a:endParaRPr lang="en-US" sz="1550" dirty="0"/>
          </a:p>
        </p:txBody>
      </p:sp>
      <p:pic>
        <p:nvPicPr>
          <p:cNvPr id="13" name="Image 4" descr="preencoded.png"/>
          <p:cNvPicPr>
            <a:picLocks noChangeAspect="1"/>
          </p:cNvPicPr>
          <p:nvPr/>
        </p:nvPicPr>
        <p:blipFill>
          <a:blip r:embed="rId4"/>
          <a:stretch>
            <a:fillRect/>
          </a:stretch>
        </p:blipFill>
        <p:spPr>
          <a:xfrm>
            <a:off x="7173278" y="8013859"/>
            <a:ext cx="595313" cy="1143000"/>
          </a:xfrm>
          <a:prstGeom prst="rect">
            <a:avLst/>
          </a:prstGeom>
        </p:spPr>
      </p:pic>
      <p:sp>
        <p:nvSpPr>
          <p:cNvPr id="14" name="Text 7"/>
          <p:cNvSpPr/>
          <p:nvPr/>
        </p:nvSpPr>
        <p:spPr>
          <a:xfrm>
            <a:off x="7966948" y="8212217"/>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Жетілдіру</a:t>
            </a:r>
            <a:endParaRPr lang="en-US" sz="1950" dirty="0"/>
          </a:p>
        </p:txBody>
      </p:sp>
      <p:sp>
        <p:nvSpPr>
          <p:cNvPr id="15" name="Text 8"/>
          <p:cNvSpPr/>
          <p:nvPr/>
        </p:nvSpPr>
        <p:spPr>
          <a:xfrm>
            <a:off x="7966948" y="8641437"/>
            <a:ext cx="5869662"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технологиялар мен озық тәжірибелерді енгізу</a:t>
            </a:r>
            <a:endParaRPr lang="en-US" sz="15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117026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Рұқсатсыз қолжетімділікті тіркеу және бақылау</a:t>
            </a:r>
            <a:endParaRPr lang="en-US" sz="3900" dirty="0"/>
          </a:p>
        </p:txBody>
      </p:sp>
      <p:sp>
        <p:nvSpPr>
          <p:cNvPr id="3" name="Text 1"/>
          <p:cNvSpPr/>
          <p:nvPr/>
        </p:nvSpPr>
        <p:spPr>
          <a:xfrm>
            <a:off x="793790" y="2906435"/>
            <a:ext cx="3793093"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Толық аудит жүйесі</a:t>
            </a:r>
            <a:endParaRPr lang="en-US" sz="2300" dirty="0"/>
          </a:p>
        </p:txBody>
      </p:sp>
      <p:sp>
        <p:nvSpPr>
          <p:cNvPr id="4" name="Text 2"/>
          <p:cNvSpPr/>
          <p:nvPr/>
        </p:nvSpPr>
        <p:spPr>
          <a:xfrm>
            <a:off x="793790" y="3476863"/>
            <a:ext cx="763202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Қолданушылардың барлық әрекеттерін толық жазып отыру және сақтау қауіпсіздіктің маңызды элементі болып табылады. Әрбір қолжетімділік әрекеті, файлдармен жұмыс, жүйелік өзгерістер – барлығы дәл тіркелуі керек.</a:t>
            </a:r>
            <a:endParaRPr lang="en-US" sz="1550" dirty="0"/>
          </a:p>
        </p:txBody>
      </p:sp>
      <p:sp>
        <p:nvSpPr>
          <p:cNvPr id="5" name="Text 3"/>
          <p:cNvSpPr/>
          <p:nvPr/>
        </p:nvSpPr>
        <p:spPr>
          <a:xfrm>
            <a:off x="793790" y="4608076"/>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Кіру және шығу уақытын тіркеу</a:t>
            </a:r>
            <a:endParaRPr lang="en-US" sz="1550" dirty="0"/>
          </a:p>
        </p:txBody>
      </p:sp>
      <p:sp>
        <p:nvSpPr>
          <p:cNvPr id="6" name="Text 4"/>
          <p:cNvSpPr/>
          <p:nvPr/>
        </p:nvSpPr>
        <p:spPr>
          <a:xfrm>
            <a:off x="793790" y="4995029"/>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Деректерге қолжетімділік тарихы</a:t>
            </a:r>
            <a:endParaRPr lang="en-US" sz="1550" dirty="0"/>
          </a:p>
        </p:txBody>
      </p:sp>
      <p:sp>
        <p:nvSpPr>
          <p:cNvPr id="7" name="Text 5"/>
          <p:cNvSpPr/>
          <p:nvPr/>
        </p:nvSpPr>
        <p:spPr>
          <a:xfrm>
            <a:off x="793790" y="5381982"/>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Өзгерістер мен әрекеттер логы</a:t>
            </a:r>
            <a:endParaRPr lang="en-US" sz="1550" dirty="0"/>
          </a:p>
        </p:txBody>
      </p:sp>
      <p:sp>
        <p:nvSpPr>
          <p:cNvPr id="8" name="Text 6"/>
          <p:cNvSpPr/>
          <p:nvPr/>
        </p:nvSpPr>
        <p:spPr>
          <a:xfrm>
            <a:off x="793790" y="5768935"/>
            <a:ext cx="763202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Күдікті әрекеттерді анықтау</a:t>
            </a:r>
            <a:endParaRPr lang="en-US" sz="1550" dirty="0"/>
          </a:p>
        </p:txBody>
      </p:sp>
      <p:sp>
        <p:nvSpPr>
          <p:cNvPr id="9" name="Text 7"/>
          <p:cNvSpPr/>
          <p:nvPr/>
        </p:nvSpPr>
        <p:spPr>
          <a:xfrm>
            <a:off x="8917543" y="2906435"/>
            <a:ext cx="2977039"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Есеп беру</a:t>
            </a:r>
            <a:endParaRPr lang="en-US" sz="2300" dirty="0"/>
          </a:p>
        </p:txBody>
      </p:sp>
      <p:sp>
        <p:nvSpPr>
          <p:cNvPr id="10" name="Text 8"/>
          <p:cNvSpPr/>
          <p:nvPr/>
        </p:nvSpPr>
        <p:spPr>
          <a:xfrm>
            <a:off x="8917543" y="3476863"/>
            <a:ext cx="4926568"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аудиті мен жүйелі есеп беру инциденттерді талдауға және алдын алуға көмектеседі.</a:t>
            </a:r>
            <a:endParaRPr lang="en-US" sz="1550" dirty="0"/>
          </a:p>
        </p:txBody>
      </p:sp>
      <p:pic>
        <p:nvPicPr>
          <p:cNvPr id="11" name="Image 0" descr="preencoded.png"/>
          <p:cNvPicPr>
            <a:picLocks noChangeAspect="1"/>
          </p:cNvPicPr>
          <p:nvPr/>
        </p:nvPicPr>
        <p:blipFill>
          <a:blip r:embed="rId3"/>
          <a:stretch>
            <a:fillRect/>
          </a:stretch>
        </p:blipFill>
        <p:spPr>
          <a:xfrm>
            <a:off x="8917543" y="4652724"/>
            <a:ext cx="4926568" cy="492656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793790" y="329838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Қорғаныс жүйесіне бақылау қамтамасыз ету</a:t>
            </a:r>
            <a:endParaRPr lang="en-US" sz="3900" dirty="0"/>
          </a:p>
        </p:txBody>
      </p:sp>
      <p:sp>
        <p:nvSpPr>
          <p:cNvPr id="3" name="Shape 1"/>
          <p:cNvSpPr/>
          <p:nvPr/>
        </p:nvSpPr>
        <p:spPr>
          <a:xfrm>
            <a:off x="793790" y="4935379"/>
            <a:ext cx="4215289" cy="2739033"/>
          </a:xfrm>
          <a:prstGeom prst="roundRect">
            <a:avLst>
              <a:gd name="adj" fmla="val 3043"/>
            </a:avLst>
          </a:prstGeom>
          <a:solidFill>
            <a:srgbClr val="D6F5EE"/>
          </a:solidFill>
          <a:ln w="7620">
            <a:solidFill>
              <a:srgbClr val="BCDBD4"/>
            </a:solidFill>
            <a:prstDash val="solid"/>
          </a:ln>
        </p:spPr>
        <p:txBody>
          <a:bodyPr/>
          <a:lstStyle/>
          <a:p>
            <a:endParaRPr lang="ru-RU"/>
          </a:p>
        </p:txBody>
      </p:sp>
      <p:sp>
        <p:nvSpPr>
          <p:cNvPr id="4" name="Text 2"/>
          <p:cNvSpPr/>
          <p:nvPr/>
        </p:nvSpPr>
        <p:spPr>
          <a:xfrm>
            <a:off x="999768" y="5141357"/>
            <a:ext cx="3803333"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Жұмыс қабілеттілігін тексеру</a:t>
            </a:r>
            <a:endParaRPr lang="en-US" sz="1950" dirty="0"/>
          </a:p>
        </p:txBody>
      </p:sp>
      <p:sp>
        <p:nvSpPr>
          <p:cNvPr id="5" name="Text 3"/>
          <p:cNvSpPr/>
          <p:nvPr/>
        </p:nvSpPr>
        <p:spPr>
          <a:xfrm>
            <a:off x="999768" y="5880735"/>
            <a:ext cx="3803333"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Қорғау механизмдерінің дұрыс жұмыс істеуін үнемі бақылау. Брандмауэр, антивирус, шифрлау жүйелері мен басқа қауіпсіздік құралдарының өнімділігін тексеру.</a:t>
            </a:r>
            <a:endParaRPr lang="en-US" sz="1550" dirty="0"/>
          </a:p>
        </p:txBody>
      </p:sp>
      <p:sp>
        <p:nvSpPr>
          <p:cNvPr id="6" name="Shape 4"/>
          <p:cNvSpPr/>
          <p:nvPr/>
        </p:nvSpPr>
        <p:spPr>
          <a:xfrm>
            <a:off x="5207437" y="4935379"/>
            <a:ext cx="4215408" cy="2739033"/>
          </a:xfrm>
          <a:prstGeom prst="roundRect">
            <a:avLst>
              <a:gd name="adj" fmla="val 3043"/>
            </a:avLst>
          </a:prstGeom>
          <a:solidFill>
            <a:srgbClr val="D6F5EE"/>
          </a:solidFill>
          <a:ln w="7620">
            <a:solidFill>
              <a:srgbClr val="BCDBD4"/>
            </a:solidFill>
            <a:prstDash val="solid"/>
          </a:ln>
        </p:spPr>
        <p:txBody>
          <a:bodyPr/>
          <a:lstStyle/>
          <a:p>
            <a:endParaRPr lang="ru-RU"/>
          </a:p>
        </p:txBody>
      </p:sp>
      <p:sp>
        <p:nvSpPr>
          <p:cNvPr id="7" name="Text 5"/>
          <p:cNvSpPr/>
          <p:nvPr/>
        </p:nvSpPr>
        <p:spPr>
          <a:xfrm>
            <a:off x="5413415" y="5141357"/>
            <a:ext cx="251936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Үнемі жетілдіру</a:t>
            </a:r>
            <a:endParaRPr lang="en-US" sz="1950" dirty="0"/>
          </a:p>
        </p:txBody>
      </p:sp>
      <p:sp>
        <p:nvSpPr>
          <p:cNvPr id="8" name="Text 6"/>
          <p:cNvSpPr/>
          <p:nvPr/>
        </p:nvSpPr>
        <p:spPr>
          <a:xfrm>
            <a:off x="5413415" y="5570577"/>
            <a:ext cx="3803452"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құралдарын үнемі жаңарту және жетілдіру. Жаңа версиялар мен патчтарды орнату, конфигурацияны оңтайландыру.</a:t>
            </a:r>
            <a:endParaRPr lang="en-US" sz="1550" dirty="0"/>
          </a:p>
        </p:txBody>
      </p:sp>
      <p:sp>
        <p:nvSpPr>
          <p:cNvPr id="9" name="Shape 7"/>
          <p:cNvSpPr/>
          <p:nvPr/>
        </p:nvSpPr>
        <p:spPr>
          <a:xfrm>
            <a:off x="9621203" y="4935379"/>
            <a:ext cx="4215289" cy="2739033"/>
          </a:xfrm>
          <a:prstGeom prst="roundRect">
            <a:avLst>
              <a:gd name="adj" fmla="val 3043"/>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9827181" y="5141357"/>
            <a:ext cx="313336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Тиімділікті бағалау</a:t>
            </a:r>
            <a:endParaRPr lang="en-US" sz="1950" dirty="0"/>
          </a:p>
        </p:txBody>
      </p:sp>
      <p:sp>
        <p:nvSpPr>
          <p:cNvPr id="11" name="Text 9"/>
          <p:cNvSpPr/>
          <p:nvPr/>
        </p:nvSpPr>
        <p:spPr>
          <a:xfrm>
            <a:off x="9827181" y="5570577"/>
            <a:ext cx="3803333"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Қорғау шараларының нәтижелілігін өлшеу және талдау. Әлсіз жақтарды анықтау және жақсарту жоспарларын әзірлеу.</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260270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Зиянды бағдарламалармен күресудің барлық құралдарын пайдалану</a:t>
            </a:r>
            <a:endParaRPr lang="en-US" sz="3900" dirty="0"/>
          </a:p>
        </p:txBody>
      </p:sp>
      <p:pic>
        <p:nvPicPr>
          <p:cNvPr id="3"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3790" y="4239697"/>
            <a:ext cx="595313" cy="595313"/>
          </a:xfrm>
          <a:prstGeom prst="rect">
            <a:avLst/>
          </a:prstGeom>
        </p:spPr>
      </p:pic>
      <p:sp>
        <p:nvSpPr>
          <p:cNvPr id="4" name="Text 1"/>
          <p:cNvSpPr/>
          <p:nvPr/>
        </p:nvSpPr>
        <p:spPr>
          <a:xfrm>
            <a:off x="1637109" y="4407098"/>
            <a:ext cx="348257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Антивирустық қорғау</a:t>
            </a:r>
            <a:endParaRPr lang="en-US" sz="1950" dirty="0"/>
          </a:p>
        </p:txBody>
      </p:sp>
      <p:sp>
        <p:nvSpPr>
          <p:cNvPr id="5" name="Text 2"/>
          <p:cNvSpPr/>
          <p:nvPr/>
        </p:nvSpPr>
        <p:spPr>
          <a:xfrm>
            <a:off x="1637109" y="4836319"/>
            <a:ext cx="555402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антивирустық бағдарламалар вирустар, трояндар және басқа да зиянды кодтарды анықтап, жояды. Үнемі жаңартылатын вирустық базалар қауіпсіздікті қамтамасыз етеді.</a:t>
            </a:r>
            <a:endParaRPr lang="en-US" sz="1550"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9144" y="4239697"/>
            <a:ext cx="595313" cy="595313"/>
          </a:xfrm>
          <a:prstGeom prst="rect">
            <a:avLst/>
          </a:prstGeom>
        </p:spPr>
      </p:pic>
      <p:sp>
        <p:nvSpPr>
          <p:cNvPr id="7" name="Text 3"/>
          <p:cNvSpPr/>
          <p:nvPr/>
        </p:nvSpPr>
        <p:spPr>
          <a:xfrm>
            <a:off x="8282464" y="4407098"/>
            <a:ext cx="36165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Брандмауэр жүйелері</a:t>
            </a:r>
            <a:endParaRPr lang="en-US" sz="1950" dirty="0"/>
          </a:p>
        </p:txBody>
      </p:sp>
      <p:sp>
        <p:nvSpPr>
          <p:cNvPr id="8" name="Text 4"/>
          <p:cNvSpPr/>
          <p:nvPr/>
        </p:nvSpPr>
        <p:spPr>
          <a:xfrm>
            <a:off x="8282464" y="4836319"/>
            <a:ext cx="5554147"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брандмауэрлер рұқсатсыз қолжетімділікті бұғаттайды және трафикті сүзгіден өткізеді. Кіріс және шығыс трафикті бақылау арқылы қауіпсіздікті арттырады.</a:t>
            </a:r>
            <a:endParaRPr lang="en-US" sz="1550" dirty="0"/>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790" y="6503313"/>
            <a:ext cx="595313" cy="595313"/>
          </a:xfrm>
          <a:prstGeom prst="rect">
            <a:avLst/>
          </a:prstGeom>
        </p:spPr>
      </p:pic>
      <p:sp>
        <p:nvSpPr>
          <p:cNvPr id="10" name="Text 5"/>
          <p:cNvSpPr/>
          <p:nvPr/>
        </p:nvSpPr>
        <p:spPr>
          <a:xfrm>
            <a:off x="1637109" y="6670715"/>
            <a:ext cx="440817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 технологиялары</a:t>
            </a:r>
            <a:endParaRPr lang="en-US" sz="1950" dirty="0"/>
          </a:p>
        </p:txBody>
      </p:sp>
      <p:sp>
        <p:nvSpPr>
          <p:cNvPr id="11" name="Text 6"/>
          <p:cNvSpPr/>
          <p:nvPr/>
        </p:nvSpPr>
        <p:spPr>
          <a:xfrm>
            <a:off x="1637109" y="7099935"/>
            <a:ext cx="5554028"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 шифрлау құпиялылықты қамтамасыз етеді. SSL/TLS, AES және басқа да криптографиялық протоколдар ақпаратты қорғауда маңызды рөл атқарады.</a:t>
            </a:r>
            <a:endParaRPr lang="en-US" sz="1550" dirty="0"/>
          </a:p>
        </p:txBody>
      </p:sp>
      <p:pic>
        <p:nvPicPr>
          <p:cNvPr id="12"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39144" y="6503313"/>
            <a:ext cx="595313" cy="595313"/>
          </a:xfrm>
          <a:prstGeom prst="rect">
            <a:avLst/>
          </a:prstGeom>
        </p:spPr>
      </p:pic>
      <p:sp>
        <p:nvSpPr>
          <p:cNvPr id="13" name="Text 7"/>
          <p:cNvSpPr/>
          <p:nvPr/>
        </p:nvSpPr>
        <p:spPr>
          <a:xfrm>
            <a:off x="8282464" y="6670715"/>
            <a:ext cx="367843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Қызметкерлерді оқыту</a:t>
            </a:r>
            <a:endParaRPr lang="en-US" sz="1950" dirty="0"/>
          </a:p>
        </p:txBody>
      </p:sp>
      <p:sp>
        <p:nvSpPr>
          <p:cNvPr id="14" name="Text 8"/>
          <p:cNvSpPr/>
          <p:nvPr/>
        </p:nvSpPr>
        <p:spPr>
          <a:xfrm>
            <a:off x="8282464" y="7099935"/>
            <a:ext cx="5554147"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саясатын енгізу және қызметкерлерді үнемі оқыту адам факторын күшейтеді. Фишинг пен әлеуметтік инженерияға қарсы хабардарлық арттырады.</a:t>
            </a:r>
            <a:endParaRPr lang="en-US" sz="1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93790" y="2970133"/>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қабаттарының визуалды көрінісі</a:t>
            </a:r>
            <a:endParaRPr lang="en-US" sz="3900" dirty="0"/>
          </a:p>
        </p:txBody>
      </p:sp>
      <p:pic>
        <p:nvPicPr>
          <p:cNvPr id="3" name="Image 0" descr="preencoded.png"/>
          <p:cNvPicPr>
            <a:picLocks noChangeAspect="1"/>
          </p:cNvPicPr>
          <p:nvPr/>
        </p:nvPicPr>
        <p:blipFill>
          <a:blip r:embed="rId3"/>
          <a:stretch>
            <a:fillRect/>
          </a:stretch>
        </p:blipFill>
        <p:spPr>
          <a:xfrm>
            <a:off x="2978348" y="4607123"/>
            <a:ext cx="2152055" cy="706874"/>
          </a:xfrm>
          <a:prstGeom prst="rect">
            <a:avLst/>
          </a:prstGeom>
        </p:spPr>
      </p:pic>
      <p:sp>
        <p:nvSpPr>
          <p:cNvPr id="4" name="Text 1"/>
          <p:cNvSpPr/>
          <p:nvPr/>
        </p:nvSpPr>
        <p:spPr>
          <a:xfrm>
            <a:off x="3914775" y="4862274"/>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1</a:t>
            </a:r>
            <a:endParaRPr lang="en-US" sz="2150" dirty="0"/>
          </a:p>
        </p:txBody>
      </p:sp>
      <p:sp>
        <p:nvSpPr>
          <p:cNvPr id="5" name="Text 2"/>
          <p:cNvSpPr/>
          <p:nvPr/>
        </p:nvSpPr>
        <p:spPr>
          <a:xfrm>
            <a:off x="5328761" y="4805482"/>
            <a:ext cx="304788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Физикалық қорғау</a:t>
            </a:r>
            <a:endParaRPr lang="en-US" sz="1950" dirty="0"/>
          </a:p>
        </p:txBody>
      </p:sp>
      <p:sp>
        <p:nvSpPr>
          <p:cNvPr id="6" name="Shape 3"/>
          <p:cNvSpPr/>
          <p:nvPr/>
        </p:nvSpPr>
        <p:spPr>
          <a:xfrm>
            <a:off x="5179933" y="5329238"/>
            <a:ext cx="8607147" cy="11430"/>
          </a:xfrm>
          <a:prstGeom prst="roundRect">
            <a:avLst>
              <a:gd name="adj" fmla="val 729302"/>
            </a:avLst>
          </a:prstGeom>
          <a:solidFill>
            <a:srgbClr val="BCDBD4"/>
          </a:solidFill>
          <a:ln/>
        </p:spPr>
        <p:txBody>
          <a:bodyPr/>
          <a:lstStyle/>
          <a:p>
            <a:endParaRPr lang="ru-RU"/>
          </a:p>
        </p:txBody>
      </p:sp>
      <p:pic>
        <p:nvPicPr>
          <p:cNvPr id="7" name="Image 1" descr="preencoded.png"/>
          <p:cNvPicPr>
            <a:picLocks noChangeAspect="1"/>
          </p:cNvPicPr>
          <p:nvPr/>
        </p:nvPicPr>
        <p:blipFill>
          <a:blip r:embed="rId4"/>
          <a:stretch>
            <a:fillRect/>
          </a:stretch>
        </p:blipFill>
        <p:spPr>
          <a:xfrm>
            <a:off x="1902381" y="5363528"/>
            <a:ext cx="4304109" cy="706874"/>
          </a:xfrm>
          <a:prstGeom prst="rect">
            <a:avLst/>
          </a:prstGeom>
        </p:spPr>
      </p:pic>
      <p:sp>
        <p:nvSpPr>
          <p:cNvPr id="8" name="Text 4"/>
          <p:cNvSpPr/>
          <p:nvPr/>
        </p:nvSpPr>
        <p:spPr>
          <a:xfrm>
            <a:off x="3914775" y="5542478"/>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2</a:t>
            </a:r>
            <a:endParaRPr lang="en-US" sz="2150" dirty="0"/>
          </a:p>
        </p:txBody>
      </p:sp>
      <p:sp>
        <p:nvSpPr>
          <p:cNvPr id="9" name="Text 5"/>
          <p:cNvSpPr/>
          <p:nvPr/>
        </p:nvSpPr>
        <p:spPr>
          <a:xfrm>
            <a:off x="6404848" y="5561886"/>
            <a:ext cx="306990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Техникалық қорғау</a:t>
            </a:r>
            <a:endParaRPr lang="en-US" sz="1950" dirty="0"/>
          </a:p>
        </p:txBody>
      </p:sp>
      <p:sp>
        <p:nvSpPr>
          <p:cNvPr id="10" name="Shape 6"/>
          <p:cNvSpPr/>
          <p:nvPr/>
        </p:nvSpPr>
        <p:spPr>
          <a:xfrm>
            <a:off x="6256020" y="6085642"/>
            <a:ext cx="7531060" cy="11430"/>
          </a:xfrm>
          <a:prstGeom prst="roundRect">
            <a:avLst>
              <a:gd name="adj" fmla="val 729302"/>
            </a:avLst>
          </a:prstGeom>
          <a:solidFill>
            <a:srgbClr val="BCDBD4"/>
          </a:solidFill>
          <a:ln/>
        </p:spPr>
        <p:txBody>
          <a:bodyPr/>
          <a:lstStyle/>
          <a:p>
            <a:endParaRPr lang="ru-RU"/>
          </a:p>
        </p:txBody>
      </p:sp>
      <p:pic>
        <p:nvPicPr>
          <p:cNvPr id="11" name="Image 2" descr="preencoded.png"/>
          <p:cNvPicPr>
            <a:picLocks noChangeAspect="1"/>
          </p:cNvPicPr>
          <p:nvPr/>
        </p:nvPicPr>
        <p:blipFill>
          <a:blip r:embed="rId5"/>
          <a:stretch>
            <a:fillRect/>
          </a:stretch>
        </p:blipFill>
        <p:spPr>
          <a:xfrm>
            <a:off x="826294" y="6119932"/>
            <a:ext cx="6456164" cy="706874"/>
          </a:xfrm>
          <a:prstGeom prst="rect">
            <a:avLst/>
          </a:prstGeom>
        </p:spPr>
      </p:pic>
      <p:sp>
        <p:nvSpPr>
          <p:cNvPr id="12" name="Text 7"/>
          <p:cNvSpPr/>
          <p:nvPr/>
        </p:nvSpPr>
        <p:spPr>
          <a:xfrm>
            <a:off x="3914775" y="6298883"/>
            <a:ext cx="279083" cy="348853"/>
          </a:xfrm>
          <a:prstGeom prst="rect">
            <a:avLst/>
          </a:prstGeom>
          <a:noFill/>
          <a:ln/>
        </p:spPr>
        <p:txBody>
          <a:bodyPr wrap="none" lIns="0" tIns="0" rIns="0" bIns="0" rtlCol="0" anchor="t"/>
          <a:lstStyle/>
          <a:p>
            <a:pPr marL="0" indent="0" algn="ctr">
              <a:lnSpc>
                <a:spcPts val="3500"/>
              </a:lnSpc>
              <a:buNone/>
            </a:pPr>
            <a:r>
              <a:rPr lang="en-US" sz="2150" b="1" dirty="0">
                <a:solidFill>
                  <a:srgbClr val="333F70"/>
                </a:solidFill>
                <a:latin typeface="Unbounded Bold" pitchFamily="34" charset="0"/>
                <a:ea typeface="Unbounded Bold" pitchFamily="34" charset="-122"/>
                <a:cs typeface="Unbounded Bold" pitchFamily="34" charset="-120"/>
              </a:rPr>
              <a:t>3</a:t>
            </a:r>
            <a:endParaRPr lang="en-US" sz="2150" dirty="0"/>
          </a:p>
        </p:txBody>
      </p:sp>
      <p:sp>
        <p:nvSpPr>
          <p:cNvPr id="13" name="Text 8"/>
          <p:cNvSpPr/>
          <p:nvPr/>
        </p:nvSpPr>
        <p:spPr>
          <a:xfrm>
            <a:off x="7480816" y="6318290"/>
            <a:ext cx="500014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Ұйымдастырушылық шаралар</a:t>
            </a:r>
            <a:endParaRPr lang="en-US" sz="1950" dirty="0"/>
          </a:p>
        </p:txBody>
      </p:sp>
      <p:sp>
        <p:nvSpPr>
          <p:cNvPr id="14" name="Text 9"/>
          <p:cNvSpPr/>
          <p:nvPr/>
        </p:nvSpPr>
        <p:spPr>
          <a:xfrm>
            <a:off x="793790" y="7050048"/>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Қауіпсіздіктің үш негізгі қабаты бір-бірін толықтырады және кешенді қорғанысты қамтамасыз етеді. Физикалық қауіпсіздік серверлер мен жабдықтарды қорғайды, техникалық шаралар киберқауіптерге қарсы тұрады, ал ұйымдастырушылық саясат адам факторын басқарады.</a:t>
            </a:r>
            <a:endParaRPr lang="en-US" sz="1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793790" y="1664613"/>
            <a:ext cx="1245870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 қорғаудағы адам факторы</a:t>
            </a:r>
            <a:endParaRPr lang="en-US" sz="3900" dirty="0"/>
          </a:p>
        </p:txBody>
      </p:sp>
      <p:pic>
        <p:nvPicPr>
          <p:cNvPr id="3" name="Image 0" descr="preencoded.png"/>
          <p:cNvPicPr>
            <a:picLocks noChangeAspect="1"/>
          </p:cNvPicPr>
          <p:nvPr/>
        </p:nvPicPr>
        <p:blipFill>
          <a:blip r:embed="rId3"/>
          <a:stretch>
            <a:fillRect/>
          </a:stretch>
        </p:blipFill>
        <p:spPr>
          <a:xfrm>
            <a:off x="793790" y="2805589"/>
            <a:ext cx="6279356" cy="6279356"/>
          </a:xfrm>
          <a:prstGeom prst="rect">
            <a:avLst/>
          </a:prstGeom>
        </p:spPr>
      </p:pic>
      <p:sp>
        <p:nvSpPr>
          <p:cNvPr id="4" name="Text 1"/>
          <p:cNvSpPr/>
          <p:nvPr/>
        </p:nvSpPr>
        <p:spPr>
          <a:xfrm>
            <a:off x="7564874" y="2780705"/>
            <a:ext cx="62793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Қызметкерлер – бірінші қорғаныс желісі</a:t>
            </a:r>
            <a:endParaRPr lang="en-US" sz="2300" dirty="0"/>
          </a:p>
        </p:txBody>
      </p:sp>
      <p:sp>
        <p:nvSpPr>
          <p:cNvPr id="5" name="Text 2"/>
          <p:cNvSpPr/>
          <p:nvPr/>
        </p:nvSpPr>
        <p:spPr>
          <a:xfrm>
            <a:off x="7564874" y="3723203"/>
            <a:ext cx="6279356"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Қызметкерлердің қауіпсіздік ережелерін сақтауы технологиялардан кем емес маңызды. Көптеген инциденттер адамның қателігінен немесе білмеушілігінен туындайды.</a:t>
            </a:r>
            <a:endParaRPr lang="en-US" sz="1550" dirty="0"/>
          </a:p>
        </p:txBody>
      </p:sp>
      <p:sp>
        <p:nvSpPr>
          <p:cNvPr id="6" name="Text 3"/>
          <p:cNvSpPr/>
          <p:nvPr/>
        </p:nvSpPr>
        <p:spPr>
          <a:xfrm>
            <a:off x="7564874" y="4874181"/>
            <a:ext cx="268676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Негізгі шаралар:</a:t>
            </a:r>
            <a:endParaRPr lang="en-US" sz="1950" dirty="0"/>
          </a:p>
        </p:txBody>
      </p:sp>
      <p:sp>
        <p:nvSpPr>
          <p:cNvPr id="7" name="Text 4"/>
          <p:cNvSpPr/>
          <p:nvPr/>
        </p:nvSpPr>
        <p:spPr>
          <a:xfrm>
            <a:off x="7564874" y="5382697"/>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Үнемі оқыту және тренингтер өткізу</a:t>
            </a:r>
            <a:endParaRPr lang="en-US" sz="1550" dirty="0"/>
          </a:p>
        </p:txBody>
      </p:sp>
      <p:sp>
        <p:nvSpPr>
          <p:cNvPr id="8" name="Text 5"/>
          <p:cNvSpPr/>
          <p:nvPr/>
        </p:nvSpPr>
        <p:spPr>
          <a:xfrm>
            <a:off x="7564874" y="5769650"/>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Фишинг пен әлеуметтік инженерияға қарсы хабардарлық</a:t>
            </a:r>
            <a:endParaRPr lang="en-US" sz="1550" dirty="0"/>
          </a:p>
        </p:txBody>
      </p:sp>
      <p:sp>
        <p:nvSpPr>
          <p:cNvPr id="9" name="Text 6"/>
          <p:cNvSpPr/>
          <p:nvPr/>
        </p:nvSpPr>
        <p:spPr>
          <a:xfrm>
            <a:off x="7564874" y="6156603"/>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Күшті парольдер мен аутентификация мәдениеті</a:t>
            </a:r>
            <a:endParaRPr lang="en-US" sz="1550" dirty="0"/>
          </a:p>
        </p:txBody>
      </p:sp>
      <p:sp>
        <p:nvSpPr>
          <p:cNvPr id="10" name="Text 7"/>
          <p:cNvSpPr/>
          <p:nvPr/>
        </p:nvSpPr>
        <p:spPr>
          <a:xfrm>
            <a:off x="7564874" y="6543556"/>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Күдікті әрекеттерді хабарлау жүйесі</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5" name="Text 2"/>
          <p:cNvSpPr/>
          <p:nvPr/>
        </p:nvSpPr>
        <p:spPr>
          <a:xfrm>
            <a:off x="6280190" y="3688556"/>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қауіпсіздіктің заманауи қағидалары мен тәжірибелері</a:t>
            </a:r>
            <a:endParaRPr lang="en-US" sz="3900" dirty="0"/>
          </a:p>
        </p:txBody>
      </p:sp>
      <p:sp>
        <p:nvSpPr>
          <p:cNvPr id="6" name="Text 3"/>
          <p:cNvSpPr/>
          <p:nvPr/>
        </p:nvSpPr>
        <p:spPr>
          <a:xfrm>
            <a:off x="6280190" y="6466523"/>
            <a:ext cx="7556421"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ақпараттық қауіпсіздік жаңа технологиялар мен озық тәжірибелерді қолдануды талап етеді. Бұл бөлімде біз ақпаратты қорғаудың үш негізгі бағанасын, қазіргі заманғы қауіптерді және олармен күресу әдістерін қарастырамыз.</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896183"/>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Құпиялылықты сақтау қағидасы</a:t>
            </a:r>
            <a:endParaRPr lang="en-US" sz="3900" dirty="0"/>
          </a:p>
        </p:txBody>
      </p:sp>
      <p:sp>
        <p:nvSpPr>
          <p:cNvPr id="4" name="Shape 1"/>
          <p:cNvSpPr/>
          <p:nvPr/>
        </p:nvSpPr>
        <p:spPr>
          <a:xfrm>
            <a:off x="793790" y="2433995"/>
            <a:ext cx="3679031" cy="4357211"/>
          </a:xfrm>
          <a:prstGeom prst="roundRect">
            <a:avLst>
              <a:gd name="adj" fmla="val 2983"/>
            </a:avLst>
          </a:prstGeom>
          <a:solidFill>
            <a:srgbClr val="FFFFFF"/>
          </a:solidFill>
          <a:ln w="22860">
            <a:solidFill>
              <a:srgbClr val="BCDBD4"/>
            </a:solidFill>
            <a:prstDash val="solid"/>
          </a:ln>
        </p:spPr>
        <p:txBody>
          <a:bodyPr/>
          <a:lstStyle/>
          <a:p>
            <a:endParaRPr lang="ru-RU"/>
          </a:p>
        </p:txBody>
      </p:sp>
      <p:sp>
        <p:nvSpPr>
          <p:cNvPr id="5" name="Shape 2"/>
          <p:cNvSpPr/>
          <p:nvPr/>
        </p:nvSpPr>
        <p:spPr>
          <a:xfrm>
            <a:off x="770930" y="2433995"/>
            <a:ext cx="91440" cy="4357211"/>
          </a:xfrm>
          <a:prstGeom prst="roundRect">
            <a:avLst>
              <a:gd name="adj" fmla="val 91163"/>
            </a:avLst>
          </a:prstGeom>
          <a:solidFill>
            <a:srgbClr val="26A688"/>
          </a:solidFill>
          <a:ln/>
        </p:spPr>
        <p:txBody>
          <a:bodyPr/>
          <a:lstStyle/>
          <a:p>
            <a:endParaRPr lang="ru-RU"/>
          </a:p>
        </p:txBody>
      </p:sp>
      <p:sp>
        <p:nvSpPr>
          <p:cNvPr id="6" name="Text 3"/>
          <p:cNvSpPr/>
          <p:nvPr/>
        </p:nvSpPr>
        <p:spPr>
          <a:xfrm>
            <a:off x="1083588" y="2655213"/>
            <a:ext cx="3168015"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Жеке деректерді қорғау</a:t>
            </a:r>
            <a:endParaRPr lang="en-US" sz="1950" dirty="0"/>
          </a:p>
        </p:txBody>
      </p:sp>
      <p:sp>
        <p:nvSpPr>
          <p:cNvPr id="7" name="Text 4"/>
          <p:cNvSpPr/>
          <p:nvPr/>
        </p:nvSpPr>
        <p:spPr>
          <a:xfrm>
            <a:off x="1083588" y="3394591"/>
            <a:ext cx="3168015"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Жеке деректерді қорғау және рұқсатсыз жарияламау қазіргі заманның басты талабы. Қолданушылардың жеке өміріне құрметпен қарау және деректерді қауіпсіз сақтау міндетті.</a:t>
            </a:r>
            <a:endParaRPr lang="en-US" sz="1550" dirty="0"/>
          </a:p>
        </p:txBody>
      </p:sp>
      <p:sp>
        <p:nvSpPr>
          <p:cNvPr id="8" name="Shape 5"/>
          <p:cNvSpPr/>
          <p:nvPr/>
        </p:nvSpPr>
        <p:spPr>
          <a:xfrm>
            <a:off x="4671179" y="2433995"/>
            <a:ext cx="3679031" cy="4357211"/>
          </a:xfrm>
          <a:prstGeom prst="roundRect">
            <a:avLst>
              <a:gd name="adj" fmla="val 2983"/>
            </a:avLst>
          </a:prstGeom>
          <a:solidFill>
            <a:srgbClr val="FFFFFF"/>
          </a:solidFill>
          <a:ln w="22860">
            <a:solidFill>
              <a:srgbClr val="BCDBD4"/>
            </a:solidFill>
            <a:prstDash val="solid"/>
          </a:ln>
        </p:spPr>
        <p:txBody>
          <a:bodyPr/>
          <a:lstStyle/>
          <a:p>
            <a:endParaRPr lang="ru-RU"/>
          </a:p>
        </p:txBody>
      </p:sp>
      <p:sp>
        <p:nvSpPr>
          <p:cNvPr id="9" name="Shape 6"/>
          <p:cNvSpPr/>
          <p:nvPr/>
        </p:nvSpPr>
        <p:spPr>
          <a:xfrm>
            <a:off x="4648319" y="2433995"/>
            <a:ext cx="91440" cy="4357211"/>
          </a:xfrm>
          <a:prstGeom prst="roundRect">
            <a:avLst>
              <a:gd name="adj" fmla="val 91163"/>
            </a:avLst>
          </a:prstGeom>
          <a:solidFill>
            <a:srgbClr val="26A688"/>
          </a:solidFill>
          <a:ln/>
        </p:spPr>
        <p:txBody>
          <a:bodyPr/>
          <a:lstStyle/>
          <a:p>
            <a:endParaRPr lang="ru-RU"/>
          </a:p>
        </p:txBody>
      </p:sp>
      <p:sp>
        <p:nvSpPr>
          <p:cNvPr id="10" name="Text 7"/>
          <p:cNvSpPr/>
          <p:nvPr/>
        </p:nvSpPr>
        <p:spPr>
          <a:xfrm>
            <a:off x="4960977" y="2655213"/>
            <a:ext cx="3168015"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Екі факторлы аутентификация</a:t>
            </a:r>
            <a:endParaRPr lang="en-US" sz="1950" dirty="0"/>
          </a:p>
        </p:txBody>
      </p:sp>
      <p:sp>
        <p:nvSpPr>
          <p:cNvPr id="11" name="Text 8"/>
          <p:cNvSpPr/>
          <p:nvPr/>
        </p:nvSpPr>
        <p:spPr>
          <a:xfrm>
            <a:off x="4960977" y="3394591"/>
            <a:ext cx="3168015" cy="3175397"/>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Екі факторлы аутентификацияны (2FA) қолдану қауіпсіздік деңгейін айтарлықтай арттырады. SMS-коды, аутентификатор қосымшалары немесе биометрия арқылы қосымша растау қабатын қосу парольдердің ұрлануынан қорғайды.</a:t>
            </a:r>
            <a:endParaRPr lang="en-US" sz="1550" dirty="0"/>
          </a:p>
        </p:txBody>
      </p:sp>
      <p:sp>
        <p:nvSpPr>
          <p:cNvPr id="12" name="Shape 9"/>
          <p:cNvSpPr/>
          <p:nvPr/>
        </p:nvSpPr>
        <p:spPr>
          <a:xfrm>
            <a:off x="793790" y="6989564"/>
            <a:ext cx="3679031" cy="3087053"/>
          </a:xfrm>
          <a:prstGeom prst="roundRect">
            <a:avLst>
              <a:gd name="adj" fmla="val 3554"/>
            </a:avLst>
          </a:prstGeom>
          <a:solidFill>
            <a:srgbClr val="FFFFFF"/>
          </a:solidFill>
          <a:ln w="22860">
            <a:solidFill>
              <a:srgbClr val="BCDBD4"/>
            </a:solidFill>
            <a:prstDash val="solid"/>
          </a:ln>
        </p:spPr>
        <p:txBody>
          <a:bodyPr/>
          <a:lstStyle/>
          <a:p>
            <a:endParaRPr lang="ru-RU"/>
          </a:p>
        </p:txBody>
      </p:sp>
      <p:sp>
        <p:nvSpPr>
          <p:cNvPr id="13" name="Shape 10"/>
          <p:cNvSpPr/>
          <p:nvPr/>
        </p:nvSpPr>
        <p:spPr>
          <a:xfrm>
            <a:off x="770930" y="6989564"/>
            <a:ext cx="91440" cy="3087053"/>
          </a:xfrm>
          <a:prstGeom prst="roundRect">
            <a:avLst>
              <a:gd name="adj" fmla="val 91163"/>
            </a:avLst>
          </a:prstGeom>
          <a:solidFill>
            <a:srgbClr val="26A688"/>
          </a:solidFill>
          <a:ln/>
        </p:spPr>
        <p:txBody>
          <a:bodyPr/>
          <a:lstStyle/>
          <a:p>
            <a:endParaRPr lang="ru-RU"/>
          </a:p>
        </p:txBody>
      </p:sp>
      <p:sp>
        <p:nvSpPr>
          <p:cNvPr id="14" name="Text 11"/>
          <p:cNvSpPr/>
          <p:nvPr/>
        </p:nvSpPr>
        <p:spPr>
          <a:xfrm>
            <a:off x="1083588" y="7210782"/>
            <a:ext cx="3168015"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Деректерді минималдау</a:t>
            </a:r>
            <a:endParaRPr lang="en-US" sz="1950" dirty="0"/>
          </a:p>
        </p:txBody>
      </p:sp>
      <p:sp>
        <p:nvSpPr>
          <p:cNvPr id="15" name="Text 12"/>
          <p:cNvSpPr/>
          <p:nvPr/>
        </p:nvSpPr>
        <p:spPr>
          <a:xfrm>
            <a:off x="1083588" y="7950160"/>
            <a:ext cx="3168015"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Тек қажетті деректерді ғана жинау және сақтау принципі. Артық ақпаратты жинамау қауіптерді азайтады және заңнамалық талаптарға сәйкестікті қамтамасыз етеді.</a:t>
            </a:r>
            <a:endParaRPr lang="en-US" sz="1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3186708"/>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Қолжетімділікті қамтамасыз ету қағидасы</a:t>
            </a:r>
            <a:endParaRPr lang="en-US" sz="3900" dirty="0"/>
          </a:p>
        </p:txBody>
      </p:sp>
      <p:sp>
        <p:nvSpPr>
          <p:cNvPr id="3" name="Shape 1"/>
          <p:cNvSpPr/>
          <p:nvPr/>
        </p:nvSpPr>
        <p:spPr>
          <a:xfrm>
            <a:off x="793790" y="4823698"/>
            <a:ext cx="13042821" cy="1786414"/>
          </a:xfrm>
          <a:prstGeom prst="roundRect">
            <a:avLst>
              <a:gd name="adj" fmla="val 4666"/>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801410" y="4831318"/>
            <a:ext cx="4342448" cy="1771174"/>
          </a:xfrm>
          <a:prstGeom prst="roundRect">
            <a:avLst>
              <a:gd name="adj" fmla="val 4706"/>
            </a:avLst>
          </a:prstGeom>
          <a:solidFill>
            <a:srgbClr val="D6F5EE"/>
          </a:solidFill>
          <a:ln/>
        </p:spPr>
        <p:txBody>
          <a:bodyPr/>
          <a:lstStyle/>
          <a:p>
            <a:endParaRPr lang="ru-RU"/>
          </a:p>
        </p:txBody>
      </p:sp>
      <p:sp>
        <p:nvSpPr>
          <p:cNvPr id="5" name="Text 3"/>
          <p:cNvSpPr/>
          <p:nvPr/>
        </p:nvSpPr>
        <p:spPr>
          <a:xfrm>
            <a:off x="999768" y="502967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 жұмыс</a:t>
            </a:r>
            <a:endParaRPr lang="en-US" sz="1950" dirty="0"/>
          </a:p>
        </p:txBody>
      </p:sp>
      <p:sp>
        <p:nvSpPr>
          <p:cNvPr id="6" name="Text 4"/>
          <p:cNvSpPr/>
          <p:nvPr/>
        </p:nvSpPr>
        <p:spPr>
          <a:xfrm>
            <a:off x="999768" y="5458897"/>
            <a:ext cx="36479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жүйелердің 24/7 қолжетімді болуын қамтамасыз ету</a:t>
            </a:r>
            <a:endParaRPr lang="en-US" sz="1550" dirty="0"/>
          </a:p>
        </p:txBody>
      </p:sp>
      <p:sp>
        <p:nvSpPr>
          <p:cNvPr id="7" name="Shape 5"/>
          <p:cNvSpPr/>
          <p:nvPr/>
        </p:nvSpPr>
        <p:spPr>
          <a:xfrm>
            <a:off x="5143857" y="4831318"/>
            <a:ext cx="4342567" cy="1771174"/>
          </a:xfrm>
          <a:prstGeom prst="rect">
            <a:avLst/>
          </a:prstGeom>
          <a:solidFill>
            <a:srgbClr val="D6F5EE"/>
          </a:solidFill>
          <a:ln/>
        </p:spPr>
        <p:txBody>
          <a:bodyPr/>
          <a:lstStyle/>
          <a:p>
            <a:endParaRPr lang="ru-RU"/>
          </a:p>
        </p:txBody>
      </p:sp>
      <p:sp>
        <p:nvSpPr>
          <p:cNvPr id="8" name="Shape 6"/>
          <p:cNvSpPr/>
          <p:nvPr/>
        </p:nvSpPr>
        <p:spPr>
          <a:xfrm>
            <a:off x="5143857" y="4831318"/>
            <a:ext cx="22860" cy="1771174"/>
          </a:xfrm>
          <a:prstGeom prst="roundRect">
            <a:avLst>
              <a:gd name="adj" fmla="val 364651"/>
            </a:avLst>
          </a:prstGeom>
          <a:solidFill>
            <a:srgbClr val="BCDBD4"/>
          </a:solidFill>
          <a:ln/>
        </p:spPr>
        <p:txBody>
          <a:bodyPr/>
          <a:lstStyle/>
          <a:p>
            <a:endParaRPr lang="ru-RU"/>
          </a:p>
        </p:txBody>
      </p:sp>
      <p:sp>
        <p:nvSpPr>
          <p:cNvPr id="9" name="Text 7"/>
          <p:cNvSpPr/>
          <p:nvPr/>
        </p:nvSpPr>
        <p:spPr>
          <a:xfrm>
            <a:off x="5639991" y="5029676"/>
            <a:ext cx="335030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Резервтік көшірмелер</a:t>
            </a:r>
            <a:endParaRPr lang="en-US" sz="1950" dirty="0"/>
          </a:p>
        </p:txBody>
      </p:sp>
      <p:sp>
        <p:nvSpPr>
          <p:cNvPr id="10" name="Text 8"/>
          <p:cNvSpPr/>
          <p:nvPr/>
        </p:nvSpPr>
        <p:spPr>
          <a:xfrm>
            <a:off x="5639991" y="5769054"/>
            <a:ext cx="335030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Деректердің жүйелі резервтік көшірмелерін жасау және сақтау</a:t>
            </a:r>
            <a:endParaRPr lang="en-US" sz="1550" dirty="0"/>
          </a:p>
        </p:txBody>
      </p:sp>
      <p:sp>
        <p:nvSpPr>
          <p:cNvPr id="11" name="Shape 9"/>
          <p:cNvSpPr/>
          <p:nvPr/>
        </p:nvSpPr>
        <p:spPr>
          <a:xfrm>
            <a:off x="4895850" y="5468838"/>
            <a:ext cx="496133" cy="496133"/>
          </a:xfrm>
          <a:prstGeom prst="roundRect">
            <a:avLst>
              <a:gd name="adj" fmla="val 16802"/>
            </a:avLst>
          </a:prstGeom>
          <a:solidFill>
            <a:srgbClr val="FFFFFF"/>
          </a:solidFill>
          <a:ln w="22860">
            <a:solidFill>
              <a:srgbClr val="BCDBD4"/>
            </a:solidFill>
            <a:prstDash val="solid"/>
          </a:ln>
        </p:spPr>
        <p:txBody>
          <a:bodyPr/>
          <a:lstStyle/>
          <a:p>
            <a:endParaRPr lang="ru-RU"/>
          </a:p>
        </p:txBody>
      </p:sp>
      <p:sp>
        <p:nvSpPr>
          <p:cNvPr id="12" name="Shape 10"/>
          <p:cNvSpPr/>
          <p:nvPr/>
        </p:nvSpPr>
        <p:spPr>
          <a:xfrm>
            <a:off x="9486424" y="4831318"/>
            <a:ext cx="4342567" cy="1771174"/>
          </a:xfrm>
          <a:prstGeom prst="rect">
            <a:avLst/>
          </a:prstGeom>
          <a:solidFill>
            <a:srgbClr val="D6F5EE"/>
          </a:solidFill>
          <a:ln/>
        </p:spPr>
        <p:txBody>
          <a:bodyPr/>
          <a:lstStyle/>
          <a:p>
            <a:endParaRPr lang="ru-RU"/>
          </a:p>
        </p:txBody>
      </p:sp>
      <p:sp>
        <p:nvSpPr>
          <p:cNvPr id="13" name="Shape 11"/>
          <p:cNvSpPr/>
          <p:nvPr/>
        </p:nvSpPr>
        <p:spPr>
          <a:xfrm>
            <a:off x="9486424" y="4831318"/>
            <a:ext cx="22860" cy="1771174"/>
          </a:xfrm>
          <a:prstGeom prst="roundRect">
            <a:avLst>
              <a:gd name="adj" fmla="val 364651"/>
            </a:avLst>
          </a:prstGeom>
          <a:solidFill>
            <a:srgbClr val="BCDBD4"/>
          </a:solidFill>
          <a:ln/>
        </p:spPr>
        <p:txBody>
          <a:bodyPr/>
          <a:lstStyle/>
          <a:p>
            <a:endParaRPr lang="ru-RU"/>
          </a:p>
        </p:txBody>
      </p:sp>
      <p:sp>
        <p:nvSpPr>
          <p:cNvPr id="14" name="Text 12"/>
          <p:cNvSpPr/>
          <p:nvPr/>
        </p:nvSpPr>
        <p:spPr>
          <a:xfrm>
            <a:off x="9982557" y="5029676"/>
            <a:ext cx="26946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Қалпына келтіру</a:t>
            </a:r>
            <a:endParaRPr lang="en-US" sz="1950" dirty="0"/>
          </a:p>
        </p:txBody>
      </p:sp>
      <p:sp>
        <p:nvSpPr>
          <p:cNvPr id="15" name="Text 13"/>
          <p:cNvSpPr/>
          <p:nvPr/>
        </p:nvSpPr>
        <p:spPr>
          <a:xfrm>
            <a:off x="9982557" y="5458897"/>
            <a:ext cx="36480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Апаттан кейін жедел қалпына келтіру жоспарларын әзірлеу</a:t>
            </a:r>
            <a:endParaRPr lang="en-US" sz="1550" dirty="0"/>
          </a:p>
        </p:txBody>
      </p:sp>
      <p:sp>
        <p:nvSpPr>
          <p:cNvPr id="16" name="Shape 14"/>
          <p:cNvSpPr/>
          <p:nvPr/>
        </p:nvSpPr>
        <p:spPr>
          <a:xfrm>
            <a:off x="9238417" y="5468838"/>
            <a:ext cx="496133" cy="496133"/>
          </a:xfrm>
          <a:prstGeom prst="roundRect">
            <a:avLst>
              <a:gd name="adj" fmla="val 16802"/>
            </a:avLst>
          </a:prstGeom>
          <a:solidFill>
            <a:srgbClr val="FFFFFF"/>
          </a:solidFill>
          <a:ln w="22860">
            <a:solidFill>
              <a:srgbClr val="BCDBD4"/>
            </a:solidFill>
            <a:prstDash val="solid"/>
          </a:ln>
        </p:spPr>
        <p:txBody>
          <a:bodyPr/>
          <a:lstStyle/>
          <a:p>
            <a:endParaRPr lang="ru-RU"/>
          </a:p>
        </p:txBody>
      </p:sp>
      <p:sp>
        <p:nvSpPr>
          <p:cNvPr id="17" name="Text 15"/>
          <p:cNvSpPr/>
          <p:nvPr/>
        </p:nvSpPr>
        <p:spPr>
          <a:xfrm>
            <a:off x="793790" y="6833354"/>
            <a:ext cx="13042821"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Ақпараттық жүйелер үнемі қолжетімді болуы керек. Бұл резервтік серверлер, қосарланған жабдықтар, жүйелі резервтік көшірмелер және апаттан қалпына келтіру жоспарларын талап етеді. Орташа есеппен, үлкен компаниялар жүйенің бір сағаттық тоқтауынан миллиондаған шығындар шегуі мүмкін.</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1003459"/>
            <a:ext cx="10079831"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Ақпараттың тұтастығын сақтау</a:t>
            </a:r>
            <a:endParaRPr lang="en-US" sz="3900" dirty="0"/>
          </a:p>
        </p:txBody>
      </p:sp>
      <p:sp>
        <p:nvSpPr>
          <p:cNvPr id="3" name="Text 1"/>
          <p:cNvSpPr/>
          <p:nvPr/>
        </p:nvSpPr>
        <p:spPr>
          <a:xfrm>
            <a:off x="793790" y="2119551"/>
            <a:ext cx="6279356" cy="744141"/>
          </a:xfrm>
          <a:prstGeom prst="rect">
            <a:avLst/>
          </a:prstGeom>
          <a:noFill/>
          <a:ln/>
        </p:spPr>
        <p:txBody>
          <a:bodyPr wrap="squar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Деректердің өзгермегенін қамтамасыз ету</a:t>
            </a:r>
            <a:endParaRPr lang="en-US" sz="2300" dirty="0"/>
          </a:p>
        </p:txBody>
      </p:sp>
      <p:sp>
        <p:nvSpPr>
          <p:cNvPr id="4" name="Text 2"/>
          <p:cNvSpPr/>
          <p:nvPr/>
        </p:nvSpPr>
        <p:spPr>
          <a:xfrm>
            <a:off x="793790" y="3062049"/>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Мәліметтердің өзгермегенін, толық екенін және сенімді екенін қамтамасыз ету өте маңызды. Тұтастық бұзылған кезде деректер дұрыс емес шешімдер қабылдауға және заңды проблемаларға әкелуі мүмкін.</a:t>
            </a:r>
            <a:endParaRPr lang="en-US" sz="1550" dirty="0"/>
          </a:p>
        </p:txBody>
      </p:sp>
      <p:sp>
        <p:nvSpPr>
          <p:cNvPr id="5" name="Text 3"/>
          <p:cNvSpPr/>
          <p:nvPr/>
        </p:nvSpPr>
        <p:spPr>
          <a:xfrm>
            <a:off x="793790" y="453056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Негізгі әдістер:</a:t>
            </a:r>
            <a:endParaRPr lang="en-US" sz="1950" dirty="0"/>
          </a:p>
        </p:txBody>
      </p:sp>
      <p:sp>
        <p:nvSpPr>
          <p:cNvPr id="6" name="Text 4"/>
          <p:cNvSpPr/>
          <p:nvPr/>
        </p:nvSpPr>
        <p:spPr>
          <a:xfrm>
            <a:off x="793790" y="5039082"/>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Хэш-функцияларды қолдану (MD5, SHA-256)</a:t>
            </a:r>
            <a:endParaRPr lang="en-US" sz="1550" dirty="0"/>
          </a:p>
        </p:txBody>
      </p:sp>
      <p:sp>
        <p:nvSpPr>
          <p:cNvPr id="7" name="Text 5"/>
          <p:cNvSpPr/>
          <p:nvPr/>
        </p:nvSpPr>
        <p:spPr>
          <a:xfrm>
            <a:off x="793790" y="5426035"/>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Цифрлық қолтаңба технологиялары</a:t>
            </a:r>
            <a:endParaRPr lang="en-US" sz="1550" dirty="0"/>
          </a:p>
        </p:txBody>
      </p:sp>
      <p:sp>
        <p:nvSpPr>
          <p:cNvPr id="8" name="Text 6"/>
          <p:cNvSpPr/>
          <p:nvPr/>
        </p:nvSpPr>
        <p:spPr>
          <a:xfrm>
            <a:off x="793790" y="5812988"/>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Блокчейн технологиясын пайдалану</a:t>
            </a:r>
            <a:endParaRPr lang="en-US" sz="1550" dirty="0"/>
          </a:p>
        </p:txBody>
      </p:sp>
      <p:sp>
        <p:nvSpPr>
          <p:cNvPr id="9" name="Text 7"/>
          <p:cNvSpPr/>
          <p:nvPr/>
        </p:nvSpPr>
        <p:spPr>
          <a:xfrm>
            <a:off x="793790" y="6199942"/>
            <a:ext cx="6279356"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Өзгерістерді нұсқалау және аудит</a:t>
            </a:r>
            <a:endParaRPr lang="en-US" sz="1550" dirty="0"/>
          </a:p>
        </p:txBody>
      </p:sp>
      <p:pic>
        <p:nvPicPr>
          <p:cNvPr id="10" name="Image 0" descr="preencoded.png"/>
          <p:cNvPicPr>
            <a:picLocks noChangeAspect="1"/>
          </p:cNvPicPr>
          <p:nvPr/>
        </p:nvPicPr>
        <p:blipFill>
          <a:blip r:embed="rId3"/>
          <a:stretch>
            <a:fillRect/>
          </a:stretch>
        </p:blipFill>
        <p:spPr>
          <a:xfrm>
            <a:off x="7564874" y="2144435"/>
            <a:ext cx="6279356" cy="6279356"/>
          </a:xfrm>
          <a:prstGeom prst="rect">
            <a:avLst/>
          </a:prstGeom>
        </p:spPr>
      </p:pic>
      <p:sp>
        <p:nvSpPr>
          <p:cNvPr id="11" name="Text 8"/>
          <p:cNvSpPr/>
          <p:nvPr/>
        </p:nvSpPr>
        <p:spPr>
          <a:xfrm>
            <a:off x="7564874" y="8647033"/>
            <a:ext cx="2971681"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 әдістері</a:t>
            </a:r>
            <a:endParaRPr lang="en-US" sz="1950" dirty="0"/>
          </a:p>
        </p:txBody>
      </p:sp>
      <p:sp>
        <p:nvSpPr>
          <p:cNvPr id="12" name="Text 9"/>
          <p:cNvSpPr/>
          <p:nvPr/>
        </p:nvSpPr>
        <p:spPr>
          <a:xfrm>
            <a:off x="7564874" y="9155549"/>
            <a:ext cx="6279356"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 тасымалдау және сақтау кезінде шифрлау өзгертулерді болдырмайды және тұтастықты қорғайды.</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1916787"/>
            <a:ext cx="10043517"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Интернет алаяқтықтан қорғану</a:t>
            </a:r>
            <a:endParaRPr lang="en-US" sz="3900" dirty="0"/>
          </a:p>
        </p:txBody>
      </p:sp>
      <p:sp>
        <p:nvSpPr>
          <p:cNvPr id="3" name="Shape 1"/>
          <p:cNvSpPr/>
          <p:nvPr/>
        </p:nvSpPr>
        <p:spPr>
          <a:xfrm>
            <a:off x="793790" y="2933700"/>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4" name="Shape 2"/>
          <p:cNvSpPr/>
          <p:nvPr/>
        </p:nvSpPr>
        <p:spPr>
          <a:xfrm>
            <a:off x="999768" y="3139678"/>
            <a:ext cx="595313" cy="595313"/>
          </a:xfrm>
          <a:prstGeom prst="roundRect">
            <a:avLst>
              <a:gd name="adj" fmla="val 15358451"/>
            </a:avLst>
          </a:prstGeom>
          <a:solidFill>
            <a:srgbClr val="26A688"/>
          </a:solidFill>
          <a:ln/>
        </p:spPr>
        <p:txBody>
          <a:bodyPr/>
          <a:lstStyle/>
          <a:p>
            <a:endParaRPr lang="ru-RU"/>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63479" y="3303270"/>
            <a:ext cx="267891" cy="267891"/>
          </a:xfrm>
          <a:prstGeom prst="rect">
            <a:avLst/>
          </a:prstGeom>
        </p:spPr>
      </p:pic>
      <p:sp>
        <p:nvSpPr>
          <p:cNvPr id="6" name="Text 3"/>
          <p:cNvSpPr/>
          <p:nvPr/>
        </p:nvSpPr>
        <p:spPr>
          <a:xfrm>
            <a:off x="999768" y="393334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Email фишингі</a:t>
            </a:r>
            <a:endParaRPr lang="en-US" sz="1950" dirty="0"/>
          </a:p>
        </p:txBody>
      </p:sp>
      <p:sp>
        <p:nvSpPr>
          <p:cNvPr id="7" name="Text 4"/>
          <p:cNvSpPr/>
          <p:nvPr/>
        </p:nvSpPr>
        <p:spPr>
          <a:xfrm>
            <a:off x="999768" y="4362569"/>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Жалған электрондық хаттар арқылы құпия мәліметтерді ұрлау. Банк немесе танымал қызметтер атынан жіберіледі.</a:t>
            </a:r>
            <a:endParaRPr lang="en-US" sz="1550" dirty="0"/>
          </a:p>
        </p:txBody>
      </p:sp>
      <p:sp>
        <p:nvSpPr>
          <p:cNvPr id="8" name="Shape 5"/>
          <p:cNvSpPr/>
          <p:nvPr/>
        </p:nvSpPr>
        <p:spPr>
          <a:xfrm>
            <a:off x="7414379" y="2933700"/>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9" name="Shape 6"/>
          <p:cNvSpPr/>
          <p:nvPr/>
        </p:nvSpPr>
        <p:spPr>
          <a:xfrm>
            <a:off x="7620357" y="3139678"/>
            <a:ext cx="595313" cy="595313"/>
          </a:xfrm>
          <a:prstGeom prst="roundRect">
            <a:avLst>
              <a:gd name="adj" fmla="val 15358451"/>
            </a:avLst>
          </a:prstGeom>
          <a:solidFill>
            <a:srgbClr val="26A688"/>
          </a:solidFill>
          <a:ln/>
        </p:spPr>
        <p:txBody>
          <a:bodyPr/>
          <a:lstStyle/>
          <a:p>
            <a:endParaRPr lang="ru-RU"/>
          </a:p>
        </p:txBody>
      </p:sp>
      <p:pic>
        <p:nvPicPr>
          <p:cNvPr id="10"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84068" y="3303270"/>
            <a:ext cx="267891" cy="267891"/>
          </a:xfrm>
          <a:prstGeom prst="rect">
            <a:avLst/>
          </a:prstGeom>
        </p:spPr>
      </p:pic>
      <p:sp>
        <p:nvSpPr>
          <p:cNvPr id="11" name="Text 7"/>
          <p:cNvSpPr/>
          <p:nvPr/>
        </p:nvSpPr>
        <p:spPr>
          <a:xfrm>
            <a:off x="7620357" y="3933349"/>
            <a:ext cx="446543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Vishing (дауыстық фишинг)</a:t>
            </a:r>
            <a:endParaRPr lang="en-US" sz="1950" dirty="0"/>
          </a:p>
        </p:txBody>
      </p:sp>
      <p:sp>
        <p:nvSpPr>
          <p:cNvPr id="12" name="Text 8"/>
          <p:cNvSpPr/>
          <p:nvPr/>
        </p:nvSpPr>
        <p:spPr>
          <a:xfrm>
            <a:off x="7620357" y="4362569"/>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Телефон арқылы алаяқтық. Қауіпсіздік қызметкері немесе банк өкілі болып көрсетеді.</a:t>
            </a:r>
            <a:endParaRPr lang="en-US" sz="1550" dirty="0"/>
          </a:p>
        </p:txBody>
      </p:sp>
      <p:sp>
        <p:nvSpPr>
          <p:cNvPr id="13" name="Shape 9"/>
          <p:cNvSpPr/>
          <p:nvPr/>
        </p:nvSpPr>
        <p:spPr>
          <a:xfrm>
            <a:off x="793790" y="5401985"/>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14" name="Shape 10"/>
          <p:cNvSpPr/>
          <p:nvPr/>
        </p:nvSpPr>
        <p:spPr>
          <a:xfrm>
            <a:off x="999768" y="5607963"/>
            <a:ext cx="595313" cy="595313"/>
          </a:xfrm>
          <a:prstGeom prst="roundRect">
            <a:avLst>
              <a:gd name="adj" fmla="val 15358451"/>
            </a:avLst>
          </a:prstGeom>
          <a:solidFill>
            <a:srgbClr val="26A688"/>
          </a:solidFill>
          <a:ln/>
        </p:spPr>
        <p:txBody>
          <a:bodyPr/>
          <a:lstStyle/>
          <a:p>
            <a:endParaRPr lang="ru-RU"/>
          </a:p>
        </p:txBody>
      </p:sp>
      <p:pic>
        <p:nvPicPr>
          <p:cNvPr id="15"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63479" y="5771555"/>
            <a:ext cx="267891" cy="267891"/>
          </a:xfrm>
          <a:prstGeom prst="rect">
            <a:avLst/>
          </a:prstGeom>
        </p:spPr>
      </p:pic>
      <p:sp>
        <p:nvSpPr>
          <p:cNvPr id="16" name="Text 11"/>
          <p:cNvSpPr/>
          <p:nvPr/>
        </p:nvSpPr>
        <p:spPr>
          <a:xfrm>
            <a:off x="999768" y="640163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Pharming</a:t>
            </a:r>
            <a:endParaRPr lang="en-US" sz="1950" dirty="0"/>
          </a:p>
        </p:txBody>
      </p:sp>
      <p:sp>
        <p:nvSpPr>
          <p:cNvPr id="17" name="Text 12"/>
          <p:cNvSpPr/>
          <p:nvPr/>
        </p:nvSpPr>
        <p:spPr>
          <a:xfrm>
            <a:off x="999768" y="683085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Пайдаланушыларды жалған сайттарға бағыттау. URL мекенжайын мұқият тексеру керек.</a:t>
            </a:r>
            <a:endParaRPr lang="en-US" sz="1550" dirty="0"/>
          </a:p>
        </p:txBody>
      </p:sp>
      <p:sp>
        <p:nvSpPr>
          <p:cNvPr id="18" name="Shape 13"/>
          <p:cNvSpPr/>
          <p:nvPr/>
        </p:nvSpPr>
        <p:spPr>
          <a:xfrm>
            <a:off x="7414379" y="5401985"/>
            <a:ext cx="6422231" cy="2269927"/>
          </a:xfrm>
          <a:prstGeom prst="roundRect">
            <a:avLst>
              <a:gd name="adj" fmla="val 3672"/>
            </a:avLst>
          </a:prstGeom>
          <a:solidFill>
            <a:srgbClr val="D6F5EE"/>
          </a:solidFill>
          <a:ln w="7620">
            <a:solidFill>
              <a:srgbClr val="BCDBD4"/>
            </a:solidFill>
            <a:prstDash val="solid"/>
          </a:ln>
        </p:spPr>
        <p:txBody>
          <a:bodyPr/>
          <a:lstStyle/>
          <a:p>
            <a:endParaRPr lang="ru-RU"/>
          </a:p>
        </p:txBody>
      </p:sp>
      <p:sp>
        <p:nvSpPr>
          <p:cNvPr id="19" name="Shape 14"/>
          <p:cNvSpPr/>
          <p:nvPr/>
        </p:nvSpPr>
        <p:spPr>
          <a:xfrm>
            <a:off x="7620357" y="5607963"/>
            <a:ext cx="595313" cy="595313"/>
          </a:xfrm>
          <a:prstGeom prst="roundRect">
            <a:avLst>
              <a:gd name="adj" fmla="val 15358451"/>
            </a:avLst>
          </a:prstGeom>
          <a:solidFill>
            <a:srgbClr val="26A688"/>
          </a:solidFill>
          <a:ln/>
        </p:spPr>
        <p:txBody>
          <a:bodyPr/>
          <a:lstStyle/>
          <a:p>
            <a:endParaRPr lang="ru-RU"/>
          </a:p>
        </p:txBody>
      </p:sp>
      <p:pic>
        <p:nvPicPr>
          <p:cNvPr id="2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84068" y="5771555"/>
            <a:ext cx="267891" cy="267891"/>
          </a:xfrm>
          <a:prstGeom prst="rect">
            <a:avLst/>
          </a:prstGeom>
        </p:spPr>
      </p:pic>
      <p:sp>
        <p:nvSpPr>
          <p:cNvPr id="21" name="Text 15"/>
          <p:cNvSpPr/>
          <p:nvPr/>
        </p:nvSpPr>
        <p:spPr>
          <a:xfrm>
            <a:off x="7620357" y="6401633"/>
            <a:ext cx="369534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Әлеуметтік инженерия</a:t>
            </a:r>
            <a:endParaRPr lang="en-US" sz="1950" dirty="0"/>
          </a:p>
        </p:txBody>
      </p:sp>
      <p:sp>
        <p:nvSpPr>
          <p:cNvPr id="22" name="Text 16"/>
          <p:cNvSpPr/>
          <p:nvPr/>
        </p:nvSpPr>
        <p:spPr>
          <a:xfrm>
            <a:off x="7620357" y="6830854"/>
            <a:ext cx="6010275"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Адамдардың сенімін пайдалану арқылы ақпарат жинау. Әлеуметтік желілерде абайлау керек.</a:t>
            </a:r>
            <a:endParaRPr lang="en-US" sz="1550" dirty="0"/>
          </a:p>
        </p:txBody>
      </p:sp>
      <p:sp>
        <p:nvSpPr>
          <p:cNvPr id="23" name="Shape 17"/>
          <p:cNvSpPr/>
          <p:nvPr/>
        </p:nvSpPr>
        <p:spPr>
          <a:xfrm>
            <a:off x="793790" y="7895153"/>
            <a:ext cx="13042821" cy="1160740"/>
          </a:xfrm>
          <a:prstGeom prst="roundRect">
            <a:avLst>
              <a:gd name="adj" fmla="val 7182"/>
            </a:avLst>
          </a:prstGeom>
          <a:solidFill>
            <a:srgbClr val="C1F1E5"/>
          </a:solidFill>
          <a:ln/>
        </p:spPr>
        <p:txBody>
          <a:bodyPr/>
          <a:lstStyle/>
          <a:p>
            <a:endParaRPr lang="ru-RU"/>
          </a:p>
        </p:txBody>
      </p:sp>
      <p:pic>
        <p:nvPicPr>
          <p:cNvPr id="24" name="Image 4" descr="preencoded.png"/>
          <p:cNvPicPr>
            <a:picLocks noChangeAspect="1"/>
          </p:cNvPicPr>
          <p:nvPr/>
        </p:nvPicPr>
        <p:blipFill>
          <a:blip r:embed="rId7"/>
          <a:stretch>
            <a:fillRect/>
          </a:stretch>
        </p:blipFill>
        <p:spPr>
          <a:xfrm>
            <a:off x="992148" y="8198048"/>
            <a:ext cx="248007" cy="198358"/>
          </a:xfrm>
          <a:prstGeom prst="rect">
            <a:avLst/>
          </a:prstGeom>
        </p:spPr>
      </p:pic>
      <p:sp>
        <p:nvSpPr>
          <p:cNvPr id="25" name="Text 18"/>
          <p:cNvSpPr/>
          <p:nvPr/>
        </p:nvSpPr>
        <p:spPr>
          <a:xfrm>
            <a:off x="1438513" y="8143042"/>
            <a:ext cx="12199739" cy="635079"/>
          </a:xfrm>
          <a:prstGeom prst="rect">
            <a:avLst/>
          </a:prstGeom>
          <a:noFill/>
          <a:ln/>
        </p:spPr>
        <p:txBody>
          <a:bodyPr wrap="square" lIns="0" tIns="0" rIns="0" bIns="0" rtlCol="0" anchor="t"/>
          <a:lstStyle/>
          <a:p>
            <a:pPr marL="0" indent="0" algn="l">
              <a:lnSpc>
                <a:spcPts val="2500"/>
              </a:lnSpc>
              <a:buNone/>
            </a:pPr>
            <a:r>
              <a:rPr lang="en-US" sz="1550" b="1" dirty="0">
                <a:solidFill>
                  <a:srgbClr val="000000"/>
                </a:solidFill>
                <a:latin typeface="Open Sans" pitchFamily="34" charset="0"/>
                <a:ea typeface="Open Sans" pitchFamily="34" charset="-122"/>
                <a:cs typeface="Open Sans" pitchFamily="34" charset="-120"/>
              </a:rPr>
              <a:t>Есте сақтаңыз:</a:t>
            </a:r>
            <a:r>
              <a:rPr lang="en-US" sz="1550" dirty="0">
                <a:solidFill>
                  <a:srgbClr val="000000"/>
                </a:solidFill>
                <a:latin typeface="Open Sans" pitchFamily="34" charset="0"/>
                <a:ea typeface="Open Sans" pitchFamily="34" charset="-122"/>
                <a:cs typeface="Open Sans" pitchFamily="34" charset="-120"/>
              </a:rPr>
              <a:t> Сенімді сайттарды таңдау және күмәнді сілтемелерден сақтану – қауіпсіздіктің алғашқы қадамы. Егер хат немесе сілтеме күдік тудырса, оны ашпай-ақ жойыңыз!</a:t>
            </a:r>
            <a:endParaRPr lang="en-US" sz="15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571268"/>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Фишинг шабуылдарының мысалы</a:t>
            </a:r>
            <a:endParaRPr lang="en-US" sz="3900" dirty="0"/>
          </a:p>
        </p:txBody>
      </p:sp>
      <p:sp>
        <p:nvSpPr>
          <p:cNvPr id="4" name="Shape 1"/>
          <p:cNvSpPr/>
          <p:nvPr/>
        </p:nvSpPr>
        <p:spPr>
          <a:xfrm>
            <a:off x="793790" y="3729157"/>
            <a:ext cx="7556421" cy="2737009"/>
          </a:xfrm>
          <a:prstGeom prst="roundRect">
            <a:avLst>
              <a:gd name="adj" fmla="val 3046"/>
            </a:avLst>
          </a:prstGeom>
          <a:solidFill>
            <a:srgbClr val="FFFFFF"/>
          </a:solidFill>
          <a:ln w="22860">
            <a:solidFill>
              <a:srgbClr val="BCDBD4"/>
            </a:solidFill>
            <a:prstDash val="solid"/>
          </a:ln>
        </p:spPr>
        <p:txBody>
          <a:bodyPr/>
          <a:lstStyle/>
          <a:p>
            <a:endParaRPr lang="ru-RU"/>
          </a:p>
        </p:txBody>
      </p:sp>
      <p:sp>
        <p:nvSpPr>
          <p:cNvPr id="5" name="Text 2"/>
          <p:cNvSpPr/>
          <p:nvPr/>
        </p:nvSpPr>
        <p:spPr>
          <a:xfrm>
            <a:off x="1015008" y="3950375"/>
            <a:ext cx="422564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Жалған сайттың белгілері</a:t>
            </a:r>
            <a:endParaRPr lang="en-US" sz="1950" dirty="0"/>
          </a:p>
        </p:txBody>
      </p:sp>
      <p:sp>
        <p:nvSpPr>
          <p:cNvPr id="6" name="Text 3"/>
          <p:cNvSpPr/>
          <p:nvPr/>
        </p:nvSpPr>
        <p:spPr>
          <a:xfrm>
            <a:off x="1015008" y="4379595"/>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Күдікті домен атауы (мысалы, аmazon-security.com)</a:t>
            </a:r>
            <a:endParaRPr lang="en-US" sz="1550" dirty="0"/>
          </a:p>
        </p:txBody>
      </p:sp>
      <p:sp>
        <p:nvSpPr>
          <p:cNvPr id="7" name="Text 4"/>
          <p:cNvSpPr/>
          <p:nvPr/>
        </p:nvSpPr>
        <p:spPr>
          <a:xfrm>
            <a:off x="1015008" y="4766548"/>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HTTPS қосылымының болмауы</a:t>
            </a:r>
            <a:endParaRPr lang="en-US" sz="1550" dirty="0"/>
          </a:p>
        </p:txBody>
      </p:sp>
      <p:sp>
        <p:nvSpPr>
          <p:cNvPr id="8" name="Text 5"/>
          <p:cNvSpPr/>
          <p:nvPr/>
        </p:nvSpPr>
        <p:spPr>
          <a:xfrm>
            <a:off x="1015008" y="5153501"/>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Грамматикалық қателер және нашар дизайн</a:t>
            </a:r>
            <a:endParaRPr lang="en-US" sz="1550" dirty="0"/>
          </a:p>
        </p:txBody>
      </p:sp>
      <p:sp>
        <p:nvSpPr>
          <p:cNvPr id="9" name="Text 6"/>
          <p:cNvSpPr/>
          <p:nvPr/>
        </p:nvSpPr>
        <p:spPr>
          <a:xfrm>
            <a:off x="1015008" y="5540454"/>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Шұғыл әрекет етуге үндейтін хабарламалар</a:t>
            </a:r>
            <a:endParaRPr lang="en-US" sz="1550" dirty="0"/>
          </a:p>
        </p:txBody>
      </p:sp>
      <p:sp>
        <p:nvSpPr>
          <p:cNvPr id="10" name="Text 7"/>
          <p:cNvSpPr/>
          <p:nvPr/>
        </p:nvSpPr>
        <p:spPr>
          <a:xfrm>
            <a:off x="1015008" y="5927408"/>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Жеке деректерді сұрайтын күдікті формалар</a:t>
            </a:r>
            <a:endParaRPr lang="en-US" sz="1550" dirty="0"/>
          </a:p>
        </p:txBody>
      </p:sp>
      <p:sp>
        <p:nvSpPr>
          <p:cNvPr id="11" name="Shape 8"/>
          <p:cNvSpPr/>
          <p:nvPr/>
        </p:nvSpPr>
        <p:spPr>
          <a:xfrm>
            <a:off x="793790" y="6664523"/>
            <a:ext cx="7556421" cy="2737009"/>
          </a:xfrm>
          <a:prstGeom prst="roundRect">
            <a:avLst>
              <a:gd name="adj" fmla="val 3046"/>
            </a:avLst>
          </a:prstGeom>
          <a:solidFill>
            <a:srgbClr val="FFFFFF"/>
          </a:solidFill>
          <a:ln w="22860">
            <a:solidFill>
              <a:srgbClr val="BCDBD4"/>
            </a:solidFill>
            <a:prstDash val="solid"/>
          </a:ln>
        </p:spPr>
        <p:txBody>
          <a:bodyPr/>
          <a:lstStyle/>
          <a:p>
            <a:endParaRPr lang="ru-RU"/>
          </a:p>
        </p:txBody>
      </p:sp>
      <p:sp>
        <p:nvSpPr>
          <p:cNvPr id="12" name="Text 9"/>
          <p:cNvSpPr/>
          <p:nvPr/>
        </p:nvSpPr>
        <p:spPr>
          <a:xfrm>
            <a:off x="1015008" y="6885742"/>
            <a:ext cx="439352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Шынайы сайттың белгілері</a:t>
            </a:r>
            <a:endParaRPr lang="en-US" sz="1950" dirty="0"/>
          </a:p>
        </p:txBody>
      </p:sp>
      <p:sp>
        <p:nvSpPr>
          <p:cNvPr id="13" name="Text 10"/>
          <p:cNvSpPr/>
          <p:nvPr/>
        </p:nvSpPr>
        <p:spPr>
          <a:xfrm>
            <a:off x="1015008" y="7314962"/>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Дұрыс домен атауы</a:t>
            </a:r>
            <a:endParaRPr lang="en-US" sz="1550" dirty="0"/>
          </a:p>
        </p:txBody>
      </p:sp>
      <p:sp>
        <p:nvSpPr>
          <p:cNvPr id="14" name="Text 11"/>
          <p:cNvSpPr/>
          <p:nvPr/>
        </p:nvSpPr>
        <p:spPr>
          <a:xfrm>
            <a:off x="1015008" y="7701915"/>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 HTTPS қосылымы (құлып белгісі)</a:t>
            </a:r>
            <a:endParaRPr lang="en-US" sz="1550" dirty="0"/>
          </a:p>
        </p:txBody>
      </p:sp>
      <p:sp>
        <p:nvSpPr>
          <p:cNvPr id="15" name="Text 12"/>
          <p:cNvSpPr/>
          <p:nvPr/>
        </p:nvSpPr>
        <p:spPr>
          <a:xfrm>
            <a:off x="1015008" y="8088868"/>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Кәсіби дизайн және мазмұн</a:t>
            </a:r>
            <a:endParaRPr lang="en-US" sz="1550" dirty="0"/>
          </a:p>
        </p:txBody>
      </p:sp>
      <p:sp>
        <p:nvSpPr>
          <p:cNvPr id="16" name="Text 13"/>
          <p:cNvSpPr/>
          <p:nvPr/>
        </p:nvSpPr>
        <p:spPr>
          <a:xfrm>
            <a:off x="1015008" y="8475821"/>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Ресми байланыс ақпараты</a:t>
            </a:r>
            <a:endParaRPr lang="en-US" sz="1550" dirty="0"/>
          </a:p>
        </p:txBody>
      </p:sp>
      <p:sp>
        <p:nvSpPr>
          <p:cNvPr id="17" name="Text 14"/>
          <p:cNvSpPr/>
          <p:nvPr/>
        </p:nvSpPr>
        <p:spPr>
          <a:xfrm>
            <a:off x="1015008" y="8862774"/>
            <a:ext cx="7113984"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Куәландырылған қауіпсіздік сертификаттары</a:t>
            </a:r>
            <a:endParaRPr lang="en-US" sz="15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793790" y="2737604"/>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саясатының маңызы</a:t>
            </a:r>
            <a:endParaRPr lang="en-US" sz="3900" dirty="0"/>
          </a:p>
        </p:txBody>
      </p:sp>
      <p:sp>
        <p:nvSpPr>
          <p:cNvPr id="3" name="Text 1"/>
          <p:cNvSpPr/>
          <p:nvPr/>
        </p:nvSpPr>
        <p:spPr>
          <a:xfrm>
            <a:off x="793790" y="437459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01</a:t>
            </a:r>
            <a:endParaRPr lang="en-US" sz="1550" dirty="0"/>
          </a:p>
        </p:txBody>
      </p:sp>
      <p:sp>
        <p:nvSpPr>
          <p:cNvPr id="4" name="Shape 2"/>
          <p:cNvSpPr/>
          <p:nvPr/>
        </p:nvSpPr>
        <p:spPr>
          <a:xfrm>
            <a:off x="793790" y="4688919"/>
            <a:ext cx="4215289" cy="22860"/>
          </a:xfrm>
          <a:prstGeom prst="rect">
            <a:avLst/>
          </a:prstGeom>
          <a:solidFill>
            <a:srgbClr val="26A688"/>
          </a:solidFill>
          <a:ln/>
        </p:spPr>
        <p:txBody>
          <a:bodyPr/>
          <a:lstStyle/>
          <a:p>
            <a:endParaRPr lang="ru-RU"/>
          </a:p>
        </p:txBody>
      </p:sp>
      <p:sp>
        <p:nvSpPr>
          <p:cNvPr id="5" name="Text 3"/>
          <p:cNvSpPr/>
          <p:nvPr/>
        </p:nvSpPr>
        <p:spPr>
          <a:xfrm>
            <a:off x="793790" y="4833818"/>
            <a:ext cx="282797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Саясатты әзірлеу</a:t>
            </a:r>
            <a:endParaRPr lang="en-US" sz="1950" dirty="0"/>
          </a:p>
        </p:txBody>
      </p:sp>
      <p:sp>
        <p:nvSpPr>
          <p:cNvPr id="6" name="Text 4"/>
          <p:cNvSpPr/>
          <p:nvPr/>
        </p:nvSpPr>
        <p:spPr>
          <a:xfrm>
            <a:off x="793790" y="5263039"/>
            <a:ext cx="4215289"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Ұйымдағы қауіпсіздік ережелерін анықтау және құжаттау. Барлық процедуралар мен жауапкершіліктерді нақты белгілеу.</a:t>
            </a:r>
            <a:endParaRPr lang="en-US" sz="1550" dirty="0"/>
          </a:p>
        </p:txBody>
      </p:sp>
      <p:sp>
        <p:nvSpPr>
          <p:cNvPr id="7" name="Text 5"/>
          <p:cNvSpPr/>
          <p:nvPr/>
        </p:nvSpPr>
        <p:spPr>
          <a:xfrm>
            <a:off x="5207437" y="437459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02</a:t>
            </a:r>
            <a:endParaRPr lang="en-US" sz="1550" dirty="0"/>
          </a:p>
        </p:txBody>
      </p:sp>
      <p:sp>
        <p:nvSpPr>
          <p:cNvPr id="8" name="Shape 6"/>
          <p:cNvSpPr/>
          <p:nvPr/>
        </p:nvSpPr>
        <p:spPr>
          <a:xfrm>
            <a:off x="5207437" y="4688919"/>
            <a:ext cx="4215408" cy="22860"/>
          </a:xfrm>
          <a:prstGeom prst="rect">
            <a:avLst/>
          </a:prstGeom>
          <a:solidFill>
            <a:srgbClr val="26A688"/>
          </a:solidFill>
          <a:ln/>
        </p:spPr>
        <p:txBody>
          <a:bodyPr/>
          <a:lstStyle/>
          <a:p>
            <a:endParaRPr lang="ru-RU"/>
          </a:p>
        </p:txBody>
      </p:sp>
      <p:sp>
        <p:nvSpPr>
          <p:cNvPr id="9" name="Text 7"/>
          <p:cNvSpPr/>
          <p:nvPr/>
        </p:nvSpPr>
        <p:spPr>
          <a:xfrm>
            <a:off x="5207437" y="4833818"/>
            <a:ext cx="2902387"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Бекіту және енгізу</a:t>
            </a:r>
            <a:endParaRPr lang="en-US" sz="1950" dirty="0"/>
          </a:p>
        </p:txBody>
      </p:sp>
      <p:sp>
        <p:nvSpPr>
          <p:cNvPr id="10" name="Text 8"/>
          <p:cNvSpPr/>
          <p:nvPr/>
        </p:nvSpPr>
        <p:spPr>
          <a:xfrm>
            <a:off x="5207437" y="5263039"/>
            <a:ext cx="4215408"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Басшылықтың бекітуі және барлық қызметкерлерге жеткізу. Саясатты ұйымның барлық деңгейлерінде енгізу.</a:t>
            </a:r>
            <a:endParaRPr lang="en-US" sz="1550" dirty="0"/>
          </a:p>
        </p:txBody>
      </p:sp>
      <p:sp>
        <p:nvSpPr>
          <p:cNvPr id="11" name="Text 9"/>
          <p:cNvSpPr/>
          <p:nvPr/>
        </p:nvSpPr>
        <p:spPr>
          <a:xfrm>
            <a:off x="9621203" y="437459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03</a:t>
            </a:r>
            <a:endParaRPr lang="en-US" sz="1550" dirty="0"/>
          </a:p>
        </p:txBody>
      </p:sp>
      <p:sp>
        <p:nvSpPr>
          <p:cNvPr id="12" name="Shape 10"/>
          <p:cNvSpPr/>
          <p:nvPr/>
        </p:nvSpPr>
        <p:spPr>
          <a:xfrm>
            <a:off x="9621203" y="4688919"/>
            <a:ext cx="4215289" cy="22860"/>
          </a:xfrm>
          <a:prstGeom prst="rect">
            <a:avLst/>
          </a:prstGeom>
          <a:solidFill>
            <a:srgbClr val="26A688"/>
          </a:solidFill>
          <a:ln/>
        </p:spPr>
        <p:txBody>
          <a:bodyPr/>
          <a:lstStyle/>
          <a:p>
            <a:endParaRPr lang="ru-RU"/>
          </a:p>
        </p:txBody>
      </p:sp>
      <p:sp>
        <p:nvSpPr>
          <p:cNvPr id="13" name="Text 11"/>
          <p:cNvSpPr/>
          <p:nvPr/>
        </p:nvSpPr>
        <p:spPr>
          <a:xfrm>
            <a:off x="9621203" y="4833818"/>
            <a:ext cx="351484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Оқыту бағдарламасы</a:t>
            </a:r>
            <a:endParaRPr lang="en-US" sz="1950" dirty="0"/>
          </a:p>
        </p:txBody>
      </p:sp>
      <p:sp>
        <p:nvSpPr>
          <p:cNvPr id="14" name="Text 12"/>
          <p:cNvSpPr/>
          <p:nvPr/>
        </p:nvSpPr>
        <p:spPr>
          <a:xfrm>
            <a:off x="9621203" y="5263039"/>
            <a:ext cx="4215289"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 оқыту және ақпараттандыру. Үнемі тренингтер өткізу және хабардарлықты арттыру.</a:t>
            </a:r>
            <a:endParaRPr lang="en-US" sz="1550" dirty="0"/>
          </a:p>
        </p:txBody>
      </p:sp>
      <p:sp>
        <p:nvSpPr>
          <p:cNvPr id="15" name="Text 13"/>
          <p:cNvSpPr/>
          <p:nvPr/>
        </p:nvSpPr>
        <p:spPr>
          <a:xfrm>
            <a:off x="793790" y="656284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04</a:t>
            </a:r>
            <a:endParaRPr lang="en-US" sz="1550" dirty="0"/>
          </a:p>
        </p:txBody>
      </p:sp>
      <p:sp>
        <p:nvSpPr>
          <p:cNvPr id="16" name="Shape 14"/>
          <p:cNvSpPr/>
          <p:nvPr/>
        </p:nvSpPr>
        <p:spPr>
          <a:xfrm>
            <a:off x="793790" y="6877169"/>
            <a:ext cx="6422112" cy="22860"/>
          </a:xfrm>
          <a:prstGeom prst="rect">
            <a:avLst/>
          </a:prstGeom>
          <a:solidFill>
            <a:srgbClr val="26A688"/>
          </a:solidFill>
          <a:ln/>
        </p:spPr>
        <p:txBody>
          <a:bodyPr/>
          <a:lstStyle/>
          <a:p>
            <a:endParaRPr lang="ru-RU"/>
          </a:p>
        </p:txBody>
      </p:sp>
      <p:sp>
        <p:nvSpPr>
          <p:cNvPr id="17" name="Text 15"/>
          <p:cNvSpPr/>
          <p:nvPr/>
        </p:nvSpPr>
        <p:spPr>
          <a:xfrm>
            <a:off x="793790" y="7022068"/>
            <a:ext cx="426851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Мониторинг және бағалау</a:t>
            </a:r>
            <a:endParaRPr lang="en-US" sz="1950" dirty="0"/>
          </a:p>
        </p:txBody>
      </p:sp>
      <p:sp>
        <p:nvSpPr>
          <p:cNvPr id="18" name="Text 16"/>
          <p:cNvSpPr/>
          <p:nvPr/>
        </p:nvSpPr>
        <p:spPr>
          <a:xfrm>
            <a:off x="793790" y="7451288"/>
            <a:ext cx="642211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Саясаттың орындалуын бақылау. Тиімділікті өлшеу және қажет болған жағдайда түзетулер енгізу.</a:t>
            </a:r>
            <a:endParaRPr lang="en-US" sz="1550" dirty="0"/>
          </a:p>
        </p:txBody>
      </p:sp>
      <p:sp>
        <p:nvSpPr>
          <p:cNvPr id="19" name="Text 17"/>
          <p:cNvSpPr/>
          <p:nvPr/>
        </p:nvSpPr>
        <p:spPr>
          <a:xfrm>
            <a:off x="7414260" y="6562844"/>
            <a:ext cx="198358" cy="248007"/>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Unbounded Light" pitchFamily="34" charset="0"/>
                <a:ea typeface="Unbounded Light" pitchFamily="34" charset="-122"/>
                <a:cs typeface="Unbounded Light" pitchFamily="34" charset="-120"/>
              </a:rPr>
              <a:t>05</a:t>
            </a:r>
            <a:endParaRPr lang="en-US" sz="1550" dirty="0"/>
          </a:p>
        </p:txBody>
      </p:sp>
      <p:sp>
        <p:nvSpPr>
          <p:cNvPr id="20" name="Shape 18"/>
          <p:cNvSpPr/>
          <p:nvPr/>
        </p:nvSpPr>
        <p:spPr>
          <a:xfrm>
            <a:off x="7414260" y="6877169"/>
            <a:ext cx="6422231" cy="22860"/>
          </a:xfrm>
          <a:prstGeom prst="rect">
            <a:avLst/>
          </a:prstGeom>
          <a:solidFill>
            <a:srgbClr val="26A688"/>
          </a:solidFill>
          <a:ln/>
        </p:spPr>
        <p:txBody>
          <a:bodyPr/>
          <a:lstStyle/>
          <a:p>
            <a:endParaRPr lang="ru-RU"/>
          </a:p>
        </p:txBody>
      </p:sp>
      <p:sp>
        <p:nvSpPr>
          <p:cNvPr id="21" name="Text 19"/>
          <p:cNvSpPr/>
          <p:nvPr/>
        </p:nvSpPr>
        <p:spPr>
          <a:xfrm>
            <a:off x="7414260" y="7022068"/>
            <a:ext cx="400764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Жаңарту және жетілдіру</a:t>
            </a:r>
            <a:endParaRPr lang="en-US" sz="1950" dirty="0"/>
          </a:p>
        </p:txBody>
      </p:sp>
      <p:sp>
        <p:nvSpPr>
          <p:cNvPr id="22" name="Text 20"/>
          <p:cNvSpPr/>
          <p:nvPr/>
        </p:nvSpPr>
        <p:spPr>
          <a:xfrm>
            <a:off x="7414260" y="7451288"/>
            <a:ext cx="642223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Саясатты жаңа қауіптер мен технологияларға сәйкес үнемі жаңарту. Озық тәжірибелерді енгізу.</a:t>
            </a:r>
            <a:endParaRPr lang="en-US" sz="15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793790" y="2380655"/>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ақпараттық қауіпсіздік заңнамасы</a:t>
            </a:r>
            <a:endParaRPr lang="en-US" sz="3900" dirty="0"/>
          </a:p>
        </p:txBody>
      </p:sp>
      <p:sp>
        <p:nvSpPr>
          <p:cNvPr id="3" name="Shape 1"/>
          <p:cNvSpPr/>
          <p:nvPr/>
        </p:nvSpPr>
        <p:spPr>
          <a:xfrm>
            <a:off x="793790" y="5875734"/>
            <a:ext cx="13042821" cy="22860"/>
          </a:xfrm>
          <a:prstGeom prst="roundRect">
            <a:avLst>
              <a:gd name="adj" fmla="val 364651"/>
            </a:avLst>
          </a:prstGeom>
          <a:solidFill>
            <a:srgbClr val="BCDBD4"/>
          </a:solidFill>
          <a:ln/>
        </p:spPr>
        <p:txBody>
          <a:bodyPr/>
          <a:lstStyle/>
          <a:p>
            <a:endParaRPr lang="ru-RU"/>
          </a:p>
        </p:txBody>
      </p:sp>
      <p:sp>
        <p:nvSpPr>
          <p:cNvPr id="4" name="Shape 2"/>
          <p:cNvSpPr/>
          <p:nvPr/>
        </p:nvSpPr>
        <p:spPr>
          <a:xfrm>
            <a:off x="3316486" y="5280422"/>
            <a:ext cx="22860" cy="595313"/>
          </a:xfrm>
          <a:prstGeom prst="roundRect">
            <a:avLst>
              <a:gd name="adj" fmla="val 364651"/>
            </a:avLst>
          </a:prstGeom>
          <a:solidFill>
            <a:srgbClr val="BCDBD4"/>
          </a:solidFill>
          <a:ln/>
        </p:spPr>
        <p:txBody>
          <a:bodyPr/>
          <a:lstStyle/>
          <a:p>
            <a:endParaRPr lang="ru-RU"/>
          </a:p>
        </p:txBody>
      </p:sp>
      <p:sp>
        <p:nvSpPr>
          <p:cNvPr id="5" name="Shape 3"/>
          <p:cNvSpPr/>
          <p:nvPr/>
        </p:nvSpPr>
        <p:spPr>
          <a:xfrm>
            <a:off x="3104674" y="565249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6" name="Text 4"/>
          <p:cNvSpPr/>
          <p:nvPr/>
        </p:nvSpPr>
        <p:spPr>
          <a:xfrm>
            <a:off x="3179088" y="568969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1</a:t>
            </a:r>
            <a:endParaRPr lang="en-US" sz="2300" dirty="0"/>
          </a:p>
        </p:txBody>
      </p:sp>
      <p:sp>
        <p:nvSpPr>
          <p:cNvPr id="7" name="Text 5"/>
          <p:cNvSpPr/>
          <p:nvPr/>
        </p:nvSpPr>
        <p:spPr>
          <a:xfrm>
            <a:off x="2087404" y="4017645"/>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2018 жыл</a:t>
            </a:r>
            <a:endParaRPr lang="en-US" sz="1950" dirty="0"/>
          </a:p>
        </p:txBody>
      </p:sp>
      <p:sp>
        <p:nvSpPr>
          <p:cNvPr id="8" name="Text 6"/>
          <p:cNvSpPr/>
          <p:nvPr/>
        </p:nvSpPr>
        <p:spPr>
          <a:xfrm>
            <a:off x="992148" y="4446865"/>
            <a:ext cx="4671536"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ҚР Үкіметінің қаулылары мен негізгі нормативтер қабылданды</a:t>
            </a:r>
            <a:endParaRPr lang="en-US" sz="1550" dirty="0"/>
          </a:p>
        </p:txBody>
      </p:sp>
      <p:sp>
        <p:nvSpPr>
          <p:cNvPr id="9" name="Shape 7"/>
          <p:cNvSpPr/>
          <p:nvPr/>
        </p:nvSpPr>
        <p:spPr>
          <a:xfrm>
            <a:off x="5974556" y="5875734"/>
            <a:ext cx="22860" cy="595313"/>
          </a:xfrm>
          <a:prstGeom prst="roundRect">
            <a:avLst>
              <a:gd name="adj" fmla="val 364651"/>
            </a:avLst>
          </a:prstGeom>
          <a:solidFill>
            <a:srgbClr val="BCDBD4"/>
          </a:solidFill>
          <a:ln/>
        </p:spPr>
        <p:txBody>
          <a:bodyPr/>
          <a:lstStyle/>
          <a:p>
            <a:endParaRPr lang="ru-RU"/>
          </a:p>
        </p:txBody>
      </p:sp>
      <p:sp>
        <p:nvSpPr>
          <p:cNvPr id="10" name="Shape 8"/>
          <p:cNvSpPr/>
          <p:nvPr/>
        </p:nvSpPr>
        <p:spPr>
          <a:xfrm>
            <a:off x="5762744" y="565249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1" name="Text 9"/>
          <p:cNvSpPr/>
          <p:nvPr/>
        </p:nvSpPr>
        <p:spPr>
          <a:xfrm>
            <a:off x="5837158" y="568969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2</a:t>
            </a:r>
            <a:endParaRPr lang="en-US" sz="2300" dirty="0"/>
          </a:p>
        </p:txBody>
      </p:sp>
      <p:sp>
        <p:nvSpPr>
          <p:cNvPr id="12" name="Text 10"/>
          <p:cNvSpPr/>
          <p:nvPr/>
        </p:nvSpPr>
        <p:spPr>
          <a:xfrm>
            <a:off x="4745593" y="6669524"/>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2020 жыл</a:t>
            </a:r>
            <a:endParaRPr lang="en-US" sz="1950" dirty="0"/>
          </a:p>
        </p:txBody>
      </p:sp>
      <p:sp>
        <p:nvSpPr>
          <p:cNvPr id="13" name="Text 11"/>
          <p:cNvSpPr/>
          <p:nvPr/>
        </p:nvSpPr>
        <p:spPr>
          <a:xfrm>
            <a:off x="3650218" y="7098744"/>
            <a:ext cx="4671655"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Жеке деректерді қорғау туралы заңға өзгерістер енгізілді</a:t>
            </a:r>
            <a:endParaRPr lang="en-US" sz="1550" dirty="0"/>
          </a:p>
        </p:txBody>
      </p:sp>
      <p:sp>
        <p:nvSpPr>
          <p:cNvPr id="14" name="Shape 12"/>
          <p:cNvSpPr/>
          <p:nvPr/>
        </p:nvSpPr>
        <p:spPr>
          <a:xfrm>
            <a:off x="8632746" y="5280422"/>
            <a:ext cx="22860" cy="595313"/>
          </a:xfrm>
          <a:prstGeom prst="roundRect">
            <a:avLst>
              <a:gd name="adj" fmla="val 364651"/>
            </a:avLst>
          </a:prstGeom>
          <a:solidFill>
            <a:srgbClr val="BCDBD4"/>
          </a:solidFill>
          <a:ln/>
        </p:spPr>
        <p:txBody>
          <a:bodyPr/>
          <a:lstStyle/>
          <a:p>
            <a:endParaRPr lang="ru-RU"/>
          </a:p>
        </p:txBody>
      </p:sp>
      <p:sp>
        <p:nvSpPr>
          <p:cNvPr id="15" name="Shape 13"/>
          <p:cNvSpPr/>
          <p:nvPr/>
        </p:nvSpPr>
        <p:spPr>
          <a:xfrm>
            <a:off x="8420933" y="565249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16" name="Text 14"/>
          <p:cNvSpPr/>
          <p:nvPr/>
        </p:nvSpPr>
        <p:spPr>
          <a:xfrm>
            <a:off x="8495348" y="568969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3</a:t>
            </a:r>
            <a:endParaRPr lang="en-US" sz="2300" dirty="0"/>
          </a:p>
        </p:txBody>
      </p:sp>
      <p:sp>
        <p:nvSpPr>
          <p:cNvPr id="17" name="Text 15"/>
          <p:cNvSpPr/>
          <p:nvPr/>
        </p:nvSpPr>
        <p:spPr>
          <a:xfrm>
            <a:off x="7403783" y="4017645"/>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2022 жыл</a:t>
            </a:r>
            <a:endParaRPr lang="en-US" sz="1950" dirty="0"/>
          </a:p>
        </p:txBody>
      </p:sp>
      <p:sp>
        <p:nvSpPr>
          <p:cNvPr id="18" name="Text 16"/>
          <p:cNvSpPr/>
          <p:nvPr/>
        </p:nvSpPr>
        <p:spPr>
          <a:xfrm>
            <a:off x="6308408" y="4446865"/>
            <a:ext cx="4671655"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Кибершабуылдарға қарсы іс-қимылдың жаңа шаралары енгізілді</a:t>
            </a:r>
            <a:endParaRPr lang="en-US" sz="1550" dirty="0"/>
          </a:p>
        </p:txBody>
      </p:sp>
      <p:sp>
        <p:nvSpPr>
          <p:cNvPr id="19" name="Shape 17"/>
          <p:cNvSpPr/>
          <p:nvPr/>
        </p:nvSpPr>
        <p:spPr>
          <a:xfrm>
            <a:off x="11290935" y="5875734"/>
            <a:ext cx="22860" cy="595313"/>
          </a:xfrm>
          <a:prstGeom prst="roundRect">
            <a:avLst>
              <a:gd name="adj" fmla="val 364651"/>
            </a:avLst>
          </a:prstGeom>
          <a:solidFill>
            <a:srgbClr val="BCDBD4"/>
          </a:solidFill>
          <a:ln/>
        </p:spPr>
        <p:txBody>
          <a:bodyPr/>
          <a:lstStyle/>
          <a:p>
            <a:endParaRPr lang="ru-RU"/>
          </a:p>
        </p:txBody>
      </p:sp>
      <p:sp>
        <p:nvSpPr>
          <p:cNvPr id="20" name="Shape 18"/>
          <p:cNvSpPr/>
          <p:nvPr/>
        </p:nvSpPr>
        <p:spPr>
          <a:xfrm>
            <a:off x="11079123" y="5652492"/>
            <a:ext cx="446484" cy="446484"/>
          </a:xfrm>
          <a:prstGeom prst="roundRect">
            <a:avLst>
              <a:gd name="adj" fmla="val 18670"/>
            </a:avLst>
          </a:prstGeom>
          <a:solidFill>
            <a:srgbClr val="D6F5EE"/>
          </a:solidFill>
          <a:ln w="7620">
            <a:solidFill>
              <a:srgbClr val="BCDBD4"/>
            </a:solidFill>
            <a:prstDash val="solid"/>
          </a:ln>
        </p:spPr>
        <p:txBody>
          <a:bodyPr/>
          <a:lstStyle/>
          <a:p>
            <a:endParaRPr lang="ru-RU"/>
          </a:p>
        </p:txBody>
      </p:sp>
      <p:sp>
        <p:nvSpPr>
          <p:cNvPr id="21" name="Text 19"/>
          <p:cNvSpPr/>
          <p:nvPr/>
        </p:nvSpPr>
        <p:spPr>
          <a:xfrm>
            <a:off x="11153537" y="5689699"/>
            <a:ext cx="297656" cy="372070"/>
          </a:xfrm>
          <a:prstGeom prst="rect">
            <a:avLst/>
          </a:prstGeom>
          <a:noFill/>
          <a:ln/>
        </p:spPr>
        <p:txBody>
          <a:bodyPr wrap="none" lIns="0" tIns="0" rIns="0" bIns="0" rtlCol="0" anchor="t"/>
          <a:lstStyle/>
          <a:p>
            <a:pPr marL="0" indent="0" algn="ctr">
              <a:lnSpc>
                <a:spcPts val="2300"/>
              </a:lnSpc>
              <a:buNone/>
            </a:pPr>
            <a:r>
              <a:rPr lang="en-US" sz="2300" b="1" dirty="0">
                <a:solidFill>
                  <a:srgbClr val="333F70"/>
                </a:solidFill>
                <a:latin typeface="Unbounded Bold" pitchFamily="34" charset="0"/>
                <a:ea typeface="Unbounded Bold" pitchFamily="34" charset="-122"/>
                <a:cs typeface="Unbounded Bold" pitchFamily="34" charset="-120"/>
              </a:rPr>
              <a:t>4</a:t>
            </a:r>
            <a:endParaRPr lang="en-US" sz="2300" dirty="0"/>
          </a:p>
        </p:txBody>
      </p:sp>
      <p:sp>
        <p:nvSpPr>
          <p:cNvPr id="22" name="Text 20"/>
          <p:cNvSpPr/>
          <p:nvPr/>
        </p:nvSpPr>
        <p:spPr>
          <a:xfrm>
            <a:off x="10061972" y="6669524"/>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2024 жыл</a:t>
            </a:r>
            <a:endParaRPr lang="en-US" sz="1950" dirty="0"/>
          </a:p>
        </p:txBody>
      </p:sp>
      <p:sp>
        <p:nvSpPr>
          <p:cNvPr id="23" name="Text 21"/>
          <p:cNvSpPr/>
          <p:nvPr/>
        </p:nvSpPr>
        <p:spPr>
          <a:xfrm>
            <a:off x="8966597" y="7098744"/>
            <a:ext cx="4671655" cy="317540"/>
          </a:xfrm>
          <a:prstGeom prst="rect">
            <a:avLst/>
          </a:prstGeom>
          <a:noFill/>
          <a:ln/>
        </p:spPr>
        <p:txBody>
          <a:bodyPr wrap="non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Цифрлық дамуға сәйкес заңнама жаңартылды</a:t>
            </a:r>
            <a:endParaRPr lang="en-US" sz="1550" dirty="0"/>
          </a:p>
        </p:txBody>
      </p:sp>
      <p:sp>
        <p:nvSpPr>
          <p:cNvPr id="24" name="Text 22"/>
          <p:cNvSpPr/>
          <p:nvPr/>
        </p:nvSpPr>
        <p:spPr>
          <a:xfrm>
            <a:off x="793790" y="795706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Қазақстанда мемлекеттік құпияларды қорғау, жеке деректерді өңдеу, киберқауіпсіздік және электрондық құжат айналымы бойынша кешенді заңнамалық база қалыптасқан. Барлық ұйымдар осы талаптарды сақтауы тиіс.</a:t>
            </a:r>
            <a:endParaRPr lang="en-US" sz="15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764619" y="542806"/>
            <a:ext cx="13101161" cy="1194673"/>
          </a:xfrm>
          <a:prstGeom prst="rect">
            <a:avLst/>
          </a:prstGeom>
          <a:noFill/>
          <a:ln/>
        </p:spPr>
        <p:txBody>
          <a:bodyPr wrap="square" lIns="0" tIns="0" rIns="0" bIns="0" rtlCol="0" anchor="t"/>
          <a:lstStyle/>
          <a:p>
            <a:pPr marL="0" indent="0" algn="l">
              <a:lnSpc>
                <a:spcPts val="4700"/>
              </a:lnSpc>
              <a:buNone/>
            </a:pPr>
            <a:r>
              <a:rPr lang="en-US" sz="3750" b="1" dirty="0">
                <a:solidFill>
                  <a:srgbClr val="333F70"/>
                </a:solidFill>
                <a:latin typeface="Unbounded Bold" pitchFamily="34" charset="0"/>
                <a:ea typeface="Unbounded Bold" pitchFamily="34" charset="-122"/>
                <a:cs typeface="Unbounded Bold" pitchFamily="34" charset="-120"/>
              </a:rPr>
              <a:t>Ақпараттық жүйелерді интеграциялау қағидалары</a:t>
            </a:r>
            <a:endParaRPr lang="en-US" sz="3750" dirty="0"/>
          </a:p>
        </p:txBody>
      </p:sp>
      <p:sp>
        <p:nvSpPr>
          <p:cNvPr id="3" name="Text 1"/>
          <p:cNvSpPr/>
          <p:nvPr/>
        </p:nvSpPr>
        <p:spPr>
          <a:xfrm>
            <a:off x="764619" y="2215277"/>
            <a:ext cx="3760232" cy="358378"/>
          </a:xfrm>
          <a:prstGeom prst="rect">
            <a:avLst/>
          </a:prstGeom>
          <a:noFill/>
          <a:ln/>
        </p:spPr>
        <p:txBody>
          <a:bodyPr wrap="none" lIns="0" tIns="0" rIns="0" bIns="0" rtlCol="0" anchor="t"/>
          <a:lstStyle/>
          <a:p>
            <a:pPr marL="0" indent="0" algn="l">
              <a:lnSpc>
                <a:spcPts val="2800"/>
              </a:lnSpc>
              <a:buNone/>
            </a:pPr>
            <a:r>
              <a:rPr lang="en-US" sz="2250" b="1" dirty="0">
                <a:solidFill>
                  <a:srgbClr val="333F70"/>
                </a:solidFill>
                <a:latin typeface="Unbounded Bold" pitchFamily="34" charset="0"/>
                <a:ea typeface="Unbounded Bold" pitchFamily="34" charset="-122"/>
                <a:cs typeface="Unbounded Bold" pitchFamily="34" charset="-120"/>
              </a:rPr>
              <a:t>Электрондық үкімет</a:t>
            </a:r>
            <a:endParaRPr lang="en-US" sz="2250" dirty="0"/>
          </a:p>
        </p:txBody>
      </p:sp>
      <p:sp>
        <p:nvSpPr>
          <p:cNvPr id="4" name="Text 2"/>
          <p:cNvSpPr/>
          <p:nvPr/>
        </p:nvSpPr>
        <p:spPr>
          <a:xfrm>
            <a:off x="764619" y="2764750"/>
            <a:ext cx="6317456" cy="917615"/>
          </a:xfrm>
          <a:prstGeom prst="rect">
            <a:avLst/>
          </a:prstGeom>
          <a:noFill/>
          <a:ln/>
        </p:spPr>
        <p:txBody>
          <a:bodyPr wrap="square" lIns="0" tIns="0" rIns="0" bIns="0" rtlCol="0" anchor="t"/>
          <a:lstStyle/>
          <a:p>
            <a:pPr marL="0" indent="0" algn="l">
              <a:lnSpc>
                <a:spcPts val="2400"/>
              </a:lnSpc>
              <a:buNone/>
            </a:pPr>
            <a:r>
              <a:rPr lang="en-US" sz="1500" dirty="0">
                <a:solidFill>
                  <a:srgbClr val="333F70"/>
                </a:solidFill>
                <a:latin typeface="Open Sans" pitchFamily="34" charset="0"/>
                <a:ea typeface="Open Sans" pitchFamily="34" charset="-122"/>
                <a:cs typeface="Open Sans" pitchFamily="34" charset="-120"/>
              </a:rPr>
              <a:t>Электрондық үкіметтің ақпараттық жүйелерін біріктіру азаматтарға қызметтерді тиімді көрсетуге мүмкіндік береді. Бірақ интеграция кезінде қауіпсіздік талаптарын сақтау өте маңызды.</a:t>
            </a:r>
            <a:endParaRPr lang="en-US" sz="1500" dirty="0"/>
          </a:p>
        </p:txBody>
      </p:sp>
      <p:pic>
        <p:nvPicPr>
          <p:cNvPr id="5" name="Image 0" descr="preencoded.png"/>
          <p:cNvPicPr>
            <a:picLocks noChangeAspect="1"/>
          </p:cNvPicPr>
          <p:nvPr/>
        </p:nvPicPr>
        <p:blipFill>
          <a:blip r:embed="rId3"/>
          <a:stretch>
            <a:fillRect/>
          </a:stretch>
        </p:blipFill>
        <p:spPr>
          <a:xfrm>
            <a:off x="764619" y="3897392"/>
            <a:ext cx="6317456" cy="6317456"/>
          </a:xfrm>
          <a:prstGeom prst="rect">
            <a:avLst/>
          </a:prstGeom>
        </p:spPr>
      </p:pic>
      <p:sp>
        <p:nvSpPr>
          <p:cNvPr id="6" name="Text 3"/>
          <p:cNvSpPr/>
          <p:nvPr/>
        </p:nvSpPr>
        <p:spPr>
          <a:xfrm>
            <a:off x="7555944" y="2215277"/>
            <a:ext cx="4194810" cy="358378"/>
          </a:xfrm>
          <a:prstGeom prst="rect">
            <a:avLst/>
          </a:prstGeom>
          <a:noFill/>
          <a:ln/>
        </p:spPr>
        <p:txBody>
          <a:bodyPr wrap="none" lIns="0" tIns="0" rIns="0" bIns="0" rtlCol="0" anchor="t"/>
          <a:lstStyle/>
          <a:p>
            <a:pPr marL="0" indent="0" algn="l">
              <a:lnSpc>
                <a:spcPts val="2800"/>
              </a:lnSpc>
              <a:buNone/>
            </a:pPr>
            <a:r>
              <a:rPr lang="en-US" sz="2250" b="1" dirty="0">
                <a:solidFill>
                  <a:srgbClr val="333F70"/>
                </a:solidFill>
                <a:latin typeface="Unbounded Bold" pitchFamily="34" charset="0"/>
                <a:ea typeface="Unbounded Bold" pitchFamily="34" charset="-122"/>
                <a:cs typeface="Unbounded Bold" pitchFamily="34" charset="-120"/>
              </a:rPr>
              <a:t>Қауіпсіздік талаптары</a:t>
            </a:r>
            <a:endParaRPr lang="en-US" sz="2250" dirty="0"/>
          </a:p>
        </p:txBody>
      </p:sp>
      <p:sp>
        <p:nvSpPr>
          <p:cNvPr id="7" name="Text 4"/>
          <p:cNvSpPr/>
          <p:nvPr/>
        </p:nvSpPr>
        <p:spPr>
          <a:xfrm>
            <a:off x="7555944" y="2764750"/>
            <a:ext cx="6317456" cy="305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Жүйелер арасында қауіпсіз деректер алмасу</a:t>
            </a:r>
            <a:endParaRPr lang="en-US" sz="1500" dirty="0"/>
          </a:p>
        </p:txBody>
      </p:sp>
      <p:sp>
        <p:nvSpPr>
          <p:cNvPr id="8" name="Text 5"/>
          <p:cNvSpPr/>
          <p:nvPr/>
        </p:nvSpPr>
        <p:spPr>
          <a:xfrm>
            <a:off x="7555944" y="3137416"/>
            <a:ext cx="6317456" cy="305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Бірыңғай аутентификация және авторизация</a:t>
            </a:r>
            <a:endParaRPr lang="en-US" sz="1500" dirty="0"/>
          </a:p>
        </p:txBody>
      </p:sp>
      <p:sp>
        <p:nvSpPr>
          <p:cNvPr id="9" name="Text 6"/>
          <p:cNvSpPr/>
          <p:nvPr/>
        </p:nvSpPr>
        <p:spPr>
          <a:xfrm>
            <a:off x="7555944" y="3510082"/>
            <a:ext cx="6317456" cy="305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Деректердің шифрлануы және тұтастығы</a:t>
            </a:r>
            <a:endParaRPr lang="en-US" sz="1500" dirty="0"/>
          </a:p>
        </p:txBody>
      </p:sp>
      <p:sp>
        <p:nvSpPr>
          <p:cNvPr id="10" name="Text 7"/>
          <p:cNvSpPr/>
          <p:nvPr/>
        </p:nvSpPr>
        <p:spPr>
          <a:xfrm>
            <a:off x="7555944" y="3882747"/>
            <a:ext cx="6317456" cy="305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Аудит және мониторинг жүйелері</a:t>
            </a:r>
            <a:endParaRPr lang="en-US" sz="1500" dirty="0"/>
          </a:p>
        </p:txBody>
      </p:sp>
      <p:sp>
        <p:nvSpPr>
          <p:cNvPr id="11" name="Text 8"/>
          <p:cNvSpPr/>
          <p:nvPr/>
        </p:nvSpPr>
        <p:spPr>
          <a:xfrm>
            <a:off x="7555944" y="4255413"/>
            <a:ext cx="6317456" cy="305872"/>
          </a:xfrm>
          <a:prstGeom prst="rect">
            <a:avLst/>
          </a:prstGeom>
          <a:noFill/>
          <a:ln/>
        </p:spPr>
        <p:txBody>
          <a:bodyPr wrap="none" lIns="0" tIns="0" rIns="0" bIns="0" rtlCol="0" anchor="t"/>
          <a:lstStyle/>
          <a:p>
            <a:pPr marL="342900" indent="-342900" algn="l">
              <a:lnSpc>
                <a:spcPts val="2400"/>
              </a:lnSpc>
              <a:buSzPct val="100000"/>
              <a:buChar char="•"/>
            </a:pPr>
            <a:r>
              <a:rPr lang="en-US" sz="1500" dirty="0">
                <a:solidFill>
                  <a:srgbClr val="333F70"/>
                </a:solidFill>
                <a:latin typeface="Open Sans" pitchFamily="34" charset="0"/>
                <a:ea typeface="Open Sans" pitchFamily="34" charset="-122"/>
                <a:cs typeface="Open Sans" pitchFamily="34" charset="-120"/>
              </a:rPr>
              <a:t>Апаттан қалпына келтіру механизмдері</a:t>
            </a:r>
            <a:endParaRPr lang="en-US" sz="15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793790" y="2887980"/>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шараларының экономикалық тиімділігі</a:t>
            </a:r>
            <a:endParaRPr lang="en-US" sz="3900" dirty="0"/>
          </a:p>
        </p:txBody>
      </p:sp>
      <p:sp>
        <p:nvSpPr>
          <p:cNvPr id="3" name="Text 1"/>
          <p:cNvSpPr/>
          <p:nvPr/>
        </p:nvSpPr>
        <p:spPr>
          <a:xfrm>
            <a:off x="793790" y="4624149"/>
            <a:ext cx="3074670" cy="654963"/>
          </a:xfrm>
          <a:prstGeom prst="rect">
            <a:avLst/>
          </a:prstGeom>
          <a:noFill/>
          <a:ln/>
        </p:spPr>
        <p:txBody>
          <a:bodyPr wrap="none" lIns="0" tIns="0" rIns="0" bIns="0" rtlCol="0" anchor="t"/>
          <a:lstStyle/>
          <a:p>
            <a:pPr marL="0" indent="0" algn="ctr">
              <a:lnSpc>
                <a:spcPts val="5150"/>
              </a:lnSpc>
              <a:buNone/>
            </a:pPr>
            <a:r>
              <a:rPr lang="en-US" sz="5150" b="1" dirty="0">
                <a:solidFill>
                  <a:srgbClr val="333F70"/>
                </a:solidFill>
                <a:latin typeface="Unbounded Bold" pitchFamily="34" charset="0"/>
                <a:ea typeface="Unbounded Bold" pitchFamily="34" charset="-122"/>
                <a:cs typeface="Unbounded Bold" pitchFamily="34" charset="-120"/>
              </a:rPr>
              <a:t>$4.45M</a:t>
            </a:r>
            <a:endParaRPr lang="en-US" sz="5150" dirty="0"/>
          </a:p>
        </p:txBody>
      </p:sp>
      <p:sp>
        <p:nvSpPr>
          <p:cNvPr id="4" name="Text 2"/>
          <p:cNvSpPr/>
          <p:nvPr/>
        </p:nvSpPr>
        <p:spPr>
          <a:xfrm>
            <a:off x="1090613" y="5527119"/>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Орташа шығын</a:t>
            </a:r>
            <a:endParaRPr lang="en-US" sz="1950" dirty="0"/>
          </a:p>
        </p:txBody>
      </p:sp>
      <p:sp>
        <p:nvSpPr>
          <p:cNvPr id="5" name="Text 3"/>
          <p:cNvSpPr/>
          <p:nvPr/>
        </p:nvSpPr>
        <p:spPr>
          <a:xfrm>
            <a:off x="793790" y="5956340"/>
            <a:ext cx="3074670" cy="95261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Деректердің бұзылуынан туындайтын орташа шығын (2023, IBM есебі)</a:t>
            </a:r>
            <a:endParaRPr lang="en-US" sz="1550" dirty="0"/>
          </a:p>
        </p:txBody>
      </p:sp>
      <p:sp>
        <p:nvSpPr>
          <p:cNvPr id="6" name="Text 4"/>
          <p:cNvSpPr/>
          <p:nvPr/>
        </p:nvSpPr>
        <p:spPr>
          <a:xfrm>
            <a:off x="4116467" y="4624149"/>
            <a:ext cx="3074670" cy="654963"/>
          </a:xfrm>
          <a:prstGeom prst="rect">
            <a:avLst/>
          </a:prstGeom>
          <a:noFill/>
          <a:ln/>
        </p:spPr>
        <p:txBody>
          <a:bodyPr wrap="none" lIns="0" tIns="0" rIns="0" bIns="0" rtlCol="0" anchor="t"/>
          <a:lstStyle/>
          <a:p>
            <a:pPr marL="0" indent="0" algn="ctr">
              <a:lnSpc>
                <a:spcPts val="5150"/>
              </a:lnSpc>
              <a:buNone/>
            </a:pPr>
            <a:r>
              <a:rPr lang="en-US" sz="5150" b="1" dirty="0">
                <a:solidFill>
                  <a:srgbClr val="333F70"/>
                </a:solidFill>
                <a:latin typeface="Unbounded Bold" pitchFamily="34" charset="0"/>
                <a:ea typeface="Unbounded Bold" pitchFamily="34" charset="-122"/>
                <a:cs typeface="Unbounded Bold" pitchFamily="34" charset="-120"/>
              </a:rPr>
              <a:t>$1.76M</a:t>
            </a:r>
            <a:endParaRPr lang="en-US" sz="5150" dirty="0"/>
          </a:p>
        </p:txBody>
      </p:sp>
      <p:sp>
        <p:nvSpPr>
          <p:cNvPr id="7" name="Text 5"/>
          <p:cNvSpPr/>
          <p:nvPr/>
        </p:nvSpPr>
        <p:spPr>
          <a:xfrm>
            <a:off x="4306491" y="5527119"/>
            <a:ext cx="2694623"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Қалпына келтіру</a:t>
            </a:r>
            <a:endParaRPr lang="en-US" sz="1950" dirty="0"/>
          </a:p>
        </p:txBody>
      </p:sp>
      <p:sp>
        <p:nvSpPr>
          <p:cNvPr id="8" name="Text 6"/>
          <p:cNvSpPr/>
          <p:nvPr/>
        </p:nvSpPr>
        <p:spPr>
          <a:xfrm>
            <a:off x="4116467" y="5956340"/>
            <a:ext cx="3074670"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Инциденттен кейін жүйені қалпына келтіру құны</a:t>
            </a:r>
            <a:endParaRPr lang="en-US" sz="1550" dirty="0"/>
          </a:p>
        </p:txBody>
      </p:sp>
      <p:sp>
        <p:nvSpPr>
          <p:cNvPr id="9" name="Text 7"/>
          <p:cNvSpPr/>
          <p:nvPr/>
        </p:nvSpPr>
        <p:spPr>
          <a:xfrm>
            <a:off x="7439144" y="4624149"/>
            <a:ext cx="3074670" cy="654963"/>
          </a:xfrm>
          <a:prstGeom prst="rect">
            <a:avLst/>
          </a:prstGeom>
          <a:noFill/>
          <a:ln/>
        </p:spPr>
        <p:txBody>
          <a:bodyPr wrap="none" lIns="0" tIns="0" rIns="0" bIns="0" rtlCol="0" anchor="t"/>
          <a:lstStyle/>
          <a:p>
            <a:pPr marL="0" indent="0" algn="ctr">
              <a:lnSpc>
                <a:spcPts val="5150"/>
              </a:lnSpc>
              <a:buNone/>
            </a:pPr>
            <a:r>
              <a:rPr lang="en-US" sz="5150" b="1" dirty="0">
                <a:solidFill>
                  <a:srgbClr val="333F70"/>
                </a:solidFill>
                <a:latin typeface="Unbounded Bold" pitchFamily="34" charset="0"/>
                <a:ea typeface="Unbounded Bold" pitchFamily="34" charset="-122"/>
                <a:cs typeface="Unbounded Bold" pitchFamily="34" charset="-120"/>
              </a:rPr>
              <a:t>287</a:t>
            </a:r>
            <a:endParaRPr lang="en-US" sz="5150" dirty="0"/>
          </a:p>
        </p:txBody>
      </p:sp>
      <p:sp>
        <p:nvSpPr>
          <p:cNvPr id="10" name="Text 8"/>
          <p:cNvSpPr/>
          <p:nvPr/>
        </p:nvSpPr>
        <p:spPr>
          <a:xfrm>
            <a:off x="7734419" y="5527119"/>
            <a:ext cx="2484120"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Орташа күндер</a:t>
            </a:r>
            <a:endParaRPr lang="en-US" sz="1950" dirty="0"/>
          </a:p>
        </p:txBody>
      </p:sp>
      <p:sp>
        <p:nvSpPr>
          <p:cNvPr id="11" name="Text 9"/>
          <p:cNvSpPr/>
          <p:nvPr/>
        </p:nvSpPr>
        <p:spPr>
          <a:xfrm>
            <a:off x="7439144" y="5956340"/>
            <a:ext cx="3074670" cy="63507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Шабуылды анықтау және жою үшін қажет орташа уақыт</a:t>
            </a:r>
            <a:endParaRPr lang="en-US" sz="1550" dirty="0"/>
          </a:p>
        </p:txBody>
      </p:sp>
      <p:sp>
        <p:nvSpPr>
          <p:cNvPr id="12" name="Text 10"/>
          <p:cNvSpPr/>
          <p:nvPr/>
        </p:nvSpPr>
        <p:spPr>
          <a:xfrm>
            <a:off x="10761821" y="4624149"/>
            <a:ext cx="3074789" cy="654963"/>
          </a:xfrm>
          <a:prstGeom prst="rect">
            <a:avLst/>
          </a:prstGeom>
          <a:noFill/>
          <a:ln/>
        </p:spPr>
        <p:txBody>
          <a:bodyPr wrap="none" lIns="0" tIns="0" rIns="0" bIns="0" rtlCol="0" anchor="t"/>
          <a:lstStyle/>
          <a:p>
            <a:pPr marL="0" indent="0" algn="ctr">
              <a:lnSpc>
                <a:spcPts val="5150"/>
              </a:lnSpc>
              <a:buNone/>
            </a:pPr>
            <a:r>
              <a:rPr lang="en-US" sz="5150" b="1" dirty="0">
                <a:solidFill>
                  <a:srgbClr val="333F70"/>
                </a:solidFill>
                <a:latin typeface="Unbounded Bold" pitchFamily="34" charset="0"/>
                <a:ea typeface="Unbounded Bold" pitchFamily="34" charset="-122"/>
                <a:cs typeface="Unbounded Bold" pitchFamily="34" charset="-120"/>
              </a:rPr>
              <a:t>15x</a:t>
            </a:r>
            <a:endParaRPr lang="en-US" sz="5150" dirty="0"/>
          </a:p>
        </p:txBody>
      </p:sp>
      <p:sp>
        <p:nvSpPr>
          <p:cNvPr id="13" name="Text 11"/>
          <p:cNvSpPr/>
          <p:nvPr/>
        </p:nvSpPr>
        <p:spPr>
          <a:xfrm>
            <a:off x="11058763" y="5527119"/>
            <a:ext cx="2480905" cy="310158"/>
          </a:xfrm>
          <a:prstGeom prst="rect">
            <a:avLst/>
          </a:prstGeom>
          <a:noFill/>
          <a:ln/>
        </p:spPr>
        <p:txBody>
          <a:bodyPr wrap="none" lIns="0" tIns="0" rIns="0" bIns="0" rtlCol="0" anchor="t"/>
          <a:lstStyle/>
          <a:p>
            <a:pPr marL="0" indent="0" algn="ct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ROI</a:t>
            </a:r>
            <a:endParaRPr lang="en-US" sz="1950" dirty="0"/>
          </a:p>
        </p:txBody>
      </p:sp>
      <p:sp>
        <p:nvSpPr>
          <p:cNvPr id="14" name="Text 12"/>
          <p:cNvSpPr/>
          <p:nvPr/>
        </p:nvSpPr>
        <p:spPr>
          <a:xfrm>
            <a:off x="10761821" y="5956340"/>
            <a:ext cx="3074789" cy="1270159"/>
          </a:xfrm>
          <a:prstGeom prst="rect">
            <a:avLst/>
          </a:prstGeom>
          <a:noFill/>
          <a:ln/>
        </p:spPr>
        <p:txBody>
          <a:bodyPr wrap="square" lIns="0" tIns="0" rIns="0" bIns="0" rtlCol="0" anchor="t"/>
          <a:lstStyle/>
          <a:p>
            <a:pPr marL="0" indent="0" algn="ctr">
              <a:lnSpc>
                <a:spcPts val="2500"/>
              </a:lnSpc>
              <a:buNone/>
            </a:pPr>
            <a:r>
              <a:rPr lang="en-US" sz="1550" dirty="0">
                <a:solidFill>
                  <a:srgbClr val="333F70"/>
                </a:solidFill>
                <a:latin typeface="Open Sans" pitchFamily="34" charset="0"/>
                <a:ea typeface="Open Sans" pitchFamily="34" charset="-122"/>
                <a:cs typeface="Open Sans" pitchFamily="34" charset="-120"/>
              </a:rPr>
              <a:t>Алдын алу шараларының инвестициялық қайтарымы инцидент шығынымен салыстырғанда</a:t>
            </a:r>
            <a:endParaRPr lang="en-US" sz="1550" dirty="0"/>
          </a:p>
        </p:txBody>
      </p:sp>
      <p:sp>
        <p:nvSpPr>
          <p:cNvPr id="15" name="Text 13"/>
          <p:cNvSpPr/>
          <p:nvPr/>
        </p:nvSpPr>
        <p:spPr>
          <a:xfrm>
            <a:off x="793790" y="7449741"/>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Қауіпсіздікке салынған инвестиция әрқашан оның бұзылуынан туындайтын шығыннан арзанырақ. Зерттеулер көрсеткендей, әрбір қауіпсіздікке жұмсалған доллар болашақта 15 доллар шығынды болдырмайды.</a:t>
            </a:r>
            <a:endParaRPr lang="en-US" sz="15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793790" y="586740"/>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бұзылуының салдары</a:t>
            </a:r>
            <a:endParaRPr lang="en-US" sz="3900" dirty="0"/>
          </a:p>
        </p:txBody>
      </p:sp>
      <p:pic>
        <p:nvPicPr>
          <p:cNvPr id="3" name="Image 0" descr="preencoded.png"/>
          <p:cNvPicPr>
            <a:picLocks noChangeAspect="1"/>
          </p:cNvPicPr>
          <p:nvPr/>
        </p:nvPicPr>
        <p:blipFill>
          <a:blip r:embed="rId3"/>
          <a:stretch>
            <a:fillRect/>
          </a:stretch>
        </p:blipFill>
        <p:spPr>
          <a:xfrm>
            <a:off x="793790" y="2223730"/>
            <a:ext cx="13042821" cy="7303889"/>
          </a:xfrm>
          <a:prstGeom prst="rect">
            <a:avLst/>
          </a:prstGeom>
        </p:spPr>
      </p:pic>
      <p:sp>
        <p:nvSpPr>
          <p:cNvPr id="4" name="Text 1"/>
          <p:cNvSpPr/>
          <p:nvPr/>
        </p:nvSpPr>
        <p:spPr>
          <a:xfrm>
            <a:off x="793790" y="9750862"/>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Диаграмма көрсеткендей, қауіпсіздік инцидентінің ең үлкен шығыны – бизнестің тоқтауы және репутацияның жоғалуы. Бұл шығындар тікелей қаржылық залалдан әлдеқайда асып түседі.</a:t>
            </a:r>
            <a:endParaRPr lang="en-US" sz="15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93790" y="2137529"/>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 қамтамасыз етудегі технологиялар</a:t>
            </a:r>
            <a:endParaRPr lang="en-US" sz="3900" dirty="0"/>
          </a:p>
        </p:txBody>
      </p:sp>
      <p:pic>
        <p:nvPicPr>
          <p:cNvPr id="3" name="Image 0" descr="preencoded.png"/>
          <p:cNvPicPr>
            <a:picLocks noChangeAspect="1"/>
          </p:cNvPicPr>
          <p:nvPr/>
        </p:nvPicPr>
        <p:blipFill>
          <a:blip r:embed="rId3"/>
          <a:stretch>
            <a:fillRect/>
          </a:stretch>
        </p:blipFill>
        <p:spPr>
          <a:xfrm>
            <a:off x="793790" y="3774519"/>
            <a:ext cx="3074670" cy="1900237"/>
          </a:xfrm>
          <a:prstGeom prst="rect">
            <a:avLst/>
          </a:prstGeom>
        </p:spPr>
      </p:pic>
      <p:sp>
        <p:nvSpPr>
          <p:cNvPr id="4" name="Text 1"/>
          <p:cNvSpPr/>
          <p:nvPr/>
        </p:nvSpPr>
        <p:spPr>
          <a:xfrm>
            <a:off x="793790" y="5873115"/>
            <a:ext cx="307467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Шифрлау технологиялары</a:t>
            </a:r>
            <a:endParaRPr lang="en-US" sz="1950" dirty="0"/>
          </a:p>
        </p:txBody>
      </p:sp>
      <p:sp>
        <p:nvSpPr>
          <p:cNvPr id="5" name="Text 2"/>
          <p:cNvSpPr/>
          <p:nvPr/>
        </p:nvSpPr>
        <p:spPr>
          <a:xfrm>
            <a:off x="793790" y="6612493"/>
            <a:ext cx="3074670" cy="222277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AES, RSA, ECC және басқа криптографиялық алгоритмдер деректерді қорғаудың негізі болып табылады. Симметриялық және асимметриялық шифрлау әдістері.</a:t>
            </a:r>
            <a:endParaRPr lang="en-US" sz="1550" dirty="0"/>
          </a:p>
        </p:txBody>
      </p:sp>
      <p:pic>
        <p:nvPicPr>
          <p:cNvPr id="6" name="Image 1" descr="preencoded.png"/>
          <p:cNvPicPr>
            <a:picLocks noChangeAspect="1"/>
          </p:cNvPicPr>
          <p:nvPr/>
        </p:nvPicPr>
        <p:blipFill>
          <a:blip r:embed="rId4"/>
          <a:stretch>
            <a:fillRect/>
          </a:stretch>
        </p:blipFill>
        <p:spPr>
          <a:xfrm>
            <a:off x="4116467" y="3774519"/>
            <a:ext cx="3074670" cy="1900237"/>
          </a:xfrm>
          <a:prstGeom prst="rect">
            <a:avLst/>
          </a:prstGeom>
        </p:spPr>
      </p:pic>
      <p:sp>
        <p:nvSpPr>
          <p:cNvPr id="7" name="Text 3"/>
          <p:cNvSpPr/>
          <p:nvPr/>
        </p:nvSpPr>
        <p:spPr>
          <a:xfrm>
            <a:off x="4116467" y="5873115"/>
            <a:ext cx="3074670"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Брандмауэр жүйелері</a:t>
            </a:r>
            <a:endParaRPr lang="en-US" sz="1950" dirty="0"/>
          </a:p>
        </p:txBody>
      </p:sp>
      <p:sp>
        <p:nvSpPr>
          <p:cNvPr id="8" name="Text 4"/>
          <p:cNvSpPr/>
          <p:nvPr/>
        </p:nvSpPr>
        <p:spPr>
          <a:xfrm>
            <a:off x="4116467" y="6612493"/>
            <a:ext cx="3074670" cy="190523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Желілік және қосымша деңгейіндегі брандмауэрлер рұқсатсыз трафикті сүзеді. Next-Generation Firewall (NGFW) жаңа буын қауіпсіздік мүмкіндіктерін ұсынады.</a:t>
            </a:r>
            <a:endParaRPr lang="en-US" sz="1550" dirty="0"/>
          </a:p>
        </p:txBody>
      </p:sp>
      <p:pic>
        <p:nvPicPr>
          <p:cNvPr id="9" name="Image 2" descr="preencoded.png"/>
          <p:cNvPicPr>
            <a:picLocks noChangeAspect="1"/>
          </p:cNvPicPr>
          <p:nvPr/>
        </p:nvPicPr>
        <p:blipFill>
          <a:blip r:embed="rId5"/>
          <a:stretch>
            <a:fillRect/>
          </a:stretch>
        </p:blipFill>
        <p:spPr>
          <a:xfrm>
            <a:off x="7439144" y="3774519"/>
            <a:ext cx="3074670" cy="1900237"/>
          </a:xfrm>
          <a:prstGeom prst="rect">
            <a:avLst/>
          </a:prstGeom>
        </p:spPr>
      </p:pic>
      <p:sp>
        <p:nvSpPr>
          <p:cNvPr id="10" name="Text 5"/>
          <p:cNvSpPr/>
          <p:nvPr/>
        </p:nvSpPr>
        <p:spPr>
          <a:xfrm>
            <a:off x="7439144" y="5873115"/>
            <a:ext cx="268057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IDS/IPS жүйелері</a:t>
            </a:r>
            <a:endParaRPr lang="en-US" sz="1950" dirty="0"/>
          </a:p>
        </p:txBody>
      </p:sp>
      <p:sp>
        <p:nvSpPr>
          <p:cNvPr id="11" name="Text 6"/>
          <p:cNvSpPr/>
          <p:nvPr/>
        </p:nvSpPr>
        <p:spPr>
          <a:xfrm>
            <a:off x="7439144" y="6302335"/>
            <a:ext cx="3074670"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Intrusion Detection/Prevention Systems шабуылдарды анықтап, бұғаттайды. Желілік трафикті талдау және күдікті әрекеттерге жедел жауап беру.</a:t>
            </a:r>
            <a:endParaRPr lang="en-US" sz="1550" dirty="0"/>
          </a:p>
        </p:txBody>
      </p:sp>
      <p:pic>
        <p:nvPicPr>
          <p:cNvPr id="12" name="Image 3" descr="preencoded.png"/>
          <p:cNvPicPr>
            <a:picLocks noChangeAspect="1"/>
          </p:cNvPicPr>
          <p:nvPr/>
        </p:nvPicPr>
        <p:blipFill>
          <a:blip r:embed="rId6"/>
          <a:stretch>
            <a:fillRect/>
          </a:stretch>
        </p:blipFill>
        <p:spPr>
          <a:xfrm>
            <a:off x="10761821" y="3774519"/>
            <a:ext cx="3074789" cy="1900357"/>
          </a:xfrm>
          <a:prstGeom prst="rect">
            <a:avLst/>
          </a:prstGeom>
        </p:spPr>
      </p:pic>
      <p:sp>
        <p:nvSpPr>
          <p:cNvPr id="13" name="Text 7"/>
          <p:cNvSpPr/>
          <p:nvPr/>
        </p:nvSpPr>
        <p:spPr>
          <a:xfrm>
            <a:off x="10761821" y="5873234"/>
            <a:ext cx="3074789"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Биометриялық аутентификация</a:t>
            </a:r>
            <a:endParaRPr lang="en-US" sz="1950" dirty="0"/>
          </a:p>
        </p:txBody>
      </p:sp>
      <p:sp>
        <p:nvSpPr>
          <p:cNvPr id="14" name="Text 8"/>
          <p:cNvSpPr/>
          <p:nvPr/>
        </p:nvSpPr>
        <p:spPr>
          <a:xfrm>
            <a:off x="10761821" y="6612612"/>
            <a:ext cx="3074789" cy="1587698"/>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Саусақ ізі, бет тану, көз торы сканерлері қауіпсіздікті арттырады. Заманауи құрылғылардың көпшілігінде біріктірілген.</a:t>
            </a:r>
            <a:endParaRPr lang="en-US" sz="15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793790" y="1571863"/>
            <a:ext cx="11320820"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Қауіпсіздік инциденттерін басқару</a:t>
            </a:r>
            <a:endParaRPr lang="en-US" sz="3900" dirty="0"/>
          </a:p>
        </p:txBody>
      </p:sp>
      <p:pic>
        <p:nvPicPr>
          <p:cNvPr id="3" name="Image 0" descr="preencoded.png"/>
          <p:cNvPicPr>
            <a:picLocks noChangeAspect="1"/>
          </p:cNvPicPr>
          <p:nvPr/>
        </p:nvPicPr>
        <p:blipFill>
          <a:blip r:embed="rId3"/>
          <a:stretch>
            <a:fillRect/>
          </a:stretch>
        </p:blipFill>
        <p:spPr>
          <a:xfrm>
            <a:off x="793790" y="2588776"/>
            <a:ext cx="992267" cy="1190744"/>
          </a:xfrm>
          <a:prstGeom prst="rect">
            <a:avLst/>
          </a:prstGeom>
        </p:spPr>
      </p:pic>
      <p:sp>
        <p:nvSpPr>
          <p:cNvPr id="4" name="Text 1"/>
          <p:cNvSpPr/>
          <p:nvPr/>
        </p:nvSpPr>
        <p:spPr>
          <a:xfrm>
            <a:off x="1984415" y="2787134"/>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Анықтау</a:t>
            </a:r>
            <a:endParaRPr lang="en-US" sz="1950" dirty="0"/>
          </a:p>
        </p:txBody>
      </p:sp>
      <p:sp>
        <p:nvSpPr>
          <p:cNvPr id="5" name="Text 2"/>
          <p:cNvSpPr/>
          <p:nvPr/>
        </p:nvSpPr>
        <p:spPr>
          <a:xfrm>
            <a:off x="1984415" y="3216354"/>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Инциденттерді уақтылы анықтау үшін мониторинг жүйелері</a:t>
            </a:r>
            <a:endParaRPr lang="en-US" sz="1550" dirty="0"/>
          </a:p>
        </p:txBody>
      </p:sp>
      <p:pic>
        <p:nvPicPr>
          <p:cNvPr id="6" name="Image 1" descr="preencoded.png"/>
          <p:cNvPicPr>
            <a:picLocks noChangeAspect="1"/>
          </p:cNvPicPr>
          <p:nvPr/>
        </p:nvPicPr>
        <p:blipFill>
          <a:blip r:embed="rId4"/>
          <a:stretch>
            <a:fillRect/>
          </a:stretch>
        </p:blipFill>
        <p:spPr>
          <a:xfrm>
            <a:off x="793790" y="3779520"/>
            <a:ext cx="992267" cy="1190744"/>
          </a:xfrm>
          <a:prstGeom prst="rect">
            <a:avLst/>
          </a:prstGeom>
        </p:spPr>
      </p:pic>
      <p:sp>
        <p:nvSpPr>
          <p:cNvPr id="7" name="Text 3"/>
          <p:cNvSpPr/>
          <p:nvPr/>
        </p:nvSpPr>
        <p:spPr>
          <a:xfrm>
            <a:off x="1984415" y="3977878"/>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Тіркеу</a:t>
            </a:r>
            <a:endParaRPr lang="en-US" sz="1950" dirty="0"/>
          </a:p>
        </p:txBody>
      </p:sp>
      <p:sp>
        <p:nvSpPr>
          <p:cNvPr id="8" name="Text 4"/>
          <p:cNvSpPr/>
          <p:nvPr/>
        </p:nvSpPr>
        <p:spPr>
          <a:xfrm>
            <a:off x="1984415" y="4407098"/>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Барлық инциденттерді толық құжаттау және тіркеу</a:t>
            </a:r>
            <a:endParaRPr lang="en-US" sz="1550" dirty="0"/>
          </a:p>
        </p:txBody>
      </p:sp>
      <p:pic>
        <p:nvPicPr>
          <p:cNvPr id="9" name="Image 2" descr="preencoded.png"/>
          <p:cNvPicPr>
            <a:picLocks noChangeAspect="1"/>
          </p:cNvPicPr>
          <p:nvPr/>
        </p:nvPicPr>
        <p:blipFill>
          <a:blip r:embed="rId5"/>
          <a:stretch>
            <a:fillRect/>
          </a:stretch>
        </p:blipFill>
        <p:spPr>
          <a:xfrm>
            <a:off x="793790" y="4970264"/>
            <a:ext cx="992267" cy="1190744"/>
          </a:xfrm>
          <a:prstGeom prst="rect">
            <a:avLst/>
          </a:prstGeom>
        </p:spPr>
      </p:pic>
      <p:sp>
        <p:nvSpPr>
          <p:cNvPr id="10" name="Text 5"/>
          <p:cNvSpPr/>
          <p:nvPr/>
        </p:nvSpPr>
        <p:spPr>
          <a:xfrm>
            <a:off x="1984415" y="5168622"/>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Талдау</a:t>
            </a:r>
            <a:endParaRPr lang="en-US" sz="1950" dirty="0"/>
          </a:p>
        </p:txBody>
      </p:sp>
      <p:sp>
        <p:nvSpPr>
          <p:cNvPr id="11" name="Text 6"/>
          <p:cNvSpPr/>
          <p:nvPr/>
        </p:nvSpPr>
        <p:spPr>
          <a:xfrm>
            <a:off x="1984415" y="5597843"/>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Инциденттің себебін және әсерін талдау</a:t>
            </a:r>
            <a:endParaRPr lang="en-US" sz="1550" dirty="0"/>
          </a:p>
        </p:txBody>
      </p:sp>
      <p:pic>
        <p:nvPicPr>
          <p:cNvPr id="12" name="Image 3" descr="preencoded.png"/>
          <p:cNvPicPr>
            <a:picLocks noChangeAspect="1"/>
          </p:cNvPicPr>
          <p:nvPr/>
        </p:nvPicPr>
        <p:blipFill>
          <a:blip r:embed="rId6"/>
          <a:stretch>
            <a:fillRect/>
          </a:stretch>
        </p:blipFill>
        <p:spPr>
          <a:xfrm>
            <a:off x="793790" y="6161008"/>
            <a:ext cx="992267" cy="1190744"/>
          </a:xfrm>
          <a:prstGeom prst="rect">
            <a:avLst/>
          </a:prstGeom>
        </p:spPr>
      </p:pic>
      <p:sp>
        <p:nvSpPr>
          <p:cNvPr id="13" name="Text 7"/>
          <p:cNvSpPr/>
          <p:nvPr/>
        </p:nvSpPr>
        <p:spPr>
          <a:xfrm>
            <a:off x="1984415" y="635936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Жауап әрекеті</a:t>
            </a:r>
            <a:endParaRPr lang="en-US" sz="1950" dirty="0"/>
          </a:p>
        </p:txBody>
      </p:sp>
      <p:sp>
        <p:nvSpPr>
          <p:cNvPr id="14" name="Text 8"/>
          <p:cNvSpPr/>
          <p:nvPr/>
        </p:nvSpPr>
        <p:spPr>
          <a:xfrm>
            <a:off x="1984415" y="6788587"/>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Жедел әрекет ету және зардапты азайту</a:t>
            </a:r>
            <a:endParaRPr lang="en-US" sz="1550" dirty="0"/>
          </a:p>
        </p:txBody>
      </p:sp>
      <p:pic>
        <p:nvPicPr>
          <p:cNvPr id="15" name="Image 4" descr="preencoded.png"/>
          <p:cNvPicPr>
            <a:picLocks noChangeAspect="1"/>
          </p:cNvPicPr>
          <p:nvPr/>
        </p:nvPicPr>
        <p:blipFill>
          <a:blip r:embed="rId7"/>
          <a:stretch>
            <a:fillRect/>
          </a:stretch>
        </p:blipFill>
        <p:spPr>
          <a:xfrm>
            <a:off x="793790" y="7351752"/>
            <a:ext cx="992267" cy="1190744"/>
          </a:xfrm>
          <a:prstGeom prst="rect">
            <a:avLst/>
          </a:prstGeom>
        </p:spPr>
      </p:pic>
      <p:sp>
        <p:nvSpPr>
          <p:cNvPr id="16" name="Text 9"/>
          <p:cNvSpPr/>
          <p:nvPr/>
        </p:nvSpPr>
        <p:spPr>
          <a:xfrm>
            <a:off x="1984415" y="7550110"/>
            <a:ext cx="269462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Қалпына келтіру</a:t>
            </a:r>
            <a:endParaRPr lang="en-US" sz="1950" dirty="0"/>
          </a:p>
        </p:txBody>
      </p:sp>
      <p:sp>
        <p:nvSpPr>
          <p:cNvPr id="17" name="Text 10"/>
          <p:cNvSpPr/>
          <p:nvPr/>
        </p:nvSpPr>
        <p:spPr>
          <a:xfrm>
            <a:off x="1984415" y="7979331"/>
            <a:ext cx="11852196"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Жүйелерді қалпына келтіру және сабақ алу</a:t>
            </a:r>
            <a:endParaRPr lang="en-US" sz="1550" dirty="0"/>
          </a:p>
        </p:txBody>
      </p:sp>
      <p:sp>
        <p:nvSpPr>
          <p:cNvPr id="18" name="Text 11"/>
          <p:cNvSpPr/>
          <p:nvPr/>
        </p:nvSpPr>
        <p:spPr>
          <a:xfrm>
            <a:off x="793790" y="8765738"/>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Тиімді инцидентке жауап беру жоспары шығындарды азайтады және қалпына келтіру уақытын қысқартады. Әрбір ұйым өзінің инцидентке жауап беру командасын дайындауы керек.</a:t>
            </a:r>
            <a:endParaRPr lang="en-US" sz="15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530781" y="364927"/>
            <a:ext cx="10414040" cy="414695"/>
          </a:xfrm>
          <a:prstGeom prst="rect">
            <a:avLst/>
          </a:prstGeom>
          <a:noFill/>
          <a:ln/>
        </p:spPr>
        <p:txBody>
          <a:bodyPr wrap="none" lIns="0" tIns="0" rIns="0" bIns="0" rtlCol="0" anchor="t"/>
          <a:lstStyle/>
          <a:p>
            <a:pPr marL="0" indent="0" algn="l">
              <a:lnSpc>
                <a:spcPts val="3250"/>
              </a:lnSpc>
              <a:buNone/>
            </a:pPr>
            <a:r>
              <a:rPr lang="en-US" sz="2600" b="1" dirty="0">
                <a:solidFill>
                  <a:srgbClr val="333F70"/>
                </a:solidFill>
                <a:latin typeface="Unbounded Bold" pitchFamily="34" charset="0"/>
                <a:ea typeface="Unbounded Bold" pitchFamily="34" charset="-122"/>
                <a:cs typeface="Unbounded Bold" pitchFamily="34" charset="-120"/>
              </a:rPr>
              <a:t>Ақпараттық қауіпсіздік аудиті және мониторинг</a:t>
            </a:r>
            <a:endParaRPr lang="en-US" sz="2600" dirty="0"/>
          </a:p>
        </p:txBody>
      </p:sp>
      <p:sp>
        <p:nvSpPr>
          <p:cNvPr id="3" name="Text 1"/>
          <p:cNvSpPr/>
          <p:nvPr/>
        </p:nvSpPr>
        <p:spPr>
          <a:xfrm>
            <a:off x="530781" y="1111329"/>
            <a:ext cx="2330172" cy="248841"/>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Bold" pitchFamily="34" charset="0"/>
                <a:ea typeface="Unbounded Bold" pitchFamily="34" charset="-122"/>
                <a:cs typeface="Unbounded Bold" pitchFamily="34" charset="-120"/>
              </a:rPr>
              <a:t>Қауіпсіздік аудиті</a:t>
            </a:r>
            <a:endParaRPr lang="en-US" sz="1550" dirty="0"/>
          </a:p>
        </p:txBody>
      </p:sp>
      <p:sp>
        <p:nvSpPr>
          <p:cNvPr id="4" name="Text 2"/>
          <p:cNvSpPr/>
          <p:nvPr/>
        </p:nvSpPr>
        <p:spPr>
          <a:xfrm>
            <a:off x="530781" y="1492806"/>
            <a:ext cx="5233273" cy="424815"/>
          </a:xfrm>
          <a:prstGeom prst="rect">
            <a:avLst/>
          </a:prstGeom>
          <a:noFill/>
          <a:ln/>
        </p:spPr>
        <p:txBody>
          <a:bodyPr wrap="squar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Қауіпсіздік деңгейін жүйелі бағалау кемшіліктерді анықтауға және жою жоспарын әзірлеуге көмектеседі.</a:t>
            </a:r>
            <a:endParaRPr lang="en-US" sz="1000" dirty="0"/>
          </a:p>
        </p:txBody>
      </p:sp>
      <p:sp>
        <p:nvSpPr>
          <p:cNvPr id="5" name="Shape 3"/>
          <p:cNvSpPr/>
          <p:nvPr/>
        </p:nvSpPr>
        <p:spPr>
          <a:xfrm>
            <a:off x="530781" y="2066925"/>
            <a:ext cx="298609" cy="298609"/>
          </a:xfrm>
          <a:prstGeom prst="roundRect">
            <a:avLst>
              <a:gd name="adj" fmla="val 18668"/>
            </a:avLst>
          </a:prstGeom>
          <a:solidFill>
            <a:srgbClr val="D6F5EE"/>
          </a:solidFill>
          <a:ln w="7620">
            <a:solidFill>
              <a:srgbClr val="BCDBD4"/>
            </a:solidFill>
            <a:prstDash val="solid"/>
          </a:ln>
        </p:spPr>
        <p:txBody>
          <a:bodyPr/>
          <a:lstStyle/>
          <a:p>
            <a:endParaRPr lang="ru-RU"/>
          </a:p>
        </p:txBody>
      </p:sp>
      <p:sp>
        <p:nvSpPr>
          <p:cNvPr id="6" name="Text 4"/>
          <p:cNvSpPr/>
          <p:nvPr/>
        </p:nvSpPr>
        <p:spPr>
          <a:xfrm>
            <a:off x="580549" y="2091809"/>
            <a:ext cx="199072" cy="248841"/>
          </a:xfrm>
          <a:prstGeom prst="rect">
            <a:avLst/>
          </a:prstGeom>
          <a:noFill/>
          <a:ln/>
        </p:spPr>
        <p:txBody>
          <a:bodyPr wrap="none" lIns="0" tIns="0" rIns="0" bIns="0" rtlCol="0" anchor="t"/>
          <a:lstStyle/>
          <a:p>
            <a:pPr marL="0" indent="0" algn="ctr">
              <a:lnSpc>
                <a:spcPts val="1550"/>
              </a:lnSpc>
              <a:buNone/>
            </a:pPr>
            <a:r>
              <a:rPr lang="en-US" sz="1550" b="1" dirty="0">
                <a:solidFill>
                  <a:srgbClr val="333F70"/>
                </a:solidFill>
                <a:latin typeface="Unbounded Bold" pitchFamily="34" charset="0"/>
                <a:ea typeface="Unbounded Bold" pitchFamily="34" charset="-122"/>
                <a:cs typeface="Unbounded Bold" pitchFamily="34" charset="-120"/>
              </a:rPr>
              <a:t>1</a:t>
            </a:r>
            <a:endParaRPr lang="en-US" sz="1550" dirty="0"/>
          </a:p>
        </p:txBody>
      </p:sp>
      <p:sp>
        <p:nvSpPr>
          <p:cNvPr id="7" name="Text 5"/>
          <p:cNvSpPr/>
          <p:nvPr/>
        </p:nvSpPr>
        <p:spPr>
          <a:xfrm>
            <a:off x="962025" y="2112526"/>
            <a:ext cx="1982391"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Техникалық аудит</a:t>
            </a:r>
            <a:endParaRPr lang="en-US" sz="1300" dirty="0"/>
          </a:p>
        </p:txBody>
      </p:sp>
      <p:sp>
        <p:nvSpPr>
          <p:cNvPr id="8" name="Text 6"/>
          <p:cNvSpPr/>
          <p:nvPr/>
        </p:nvSpPr>
        <p:spPr>
          <a:xfrm>
            <a:off x="962025" y="2452449"/>
            <a:ext cx="4802029" cy="212408"/>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Жүйелер мен желілерді сканерлеу</a:t>
            </a:r>
            <a:endParaRPr lang="en-US" sz="1000" dirty="0"/>
          </a:p>
        </p:txBody>
      </p:sp>
      <p:sp>
        <p:nvSpPr>
          <p:cNvPr id="9" name="Shape 7"/>
          <p:cNvSpPr/>
          <p:nvPr/>
        </p:nvSpPr>
        <p:spPr>
          <a:xfrm>
            <a:off x="530781" y="2930247"/>
            <a:ext cx="298609" cy="298609"/>
          </a:xfrm>
          <a:prstGeom prst="roundRect">
            <a:avLst>
              <a:gd name="adj" fmla="val 18668"/>
            </a:avLst>
          </a:prstGeom>
          <a:solidFill>
            <a:srgbClr val="D6F5EE"/>
          </a:solidFill>
          <a:ln w="7620">
            <a:solidFill>
              <a:srgbClr val="BCDBD4"/>
            </a:solidFill>
            <a:prstDash val="solid"/>
          </a:ln>
        </p:spPr>
        <p:txBody>
          <a:bodyPr/>
          <a:lstStyle/>
          <a:p>
            <a:endParaRPr lang="ru-RU"/>
          </a:p>
        </p:txBody>
      </p:sp>
      <p:sp>
        <p:nvSpPr>
          <p:cNvPr id="10" name="Text 8"/>
          <p:cNvSpPr/>
          <p:nvPr/>
        </p:nvSpPr>
        <p:spPr>
          <a:xfrm>
            <a:off x="580549" y="2955131"/>
            <a:ext cx="199072" cy="248841"/>
          </a:xfrm>
          <a:prstGeom prst="rect">
            <a:avLst/>
          </a:prstGeom>
          <a:noFill/>
          <a:ln/>
        </p:spPr>
        <p:txBody>
          <a:bodyPr wrap="none" lIns="0" tIns="0" rIns="0" bIns="0" rtlCol="0" anchor="t"/>
          <a:lstStyle/>
          <a:p>
            <a:pPr marL="0" indent="0" algn="ctr">
              <a:lnSpc>
                <a:spcPts val="1550"/>
              </a:lnSpc>
              <a:buNone/>
            </a:pPr>
            <a:r>
              <a:rPr lang="en-US" sz="1550" b="1" dirty="0">
                <a:solidFill>
                  <a:srgbClr val="333F70"/>
                </a:solidFill>
                <a:latin typeface="Unbounded Bold" pitchFamily="34" charset="0"/>
                <a:ea typeface="Unbounded Bold" pitchFamily="34" charset="-122"/>
                <a:cs typeface="Unbounded Bold" pitchFamily="34" charset="-120"/>
              </a:rPr>
              <a:t>2</a:t>
            </a:r>
            <a:endParaRPr lang="en-US" sz="1550" dirty="0"/>
          </a:p>
        </p:txBody>
      </p:sp>
      <p:sp>
        <p:nvSpPr>
          <p:cNvPr id="11" name="Text 9"/>
          <p:cNvSpPr/>
          <p:nvPr/>
        </p:nvSpPr>
        <p:spPr>
          <a:xfrm>
            <a:off x="962025" y="2975848"/>
            <a:ext cx="1735574"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Әкімшілік аудит</a:t>
            </a:r>
            <a:endParaRPr lang="en-US" sz="1300" dirty="0"/>
          </a:p>
        </p:txBody>
      </p:sp>
      <p:sp>
        <p:nvSpPr>
          <p:cNvPr id="12" name="Text 10"/>
          <p:cNvSpPr/>
          <p:nvPr/>
        </p:nvSpPr>
        <p:spPr>
          <a:xfrm>
            <a:off x="962025" y="3315772"/>
            <a:ext cx="4802029" cy="212408"/>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Саясат пен рәсімдерді тексеру</a:t>
            </a:r>
            <a:endParaRPr lang="en-US" sz="1000" dirty="0"/>
          </a:p>
        </p:txBody>
      </p:sp>
      <p:sp>
        <p:nvSpPr>
          <p:cNvPr id="13" name="Shape 11"/>
          <p:cNvSpPr/>
          <p:nvPr/>
        </p:nvSpPr>
        <p:spPr>
          <a:xfrm>
            <a:off x="530781" y="3793569"/>
            <a:ext cx="298609" cy="298609"/>
          </a:xfrm>
          <a:prstGeom prst="roundRect">
            <a:avLst>
              <a:gd name="adj" fmla="val 18668"/>
            </a:avLst>
          </a:prstGeom>
          <a:solidFill>
            <a:srgbClr val="D6F5EE"/>
          </a:solidFill>
          <a:ln w="7620">
            <a:solidFill>
              <a:srgbClr val="BCDBD4"/>
            </a:solidFill>
            <a:prstDash val="solid"/>
          </a:ln>
        </p:spPr>
        <p:txBody>
          <a:bodyPr/>
          <a:lstStyle/>
          <a:p>
            <a:endParaRPr lang="ru-RU"/>
          </a:p>
        </p:txBody>
      </p:sp>
      <p:sp>
        <p:nvSpPr>
          <p:cNvPr id="14" name="Text 12"/>
          <p:cNvSpPr/>
          <p:nvPr/>
        </p:nvSpPr>
        <p:spPr>
          <a:xfrm>
            <a:off x="580549" y="3818453"/>
            <a:ext cx="199072" cy="248841"/>
          </a:xfrm>
          <a:prstGeom prst="rect">
            <a:avLst/>
          </a:prstGeom>
          <a:noFill/>
          <a:ln/>
        </p:spPr>
        <p:txBody>
          <a:bodyPr wrap="none" lIns="0" tIns="0" rIns="0" bIns="0" rtlCol="0" anchor="t"/>
          <a:lstStyle/>
          <a:p>
            <a:pPr marL="0" indent="0" algn="ctr">
              <a:lnSpc>
                <a:spcPts val="1550"/>
              </a:lnSpc>
              <a:buNone/>
            </a:pPr>
            <a:r>
              <a:rPr lang="en-US" sz="1550" b="1" dirty="0">
                <a:solidFill>
                  <a:srgbClr val="333F70"/>
                </a:solidFill>
                <a:latin typeface="Unbounded Bold" pitchFamily="34" charset="0"/>
                <a:ea typeface="Unbounded Bold" pitchFamily="34" charset="-122"/>
                <a:cs typeface="Unbounded Bold" pitchFamily="34" charset="-120"/>
              </a:rPr>
              <a:t>3</a:t>
            </a:r>
            <a:endParaRPr lang="en-US" sz="1550" dirty="0"/>
          </a:p>
        </p:txBody>
      </p:sp>
      <p:sp>
        <p:nvSpPr>
          <p:cNvPr id="15" name="Text 13"/>
          <p:cNvSpPr/>
          <p:nvPr/>
        </p:nvSpPr>
        <p:spPr>
          <a:xfrm>
            <a:off x="962025" y="3839170"/>
            <a:ext cx="1967627" cy="207288"/>
          </a:xfrm>
          <a:prstGeom prst="rect">
            <a:avLst/>
          </a:prstGeom>
          <a:noFill/>
          <a:ln/>
        </p:spPr>
        <p:txBody>
          <a:bodyPr wrap="none" lIns="0" tIns="0" rIns="0" bIns="0" rtlCol="0" anchor="t"/>
          <a:lstStyle/>
          <a:p>
            <a:pPr marL="0" indent="0" algn="l">
              <a:lnSpc>
                <a:spcPts val="1600"/>
              </a:lnSpc>
              <a:buNone/>
            </a:pPr>
            <a:r>
              <a:rPr lang="en-US" sz="1300" b="1" dirty="0">
                <a:solidFill>
                  <a:srgbClr val="333F70"/>
                </a:solidFill>
                <a:latin typeface="Unbounded Bold" pitchFamily="34" charset="0"/>
                <a:ea typeface="Unbounded Bold" pitchFamily="34" charset="-122"/>
                <a:cs typeface="Unbounded Bold" pitchFamily="34" charset="-120"/>
              </a:rPr>
              <a:t>Физикалық аудит</a:t>
            </a:r>
            <a:endParaRPr lang="en-US" sz="1300" dirty="0"/>
          </a:p>
        </p:txBody>
      </p:sp>
      <p:sp>
        <p:nvSpPr>
          <p:cNvPr id="16" name="Text 14"/>
          <p:cNvSpPr/>
          <p:nvPr/>
        </p:nvSpPr>
        <p:spPr>
          <a:xfrm>
            <a:off x="962025" y="4179094"/>
            <a:ext cx="4802029" cy="212408"/>
          </a:xfrm>
          <a:prstGeom prst="rect">
            <a:avLst/>
          </a:prstGeom>
          <a:noFill/>
          <a:ln/>
        </p:spPr>
        <p:txBody>
          <a:bodyPr wrap="non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Қолжетімділік бақылауын тексеру</a:t>
            </a:r>
            <a:endParaRPr lang="en-US" sz="1000" dirty="0"/>
          </a:p>
        </p:txBody>
      </p:sp>
      <p:sp>
        <p:nvSpPr>
          <p:cNvPr id="17" name="Text 15"/>
          <p:cNvSpPr/>
          <p:nvPr/>
        </p:nvSpPr>
        <p:spPr>
          <a:xfrm>
            <a:off x="6095286" y="1111329"/>
            <a:ext cx="2621518" cy="248841"/>
          </a:xfrm>
          <a:prstGeom prst="rect">
            <a:avLst/>
          </a:prstGeom>
          <a:noFill/>
          <a:ln/>
        </p:spPr>
        <p:txBody>
          <a:bodyPr wrap="none" lIns="0" tIns="0" rIns="0" bIns="0" rtlCol="0" anchor="t"/>
          <a:lstStyle/>
          <a:p>
            <a:pPr marL="0" indent="0" algn="l">
              <a:lnSpc>
                <a:spcPts val="1950"/>
              </a:lnSpc>
              <a:buNone/>
            </a:pPr>
            <a:r>
              <a:rPr lang="en-US" sz="1550" b="1" dirty="0">
                <a:solidFill>
                  <a:srgbClr val="333F70"/>
                </a:solidFill>
                <a:latin typeface="Unbounded Bold" pitchFamily="34" charset="0"/>
                <a:ea typeface="Unbounded Bold" pitchFamily="34" charset="-122"/>
                <a:cs typeface="Unbounded Bold" pitchFamily="34" charset="-120"/>
              </a:rPr>
              <a:t>Үздіксіз мониторинг</a:t>
            </a:r>
            <a:endParaRPr lang="en-US" sz="1550" dirty="0"/>
          </a:p>
        </p:txBody>
      </p:sp>
      <p:sp>
        <p:nvSpPr>
          <p:cNvPr id="18" name="Text 16"/>
          <p:cNvSpPr/>
          <p:nvPr/>
        </p:nvSpPr>
        <p:spPr>
          <a:xfrm>
            <a:off x="6095286" y="1492806"/>
            <a:ext cx="8011835" cy="424815"/>
          </a:xfrm>
          <a:prstGeom prst="rect">
            <a:avLst/>
          </a:prstGeom>
          <a:noFill/>
          <a:ln/>
        </p:spPr>
        <p:txBody>
          <a:bodyPr wrap="square" lIns="0" tIns="0" rIns="0" bIns="0" rtlCol="0" anchor="t"/>
          <a:lstStyle/>
          <a:p>
            <a:pPr marL="0" indent="0" algn="l">
              <a:lnSpc>
                <a:spcPts val="1650"/>
              </a:lnSpc>
              <a:buNone/>
            </a:pPr>
            <a:r>
              <a:rPr lang="en-US" sz="1000" dirty="0">
                <a:solidFill>
                  <a:srgbClr val="333F70"/>
                </a:solidFill>
                <a:latin typeface="Open Sans" pitchFamily="34" charset="0"/>
                <a:ea typeface="Open Sans" pitchFamily="34" charset="-122"/>
                <a:cs typeface="Open Sans" pitchFamily="34" charset="-120"/>
              </a:rPr>
              <a:t>24/7 мониторинг қауіптерді уақтылы анықтауға мүмкіндік береді. SIEM (Security Information and Event Management) жүйелері барлық қауіпсіздік оқиғаларын жинайды және талдайды.</a:t>
            </a:r>
            <a:endParaRPr lang="en-US" sz="1000" dirty="0"/>
          </a:p>
        </p:txBody>
      </p:sp>
      <p:pic>
        <p:nvPicPr>
          <p:cNvPr id="19" name="Image 0" descr="preencoded.png"/>
          <p:cNvPicPr>
            <a:picLocks noChangeAspect="1"/>
          </p:cNvPicPr>
          <p:nvPr/>
        </p:nvPicPr>
        <p:blipFill>
          <a:blip r:embed="rId3"/>
          <a:stretch>
            <a:fillRect/>
          </a:stretch>
        </p:blipFill>
        <p:spPr>
          <a:xfrm>
            <a:off x="6095286" y="2066925"/>
            <a:ext cx="8011835" cy="8011835"/>
          </a:xfrm>
          <a:prstGeom prst="rect">
            <a:avLst/>
          </a:prstGeom>
        </p:spPr>
      </p:pic>
      <p:sp>
        <p:nvSpPr>
          <p:cNvPr id="20" name="Text 17"/>
          <p:cNvSpPr/>
          <p:nvPr/>
        </p:nvSpPr>
        <p:spPr>
          <a:xfrm>
            <a:off x="6095286" y="10228064"/>
            <a:ext cx="8011835" cy="212408"/>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Нақты уақыт режимінде қауіптерді анықтау</a:t>
            </a:r>
            <a:endParaRPr lang="en-US" sz="1000" dirty="0"/>
          </a:p>
        </p:txBody>
      </p:sp>
      <p:sp>
        <p:nvSpPr>
          <p:cNvPr id="21" name="Text 18"/>
          <p:cNvSpPr/>
          <p:nvPr/>
        </p:nvSpPr>
        <p:spPr>
          <a:xfrm>
            <a:off x="6095286" y="10486906"/>
            <a:ext cx="8011835" cy="212408"/>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Аномалияларды автоматты түрде табу</a:t>
            </a:r>
            <a:endParaRPr lang="en-US" sz="1000" dirty="0"/>
          </a:p>
        </p:txBody>
      </p:sp>
      <p:sp>
        <p:nvSpPr>
          <p:cNvPr id="22" name="Text 19"/>
          <p:cNvSpPr/>
          <p:nvPr/>
        </p:nvSpPr>
        <p:spPr>
          <a:xfrm>
            <a:off x="6095286" y="10745748"/>
            <a:ext cx="8011835" cy="212408"/>
          </a:xfrm>
          <a:prstGeom prst="rect">
            <a:avLst/>
          </a:prstGeom>
          <a:noFill/>
          <a:ln/>
        </p:spPr>
        <p:txBody>
          <a:bodyPr wrap="none" lIns="0" tIns="0" rIns="0" bIns="0" rtlCol="0" anchor="t"/>
          <a:lstStyle/>
          <a:p>
            <a:pPr marL="342900" indent="-342900" algn="l">
              <a:lnSpc>
                <a:spcPts val="1650"/>
              </a:lnSpc>
              <a:buSzPct val="100000"/>
              <a:buChar char="•"/>
            </a:pPr>
            <a:r>
              <a:rPr lang="en-US" sz="1000" dirty="0">
                <a:solidFill>
                  <a:srgbClr val="333F70"/>
                </a:solidFill>
                <a:latin typeface="Open Sans" pitchFamily="34" charset="0"/>
                <a:ea typeface="Open Sans" pitchFamily="34" charset="-122"/>
                <a:cs typeface="Open Sans" pitchFamily="34" charset="-120"/>
              </a:rPr>
              <a:t>Инциденттерге жедел жауап беру</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157407"/>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Қолданушының қауіпсіздік жауапкершілігі</a:t>
            </a:r>
            <a:endParaRPr lang="en-US" sz="3900" dirty="0"/>
          </a:p>
        </p:txBody>
      </p:sp>
      <p:sp>
        <p:nvSpPr>
          <p:cNvPr id="4" name="Shape 1"/>
          <p:cNvSpPr/>
          <p:nvPr/>
        </p:nvSpPr>
        <p:spPr>
          <a:xfrm>
            <a:off x="793790" y="3315295"/>
            <a:ext cx="7556421" cy="1476256"/>
          </a:xfrm>
          <a:prstGeom prst="roundRect">
            <a:avLst>
              <a:gd name="adj" fmla="val 32267"/>
            </a:avLst>
          </a:prstGeom>
          <a:solidFill>
            <a:srgbClr val="D6F5EE"/>
          </a:solidFill>
          <a:ln w="7620">
            <a:solidFill>
              <a:srgbClr val="BCDBD4"/>
            </a:solidFill>
            <a:prstDash val="solid"/>
          </a:ln>
        </p:spPr>
        <p:txBody>
          <a:bodyPr/>
          <a:lstStyle/>
          <a:p>
            <a:endParaRPr lang="ru-RU"/>
          </a:p>
        </p:txBody>
      </p:sp>
      <p:sp>
        <p:nvSpPr>
          <p:cNvPr id="5" name="Text 2"/>
          <p:cNvSpPr/>
          <p:nvPr/>
        </p:nvSpPr>
        <p:spPr>
          <a:xfrm>
            <a:off x="999768" y="3521273"/>
            <a:ext cx="273117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Күшті парольдер</a:t>
            </a:r>
            <a:endParaRPr lang="en-US" sz="1950" dirty="0"/>
          </a:p>
        </p:txBody>
      </p:sp>
      <p:sp>
        <p:nvSpPr>
          <p:cNvPr id="6" name="Text 3"/>
          <p:cNvSpPr/>
          <p:nvPr/>
        </p:nvSpPr>
        <p:spPr>
          <a:xfrm>
            <a:off x="999768" y="3950494"/>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Кемінде 12 таңба, әріптер, сандар және арнайы белгілер қоспасы. Әр қызмет үшін әртүрлі пароль қолдану. Пароль менеджерін пайдалану.</a:t>
            </a:r>
            <a:endParaRPr lang="en-US" sz="1550" dirty="0"/>
          </a:p>
        </p:txBody>
      </p:sp>
      <p:sp>
        <p:nvSpPr>
          <p:cNvPr id="7" name="Shape 4"/>
          <p:cNvSpPr/>
          <p:nvPr/>
        </p:nvSpPr>
        <p:spPr>
          <a:xfrm>
            <a:off x="793790" y="4989909"/>
            <a:ext cx="7556421" cy="1476256"/>
          </a:xfrm>
          <a:prstGeom prst="roundRect">
            <a:avLst>
              <a:gd name="adj" fmla="val 32267"/>
            </a:avLst>
          </a:prstGeom>
          <a:solidFill>
            <a:srgbClr val="D6F5EE"/>
          </a:solidFill>
          <a:ln w="7620">
            <a:solidFill>
              <a:srgbClr val="BCDBD4"/>
            </a:solidFill>
            <a:prstDash val="solid"/>
          </a:ln>
        </p:spPr>
        <p:txBody>
          <a:bodyPr/>
          <a:lstStyle/>
          <a:p>
            <a:endParaRPr lang="ru-RU"/>
          </a:p>
        </p:txBody>
      </p:sp>
      <p:sp>
        <p:nvSpPr>
          <p:cNvPr id="8" name="Text 5"/>
          <p:cNvSpPr/>
          <p:nvPr/>
        </p:nvSpPr>
        <p:spPr>
          <a:xfrm>
            <a:off x="999768" y="5195888"/>
            <a:ext cx="312443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Құпиялықты сақтау</a:t>
            </a:r>
            <a:endParaRPr lang="en-US" sz="1950" dirty="0"/>
          </a:p>
        </p:txBody>
      </p:sp>
      <p:sp>
        <p:nvSpPr>
          <p:cNvPr id="9" name="Text 6"/>
          <p:cNvSpPr/>
          <p:nvPr/>
        </p:nvSpPr>
        <p:spPr>
          <a:xfrm>
            <a:off x="999768" y="5625108"/>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Құпия ақпаратты жарияламау, әсіресе әлеуметтік желілерде. Жұмыс құжаттарын қоғамдық орындарда қалдырмау.</a:t>
            </a:r>
            <a:endParaRPr lang="en-US" sz="1550" dirty="0"/>
          </a:p>
        </p:txBody>
      </p:sp>
      <p:sp>
        <p:nvSpPr>
          <p:cNvPr id="10" name="Shape 7"/>
          <p:cNvSpPr/>
          <p:nvPr/>
        </p:nvSpPr>
        <p:spPr>
          <a:xfrm>
            <a:off x="793790" y="6664523"/>
            <a:ext cx="7556421" cy="1476256"/>
          </a:xfrm>
          <a:prstGeom prst="roundRect">
            <a:avLst>
              <a:gd name="adj" fmla="val 32267"/>
            </a:avLst>
          </a:prstGeom>
          <a:solidFill>
            <a:srgbClr val="D6F5EE"/>
          </a:solidFill>
          <a:ln w="7620">
            <a:solidFill>
              <a:srgbClr val="BCDBD4"/>
            </a:solidFill>
            <a:prstDash val="solid"/>
          </a:ln>
        </p:spPr>
        <p:txBody>
          <a:bodyPr/>
          <a:lstStyle/>
          <a:p>
            <a:endParaRPr lang="ru-RU"/>
          </a:p>
        </p:txBody>
      </p:sp>
      <p:sp>
        <p:nvSpPr>
          <p:cNvPr id="11" name="Text 8"/>
          <p:cNvSpPr/>
          <p:nvPr/>
        </p:nvSpPr>
        <p:spPr>
          <a:xfrm>
            <a:off x="999768" y="6870502"/>
            <a:ext cx="459843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Бағдарламаларды жаңарту</a:t>
            </a:r>
            <a:endParaRPr lang="en-US" sz="1950" dirty="0"/>
          </a:p>
        </p:txBody>
      </p:sp>
      <p:sp>
        <p:nvSpPr>
          <p:cNvPr id="12" name="Text 9"/>
          <p:cNvSpPr/>
          <p:nvPr/>
        </p:nvSpPr>
        <p:spPr>
          <a:xfrm>
            <a:off x="999768" y="7299722"/>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Операциялық жүйе мен қосымшаларды үнемі жаңартып отыру. Қауіпсіздік патчтарын дереу орнату.</a:t>
            </a:r>
            <a:endParaRPr lang="en-US" sz="1550" dirty="0"/>
          </a:p>
        </p:txBody>
      </p:sp>
      <p:sp>
        <p:nvSpPr>
          <p:cNvPr id="13" name="Shape 10"/>
          <p:cNvSpPr/>
          <p:nvPr/>
        </p:nvSpPr>
        <p:spPr>
          <a:xfrm>
            <a:off x="793790" y="8339137"/>
            <a:ext cx="7556421" cy="1476256"/>
          </a:xfrm>
          <a:prstGeom prst="roundRect">
            <a:avLst>
              <a:gd name="adj" fmla="val 32267"/>
            </a:avLst>
          </a:prstGeom>
          <a:solidFill>
            <a:srgbClr val="D6F5EE"/>
          </a:solidFill>
          <a:ln w="7620">
            <a:solidFill>
              <a:srgbClr val="BCDBD4"/>
            </a:solidFill>
            <a:prstDash val="solid"/>
          </a:ln>
        </p:spPr>
        <p:txBody>
          <a:bodyPr/>
          <a:lstStyle/>
          <a:p>
            <a:endParaRPr lang="ru-RU"/>
          </a:p>
        </p:txBody>
      </p:sp>
      <p:sp>
        <p:nvSpPr>
          <p:cNvPr id="14" name="Text 11"/>
          <p:cNvSpPr/>
          <p:nvPr/>
        </p:nvSpPr>
        <p:spPr>
          <a:xfrm>
            <a:off x="999768" y="854511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Сақ болу</a:t>
            </a:r>
            <a:endParaRPr lang="en-US" sz="1950" dirty="0"/>
          </a:p>
        </p:txBody>
      </p:sp>
      <p:sp>
        <p:nvSpPr>
          <p:cNvPr id="15" name="Text 12"/>
          <p:cNvSpPr/>
          <p:nvPr/>
        </p:nvSpPr>
        <p:spPr>
          <a:xfrm>
            <a:off x="999768" y="8974336"/>
            <a:ext cx="714446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Күмәнді сілтемелерді ашпау, белгісіз қосымшаларды орнатпау. Фишинг хаттарын тану және есеп беру.</a:t>
            </a:r>
            <a:endParaRPr lang="en-US" sz="15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793790" y="251198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Мобильді құрылғылар мен бұлттық қызметтер қауіпсіздігі</a:t>
            </a:r>
            <a:endParaRPr lang="en-US" sz="3900" dirty="0"/>
          </a:p>
        </p:txBody>
      </p:sp>
      <p:sp>
        <p:nvSpPr>
          <p:cNvPr id="3" name="Shape 1"/>
          <p:cNvSpPr/>
          <p:nvPr/>
        </p:nvSpPr>
        <p:spPr>
          <a:xfrm>
            <a:off x="793790" y="4446627"/>
            <a:ext cx="6422231" cy="4014192"/>
          </a:xfrm>
          <a:prstGeom prst="roundRect">
            <a:avLst>
              <a:gd name="adj" fmla="val 2734"/>
            </a:avLst>
          </a:prstGeom>
          <a:solidFill>
            <a:srgbClr val="FFFFFF"/>
          </a:solidFill>
          <a:ln/>
        </p:spPr>
        <p:txBody>
          <a:bodyPr/>
          <a:lstStyle/>
          <a:p>
            <a:endParaRPr lang="ru-RU"/>
          </a:p>
        </p:txBody>
      </p:sp>
      <p:sp>
        <p:nvSpPr>
          <p:cNvPr id="4" name="Shape 2"/>
          <p:cNvSpPr/>
          <p:nvPr/>
        </p:nvSpPr>
        <p:spPr>
          <a:xfrm>
            <a:off x="793790" y="4423767"/>
            <a:ext cx="6422231" cy="91440"/>
          </a:xfrm>
          <a:prstGeom prst="roundRect">
            <a:avLst>
              <a:gd name="adj" fmla="val 91163"/>
            </a:avLst>
          </a:prstGeom>
          <a:solidFill>
            <a:srgbClr val="26A688"/>
          </a:solidFill>
          <a:ln/>
        </p:spPr>
        <p:txBody>
          <a:bodyPr/>
          <a:lstStyle/>
          <a:p>
            <a:endParaRPr lang="ru-RU"/>
          </a:p>
        </p:txBody>
      </p:sp>
      <p:sp>
        <p:nvSpPr>
          <p:cNvPr id="5" name="Shape 3"/>
          <p:cNvSpPr/>
          <p:nvPr/>
        </p:nvSpPr>
        <p:spPr>
          <a:xfrm>
            <a:off x="3707249" y="4148971"/>
            <a:ext cx="595313" cy="595313"/>
          </a:xfrm>
          <a:prstGeom prst="roundRect">
            <a:avLst>
              <a:gd name="adj" fmla="val 153600"/>
            </a:avLst>
          </a:prstGeom>
          <a:solidFill>
            <a:srgbClr val="26A688"/>
          </a:solidFill>
          <a:ln/>
        </p:spPr>
        <p:txBody>
          <a:bodyPr/>
          <a:lstStyle/>
          <a:p>
            <a:endParaRPr lang="ru-RU"/>
          </a:p>
        </p:txBody>
      </p:sp>
      <p:sp>
        <p:nvSpPr>
          <p:cNvPr id="6" name="Text 4"/>
          <p:cNvSpPr/>
          <p:nvPr/>
        </p:nvSpPr>
        <p:spPr>
          <a:xfrm>
            <a:off x="3885843" y="4297799"/>
            <a:ext cx="238125" cy="297656"/>
          </a:xfrm>
          <a:prstGeom prst="rect">
            <a:avLst/>
          </a:prstGeom>
          <a:noFill/>
          <a:ln/>
        </p:spPr>
        <p:txBody>
          <a:bodyPr wrap="none" lIns="0" tIns="0" rIns="0" bIns="0" rtlCol="0" anchor="t"/>
          <a:lstStyle/>
          <a:p>
            <a:pPr marL="0" indent="0" algn="l">
              <a:lnSpc>
                <a:spcPts val="3000"/>
              </a:lnSpc>
              <a:buNone/>
            </a:pPr>
            <a:r>
              <a:rPr lang="en-US" sz="1850" b="1" dirty="0">
                <a:solidFill>
                  <a:srgbClr val="FFFFFF"/>
                </a:solidFill>
                <a:latin typeface="Unbounded Bold" pitchFamily="34" charset="0"/>
                <a:ea typeface="Unbounded Bold" pitchFamily="34" charset="-122"/>
                <a:cs typeface="Unbounded Bold" pitchFamily="34" charset="-120"/>
              </a:rPr>
              <a:t>1</a:t>
            </a:r>
            <a:endParaRPr lang="en-US" sz="1850" dirty="0"/>
          </a:p>
        </p:txBody>
      </p:sp>
      <p:sp>
        <p:nvSpPr>
          <p:cNvPr id="7" name="Text 5"/>
          <p:cNvSpPr/>
          <p:nvPr/>
        </p:nvSpPr>
        <p:spPr>
          <a:xfrm>
            <a:off x="1015008" y="4942761"/>
            <a:ext cx="341042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Мобильді қауіпсіздік</a:t>
            </a:r>
            <a:endParaRPr lang="en-US" sz="1950" dirty="0"/>
          </a:p>
        </p:txBody>
      </p:sp>
      <p:sp>
        <p:nvSpPr>
          <p:cNvPr id="8" name="Text 6"/>
          <p:cNvSpPr/>
          <p:nvPr/>
        </p:nvSpPr>
        <p:spPr>
          <a:xfrm>
            <a:off x="1015008" y="5371981"/>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Қашықтан жұмыс істеу қауіптері артып келеді. Смартфондар мен планшеттерде құпия деректер сақталады, сондықтан оларды қорғау өте маңызды.</a:t>
            </a:r>
            <a:endParaRPr lang="en-US" sz="1550" dirty="0"/>
          </a:p>
        </p:txBody>
      </p:sp>
      <p:sp>
        <p:nvSpPr>
          <p:cNvPr id="9" name="Text 7"/>
          <p:cNvSpPr/>
          <p:nvPr/>
        </p:nvSpPr>
        <p:spPr>
          <a:xfrm>
            <a:off x="1015008" y="6443663"/>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Құрылғыларды құлыптау (PIN, биометрия)</a:t>
            </a:r>
            <a:endParaRPr lang="en-US" sz="1550" dirty="0"/>
          </a:p>
        </p:txBody>
      </p:sp>
      <p:sp>
        <p:nvSpPr>
          <p:cNvPr id="10" name="Text 8"/>
          <p:cNvSpPr/>
          <p:nvPr/>
        </p:nvSpPr>
        <p:spPr>
          <a:xfrm>
            <a:off x="1015008" y="6830616"/>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Жоғалған құрылғыларды қашықтан өшіру мүмкіндігі</a:t>
            </a:r>
            <a:endParaRPr lang="en-US" sz="1550" dirty="0"/>
          </a:p>
        </p:txBody>
      </p:sp>
      <p:sp>
        <p:nvSpPr>
          <p:cNvPr id="11" name="Text 9"/>
          <p:cNvSpPr/>
          <p:nvPr/>
        </p:nvSpPr>
        <p:spPr>
          <a:xfrm>
            <a:off x="1015008" y="7217569"/>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Тек ресми қосымша дүкендерін қолдану</a:t>
            </a:r>
            <a:endParaRPr lang="en-US" sz="1550" dirty="0"/>
          </a:p>
        </p:txBody>
      </p:sp>
      <p:sp>
        <p:nvSpPr>
          <p:cNvPr id="12" name="Text 10"/>
          <p:cNvSpPr/>
          <p:nvPr/>
        </p:nvSpPr>
        <p:spPr>
          <a:xfrm>
            <a:off x="1015008" y="7604522"/>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Қоғамдық Wi-Fi желілерінде VPN пайдалану</a:t>
            </a:r>
            <a:endParaRPr lang="en-US" sz="1550" dirty="0"/>
          </a:p>
        </p:txBody>
      </p:sp>
      <p:sp>
        <p:nvSpPr>
          <p:cNvPr id="13" name="Shape 11"/>
          <p:cNvSpPr/>
          <p:nvPr/>
        </p:nvSpPr>
        <p:spPr>
          <a:xfrm>
            <a:off x="7414379" y="4446627"/>
            <a:ext cx="6422231" cy="4014192"/>
          </a:xfrm>
          <a:prstGeom prst="roundRect">
            <a:avLst>
              <a:gd name="adj" fmla="val 2734"/>
            </a:avLst>
          </a:prstGeom>
          <a:solidFill>
            <a:srgbClr val="FFFFFF"/>
          </a:solidFill>
          <a:ln/>
        </p:spPr>
        <p:txBody>
          <a:bodyPr/>
          <a:lstStyle/>
          <a:p>
            <a:endParaRPr lang="ru-RU"/>
          </a:p>
        </p:txBody>
      </p:sp>
      <p:sp>
        <p:nvSpPr>
          <p:cNvPr id="14" name="Shape 12"/>
          <p:cNvSpPr/>
          <p:nvPr/>
        </p:nvSpPr>
        <p:spPr>
          <a:xfrm>
            <a:off x="7414379" y="4423767"/>
            <a:ext cx="6422231" cy="91440"/>
          </a:xfrm>
          <a:prstGeom prst="roundRect">
            <a:avLst>
              <a:gd name="adj" fmla="val 91163"/>
            </a:avLst>
          </a:prstGeom>
          <a:solidFill>
            <a:srgbClr val="26A688"/>
          </a:solidFill>
          <a:ln/>
        </p:spPr>
        <p:txBody>
          <a:bodyPr/>
          <a:lstStyle/>
          <a:p>
            <a:endParaRPr lang="ru-RU"/>
          </a:p>
        </p:txBody>
      </p:sp>
      <p:sp>
        <p:nvSpPr>
          <p:cNvPr id="15" name="Shape 13"/>
          <p:cNvSpPr/>
          <p:nvPr/>
        </p:nvSpPr>
        <p:spPr>
          <a:xfrm>
            <a:off x="10327838" y="4148971"/>
            <a:ext cx="595313" cy="595313"/>
          </a:xfrm>
          <a:prstGeom prst="roundRect">
            <a:avLst>
              <a:gd name="adj" fmla="val 153600"/>
            </a:avLst>
          </a:prstGeom>
          <a:solidFill>
            <a:srgbClr val="26A688"/>
          </a:solidFill>
          <a:ln/>
        </p:spPr>
        <p:txBody>
          <a:bodyPr/>
          <a:lstStyle/>
          <a:p>
            <a:endParaRPr lang="ru-RU"/>
          </a:p>
        </p:txBody>
      </p:sp>
      <p:sp>
        <p:nvSpPr>
          <p:cNvPr id="16" name="Text 14"/>
          <p:cNvSpPr/>
          <p:nvPr/>
        </p:nvSpPr>
        <p:spPr>
          <a:xfrm>
            <a:off x="10506432" y="4297799"/>
            <a:ext cx="238125" cy="297656"/>
          </a:xfrm>
          <a:prstGeom prst="rect">
            <a:avLst/>
          </a:prstGeom>
          <a:noFill/>
          <a:ln/>
        </p:spPr>
        <p:txBody>
          <a:bodyPr wrap="none" lIns="0" tIns="0" rIns="0" bIns="0" rtlCol="0" anchor="t"/>
          <a:lstStyle/>
          <a:p>
            <a:pPr marL="0" indent="0" algn="l">
              <a:lnSpc>
                <a:spcPts val="3000"/>
              </a:lnSpc>
              <a:buNone/>
            </a:pPr>
            <a:r>
              <a:rPr lang="en-US" sz="1850" b="1" dirty="0">
                <a:solidFill>
                  <a:srgbClr val="FFFFFF"/>
                </a:solidFill>
                <a:latin typeface="Unbounded Bold" pitchFamily="34" charset="0"/>
                <a:ea typeface="Unbounded Bold" pitchFamily="34" charset="-122"/>
                <a:cs typeface="Unbounded Bold" pitchFamily="34" charset="-120"/>
              </a:rPr>
              <a:t>2</a:t>
            </a:r>
            <a:endParaRPr lang="en-US" sz="1850" dirty="0"/>
          </a:p>
        </p:txBody>
      </p:sp>
      <p:sp>
        <p:nvSpPr>
          <p:cNvPr id="17" name="Text 15"/>
          <p:cNvSpPr/>
          <p:nvPr/>
        </p:nvSpPr>
        <p:spPr>
          <a:xfrm>
            <a:off x="7635597" y="4942761"/>
            <a:ext cx="312598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Бұлттық қауіпсіздік</a:t>
            </a:r>
            <a:endParaRPr lang="en-US" sz="1950" dirty="0"/>
          </a:p>
        </p:txBody>
      </p:sp>
      <p:sp>
        <p:nvSpPr>
          <p:cNvPr id="18" name="Text 16"/>
          <p:cNvSpPr/>
          <p:nvPr/>
        </p:nvSpPr>
        <p:spPr>
          <a:xfrm>
            <a:off x="7635597" y="5371981"/>
            <a:ext cx="5979795"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Бұлттық деректерді қорғау әдістері әртүрлі болуы керек. Деректер провайдер серверлерінде сақталатындықтан, сенімді қызмет таңдау маңызды.</a:t>
            </a:r>
            <a:endParaRPr lang="en-US" sz="1550" dirty="0"/>
          </a:p>
        </p:txBody>
      </p:sp>
      <p:sp>
        <p:nvSpPr>
          <p:cNvPr id="19" name="Text 17"/>
          <p:cNvSpPr/>
          <p:nvPr/>
        </p:nvSpPr>
        <p:spPr>
          <a:xfrm>
            <a:off x="7635597" y="6443663"/>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Екі факторлы аутентификацияны міндетті қосу</a:t>
            </a:r>
            <a:endParaRPr lang="en-US" sz="1550" dirty="0"/>
          </a:p>
        </p:txBody>
      </p:sp>
      <p:sp>
        <p:nvSpPr>
          <p:cNvPr id="20" name="Text 18"/>
          <p:cNvSpPr/>
          <p:nvPr/>
        </p:nvSpPr>
        <p:spPr>
          <a:xfrm>
            <a:off x="7635597" y="6830616"/>
            <a:ext cx="5979795" cy="635079"/>
          </a:xfrm>
          <a:prstGeom prst="rect">
            <a:avLst/>
          </a:prstGeom>
          <a:noFill/>
          <a:ln/>
        </p:spPr>
        <p:txBody>
          <a:bodyPr wrap="squar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Деректерді шифрлау (тыныштық және тасымалдау кезінде)</a:t>
            </a:r>
            <a:endParaRPr lang="en-US" sz="1550" dirty="0"/>
          </a:p>
        </p:txBody>
      </p:sp>
      <p:sp>
        <p:nvSpPr>
          <p:cNvPr id="21" name="Text 19"/>
          <p:cNvSpPr/>
          <p:nvPr/>
        </p:nvSpPr>
        <p:spPr>
          <a:xfrm>
            <a:off x="7635597" y="7535108"/>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Қолжетімділік құқықтарын дұрыс баптау</a:t>
            </a:r>
            <a:endParaRPr lang="en-US" sz="1550" dirty="0"/>
          </a:p>
        </p:txBody>
      </p:sp>
      <p:sp>
        <p:nvSpPr>
          <p:cNvPr id="22" name="Text 20"/>
          <p:cNvSpPr/>
          <p:nvPr/>
        </p:nvSpPr>
        <p:spPr>
          <a:xfrm>
            <a:off x="7635597" y="7922062"/>
            <a:ext cx="59797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Үнемі резервтік көшірмелер жасау</a:t>
            </a:r>
            <a:endParaRPr lang="en-US" sz="1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2393156"/>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Мобильді құрылғыда қауіпсіздік шаралары</a:t>
            </a:r>
            <a:endParaRPr lang="en-US" sz="3900" dirty="0"/>
          </a:p>
        </p:txBody>
      </p:sp>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3790" y="3930968"/>
            <a:ext cx="496133" cy="496133"/>
          </a:xfrm>
          <a:prstGeom prst="rect">
            <a:avLst/>
          </a:prstGeom>
        </p:spPr>
      </p:pic>
      <p:sp>
        <p:nvSpPr>
          <p:cNvPr id="5" name="Text 1"/>
          <p:cNvSpPr/>
          <p:nvPr/>
        </p:nvSpPr>
        <p:spPr>
          <a:xfrm>
            <a:off x="1537930" y="4048720"/>
            <a:ext cx="424326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Биометриялық қауіпсіздік</a:t>
            </a:r>
            <a:endParaRPr lang="en-US" sz="1950" dirty="0"/>
          </a:p>
        </p:txBody>
      </p:sp>
      <p:sp>
        <p:nvSpPr>
          <p:cNvPr id="6" name="Text 2"/>
          <p:cNvSpPr/>
          <p:nvPr/>
        </p:nvSpPr>
        <p:spPr>
          <a:xfrm>
            <a:off x="1537930" y="4477941"/>
            <a:ext cx="681228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Саусақ ізі немесе бет тану арқылы құрылғыны қорғау</a:t>
            </a:r>
            <a:endParaRPr lang="en-US" sz="1550" dirty="0"/>
          </a:p>
        </p:txBody>
      </p:sp>
      <p:pic>
        <p:nvPicPr>
          <p:cNvPr id="7"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3790" y="5192316"/>
            <a:ext cx="496133" cy="496133"/>
          </a:xfrm>
          <a:prstGeom prst="rect">
            <a:avLst/>
          </a:prstGeom>
        </p:spPr>
      </p:pic>
      <p:sp>
        <p:nvSpPr>
          <p:cNvPr id="8" name="Text 3"/>
          <p:cNvSpPr/>
          <p:nvPr/>
        </p:nvSpPr>
        <p:spPr>
          <a:xfrm>
            <a:off x="1537930" y="5310068"/>
            <a:ext cx="3595449"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Антивирус қорғанысы</a:t>
            </a:r>
            <a:endParaRPr lang="en-US" sz="1950" dirty="0"/>
          </a:p>
        </p:txBody>
      </p:sp>
      <p:sp>
        <p:nvSpPr>
          <p:cNvPr id="9" name="Text 4"/>
          <p:cNvSpPr/>
          <p:nvPr/>
        </p:nvSpPr>
        <p:spPr>
          <a:xfrm>
            <a:off x="1537930" y="5739289"/>
            <a:ext cx="681228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Мобильді антивирус орнату және үнемі сканерлеу</a:t>
            </a:r>
            <a:endParaRPr lang="en-US" sz="1550" dirty="0"/>
          </a:p>
        </p:txBody>
      </p:sp>
      <p:pic>
        <p:nvPicPr>
          <p:cNvPr id="10"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3790" y="6453664"/>
            <a:ext cx="496133" cy="496133"/>
          </a:xfrm>
          <a:prstGeom prst="rect">
            <a:avLst/>
          </a:prstGeom>
        </p:spPr>
      </p:pic>
      <p:sp>
        <p:nvSpPr>
          <p:cNvPr id="11" name="Text 5"/>
          <p:cNvSpPr/>
          <p:nvPr/>
        </p:nvSpPr>
        <p:spPr>
          <a:xfrm>
            <a:off x="1537930" y="6571417"/>
            <a:ext cx="2644378"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Жүйені жаңарту</a:t>
            </a:r>
            <a:endParaRPr lang="en-US" sz="1950" dirty="0"/>
          </a:p>
        </p:txBody>
      </p:sp>
      <p:sp>
        <p:nvSpPr>
          <p:cNvPr id="12" name="Text 6"/>
          <p:cNvSpPr/>
          <p:nvPr/>
        </p:nvSpPr>
        <p:spPr>
          <a:xfrm>
            <a:off x="1537930" y="7000637"/>
            <a:ext cx="681228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OS және қосымшаларды үнемі жаңартып отыру</a:t>
            </a:r>
            <a:endParaRPr lang="en-US" sz="1550" dirty="0"/>
          </a:p>
        </p:txBody>
      </p:sp>
      <p:pic>
        <p:nvPicPr>
          <p:cNvPr id="13"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3790" y="7715012"/>
            <a:ext cx="496133" cy="496133"/>
          </a:xfrm>
          <a:prstGeom prst="rect">
            <a:avLst/>
          </a:prstGeom>
        </p:spPr>
      </p:pic>
      <p:sp>
        <p:nvSpPr>
          <p:cNvPr id="14" name="Text 7"/>
          <p:cNvSpPr/>
          <p:nvPr/>
        </p:nvSpPr>
        <p:spPr>
          <a:xfrm>
            <a:off x="1537930" y="7832765"/>
            <a:ext cx="295703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Резервтік көшірме</a:t>
            </a:r>
            <a:endParaRPr lang="en-US" sz="1950" dirty="0"/>
          </a:p>
        </p:txBody>
      </p:sp>
      <p:sp>
        <p:nvSpPr>
          <p:cNvPr id="15" name="Text 8"/>
          <p:cNvSpPr/>
          <p:nvPr/>
        </p:nvSpPr>
        <p:spPr>
          <a:xfrm>
            <a:off x="1537930" y="8261985"/>
            <a:ext cx="6812280" cy="317540"/>
          </a:xfrm>
          <a:prstGeom prst="rect">
            <a:avLst/>
          </a:prstGeom>
          <a:noFill/>
          <a:ln/>
        </p:spPr>
        <p:txBody>
          <a:bodyPr wrap="non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Деректердің автоматты резервтік көшірмесін баптау</a:t>
            </a:r>
            <a:endParaRPr lang="en-US" sz="15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4630400" cy="2480905"/>
          </a:xfrm>
          <a:prstGeom prst="rect">
            <a:avLst/>
          </a:prstGeom>
        </p:spPr>
      </p:pic>
      <p:sp>
        <p:nvSpPr>
          <p:cNvPr id="3" name="Text 0"/>
          <p:cNvSpPr/>
          <p:nvPr/>
        </p:nvSpPr>
        <p:spPr>
          <a:xfrm>
            <a:off x="793790" y="3901321"/>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Кибершабуылдардың түрлері мен мысалдары</a:t>
            </a:r>
            <a:endParaRPr lang="en-US" sz="3900" dirty="0"/>
          </a:p>
        </p:txBody>
      </p:sp>
      <p:sp>
        <p:nvSpPr>
          <p:cNvPr id="4" name="Shape 1"/>
          <p:cNvSpPr/>
          <p:nvPr/>
        </p:nvSpPr>
        <p:spPr>
          <a:xfrm>
            <a:off x="793790" y="5439132"/>
            <a:ext cx="13042821" cy="3254812"/>
          </a:xfrm>
          <a:prstGeom prst="roundRect">
            <a:avLst>
              <a:gd name="adj" fmla="val 2561"/>
            </a:avLst>
          </a:prstGeom>
          <a:solidFill>
            <a:srgbClr val="D6F5EE"/>
          </a:solidFill>
          <a:ln w="7620">
            <a:solidFill>
              <a:srgbClr val="BCDBD4"/>
            </a:solidFill>
            <a:prstDash val="solid"/>
          </a:ln>
        </p:spPr>
        <p:txBody>
          <a:bodyPr/>
          <a:lstStyle/>
          <a:p>
            <a:endParaRPr lang="ru-RU"/>
          </a:p>
        </p:txBody>
      </p:sp>
      <p:sp>
        <p:nvSpPr>
          <p:cNvPr id="5" name="Shape 2"/>
          <p:cNvSpPr/>
          <p:nvPr/>
        </p:nvSpPr>
        <p:spPr>
          <a:xfrm>
            <a:off x="801410" y="5446752"/>
            <a:ext cx="6513790" cy="1778556"/>
          </a:xfrm>
          <a:prstGeom prst="roundRect">
            <a:avLst>
              <a:gd name="adj" fmla="val 4687"/>
            </a:avLst>
          </a:prstGeom>
          <a:solidFill>
            <a:srgbClr val="D6F5EE"/>
          </a:solidFill>
          <a:ln/>
        </p:spPr>
        <p:txBody>
          <a:bodyPr/>
          <a:lstStyle/>
          <a:p>
            <a:endParaRPr lang="ru-RU"/>
          </a:p>
        </p:txBody>
      </p:sp>
      <p:sp>
        <p:nvSpPr>
          <p:cNvPr id="6" name="Text 3"/>
          <p:cNvSpPr/>
          <p:nvPr/>
        </p:nvSpPr>
        <p:spPr>
          <a:xfrm>
            <a:off x="999768" y="56451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Вирустар</a:t>
            </a:r>
            <a:endParaRPr lang="en-US" sz="1950" dirty="0"/>
          </a:p>
        </p:txBody>
      </p:sp>
      <p:sp>
        <p:nvSpPr>
          <p:cNvPr id="7" name="Text 4"/>
          <p:cNvSpPr/>
          <p:nvPr/>
        </p:nvSpPr>
        <p:spPr>
          <a:xfrm>
            <a:off x="999768" y="6074331"/>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Өздігінен көбейетін зиянды код. Файлдар мен жүйелерді зақымдайды, деректерді жояды немесе өзгертеді.</a:t>
            </a:r>
            <a:endParaRPr lang="en-US" sz="1550" dirty="0"/>
          </a:p>
        </p:txBody>
      </p:sp>
      <p:sp>
        <p:nvSpPr>
          <p:cNvPr id="8" name="Shape 5"/>
          <p:cNvSpPr/>
          <p:nvPr/>
        </p:nvSpPr>
        <p:spPr>
          <a:xfrm>
            <a:off x="7315200" y="5446752"/>
            <a:ext cx="6513790" cy="1778556"/>
          </a:xfrm>
          <a:prstGeom prst="rect">
            <a:avLst/>
          </a:prstGeom>
          <a:solidFill>
            <a:srgbClr val="D6F5EE"/>
          </a:solidFill>
          <a:ln/>
        </p:spPr>
        <p:txBody>
          <a:bodyPr/>
          <a:lstStyle/>
          <a:p>
            <a:endParaRPr lang="ru-RU"/>
          </a:p>
        </p:txBody>
      </p:sp>
      <p:sp>
        <p:nvSpPr>
          <p:cNvPr id="9" name="Shape 6"/>
          <p:cNvSpPr/>
          <p:nvPr/>
        </p:nvSpPr>
        <p:spPr>
          <a:xfrm>
            <a:off x="7315200" y="5446752"/>
            <a:ext cx="22860" cy="1778556"/>
          </a:xfrm>
          <a:prstGeom prst="roundRect">
            <a:avLst>
              <a:gd name="adj" fmla="val 364651"/>
            </a:avLst>
          </a:prstGeom>
          <a:solidFill>
            <a:srgbClr val="BCDBD4"/>
          </a:solidFill>
          <a:ln/>
        </p:spPr>
        <p:txBody>
          <a:bodyPr/>
          <a:lstStyle/>
          <a:p>
            <a:endParaRPr lang="ru-RU"/>
          </a:p>
        </p:txBody>
      </p:sp>
      <p:sp>
        <p:nvSpPr>
          <p:cNvPr id="10" name="Text 7"/>
          <p:cNvSpPr/>
          <p:nvPr/>
        </p:nvSpPr>
        <p:spPr>
          <a:xfrm>
            <a:off x="7513558" y="5645110"/>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Трояндар</a:t>
            </a:r>
            <a:endParaRPr lang="en-US" sz="1950" dirty="0"/>
          </a:p>
        </p:txBody>
      </p:sp>
      <p:sp>
        <p:nvSpPr>
          <p:cNvPr id="11" name="Text 8"/>
          <p:cNvSpPr/>
          <p:nvPr/>
        </p:nvSpPr>
        <p:spPr>
          <a:xfrm>
            <a:off x="7513558" y="6074331"/>
            <a:ext cx="611707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Пайдалы бағдарлама болып көрсетеді, бірақ жүйеге кіргеннен кейін зиян келтіреді. Деректерді ұрлайды немесе бақылауды береді.</a:t>
            </a:r>
            <a:endParaRPr lang="en-US" sz="1550" dirty="0"/>
          </a:p>
        </p:txBody>
      </p:sp>
      <p:sp>
        <p:nvSpPr>
          <p:cNvPr id="12" name="Shape 9"/>
          <p:cNvSpPr/>
          <p:nvPr/>
        </p:nvSpPr>
        <p:spPr>
          <a:xfrm>
            <a:off x="801410" y="7225308"/>
            <a:ext cx="6513790" cy="1461016"/>
          </a:xfrm>
          <a:prstGeom prst="rect">
            <a:avLst/>
          </a:prstGeom>
          <a:solidFill>
            <a:srgbClr val="D6F5EE"/>
          </a:solidFill>
          <a:ln/>
        </p:spPr>
        <p:txBody>
          <a:bodyPr/>
          <a:lstStyle/>
          <a:p>
            <a:endParaRPr lang="ru-RU"/>
          </a:p>
        </p:txBody>
      </p:sp>
      <p:sp>
        <p:nvSpPr>
          <p:cNvPr id="13" name="Shape 10"/>
          <p:cNvSpPr/>
          <p:nvPr/>
        </p:nvSpPr>
        <p:spPr>
          <a:xfrm>
            <a:off x="801410" y="7225308"/>
            <a:ext cx="6513790" cy="22860"/>
          </a:xfrm>
          <a:prstGeom prst="roundRect">
            <a:avLst>
              <a:gd name="adj" fmla="val 364651"/>
            </a:avLst>
          </a:prstGeom>
          <a:solidFill>
            <a:srgbClr val="BCDBD4"/>
          </a:solidFill>
          <a:ln/>
        </p:spPr>
        <p:txBody>
          <a:bodyPr/>
          <a:lstStyle/>
          <a:p>
            <a:endParaRPr lang="ru-RU"/>
          </a:p>
        </p:txBody>
      </p:sp>
      <p:sp>
        <p:nvSpPr>
          <p:cNvPr id="14" name="Text 11"/>
          <p:cNvSpPr/>
          <p:nvPr/>
        </p:nvSpPr>
        <p:spPr>
          <a:xfrm>
            <a:off x="999768" y="7423666"/>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Ransomware</a:t>
            </a:r>
            <a:endParaRPr lang="en-US" sz="1950" dirty="0"/>
          </a:p>
        </p:txBody>
      </p:sp>
      <p:sp>
        <p:nvSpPr>
          <p:cNvPr id="15" name="Text 12"/>
          <p:cNvSpPr/>
          <p:nvPr/>
        </p:nvSpPr>
        <p:spPr>
          <a:xfrm>
            <a:off x="999768" y="7852886"/>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Деректерді шифрлап, оларды қайтару үшін төлем талап етеді. Соңғы жылдары кеңінен таралды.</a:t>
            </a:r>
            <a:endParaRPr lang="en-US" sz="1550" dirty="0"/>
          </a:p>
        </p:txBody>
      </p:sp>
      <p:sp>
        <p:nvSpPr>
          <p:cNvPr id="16" name="Shape 13"/>
          <p:cNvSpPr/>
          <p:nvPr/>
        </p:nvSpPr>
        <p:spPr>
          <a:xfrm>
            <a:off x="7315200" y="7225308"/>
            <a:ext cx="6513790" cy="1461016"/>
          </a:xfrm>
          <a:prstGeom prst="rect">
            <a:avLst/>
          </a:prstGeom>
          <a:solidFill>
            <a:srgbClr val="D6F5EE"/>
          </a:solidFill>
          <a:ln/>
        </p:spPr>
        <p:txBody>
          <a:bodyPr/>
          <a:lstStyle/>
          <a:p>
            <a:endParaRPr lang="ru-RU"/>
          </a:p>
        </p:txBody>
      </p:sp>
      <p:sp>
        <p:nvSpPr>
          <p:cNvPr id="17" name="Shape 14"/>
          <p:cNvSpPr/>
          <p:nvPr/>
        </p:nvSpPr>
        <p:spPr>
          <a:xfrm>
            <a:off x="7315200" y="7225308"/>
            <a:ext cx="22860" cy="1461016"/>
          </a:xfrm>
          <a:prstGeom prst="roundRect">
            <a:avLst>
              <a:gd name="adj" fmla="val 364651"/>
            </a:avLst>
          </a:prstGeom>
          <a:solidFill>
            <a:srgbClr val="BCDBD4"/>
          </a:solidFill>
          <a:ln/>
        </p:spPr>
        <p:txBody>
          <a:bodyPr/>
          <a:lstStyle/>
          <a:p>
            <a:endParaRPr lang="ru-RU"/>
          </a:p>
        </p:txBody>
      </p:sp>
      <p:sp>
        <p:nvSpPr>
          <p:cNvPr id="18" name="Shape 15"/>
          <p:cNvSpPr/>
          <p:nvPr/>
        </p:nvSpPr>
        <p:spPr>
          <a:xfrm>
            <a:off x="7315200" y="7225308"/>
            <a:ext cx="6513790" cy="22860"/>
          </a:xfrm>
          <a:prstGeom prst="roundRect">
            <a:avLst>
              <a:gd name="adj" fmla="val 364651"/>
            </a:avLst>
          </a:prstGeom>
          <a:solidFill>
            <a:srgbClr val="BCDBD4"/>
          </a:solidFill>
          <a:ln/>
        </p:spPr>
        <p:txBody>
          <a:bodyPr/>
          <a:lstStyle/>
          <a:p>
            <a:endParaRPr lang="ru-RU"/>
          </a:p>
        </p:txBody>
      </p:sp>
      <p:sp>
        <p:nvSpPr>
          <p:cNvPr id="19" name="Text 16"/>
          <p:cNvSpPr/>
          <p:nvPr/>
        </p:nvSpPr>
        <p:spPr>
          <a:xfrm>
            <a:off x="7513558" y="7423666"/>
            <a:ext cx="312420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DDoS шабуылдары</a:t>
            </a:r>
            <a:endParaRPr lang="en-US" sz="1950" dirty="0"/>
          </a:p>
        </p:txBody>
      </p:sp>
      <p:sp>
        <p:nvSpPr>
          <p:cNvPr id="20" name="Text 17"/>
          <p:cNvSpPr/>
          <p:nvPr/>
        </p:nvSpPr>
        <p:spPr>
          <a:xfrm>
            <a:off x="7513558" y="7852886"/>
            <a:ext cx="611707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Серверлерді шамадан тыс сұраныстармен басып, қызметті тоқтатады. Ірі компаниялар үшін үлкен қауіп.</a:t>
            </a:r>
            <a:endParaRPr lang="en-US" sz="1550" dirty="0"/>
          </a:p>
        </p:txBody>
      </p:sp>
      <p:sp>
        <p:nvSpPr>
          <p:cNvPr id="21" name="Text 18"/>
          <p:cNvSpPr/>
          <p:nvPr/>
        </p:nvSpPr>
        <p:spPr>
          <a:xfrm>
            <a:off x="793790" y="891718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2023 жылы WannaCry, Petya және басқа да ірі ransomware шабуылдары әлемдік компанияларға миллиардтаған доллар шығын келтірді. Colonial Pipeline шабуылы АҚШ-та отын жеткізілімін тоқтатты.</a:t>
            </a:r>
            <a:endParaRPr lang="en-US" sz="15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793790" y="1857256"/>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Қазақстандағы ақпараттық қауіпсіздік саласындағы оқиғалар</a:t>
            </a:r>
            <a:endParaRPr lang="en-US" sz="3900" dirty="0"/>
          </a:p>
        </p:txBody>
      </p:sp>
      <p:sp>
        <p:nvSpPr>
          <p:cNvPr id="3" name="Shape 1"/>
          <p:cNvSpPr/>
          <p:nvPr/>
        </p:nvSpPr>
        <p:spPr>
          <a:xfrm>
            <a:off x="7303770" y="3494246"/>
            <a:ext cx="22860" cy="4762857"/>
          </a:xfrm>
          <a:prstGeom prst="roundRect">
            <a:avLst>
              <a:gd name="adj" fmla="val 364651"/>
            </a:avLst>
          </a:prstGeom>
          <a:solidFill>
            <a:srgbClr val="BCDBD4"/>
          </a:solidFill>
          <a:ln/>
        </p:spPr>
        <p:txBody>
          <a:bodyPr/>
          <a:lstStyle/>
          <a:p>
            <a:endParaRPr lang="ru-RU" dirty="0"/>
          </a:p>
        </p:txBody>
      </p:sp>
      <p:sp>
        <p:nvSpPr>
          <p:cNvPr id="4" name="Shape 2"/>
          <p:cNvSpPr/>
          <p:nvPr/>
        </p:nvSpPr>
        <p:spPr>
          <a:xfrm>
            <a:off x="6742748" y="4276606"/>
            <a:ext cx="595313" cy="22860"/>
          </a:xfrm>
          <a:prstGeom prst="roundRect">
            <a:avLst>
              <a:gd name="adj" fmla="val 364651"/>
            </a:avLst>
          </a:prstGeom>
          <a:solidFill>
            <a:srgbClr val="BCDBD4"/>
          </a:solidFill>
          <a:ln/>
        </p:spPr>
        <p:txBody>
          <a:bodyPr/>
          <a:lstStyle/>
          <a:p>
            <a:endParaRPr lang="ru-RU" dirty="0"/>
          </a:p>
        </p:txBody>
      </p:sp>
      <p:sp>
        <p:nvSpPr>
          <p:cNvPr id="5" name="Shape 3"/>
          <p:cNvSpPr/>
          <p:nvPr/>
        </p:nvSpPr>
        <p:spPr>
          <a:xfrm>
            <a:off x="7240786" y="4213622"/>
            <a:ext cx="148828" cy="148828"/>
          </a:xfrm>
          <a:prstGeom prst="roundRect">
            <a:avLst>
              <a:gd name="adj" fmla="val 307200"/>
            </a:avLst>
          </a:prstGeom>
          <a:solidFill>
            <a:srgbClr val="26A688"/>
          </a:solidFill>
          <a:ln/>
        </p:spPr>
        <p:txBody>
          <a:bodyPr/>
          <a:lstStyle/>
          <a:p>
            <a:endParaRPr lang="ru-RU" dirty="0"/>
          </a:p>
        </p:txBody>
      </p:sp>
      <p:sp>
        <p:nvSpPr>
          <p:cNvPr id="6" name="Shape 4"/>
          <p:cNvSpPr/>
          <p:nvPr/>
        </p:nvSpPr>
        <p:spPr>
          <a:xfrm>
            <a:off x="793790" y="3494246"/>
            <a:ext cx="5926098" cy="1587698"/>
          </a:xfrm>
          <a:prstGeom prst="roundRect">
            <a:avLst>
              <a:gd name="adj" fmla="val 5250"/>
            </a:avLst>
          </a:prstGeom>
          <a:solidFill>
            <a:srgbClr val="D6F5EE"/>
          </a:solidFill>
          <a:ln w="7620">
            <a:solidFill>
              <a:srgbClr val="BCDBD4"/>
            </a:solidFill>
            <a:prstDash val="solid"/>
          </a:ln>
        </p:spPr>
        <p:txBody>
          <a:bodyPr/>
          <a:lstStyle/>
          <a:p>
            <a:endParaRPr lang="ru-RU" dirty="0"/>
          </a:p>
        </p:txBody>
      </p:sp>
      <p:sp>
        <p:nvSpPr>
          <p:cNvPr id="7" name="Text 5"/>
          <p:cNvSpPr/>
          <p:nvPr/>
        </p:nvSpPr>
        <p:spPr>
          <a:xfrm>
            <a:off x="4033004" y="3700224"/>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2019 жыл</a:t>
            </a:r>
            <a:endParaRPr lang="en-US" sz="1950" dirty="0"/>
          </a:p>
        </p:txBody>
      </p:sp>
      <p:sp>
        <p:nvSpPr>
          <p:cNvPr id="8" name="Text 6"/>
          <p:cNvSpPr/>
          <p:nvPr/>
        </p:nvSpPr>
        <p:spPr>
          <a:xfrm>
            <a:off x="999768" y="4129445"/>
            <a:ext cx="5514142"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Мемлекеттік порталдарға бағытталған DDoS шабуылдары тіркелді. Қауіпсіздік шаралары күшейтілді.</a:t>
            </a:r>
            <a:endParaRPr lang="en-US" sz="1550" dirty="0"/>
          </a:p>
        </p:txBody>
      </p:sp>
      <p:sp>
        <p:nvSpPr>
          <p:cNvPr id="9" name="Shape 7"/>
          <p:cNvSpPr/>
          <p:nvPr/>
        </p:nvSpPr>
        <p:spPr>
          <a:xfrm>
            <a:off x="7292340" y="5467231"/>
            <a:ext cx="595313" cy="22860"/>
          </a:xfrm>
          <a:prstGeom prst="roundRect">
            <a:avLst>
              <a:gd name="adj" fmla="val 364651"/>
            </a:avLst>
          </a:prstGeom>
          <a:solidFill>
            <a:srgbClr val="BCDBD4"/>
          </a:solidFill>
          <a:ln/>
        </p:spPr>
        <p:txBody>
          <a:bodyPr/>
          <a:lstStyle/>
          <a:p>
            <a:endParaRPr lang="ru-RU" dirty="0"/>
          </a:p>
        </p:txBody>
      </p:sp>
      <p:sp>
        <p:nvSpPr>
          <p:cNvPr id="10" name="Shape 8"/>
          <p:cNvSpPr/>
          <p:nvPr/>
        </p:nvSpPr>
        <p:spPr>
          <a:xfrm>
            <a:off x="7240786" y="5404247"/>
            <a:ext cx="148828" cy="148828"/>
          </a:xfrm>
          <a:prstGeom prst="roundRect">
            <a:avLst>
              <a:gd name="adj" fmla="val 307200"/>
            </a:avLst>
          </a:prstGeom>
          <a:solidFill>
            <a:srgbClr val="26A688"/>
          </a:solidFill>
          <a:ln/>
        </p:spPr>
        <p:txBody>
          <a:bodyPr/>
          <a:lstStyle/>
          <a:p>
            <a:endParaRPr lang="ru-RU" dirty="0"/>
          </a:p>
        </p:txBody>
      </p:sp>
      <p:sp>
        <p:nvSpPr>
          <p:cNvPr id="11" name="Shape 9"/>
          <p:cNvSpPr/>
          <p:nvPr/>
        </p:nvSpPr>
        <p:spPr>
          <a:xfrm>
            <a:off x="7910512" y="4684871"/>
            <a:ext cx="5926098" cy="1587698"/>
          </a:xfrm>
          <a:prstGeom prst="roundRect">
            <a:avLst>
              <a:gd name="adj" fmla="val 5250"/>
            </a:avLst>
          </a:prstGeom>
          <a:solidFill>
            <a:srgbClr val="D6F5EE"/>
          </a:solidFill>
          <a:ln w="7620">
            <a:solidFill>
              <a:srgbClr val="BCDBD4"/>
            </a:solidFill>
            <a:prstDash val="solid"/>
          </a:ln>
        </p:spPr>
        <p:txBody>
          <a:bodyPr/>
          <a:lstStyle/>
          <a:p>
            <a:endParaRPr lang="ru-RU" dirty="0"/>
          </a:p>
        </p:txBody>
      </p:sp>
      <p:sp>
        <p:nvSpPr>
          <p:cNvPr id="12" name="Text 10"/>
          <p:cNvSpPr/>
          <p:nvPr/>
        </p:nvSpPr>
        <p:spPr>
          <a:xfrm>
            <a:off x="8116491" y="4890849"/>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2021 жыл</a:t>
            </a:r>
            <a:endParaRPr lang="en-US" sz="1950" dirty="0"/>
          </a:p>
        </p:txBody>
      </p:sp>
      <p:sp>
        <p:nvSpPr>
          <p:cNvPr id="13" name="Text 11"/>
          <p:cNvSpPr/>
          <p:nvPr/>
        </p:nvSpPr>
        <p:spPr>
          <a:xfrm>
            <a:off x="8116491" y="5320070"/>
            <a:ext cx="551414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Банк секторына кибершабуылдар жасалды. Қаржы ұйымдарының қауіпсіздік жүйелері жаңартылды.</a:t>
            </a:r>
            <a:endParaRPr lang="en-US" sz="1550" dirty="0"/>
          </a:p>
        </p:txBody>
      </p:sp>
      <p:sp>
        <p:nvSpPr>
          <p:cNvPr id="14" name="Shape 12"/>
          <p:cNvSpPr/>
          <p:nvPr/>
        </p:nvSpPr>
        <p:spPr>
          <a:xfrm>
            <a:off x="6742748" y="6459498"/>
            <a:ext cx="595313" cy="22860"/>
          </a:xfrm>
          <a:prstGeom prst="roundRect">
            <a:avLst>
              <a:gd name="adj" fmla="val 364651"/>
            </a:avLst>
          </a:prstGeom>
          <a:solidFill>
            <a:srgbClr val="BCDBD4"/>
          </a:solidFill>
          <a:ln/>
        </p:spPr>
        <p:txBody>
          <a:bodyPr/>
          <a:lstStyle/>
          <a:p>
            <a:endParaRPr lang="ru-RU" dirty="0"/>
          </a:p>
        </p:txBody>
      </p:sp>
      <p:sp>
        <p:nvSpPr>
          <p:cNvPr id="15" name="Shape 13"/>
          <p:cNvSpPr/>
          <p:nvPr/>
        </p:nvSpPr>
        <p:spPr>
          <a:xfrm>
            <a:off x="7240786" y="6396514"/>
            <a:ext cx="148828" cy="148828"/>
          </a:xfrm>
          <a:prstGeom prst="roundRect">
            <a:avLst>
              <a:gd name="adj" fmla="val 307200"/>
            </a:avLst>
          </a:prstGeom>
          <a:solidFill>
            <a:srgbClr val="26A688"/>
          </a:solidFill>
          <a:ln/>
        </p:spPr>
        <p:txBody>
          <a:bodyPr/>
          <a:lstStyle/>
          <a:p>
            <a:endParaRPr lang="ru-RU" dirty="0"/>
          </a:p>
        </p:txBody>
      </p:sp>
      <p:sp>
        <p:nvSpPr>
          <p:cNvPr id="16" name="Shape 14"/>
          <p:cNvSpPr/>
          <p:nvPr/>
        </p:nvSpPr>
        <p:spPr>
          <a:xfrm>
            <a:off x="793790" y="5677138"/>
            <a:ext cx="5926098" cy="1587698"/>
          </a:xfrm>
          <a:prstGeom prst="roundRect">
            <a:avLst>
              <a:gd name="adj" fmla="val 5250"/>
            </a:avLst>
          </a:prstGeom>
          <a:solidFill>
            <a:srgbClr val="D6F5EE"/>
          </a:solidFill>
          <a:ln w="7620">
            <a:solidFill>
              <a:srgbClr val="BCDBD4"/>
            </a:solidFill>
            <a:prstDash val="solid"/>
          </a:ln>
        </p:spPr>
        <p:txBody>
          <a:bodyPr/>
          <a:lstStyle/>
          <a:p>
            <a:endParaRPr lang="ru-RU" dirty="0"/>
          </a:p>
        </p:txBody>
      </p:sp>
      <p:sp>
        <p:nvSpPr>
          <p:cNvPr id="17" name="Text 15"/>
          <p:cNvSpPr/>
          <p:nvPr/>
        </p:nvSpPr>
        <p:spPr>
          <a:xfrm>
            <a:off x="4033004" y="5883116"/>
            <a:ext cx="2480905" cy="310158"/>
          </a:xfrm>
          <a:prstGeom prst="rect">
            <a:avLst/>
          </a:prstGeom>
          <a:noFill/>
          <a:ln/>
        </p:spPr>
        <p:txBody>
          <a:bodyPr wrap="none" lIns="0" tIns="0" rIns="0" bIns="0" rtlCol="0" anchor="t"/>
          <a:lstStyle/>
          <a:p>
            <a:pPr marL="0" indent="0" algn="r">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2022 жыл</a:t>
            </a:r>
            <a:endParaRPr lang="en-US" sz="1950" dirty="0"/>
          </a:p>
        </p:txBody>
      </p:sp>
      <p:sp>
        <p:nvSpPr>
          <p:cNvPr id="18" name="Text 16"/>
          <p:cNvSpPr/>
          <p:nvPr/>
        </p:nvSpPr>
        <p:spPr>
          <a:xfrm>
            <a:off x="999768" y="6312337"/>
            <a:ext cx="5514142" cy="635079"/>
          </a:xfrm>
          <a:prstGeom prst="rect">
            <a:avLst/>
          </a:prstGeom>
          <a:noFill/>
          <a:ln/>
        </p:spPr>
        <p:txBody>
          <a:bodyPr wrap="square" lIns="0" tIns="0" rIns="0" bIns="0" rtlCol="0" anchor="t"/>
          <a:lstStyle/>
          <a:p>
            <a:pPr marL="0" indent="0" algn="r">
              <a:lnSpc>
                <a:spcPts val="2500"/>
              </a:lnSpc>
              <a:buNone/>
            </a:pPr>
            <a:r>
              <a:rPr lang="en-US" sz="1550" dirty="0">
                <a:solidFill>
                  <a:srgbClr val="333F70"/>
                </a:solidFill>
                <a:latin typeface="Open Sans" pitchFamily="34" charset="0"/>
                <a:ea typeface="Open Sans" pitchFamily="34" charset="-122"/>
                <a:cs typeface="Open Sans" pitchFamily="34" charset="-120"/>
              </a:rPr>
              <a:t>Ransomware шабуылдары жеке компанияларға бағытталды. Қауіпсіздік хабардарлығы арттырылды.</a:t>
            </a:r>
            <a:endParaRPr lang="en-US" sz="1550" dirty="0"/>
          </a:p>
        </p:txBody>
      </p:sp>
      <p:sp>
        <p:nvSpPr>
          <p:cNvPr id="19" name="Shape 17"/>
          <p:cNvSpPr/>
          <p:nvPr/>
        </p:nvSpPr>
        <p:spPr>
          <a:xfrm>
            <a:off x="7292340" y="7451765"/>
            <a:ext cx="595313" cy="22860"/>
          </a:xfrm>
          <a:prstGeom prst="roundRect">
            <a:avLst>
              <a:gd name="adj" fmla="val 364651"/>
            </a:avLst>
          </a:prstGeom>
          <a:solidFill>
            <a:srgbClr val="BCDBD4"/>
          </a:solidFill>
          <a:ln/>
        </p:spPr>
        <p:txBody>
          <a:bodyPr/>
          <a:lstStyle/>
          <a:p>
            <a:endParaRPr lang="ru-RU" dirty="0"/>
          </a:p>
        </p:txBody>
      </p:sp>
      <p:sp>
        <p:nvSpPr>
          <p:cNvPr id="20" name="Shape 18"/>
          <p:cNvSpPr/>
          <p:nvPr/>
        </p:nvSpPr>
        <p:spPr>
          <a:xfrm>
            <a:off x="7240786" y="7388781"/>
            <a:ext cx="148828" cy="148828"/>
          </a:xfrm>
          <a:prstGeom prst="roundRect">
            <a:avLst>
              <a:gd name="adj" fmla="val 307200"/>
            </a:avLst>
          </a:prstGeom>
          <a:solidFill>
            <a:srgbClr val="26A688"/>
          </a:solidFill>
          <a:ln/>
        </p:spPr>
        <p:txBody>
          <a:bodyPr/>
          <a:lstStyle/>
          <a:p>
            <a:endParaRPr lang="ru-RU" dirty="0"/>
          </a:p>
        </p:txBody>
      </p:sp>
      <p:sp>
        <p:nvSpPr>
          <p:cNvPr id="21" name="Shape 19"/>
          <p:cNvSpPr/>
          <p:nvPr/>
        </p:nvSpPr>
        <p:spPr>
          <a:xfrm>
            <a:off x="7910512" y="6669405"/>
            <a:ext cx="5926098" cy="1587698"/>
          </a:xfrm>
          <a:prstGeom prst="roundRect">
            <a:avLst>
              <a:gd name="adj" fmla="val 5250"/>
            </a:avLst>
          </a:prstGeom>
          <a:solidFill>
            <a:srgbClr val="D6F5EE"/>
          </a:solidFill>
          <a:ln w="7620">
            <a:solidFill>
              <a:srgbClr val="BCDBD4"/>
            </a:solidFill>
            <a:prstDash val="solid"/>
          </a:ln>
        </p:spPr>
        <p:txBody>
          <a:bodyPr/>
          <a:lstStyle/>
          <a:p>
            <a:endParaRPr lang="ru-RU" dirty="0"/>
          </a:p>
        </p:txBody>
      </p:sp>
      <p:sp>
        <p:nvSpPr>
          <p:cNvPr id="22" name="Text 20"/>
          <p:cNvSpPr/>
          <p:nvPr/>
        </p:nvSpPr>
        <p:spPr>
          <a:xfrm>
            <a:off x="8116491" y="6875383"/>
            <a:ext cx="248090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2023 жыл</a:t>
            </a:r>
            <a:endParaRPr lang="en-US" sz="1950" dirty="0"/>
          </a:p>
        </p:txBody>
      </p:sp>
      <p:sp>
        <p:nvSpPr>
          <p:cNvPr id="23" name="Text 21"/>
          <p:cNvSpPr/>
          <p:nvPr/>
        </p:nvSpPr>
        <p:spPr>
          <a:xfrm>
            <a:off x="8116491" y="7304603"/>
            <a:ext cx="551414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Ұлттық киберқауіпсіздік орталығы құрылды. Инциденттерге жауап беру жүйесі жақсартылды.</a:t>
            </a:r>
            <a:endParaRPr lang="en-US" sz="1550" dirty="0"/>
          </a:p>
        </p:txBody>
      </p:sp>
      <p:sp>
        <p:nvSpPr>
          <p:cNvPr id="24" name="Text 22"/>
          <p:cNvSpPr/>
          <p:nvPr/>
        </p:nvSpPr>
        <p:spPr>
          <a:xfrm>
            <a:off x="793790" y="8480346"/>
            <a:ext cx="13042821"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Қазақстан соңғы жылдары ақпараттық қауіпсіздікті күшейтуге үлкен назар аударуда. Мемлекеттік және жеке секторда қауіпсіздік инфраструктурасы дамытылуда, халықаралық тәжірибе енгізілуде.</a:t>
            </a:r>
            <a:endParaRPr lang="en-US" sz="15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597575" y="410766"/>
            <a:ext cx="13435251" cy="933688"/>
          </a:xfrm>
          <a:prstGeom prst="rect">
            <a:avLst/>
          </a:prstGeom>
          <a:noFill/>
          <a:ln/>
        </p:spPr>
        <p:txBody>
          <a:bodyPr wrap="square" lIns="0" tIns="0" rIns="0" bIns="0" rtlCol="0" anchor="t"/>
          <a:lstStyle/>
          <a:p>
            <a:pPr marL="0" indent="0" algn="l">
              <a:lnSpc>
                <a:spcPts val="3650"/>
              </a:lnSpc>
              <a:buNone/>
            </a:pPr>
            <a:r>
              <a:rPr lang="en-US" sz="2900" b="1" dirty="0">
                <a:solidFill>
                  <a:srgbClr val="333F70"/>
                </a:solidFill>
                <a:latin typeface="Unbounded Bold" pitchFamily="34" charset="0"/>
                <a:ea typeface="Unbounded Bold" pitchFamily="34" charset="-122"/>
                <a:cs typeface="Unbounded Bold" pitchFamily="34" charset="-120"/>
              </a:rPr>
              <a:t>Ақпараттық қауіпсіздік саласындағы халықаралық стандарттар</a:t>
            </a:r>
            <a:endParaRPr lang="en-US" sz="2900" dirty="0"/>
          </a:p>
        </p:txBody>
      </p:sp>
      <p:sp>
        <p:nvSpPr>
          <p:cNvPr id="3" name="Text 1"/>
          <p:cNvSpPr/>
          <p:nvPr/>
        </p:nvSpPr>
        <p:spPr>
          <a:xfrm>
            <a:off x="597575" y="1717834"/>
            <a:ext cx="2240994" cy="280035"/>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ISO/IEC 27001</a:t>
            </a:r>
            <a:endParaRPr lang="en-US" sz="1750" dirty="0"/>
          </a:p>
        </p:txBody>
      </p:sp>
      <p:sp>
        <p:nvSpPr>
          <p:cNvPr id="4" name="Text 2"/>
          <p:cNvSpPr/>
          <p:nvPr/>
        </p:nvSpPr>
        <p:spPr>
          <a:xfrm>
            <a:off x="597575" y="2147173"/>
            <a:ext cx="6535460" cy="478155"/>
          </a:xfrm>
          <a:prstGeom prst="rect">
            <a:avLst/>
          </a:prstGeom>
          <a:noFill/>
          <a:ln/>
        </p:spPr>
        <p:txBody>
          <a:bodyPr wrap="squar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Ақпараттық қауіпсіздікті басқару жүйесінің (ISMS) халықаралық стандарты. Ұйымдарға қауіпсіздік саясатын құрылымдауға және енгізуге көмектеседі.</a:t>
            </a:r>
            <a:endParaRPr lang="en-US" sz="1150" dirty="0"/>
          </a:p>
        </p:txBody>
      </p:sp>
      <p:pic>
        <p:nvPicPr>
          <p:cNvPr id="5" name="Image 0" descr="preencoded.png"/>
          <p:cNvPicPr>
            <a:picLocks noChangeAspect="1"/>
          </p:cNvPicPr>
          <p:nvPr/>
        </p:nvPicPr>
        <p:blipFill>
          <a:blip r:embed="rId3"/>
          <a:stretch>
            <a:fillRect/>
          </a:stretch>
        </p:blipFill>
        <p:spPr>
          <a:xfrm>
            <a:off x="597575" y="2793325"/>
            <a:ext cx="6535460" cy="6535460"/>
          </a:xfrm>
          <a:prstGeom prst="rect">
            <a:avLst/>
          </a:prstGeom>
        </p:spPr>
      </p:pic>
      <p:sp>
        <p:nvSpPr>
          <p:cNvPr id="6" name="Text 3"/>
          <p:cNvSpPr/>
          <p:nvPr/>
        </p:nvSpPr>
        <p:spPr>
          <a:xfrm>
            <a:off x="597575" y="9496782"/>
            <a:ext cx="2323267" cy="233482"/>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Негізгі элементтер:</a:t>
            </a:r>
            <a:endParaRPr lang="en-US" sz="1450" dirty="0"/>
          </a:p>
        </p:txBody>
      </p:sp>
      <p:sp>
        <p:nvSpPr>
          <p:cNvPr id="7" name="Text 4"/>
          <p:cNvSpPr/>
          <p:nvPr/>
        </p:nvSpPr>
        <p:spPr>
          <a:xfrm>
            <a:off x="597575" y="9879568"/>
            <a:ext cx="6535460" cy="239078"/>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333F70"/>
                </a:solidFill>
                <a:latin typeface="Open Sans" pitchFamily="34" charset="0"/>
                <a:ea typeface="Open Sans" pitchFamily="34" charset="-122"/>
                <a:cs typeface="Open Sans" pitchFamily="34" charset="-120"/>
              </a:rPr>
              <a:t>Қауіптерді бағалау әдістемесі</a:t>
            </a:r>
            <a:endParaRPr lang="en-US" sz="1150" dirty="0"/>
          </a:p>
        </p:txBody>
      </p:sp>
      <p:sp>
        <p:nvSpPr>
          <p:cNvPr id="8" name="Text 5"/>
          <p:cNvSpPr/>
          <p:nvPr/>
        </p:nvSpPr>
        <p:spPr>
          <a:xfrm>
            <a:off x="597575" y="10170914"/>
            <a:ext cx="6535460" cy="239078"/>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333F70"/>
                </a:solidFill>
                <a:latin typeface="Open Sans" pitchFamily="34" charset="0"/>
                <a:ea typeface="Open Sans" pitchFamily="34" charset="-122"/>
                <a:cs typeface="Open Sans" pitchFamily="34" charset="-120"/>
              </a:rPr>
              <a:t>Қауіпсіздік бақылау шаралары</a:t>
            </a:r>
            <a:endParaRPr lang="en-US" sz="1150" dirty="0"/>
          </a:p>
        </p:txBody>
      </p:sp>
      <p:sp>
        <p:nvSpPr>
          <p:cNvPr id="9" name="Text 6"/>
          <p:cNvSpPr/>
          <p:nvPr/>
        </p:nvSpPr>
        <p:spPr>
          <a:xfrm>
            <a:off x="597575" y="10462260"/>
            <a:ext cx="6535460" cy="239078"/>
          </a:xfrm>
          <a:prstGeom prst="rect">
            <a:avLst/>
          </a:prstGeom>
          <a:noFill/>
          <a:ln/>
        </p:spPr>
        <p:txBody>
          <a:bodyPr wrap="none" lIns="0" tIns="0" rIns="0" bIns="0" rtlCol="0" anchor="t"/>
          <a:lstStyle/>
          <a:p>
            <a:pPr marL="342900" indent="-342900" algn="l">
              <a:lnSpc>
                <a:spcPts val="1850"/>
              </a:lnSpc>
              <a:buSzPct val="100000"/>
              <a:buChar char="•"/>
            </a:pPr>
            <a:r>
              <a:rPr lang="en-US" sz="1150" dirty="0">
                <a:solidFill>
                  <a:srgbClr val="333F70"/>
                </a:solidFill>
                <a:latin typeface="Open Sans" pitchFamily="34" charset="0"/>
                <a:ea typeface="Open Sans" pitchFamily="34" charset="-122"/>
                <a:cs typeface="Open Sans" pitchFamily="34" charset="-120"/>
              </a:rPr>
              <a:t>Үздіксіз жетілдіру процесі</a:t>
            </a:r>
            <a:endParaRPr lang="en-US" sz="1150" dirty="0"/>
          </a:p>
        </p:txBody>
      </p:sp>
      <p:sp>
        <p:nvSpPr>
          <p:cNvPr id="10" name="Text 7"/>
          <p:cNvSpPr/>
          <p:nvPr/>
        </p:nvSpPr>
        <p:spPr>
          <a:xfrm>
            <a:off x="7504986" y="1717834"/>
            <a:ext cx="2332792" cy="280035"/>
          </a:xfrm>
          <a:prstGeom prst="rect">
            <a:avLst/>
          </a:prstGeom>
          <a:noFill/>
          <a:ln/>
        </p:spPr>
        <p:txBody>
          <a:bodyPr wrap="none" lIns="0" tIns="0" rIns="0" bIns="0" rtlCol="0" anchor="t"/>
          <a:lstStyle/>
          <a:p>
            <a:pPr marL="0" indent="0" algn="l">
              <a:lnSpc>
                <a:spcPts val="2200"/>
              </a:lnSpc>
              <a:buNone/>
            </a:pPr>
            <a:r>
              <a:rPr lang="en-US" sz="1750" b="1" dirty="0">
                <a:solidFill>
                  <a:srgbClr val="333F70"/>
                </a:solidFill>
                <a:latin typeface="Unbounded Bold" pitchFamily="34" charset="0"/>
                <a:ea typeface="Unbounded Bold" pitchFamily="34" charset="-122"/>
                <a:cs typeface="Unbounded Bold" pitchFamily="34" charset="-120"/>
              </a:rPr>
              <a:t>NIST Framework</a:t>
            </a:r>
            <a:endParaRPr lang="en-US" sz="1750" dirty="0"/>
          </a:p>
        </p:txBody>
      </p:sp>
      <p:sp>
        <p:nvSpPr>
          <p:cNvPr id="11" name="Text 8"/>
          <p:cNvSpPr/>
          <p:nvPr/>
        </p:nvSpPr>
        <p:spPr>
          <a:xfrm>
            <a:off x="7504986" y="2147173"/>
            <a:ext cx="6535460" cy="478155"/>
          </a:xfrm>
          <a:prstGeom prst="rect">
            <a:avLst/>
          </a:prstGeom>
          <a:noFill/>
          <a:ln/>
        </p:spPr>
        <p:txBody>
          <a:bodyPr wrap="squar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АҚШ-тың Ұлттық стандарттар және технологиялар институты әзірлеген киберқауіпсіздік негіздері. Әлемдік деңгейде танымал.</a:t>
            </a:r>
            <a:endParaRPr lang="en-US" sz="1150" dirty="0"/>
          </a:p>
        </p:txBody>
      </p:sp>
      <p:sp>
        <p:nvSpPr>
          <p:cNvPr id="12" name="Text 9"/>
          <p:cNvSpPr/>
          <p:nvPr/>
        </p:nvSpPr>
        <p:spPr>
          <a:xfrm>
            <a:off x="7504986" y="2774633"/>
            <a:ext cx="2456855" cy="233482"/>
          </a:xfrm>
          <a:prstGeom prst="rect">
            <a:avLst/>
          </a:prstGeom>
          <a:noFill/>
          <a:ln/>
        </p:spPr>
        <p:txBody>
          <a:bodyPr wrap="none" lIns="0" tIns="0" rIns="0" bIns="0" rtlCol="0" anchor="t"/>
          <a:lstStyle/>
          <a:p>
            <a:pPr marL="0" indent="0" algn="l">
              <a:lnSpc>
                <a:spcPts val="1800"/>
              </a:lnSpc>
              <a:buNone/>
            </a:pPr>
            <a:r>
              <a:rPr lang="en-US" sz="1450" b="1" dirty="0">
                <a:solidFill>
                  <a:srgbClr val="333F70"/>
                </a:solidFill>
                <a:latin typeface="Unbounded Bold" pitchFamily="34" charset="0"/>
                <a:ea typeface="Unbounded Bold" pitchFamily="34" charset="-122"/>
                <a:cs typeface="Unbounded Bold" pitchFamily="34" charset="-120"/>
              </a:rPr>
              <a:t>Бес негізгі функция:</a:t>
            </a:r>
            <a:endParaRPr lang="en-US" sz="1450" dirty="0"/>
          </a:p>
        </p:txBody>
      </p:sp>
      <p:sp>
        <p:nvSpPr>
          <p:cNvPr id="13" name="Text 10"/>
          <p:cNvSpPr/>
          <p:nvPr/>
        </p:nvSpPr>
        <p:spPr>
          <a:xfrm>
            <a:off x="7504986" y="3157418"/>
            <a:ext cx="6535460" cy="239078"/>
          </a:xfrm>
          <a:prstGeom prst="rect">
            <a:avLst/>
          </a:prstGeom>
          <a:noFill/>
          <a:ln/>
        </p:spPr>
        <p:txBody>
          <a:bodyPr wrap="none" lIns="0" tIns="0" rIns="0" bIns="0" rtlCol="0" anchor="t"/>
          <a:lstStyle/>
          <a:p>
            <a:pPr marL="342900" indent="-342900" algn="l">
              <a:lnSpc>
                <a:spcPts val="1850"/>
              </a:lnSpc>
              <a:buSzPct val="100000"/>
              <a:buFont typeface="+mj-lt"/>
              <a:buAutoNum type="arabicPeriod"/>
            </a:pPr>
            <a:r>
              <a:rPr lang="en-US" sz="1150" dirty="0">
                <a:solidFill>
                  <a:srgbClr val="333F70"/>
                </a:solidFill>
                <a:latin typeface="Open Sans" pitchFamily="34" charset="0"/>
                <a:ea typeface="Open Sans" pitchFamily="34" charset="-122"/>
                <a:cs typeface="Open Sans" pitchFamily="34" charset="-120"/>
              </a:rPr>
              <a:t>Анықтау (Identify)</a:t>
            </a:r>
            <a:endParaRPr lang="en-US" sz="1150" dirty="0"/>
          </a:p>
        </p:txBody>
      </p:sp>
      <p:sp>
        <p:nvSpPr>
          <p:cNvPr id="14" name="Text 11"/>
          <p:cNvSpPr/>
          <p:nvPr/>
        </p:nvSpPr>
        <p:spPr>
          <a:xfrm>
            <a:off x="7504986" y="3448764"/>
            <a:ext cx="6535460" cy="239078"/>
          </a:xfrm>
          <a:prstGeom prst="rect">
            <a:avLst/>
          </a:prstGeom>
          <a:noFill/>
          <a:ln/>
        </p:spPr>
        <p:txBody>
          <a:bodyPr wrap="none" lIns="0" tIns="0" rIns="0" bIns="0" rtlCol="0" anchor="t"/>
          <a:lstStyle/>
          <a:p>
            <a:pPr marL="342900" indent="-342900" algn="l">
              <a:lnSpc>
                <a:spcPts val="1850"/>
              </a:lnSpc>
              <a:buSzPct val="100000"/>
              <a:buFont typeface="+mj-lt"/>
              <a:buAutoNum type="arabicPeriod" startAt="2"/>
            </a:pPr>
            <a:r>
              <a:rPr lang="en-US" sz="1150" dirty="0">
                <a:solidFill>
                  <a:srgbClr val="333F70"/>
                </a:solidFill>
                <a:latin typeface="Open Sans" pitchFamily="34" charset="0"/>
                <a:ea typeface="Open Sans" pitchFamily="34" charset="-122"/>
                <a:cs typeface="Open Sans" pitchFamily="34" charset="-120"/>
              </a:rPr>
              <a:t>Қорғау (Protect)</a:t>
            </a:r>
            <a:endParaRPr lang="en-US" sz="1150" dirty="0"/>
          </a:p>
        </p:txBody>
      </p:sp>
      <p:sp>
        <p:nvSpPr>
          <p:cNvPr id="15" name="Text 12"/>
          <p:cNvSpPr/>
          <p:nvPr/>
        </p:nvSpPr>
        <p:spPr>
          <a:xfrm>
            <a:off x="7504986" y="3740110"/>
            <a:ext cx="6535460" cy="239078"/>
          </a:xfrm>
          <a:prstGeom prst="rect">
            <a:avLst/>
          </a:prstGeom>
          <a:noFill/>
          <a:ln/>
        </p:spPr>
        <p:txBody>
          <a:bodyPr wrap="none" lIns="0" tIns="0" rIns="0" bIns="0" rtlCol="0" anchor="t"/>
          <a:lstStyle/>
          <a:p>
            <a:pPr marL="342900" indent="-342900" algn="l">
              <a:lnSpc>
                <a:spcPts val="1850"/>
              </a:lnSpc>
              <a:buSzPct val="100000"/>
              <a:buFont typeface="+mj-lt"/>
              <a:buAutoNum type="arabicPeriod" startAt="3"/>
            </a:pPr>
            <a:r>
              <a:rPr lang="en-US" sz="1150" dirty="0">
                <a:solidFill>
                  <a:srgbClr val="333F70"/>
                </a:solidFill>
                <a:latin typeface="Open Sans" pitchFamily="34" charset="0"/>
                <a:ea typeface="Open Sans" pitchFamily="34" charset="-122"/>
                <a:cs typeface="Open Sans" pitchFamily="34" charset="-120"/>
              </a:rPr>
              <a:t>Анықтау (Detect)</a:t>
            </a:r>
            <a:endParaRPr lang="en-US" sz="1150" dirty="0"/>
          </a:p>
        </p:txBody>
      </p:sp>
      <p:sp>
        <p:nvSpPr>
          <p:cNvPr id="16" name="Text 13"/>
          <p:cNvSpPr/>
          <p:nvPr/>
        </p:nvSpPr>
        <p:spPr>
          <a:xfrm>
            <a:off x="7504986" y="4031456"/>
            <a:ext cx="6535460" cy="239078"/>
          </a:xfrm>
          <a:prstGeom prst="rect">
            <a:avLst/>
          </a:prstGeom>
          <a:noFill/>
          <a:ln/>
        </p:spPr>
        <p:txBody>
          <a:bodyPr wrap="none" lIns="0" tIns="0" rIns="0" bIns="0" rtlCol="0" anchor="t"/>
          <a:lstStyle/>
          <a:p>
            <a:pPr marL="342900" indent="-342900" algn="l">
              <a:lnSpc>
                <a:spcPts val="1850"/>
              </a:lnSpc>
              <a:buSzPct val="100000"/>
              <a:buFont typeface="+mj-lt"/>
              <a:buAutoNum type="arabicPeriod" startAt="4"/>
            </a:pPr>
            <a:r>
              <a:rPr lang="en-US" sz="1150" dirty="0">
                <a:solidFill>
                  <a:srgbClr val="333F70"/>
                </a:solidFill>
                <a:latin typeface="Open Sans" pitchFamily="34" charset="0"/>
                <a:ea typeface="Open Sans" pitchFamily="34" charset="-122"/>
                <a:cs typeface="Open Sans" pitchFamily="34" charset="-120"/>
              </a:rPr>
              <a:t>Жауап беру (Respond)</a:t>
            </a:r>
            <a:endParaRPr lang="en-US" sz="1150" dirty="0"/>
          </a:p>
        </p:txBody>
      </p:sp>
      <p:sp>
        <p:nvSpPr>
          <p:cNvPr id="17" name="Text 14"/>
          <p:cNvSpPr/>
          <p:nvPr/>
        </p:nvSpPr>
        <p:spPr>
          <a:xfrm>
            <a:off x="7504986" y="4322802"/>
            <a:ext cx="6535460" cy="239078"/>
          </a:xfrm>
          <a:prstGeom prst="rect">
            <a:avLst/>
          </a:prstGeom>
          <a:noFill/>
          <a:ln/>
        </p:spPr>
        <p:txBody>
          <a:bodyPr wrap="none" lIns="0" tIns="0" rIns="0" bIns="0" rtlCol="0" anchor="t"/>
          <a:lstStyle/>
          <a:p>
            <a:pPr marL="342900" indent="-342900" algn="l">
              <a:lnSpc>
                <a:spcPts val="1850"/>
              </a:lnSpc>
              <a:buSzPct val="100000"/>
              <a:buFont typeface="+mj-lt"/>
              <a:buAutoNum type="arabicPeriod" startAt="5"/>
            </a:pPr>
            <a:r>
              <a:rPr lang="en-US" sz="1150" dirty="0">
                <a:solidFill>
                  <a:srgbClr val="333F70"/>
                </a:solidFill>
                <a:latin typeface="Open Sans" pitchFamily="34" charset="0"/>
                <a:ea typeface="Open Sans" pitchFamily="34" charset="-122"/>
                <a:cs typeface="Open Sans" pitchFamily="34" charset="-120"/>
              </a:rPr>
              <a:t>Қалпына келтіру (Recover)</a:t>
            </a:r>
            <a:endParaRPr lang="en-US" sz="1150" dirty="0"/>
          </a:p>
        </p:txBody>
      </p:sp>
      <p:sp>
        <p:nvSpPr>
          <p:cNvPr id="18" name="Text 15"/>
          <p:cNvSpPr/>
          <p:nvPr/>
        </p:nvSpPr>
        <p:spPr>
          <a:xfrm>
            <a:off x="7504986" y="4696301"/>
            <a:ext cx="6535460" cy="239078"/>
          </a:xfrm>
          <a:prstGeom prst="rect">
            <a:avLst/>
          </a:prstGeom>
          <a:noFill/>
          <a:ln/>
        </p:spPr>
        <p:txBody>
          <a:bodyPr wrap="none" lIns="0" tIns="0" rIns="0" bIns="0" rtlCol="0" anchor="t"/>
          <a:lstStyle/>
          <a:p>
            <a:pPr marL="0" indent="0" algn="l">
              <a:lnSpc>
                <a:spcPts val="1850"/>
              </a:lnSpc>
              <a:buNone/>
            </a:pPr>
            <a:r>
              <a:rPr lang="en-US" sz="1150" dirty="0">
                <a:solidFill>
                  <a:srgbClr val="333F70"/>
                </a:solidFill>
                <a:latin typeface="Open Sans" pitchFamily="34" charset="0"/>
                <a:ea typeface="Open Sans" pitchFamily="34" charset="-122"/>
                <a:cs typeface="Open Sans" pitchFamily="34" charset="-120"/>
              </a:rPr>
              <a:t>Қазақстан да осы стандарттарды бейімдеп, өз нормативтерін әзірлеуде.</a:t>
            </a:r>
            <a:endParaRPr lang="en-US" sz="11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560308"/>
            <a:ext cx="7556421" cy="2480310"/>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қауіпсіздікті қамтамасыз етудің болашағы</a:t>
            </a:r>
            <a:endParaRPr lang="en-US" sz="3900" dirty="0"/>
          </a:p>
        </p:txBody>
      </p:sp>
      <p:sp>
        <p:nvSpPr>
          <p:cNvPr id="4" name="Shape 1"/>
          <p:cNvSpPr/>
          <p:nvPr/>
        </p:nvSpPr>
        <p:spPr>
          <a:xfrm>
            <a:off x="992267" y="3635931"/>
            <a:ext cx="198358" cy="1480780"/>
          </a:xfrm>
          <a:prstGeom prst="roundRect">
            <a:avLst>
              <a:gd name="adj" fmla="val 42025"/>
            </a:avLst>
          </a:prstGeom>
          <a:solidFill>
            <a:srgbClr val="D6F5EE"/>
          </a:solidFill>
          <a:ln w="7620">
            <a:solidFill>
              <a:srgbClr val="BCDBD4"/>
            </a:solidFill>
            <a:prstDash val="solid"/>
          </a:ln>
        </p:spPr>
        <p:txBody>
          <a:bodyPr/>
          <a:lstStyle/>
          <a:p>
            <a:endParaRPr lang="ru-RU" dirty="0"/>
          </a:p>
        </p:txBody>
      </p:sp>
      <p:sp>
        <p:nvSpPr>
          <p:cNvPr id="5" name="Shape 2"/>
          <p:cNvSpPr/>
          <p:nvPr/>
        </p:nvSpPr>
        <p:spPr>
          <a:xfrm>
            <a:off x="793790" y="3505676"/>
            <a:ext cx="595313" cy="595313"/>
          </a:xfrm>
          <a:prstGeom prst="roundRect">
            <a:avLst>
              <a:gd name="adj" fmla="val 76800"/>
            </a:avLst>
          </a:prstGeom>
          <a:solidFill>
            <a:srgbClr val="D6F5EE"/>
          </a:solidFill>
          <a:ln w="7620">
            <a:solidFill>
              <a:srgbClr val="BCDBD4"/>
            </a:solidFill>
            <a:prstDash val="solid"/>
          </a:ln>
        </p:spPr>
        <p:txBody>
          <a:bodyPr/>
          <a:lstStyle/>
          <a:p>
            <a:endParaRPr lang="ru-RU" dirty="0"/>
          </a:p>
        </p:txBody>
      </p:sp>
      <p:pic>
        <p:nvPicPr>
          <p:cNvPr id="6"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2618" y="3654504"/>
            <a:ext cx="297656" cy="297656"/>
          </a:xfrm>
          <a:prstGeom prst="rect">
            <a:avLst/>
          </a:prstGeom>
        </p:spPr>
      </p:pic>
      <p:sp>
        <p:nvSpPr>
          <p:cNvPr id="7" name="Text 3"/>
          <p:cNvSpPr/>
          <p:nvPr/>
        </p:nvSpPr>
        <p:spPr>
          <a:xfrm>
            <a:off x="1587460" y="3536633"/>
            <a:ext cx="3345180"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Жасанды интеллект</a:t>
            </a:r>
            <a:endParaRPr lang="en-US" sz="1950" dirty="0"/>
          </a:p>
        </p:txBody>
      </p:sp>
      <p:sp>
        <p:nvSpPr>
          <p:cNvPr id="8" name="Text 4"/>
          <p:cNvSpPr/>
          <p:nvPr/>
        </p:nvSpPr>
        <p:spPr>
          <a:xfrm>
            <a:off x="1587460" y="3965853"/>
            <a:ext cx="6762750"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AI және машиналық оқыту қауіптерді болжау мен анықтауда революция жасауда. Аномалияларды автоматты түрде табу және проактивті қорғану.</a:t>
            </a:r>
            <a:endParaRPr lang="en-US" sz="1550" dirty="0"/>
          </a:p>
        </p:txBody>
      </p:sp>
      <p:sp>
        <p:nvSpPr>
          <p:cNvPr id="9" name="Shape 5"/>
          <p:cNvSpPr/>
          <p:nvPr/>
        </p:nvSpPr>
        <p:spPr>
          <a:xfrm>
            <a:off x="1289923" y="5612844"/>
            <a:ext cx="198358" cy="1163241"/>
          </a:xfrm>
          <a:prstGeom prst="roundRect">
            <a:avLst>
              <a:gd name="adj" fmla="val 42025"/>
            </a:avLst>
          </a:prstGeom>
          <a:solidFill>
            <a:srgbClr val="D6F5EE"/>
          </a:solidFill>
          <a:ln w="7620">
            <a:solidFill>
              <a:srgbClr val="BCDBD4"/>
            </a:solidFill>
            <a:prstDash val="solid"/>
          </a:ln>
        </p:spPr>
        <p:txBody>
          <a:bodyPr/>
          <a:lstStyle/>
          <a:p>
            <a:endParaRPr lang="ru-RU" dirty="0"/>
          </a:p>
        </p:txBody>
      </p:sp>
      <p:sp>
        <p:nvSpPr>
          <p:cNvPr id="10" name="Shape 6"/>
          <p:cNvSpPr/>
          <p:nvPr/>
        </p:nvSpPr>
        <p:spPr>
          <a:xfrm>
            <a:off x="1091446" y="5482590"/>
            <a:ext cx="595313" cy="595313"/>
          </a:xfrm>
          <a:prstGeom prst="roundRect">
            <a:avLst>
              <a:gd name="adj" fmla="val 76800"/>
            </a:avLst>
          </a:prstGeom>
          <a:solidFill>
            <a:srgbClr val="D6F5EE"/>
          </a:solidFill>
          <a:ln w="7620">
            <a:solidFill>
              <a:srgbClr val="BCDBD4"/>
            </a:solidFill>
            <a:prstDash val="solid"/>
          </a:ln>
        </p:spPr>
        <p:txBody>
          <a:bodyPr/>
          <a:lstStyle/>
          <a:p>
            <a:endParaRPr lang="ru-RU" dirty="0"/>
          </a:p>
        </p:txBody>
      </p:sp>
      <p:pic>
        <p:nvPicPr>
          <p:cNvPr id="1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40274" y="5631418"/>
            <a:ext cx="297656" cy="297656"/>
          </a:xfrm>
          <a:prstGeom prst="rect">
            <a:avLst/>
          </a:prstGeom>
        </p:spPr>
      </p:pic>
      <p:sp>
        <p:nvSpPr>
          <p:cNvPr id="12" name="Text 7"/>
          <p:cNvSpPr/>
          <p:nvPr/>
        </p:nvSpPr>
        <p:spPr>
          <a:xfrm>
            <a:off x="1885117" y="5513546"/>
            <a:ext cx="3225165"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Кванттық шифрлау</a:t>
            </a:r>
            <a:endParaRPr lang="en-US" sz="1950" dirty="0"/>
          </a:p>
        </p:txBody>
      </p:sp>
      <p:sp>
        <p:nvSpPr>
          <p:cNvPr id="13" name="Text 8"/>
          <p:cNvSpPr/>
          <p:nvPr/>
        </p:nvSpPr>
        <p:spPr>
          <a:xfrm>
            <a:off x="1885117" y="5942767"/>
            <a:ext cx="646509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Кванттық компьютерлер қазіргі шифрлауды бұзуы мүмкін, бірақ кванттық криптография жаңа деңгейдегі қауіпсіздікті ұсынады.</a:t>
            </a:r>
            <a:endParaRPr lang="en-US" sz="1550" dirty="0"/>
          </a:p>
        </p:txBody>
      </p:sp>
      <p:sp>
        <p:nvSpPr>
          <p:cNvPr id="14" name="Shape 9"/>
          <p:cNvSpPr/>
          <p:nvPr/>
        </p:nvSpPr>
        <p:spPr>
          <a:xfrm>
            <a:off x="1587579" y="7272218"/>
            <a:ext cx="198358" cy="1480780"/>
          </a:xfrm>
          <a:prstGeom prst="roundRect">
            <a:avLst>
              <a:gd name="adj" fmla="val 42025"/>
            </a:avLst>
          </a:prstGeom>
          <a:solidFill>
            <a:srgbClr val="D6F5EE"/>
          </a:solidFill>
          <a:ln w="7620">
            <a:solidFill>
              <a:srgbClr val="BCDBD4"/>
            </a:solidFill>
            <a:prstDash val="solid"/>
          </a:ln>
        </p:spPr>
        <p:txBody>
          <a:bodyPr/>
          <a:lstStyle/>
          <a:p>
            <a:endParaRPr lang="ru-RU" dirty="0"/>
          </a:p>
        </p:txBody>
      </p:sp>
      <p:sp>
        <p:nvSpPr>
          <p:cNvPr id="15" name="Shape 10"/>
          <p:cNvSpPr/>
          <p:nvPr/>
        </p:nvSpPr>
        <p:spPr>
          <a:xfrm>
            <a:off x="1389102" y="7141964"/>
            <a:ext cx="595313" cy="595313"/>
          </a:xfrm>
          <a:prstGeom prst="roundRect">
            <a:avLst>
              <a:gd name="adj" fmla="val 76800"/>
            </a:avLst>
          </a:prstGeom>
          <a:solidFill>
            <a:srgbClr val="D6F5EE"/>
          </a:solidFill>
          <a:ln w="7620">
            <a:solidFill>
              <a:srgbClr val="BCDBD4"/>
            </a:solidFill>
            <a:prstDash val="solid"/>
          </a:ln>
        </p:spPr>
        <p:txBody>
          <a:bodyPr/>
          <a:lstStyle/>
          <a:p>
            <a:endParaRPr lang="ru-RU" dirty="0"/>
          </a:p>
        </p:txBody>
      </p:sp>
      <p:pic>
        <p:nvPicPr>
          <p:cNvPr id="16"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537930" y="7290792"/>
            <a:ext cx="297656" cy="297656"/>
          </a:xfrm>
          <a:prstGeom prst="rect">
            <a:avLst/>
          </a:prstGeom>
        </p:spPr>
      </p:pic>
      <p:sp>
        <p:nvSpPr>
          <p:cNvPr id="17" name="Text 11"/>
          <p:cNvSpPr/>
          <p:nvPr/>
        </p:nvSpPr>
        <p:spPr>
          <a:xfrm>
            <a:off x="2182773" y="7172920"/>
            <a:ext cx="389179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Блокчейн технологиясы</a:t>
            </a:r>
            <a:endParaRPr lang="en-US" sz="1950" dirty="0"/>
          </a:p>
        </p:txBody>
      </p:sp>
      <p:sp>
        <p:nvSpPr>
          <p:cNvPr id="18" name="Text 12"/>
          <p:cNvSpPr/>
          <p:nvPr/>
        </p:nvSpPr>
        <p:spPr>
          <a:xfrm>
            <a:off x="2182773" y="7602141"/>
            <a:ext cx="6167437"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Орталықсыздандырылған деректерді сақтау және транзакциялардың өзгермейтін жазбасы қауіпсіздікті арттырады.</a:t>
            </a:r>
            <a:endParaRPr lang="en-US" sz="1550" dirty="0"/>
          </a:p>
        </p:txBody>
      </p:sp>
      <p:sp>
        <p:nvSpPr>
          <p:cNvPr id="19" name="Shape 13"/>
          <p:cNvSpPr/>
          <p:nvPr/>
        </p:nvSpPr>
        <p:spPr>
          <a:xfrm>
            <a:off x="1885355" y="9249132"/>
            <a:ext cx="198358" cy="1163241"/>
          </a:xfrm>
          <a:prstGeom prst="roundRect">
            <a:avLst>
              <a:gd name="adj" fmla="val 42025"/>
            </a:avLst>
          </a:prstGeom>
          <a:solidFill>
            <a:srgbClr val="D6F5EE"/>
          </a:solidFill>
          <a:ln w="7620">
            <a:solidFill>
              <a:srgbClr val="BCDBD4"/>
            </a:solidFill>
            <a:prstDash val="solid"/>
          </a:ln>
        </p:spPr>
        <p:txBody>
          <a:bodyPr/>
          <a:lstStyle/>
          <a:p>
            <a:endParaRPr lang="ru-RU" dirty="0"/>
          </a:p>
        </p:txBody>
      </p:sp>
      <p:sp>
        <p:nvSpPr>
          <p:cNvPr id="20" name="Shape 14"/>
          <p:cNvSpPr/>
          <p:nvPr/>
        </p:nvSpPr>
        <p:spPr>
          <a:xfrm>
            <a:off x="1686878" y="9118878"/>
            <a:ext cx="595313" cy="595313"/>
          </a:xfrm>
          <a:prstGeom prst="roundRect">
            <a:avLst>
              <a:gd name="adj" fmla="val 76800"/>
            </a:avLst>
          </a:prstGeom>
          <a:solidFill>
            <a:srgbClr val="D6F5EE"/>
          </a:solidFill>
          <a:ln w="7620">
            <a:solidFill>
              <a:srgbClr val="BCDBD4"/>
            </a:solidFill>
            <a:prstDash val="solid"/>
          </a:ln>
        </p:spPr>
        <p:txBody>
          <a:bodyPr/>
          <a:lstStyle/>
          <a:p>
            <a:endParaRPr lang="ru-RU" dirty="0"/>
          </a:p>
        </p:txBody>
      </p:sp>
      <p:pic>
        <p:nvPicPr>
          <p:cNvPr id="21" name="Image 4"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835706" y="9267706"/>
            <a:ext cx="297656" cy="297656"/>
          </a:xfrm>
          <a:prstGeom prst="rect">
            <a:avLst/>
          </a:prstGeom>
        </p:spPr>
      </p:pic>
      <p:sp>
        <p:nvSpPr>
          <p:cNvPr id="22" name="Text 15"/>
          <p:cNvSpPr/>
          <p:nvPr/>
        </p:nvSpPr>
        <p:spPr>
          <a:xfrm>
            <a:off x="2480548" y="9149834"/>
            <a:ext cx="418266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Zero Trust архитектурасы</a:t>
            </a:r>
            <a:endParaRPr lang="en-US" sz="1950" dirty="0"/>
          </a:p>
        </p:txBody>
      </p:sp>
      <p:sp>
        <p:nvSpPr>
          <p:cNvPr id="23" name="Text 16"/>
          <p:cNvSpPr/>
          <p:nvPr/>
        </p:nvSpPr>
        <p:spPr>
          <a:xfrm>
            <a:off x="2480548" y="9579054"/>
            <a:ext cx="5869662"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"Ешкімге сенбе, бәрін тексер" қағидасы болашақтың қауіпсіздік моделі болып табылады.</a:t>
            </a:r>
            <a:endParaRPr lang="en-US" sz="1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3" name="Text 0"/>
          <p:cNvSpPr/>
          <p:nvPr/>
        </p:nvSpPr>
        <p:spPr>
          <a:xfrm>
            <a:off x="793790" y="1246823"/>
            <a:ext cx="7556421" cy="1860233"/>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Ақпараттық қауіпсіздік бойынша үздік тәжірибелер</a:t>
            </a:r>
            <a:endParaRPr lang="en-US" sz="3900" dirty="0"/>
          </a:p>
        </p:txBody>
      </p:sp>
      <p:sp>
        <p:nvSpPr>
          <p:cNvPr id="4" name="Shape 1"/>
          <p:cNvSpPr/>
          <p:nvPr/>
        </p:nvSpPr>
        <p:spPr>
          <a:xfrm>
            <a:off x="793790" y="3404711"/>
            <a:ext cx="22860" cy="4619506"/>
          </a:xfrm>
          <a:prstGeom prst="roundRect">
            <a:avLst>
              <a:gd name="adj" fmla="val 364651"/>
            </a:avLst>
          </a:prstGeom>
          <a:solidFill>
            <a:srgbClr val="BCDBD4"/>
          </a:solidFill>
          <a:ln/>
        </p:spPr>
        <p:txBody>
          <a:bodyPr/>
          <a:lstStyle/>
          <a:p>
            <a:endParaRPr lang="ru-RU" dirty="0"/>
          </a:p>
        </p:txBody>
      </p:sp>
      <p:sp>
        <p:nvSpPr>
          <p:cNvPr id="5" name="Shape 2"/>
          <p:cNvSpPr/>
          <p:nvPr/>
        </p:nvSpPr>
        <p:spPr>
          <a:xfrm>
            <a:off x="816650" y="3404711"/>
            <a:ext cx="7556421" cy="2111335"/>
          </a:xfrm>
          <a:prstGeom prst="rect">
            <a:avLst/>
          </a:prstGeom>
          <a:solidFill>
            <a:srgbClr val="D6F5EE"/>
          </a:solidFill>
          <a:ln w="7620">
            <a:solidFill>
              <a:srgbClr val="BCDBD4"/>
            </a:solidFill>
            <a:prstDash val="solid"/>
          </a:ln>
        </p:spPr>
        <p:txBody>
          <a:bodyPr/>
          <a:lstStyle/>
          <a:p>
            <a:endParaRPr lang="ru-RU" dirty="0"/>
          </a:p>
        </p:txBody>
      </p:sp>
      <p:sp>
        <p:nvSpPr>
          <p:cNvPr id="6" name="Text 3"/>
          <p:cNvSpPr/>
          <p:nvPr/>
        </p:nvSpPr>
        <p:spPr>
          <a:xfrm>
            <a:off x="1015008" y="3610689"/>
            <a:ext cx="503658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Үздіксіз оқыту және тренингтер</a:t>
            </a:r>
            <a:endParaRPr lang="en-US" sz="1950" dirty="0"/>
          </a:p>
        </p:txBody>
      </p:sp>
      <p:sp>
        <p:nvSpPr>
          <p:cNvPr id="7" name="Text 4"/>
          <p:cNvSpPr/>
          <p:nvPr/>
        </p:nvSpPr>
        <p:spPr>
          <a:xfrm>
            <a:off x="1015008" y="4039910"/>
            <a:ext cx="7152084"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Қызметкерлерді жыл сайын оқыту жеткіліксіз. Жаңа қауіптер мен әдістер туралы үнемі хабардар етіп отыру керек. Симуляцияланған фишинг тесттері, қауіпсіздік викториналары және практикалық тренингтер тиімділікті арттырады.</a:t>
            </a:r>
            <a:endParaRPr lang="en-US" sz="1550" dirty="0"/>
          </a:p>
        </p:txBody>
      </p:sp>
      <p:sp>
        <p:nvSpPr>
          <p:cNvPr id="8" name="Shape 5"/>
          <p:cNvSpPr/>
          <p:nvPr/>
        </p:nvSpPr>
        <p:spPr>
          <a:xfrm>
            <a:off x="816650" y="5912882"/>
            <a:ext cx="7556421" cy="2111335"/>
          </a:xfrm>
          <a:prstGeom prst="rect">
            <a:avLst/>
          </a:prstGeom>
          <a:solidFill>
            <a:srgbClr val="D6F5EE"/>
          </a:solidFill>
          <a:ln w="7620">
            <a:solidFill>
              <a:srgbClr val="BCDBD4"/>
            </a:solidFill>
            <a:prstDash val="solid"/>
          </a:ln>
        </p:spPr>
        <p:txBody>
          <a:bodyPr/>
          <a:lstStyle/>
          <a:p>
            <a:endParaRPr lang="ru-RU" dirty="0"/>
          </a:p>
        </p:txBody>
      </p:sp>
      <p:sp>
        <p:nvSpPr>
          <p:cNvPr id="9" name="Text 6"/>
          <p:cNvSpPr/>
          <p:nvPr/>
        </p:nvSpPr>
        <p:spPr>
          <a:xfrm>
            <a:off x="1015008" y="6118860"/>
            <a:ext cx="609552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Қауіпсіздік мәдениетін қалыптастыру</a:t>
            </a:r>
            <a:endParaRPr lang="en-US" sz="1950" dirty="0"/>
          </a:p>
        </p:txBody>
      </p:sp>
      <p:sp>
        <p:nvSpPr>
          <p:cNvPr id="10" name="Text 7"/>
          <p:cNvSpPr/>
          <p:nvPr/>
        </p:nvSpPr>
        <p:spPr>
          <a:xfrm>
            <a:off x="1015008" y="6548080"/>
            <a:ext cx="7152084"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 бұл тек IT бөлімінің міндеті емес, әрбір қызметкердің жауапкершілігі. Ұйымдық мәдениетке қауіпсіздікті енгізу үшін басшылықтың қолдауы, ашық коммуникация және үнемі еске салу маңызды.</a:t>
            </a:r>
            <a:endParaRPr lang="en-US" sz="1550" dirty="0"/>
          </a:p>
        </p:txBody>
      </p:sp>
      <p:sp>
        <p:nvSpPr>
          <p:cNvPr id="11" name="Text 8"/>
          <p:cNvSpPr/>
          <p:nvPr/>
        </p:nvSpPr>
        <p:spPr>
          <a:xfrm>
            <a:off x="793790" y="8247459"/>
            <a:ext cx="755642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Қызметкерлерді марапаттау бағдарламалары</a:t>
            </a:r>
            <a:endParaRPr lang="en-US" sz="1550" dirty="0"/>
          </a:p>
        </p:txBody>
      </p:sp>
      <p:sp>
        <p:nvSpPr>
          <p:cNvPr id="12" name="Text 9"/>
          <p:cNvSpPr/>
          <p:nvPr/>
        </p:nvSpPr>
        <p:spPr>
          <a:xfrm>
            <a:off x="793790" y="8634413"/>
            <a:ext cx="755642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Қауіпсіздік чемпиондарын әрбір бөлімде тағайындау</a:t>
            </a:r>
            <a:endParaRPr lang="en-US" sz="1550" dirty="0"/>
          </a:p>
        </p:txBody>
      </p:sp>
      <p:sp>
        <p:nvSpPr>
          <p:cNvPr id="13" name="Text 10"/>
          <p:cNvSpPr/>
          <p:nvPr/>
        </p:nvSpPr>
        <p:spPr>
          <a:xfrm>
            <a:off x="793790" y="9021366"/>
            <a:ext cx="755642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Инциденттерді есеп беру үшін жеңіл тәсілдер</a:t>
            </a:r>
            <a:endParaRPr lang="en-US" sz="1550" dirty="0"/>
          </a:p>
        </p:txBody>
      </p:sp>
      <p:sp>
        <p:nvSpPr>
          <p:cNvPr id="14" name="Text 11"/>
          <p:cNvSpPr/>
          <p:nvPr/>
        </p:nvSpPr>
        <p:spPr>
          <a:xfrm>
            <a:off x="793790" y="9408319"/>
            <a:ext cx="7556421"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Озық тәжірибелерді бөлісу платформалары</a:t>
            </a:r>
            <a:endParaRPr lang="en-US" sz="15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793790" y="1354574"/>
            <a:ext cx="130428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Қорытынды: Ақпаратты қорғау – әркімнің міндеті</a:t>
            </a:r>
            <a:endParaRPr lang="en-US" sz="3900" dirty="0"/>
          </a:p>
        </p:txBody>
      </p:sp>
      <p:pic>
        <p:nvPicPr>
          <p:cNvPr id="3" name="Image 0" descr="preencoded.png"/>
          <p:cNvPicPr>
            <a:picLocks noChangeAspect="1"/>
          </p:cNvPicPr>
          <p:nvPr/>
        </p:nvPicPr>
        <p:blipFill>
          <a:blip r:embed="rId3"/>
          <a:stretch>
            <a:fillRect/>
          </a:stretch>
        </p:blipFill>
        <p:spPr>
          <a:xfrm>
            <a:off x="793790" y="3115627"/>
            <a:ext cx="6279356" cy="6279356"/>
          </a:xfrm>
          <a:prstGeom prst="rect">
            <a:avLst/>
          </a:prstGeom>
        </p:spPr>
      </p:pic>
      <p:sp>
        <p:nvSpPr>
          <p:cNvPr id="4" name="Text 1"/>
          <p:cNvSpPr/>
          <p:nvPr/>
        </p:nvSpPr>
        <p:spPr>
          <a:xfrm>
            <a:off x="7564874" y="3090743"/>
            <a:ext cx="6109930" cy="372070"/>
          </a:xfrm>
          <a:prstGeom prst="rect">
            <a:avLst/>
          </a:prstGeom>
          <a:noFill/>
          <a:ln/>
        </p:spPr>
        <p:txBody>
          <a:bodyPr wrap="none" lIns="0" tIns="0" rIns="0" bIns="0" rtlCol="0" anchor="t"/>
          <a:lstStyle/>
          <a:p>
            <a:pPr marL="0" indent="0" algn="l">
              <a:lnSpc>
                <a:spcPts val="2900"/>
              </a:lnSpc>
              <a:buNone/>
            </a:pPr>
            <a:r>
              <a:rPr lang="en-US" sz="2300" b="1" dirty="0">
                <a:solidFill>
                  <a:srgbClr val="333F70"/>
                </a:solidFill>
                <a:latin typeface="Unbounded Bold" pitchFamily="34" charset="0"/>
                <a:ea typeface="Unbounded Bold" pitchFamily="34" charset="-122"/>
                <a:cs typeface="Unbounded Bold" pitchFamily="34" charset="-120"/>
              </a:rPr>
              <a:t>Технология + Адам = Қауіпсіздік</a:t>
            </a:r>
            <a:endParaRPr lang="en-US" sz="2300" dirty="0"/>
          </a:p>
        </p:txBody>
      </p:sp>
      <p:sp>
        <p:nvSpPr>
          <p:cNvPr id="5" name="Text 2"/>
          <p:cNvSpPr/>
          <p:nvPr/>
        </p:nvSpPr>
        <p:spPr>
          <a:xfrm>
            <a:off x="7564874" y="3661172"/>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Заманауи қауіпсіздік жүйелері күшті болса да, адам факторы әлі де ең маңызды элемент болып қала береді. Ең жақсы технология да қызметкерлердің абайсыздығынан құлап түсуі мүмкін.</a:t>
            </a:r>
            <a:endParaRPr lang="en-US" sz="1550" dirty="0"/>
          </a:p>
        </p:txBody>
      </p:sp>
      <p:sp>
        <p:nvSpPr>
          <p:cNvPr id="6" name="Text 3"/>
          <p:cNvSpPr/>
          <p:nvPr/>
        </p:nvSpPr>
        <p:spPr>
          <a:xfrm>
            <a:off x="7862530" y="5154573"/>
            <a:ext cx="5981700"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"Қауіпсіздік – бұл өнім емес, процесс. Бір рет орнатып қоюға болмайды, оны үнемі қолдап отыру керек."</a:t>
            </a:r>
            <a:endParaRPr lang="en-US" sz="1550" dirty="0"/>
          </a:p>
        </p:txBody>
      </p:sp>
      <p:sp>
        <p:nvSpPr>
          <p:cNvPr id="7" name="Shape 4"/>
          <p:cNvSpPr/>
          <p:nvPr/>
        </p:nvSpPr>
        <p:spPr>
          <a:xfrm>
            <a:off x="7564874" y="5154573"/>
            <a:ext cx="22860" cy="635079"/>
          </a:xfrm>
          <a:prstGeom prst="rect">
            <a:avLst/>
          </a:prstGeom>
          <a:solidFill>
            <a:srgbClr val="26A688"/>
          </a:solidFill>
          <a:ln/>
        </p:spPr>
        <p:txBody>
          <a:bodyPr/>
          <a:lstStyle/>
          <a:p>
            <a:endParaRPr lang="ru-RU" dirty="0"/>
          </a:p>
        </p:txBody>
      </p:sp>
      <p:sp>
        <p:nvSpPr>
          <p:cNvPr id="8" name="Text 5"/>
          <p:cNvSpPr/>
          <p:nvPr/>
        </p:nvSpPr>
        <p:spPr>
          <a:xfrm>
            <a:off x="7564874" y="6012894"/>
            <a:ext cx="6279356" cy="127015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Әрбір қызметкер, әрбір қолданушы ақпараттық қауіпсіздік тізбегінің маңызды буыны. Бірге әрекет етіп, үздіксіз үйреніп, сақ болып жүрсек ғана заманауи киберқауіптерден қорғана аламыз.</a:t>
            </a:r>
            <a:endParaRPr lang="en-US" sz="15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5486400" cy="10972800"/>
          </a:xfrm>
          <a:prstGeom prst="rect">
            <a:avLst/>
          </a:prstGeom>
        </p:spPr>
      </p:pic>
      <p:sp>
        <p:nvSpPr>
          <p:cNvPr id="3" name="Text 0"/>
          <p:cNvSpPr/>
          <p:nvPr/>
        </p:nvSpPr>
        <p:spPr>
          <a:xfrm>
            <a:off x="6280190" y="1092637"/>
            <a:ext cx="7556421" cy="1240155"/>
          </a:xfrm>
          <a:prstGeom prst="rect">
            <a:avLst/>
          </a:prstGeom>
          <a:noFill/>
          <a:ln/>
        </p:spPr>
        <p:txBody>
          <a:bodyPr wrap="squar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Сұрақтар мен жауаптар</a:t>
            </a:r>
            <a:endParaRPr lang="en-US" sz="3900" dirty="0"/>
          </a:p>
        </p:txBody>
      </p:sp>
      <p:sp>
        <p:nvSpPr>
          <p:cNvPr id="4" name="Shape 1"/>
          <p:cNvSpPr/>
          <p:nvPr/>
        </p:nvSpPr>
        <p:spPr>
          <a:xfrm>
            <a:off x="6280190" y="2630448"/>
            <a:ext cx="7556421" cy="1506736"/>
          </a:xfrm>
          <a:prstGeom prst="roundRect">
            <a:avLst>
              <a:gd name="adj" fmla="val 5532"/>
            </a:avLst>
          </a:prstGeom>
          <a:solidFill>
            <a:srgbClr val="FFFFFF"/>
          </a:solidFill>
          <a:ln w="22860">
            <a:solidFill>
              <a:srgbClr val="BCDBD4"/>
            </a:solidFill>
            <a:prstDash val="solid"/>
          </a:ln>
        </p:spPr>
        <p:txBody>
          <a:bodyPr/>
          <a:lstStyle/>
          <a:p>
            <a:endParaRPr lang="ru-RU" dirty="0"/>
          </a:p>
        </p:txBody>
      </p:sp>
      <p:sp>
        <p:nvSpPr>
          <p:cNvPr id="5" name="Text 2"/>
          <p:cNvSpPr/>
          <p:nvPr/>
        </p:nvSpPr>
        <p:spPr>
          <a:xfrm>
            <a:off x="6501408" y="2851666"/>
            <a:ext cx="6716316"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Неліктен парольдер әртүрлі болуы керек?</a:t>
            </a:r>
            <a:endParaRPr lang="en-US" sz="1950" dirty="0"/>
          </a:p>
        </p:txBody>
      </p:sp>
      <p:sp>
        <p:nvSpPr>
          <p:cNvPr id="6" name="Text 3"/>
          <p:cNvSpPr/>
          <p:nvPr/>
        </p:nvSpPr>
        <p:spPr>
          <a:xfrm>
            <a:off x="6501408" y="3280886"/>
            <a:ext cx="711398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Бір пароль бұзылса, барлық аккаунттар қауіп астында қалмас үшін. Пароль менеджері барлық парольдерді қауіпсіз сақтауға көмектеседі.</a:t>
            </a:r>
            <a:endParaRPr lang="en-US" sz="1550" dirty="0"/>
          </a:p>
        </p:txBody>
      </p:sp>
      <p:sp>
        <p:nvSpPr>
          <p:cNvPr id="7" name="Shape 4"/>
          <p:cNvSpPr/>
          <p:nvPr/>
        </p:nvSpPr>
        <p:spPr>
          <a:xfrm>
            <a:off x="6280190" y="4335542"/>
            <a:ext cx="7556421" cy="1816894"/>
          </a:xfrm>
          <a:prstGeom prst="roundRect">
            <a:avLst>
              <a:gd name="adj" fmla="val 4588"/>
            </a:avLst>
          </a:prstGeom>
          <a:solidFill>
            <a:srgbClr val="FFFFFF"/>
          </a:solidFill>
          <a:ln w="22860">
            <a:solidFill>
              <a:srgbClr val="BCDBD4"/>
            </a:solidFill>
            <a:prstDash val="solid"/>
          </a:ln>
        </p:spPr>
        <p:txBody>
          <a:bodyPr/>
          <a:lstStyle/>
          <a:p>
            <a:endParaRPr lang="ru-RU" dirty="0"/>
          </a:p>
        </p:txBody>
      </p:sp>
      <p:sp>
        <p:nvSpPr>
          <p:cNvPr id="8" name="Text 5"/>
          <p:cNvSpPr/>
          <p:nvPr/>
        </p:nvSpPr>
        <p:spPr>
          <a:xfrm>
            <a:off x="6501408" y="4556760"/>
            <a:ext cx="7113984" cy="620316"/>
          </a:xfrm>
          <a:prstGeom prst="rect">
            <a:avLst/>
          </a:prstGeom>
          <a:noFill/>
          <a:ln/>
        </p:spPr>
        <p:txBody>
          <a:bodyPr wrap="squar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Резервтік көшірме қаншалықты жиі жасалуы керек?</a:t>
            </a:r>
            <a:endParaRPr lang="en-US" sz="1950" dirty="0"/>
          </a:p>
        </p:txBody>
      </p:sp>
      <p:sp>
        <p:nvSpPr>
          <p:cNvPr id="9" name="Text 6"/>
          <p:cNvSpPr/>
          <p:nvPr/>
        </p:nvSpPr>
        <p:spPr>
          <a:xfrm>
            <a:off x="6501408" y="5296138"/>
            <a:ext cx="711398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Критикалық деректер үшін – күн сайын, қалған деректер үшін – апта сайын. Автоматты резервтік көшірме қатені азайтады.</a:t>
            </a:r>
            <a:endParaRPr lang="en-US" sz="1550" dirty="0"/>
          </a:p>
        </p:txBody>
      </p:sp>
      <p:sp>
        <p:nvSpPr>
          <p:cNvPr id="10" name="Shape 7"/>
          <p:cNvSpPr/>
          <p:nvPr/>
        </p:nvSpPr>
        <p:spPr>
          <a:xfrm>
            <a:off x="6280190" y="6350794"/>
            <a:ext cx="7556421" cy="1506736"/>
          </a:xfrm>
          <a:prstGeom prst="roundRect">
            <a:avLst>
              <a:gd name="adj" fmla="val 5532"/>
            </a:avLst>
          </a:prstGeom>
          <a:solidFill>
            <a:srgbClr val="FFFFFF"/>
          </a:solidFill>
          <a:ln w="22860">
            <a:solidFill>
              <a:srgbClr val="BCDBD4"/>
            </a:solidFill>
            <a:prstDash val="solid"/>
          </a:ln>
        </p:spPr>
        <p:txBody>
          <a:bodyPr/>
          <a:lstStyle/>
          <a:p>
            <a:endParaRPr lang="ru-RU" dirty="0"/>
          </a:p>
        </p:txBody>
      </p:sp>
      <p:sp>
        <p:nvSpPr>
          <p:cNvPr id="11" name="Text 8"/>
          <p:cNvSpPr/>
          <p:nvPr/>
        </p:nvSpPr>
        <p:spPr>
          <a:xfrm>
            <a:off x="6501408" y="6572012"/>
            <a:ext cx="604754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Фишинг хатты қалай тануға болады?</a:t>
            </a:r>
            <a:endParaRPr lang="en-US" sz="1950" dirty="0"/>
          </a:p>
        </p:txBody>
      </p:sp>
      <p:sp>
        <p:nvSpPr>
          <p:cNvPr id="12" name="Text 9"/>
          <p:cNvSpPr/>
          <p:nvPr/>
        </p:nvSpPr>
        <p:spPr>
          <a:xfrm>
            <a:off x="6501408" y="7001232"/>
            <a:ext cx="7113984" cy="63507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Күдікті жөнелтуші, грамматикалық қателер, шұғыл әрекет етуге үндейтін тілі, күдікті сілтемелер – бұлар фишингтің негізгі белгілері.</a:t>
            </a:r>
            <a:endParaRPr lang="en-US" sz="1550" dirty="0"/>
          </a:p>
        </p:txBody>
      </p:sp>
      <p:sp>
        <p:nvSpPr>
          <p:cNvPr id="13" name="Shape 10"/>
          <p:cNvSpPr/>
          <p:nvPr/>
        </p:nvSpPr>
        <p:spPr>
          <a:xfrm>
            <a:off x="6280190" y="8055888"/>
            <a:ext cx="7556421" cy="1824276"/>
          </a:xfrm>
          <a:prstGeom prst="roundRect">
            <a:avLst>
              <a:gd name="adj" fmla="val 4569"/>
            </a:avLst>
          </a:prstGeom>
          <a:solidFill>
            <a:srgbClr val="FFFFFF"/>
          </a:solidFill>
          <a:ln w="22860">
            <a:solidFill>
              <a:srgbClr val="BCDBD4"/>
            </a:solidFill>
            <a:prstDash val="solid"/>
          </a:ln>
        </p:spPr>
        <p:txBody>
          <a:bodyPr/>
          <a:lstStyle/>
          <a:p>
            <a:endParaRPr lang="ru-RU" dirty="0"/>
          </a:p>
        </p:txBody>
      </p:sp>
      <p:sp>
        <p:nvSpPr>
          <p:cNvPr id="14" name="Text 11"/>
          <p:cNvSpPr/>
          <p:nvPr/>
        </p:nvSpPr>
        <p:spPr>
          <a:xfrm>
            <a:off x="6501408" y="8277106"/>
            <a:ext cx="4240054"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Қоғамдық Wi-Fi қауіпті ме?</a:t>
            </a:r>
            <a:endParaRPr lang="en-US" sz="1950" dirty="0"/>
          </a:p>
        </p:txBody>
      </p:sp>
      <p:sp>
        <p:nvSpPr>
          <p:cNvPr id="15" name="Text 12"/>
          <p:cNvSpPr/>
          <p:nvPr/>
        </p:nvSpPr>
        <p:spPr>
          <a:xfrm>
            <a:off x="6501408" y="8706326"/>
            <a:ext cx="7113984" cy="952619"/>
          </a:xfrm>
          <a:prstGeom prst="rect">
            <a:avLst/>
          </a:prstGeom>
          <a:noFill/>
          <a:ln/>
        </p:spPr>
        <p:txBody>
          <a:bodyPr wrap="square" lIns="0" tIns="0" rIns="0" bIns="0" rtlCol="0" anchor="t"/>
          <a:lstStyle/>
          <a:p>
            <a:pPr marL="0" indent="0" algn="l">
              <a:lnSpc>
                <a:spcPts val="2500"/>
              </a:lnSpc>
              <a:buNone/>
            </a:pPr>
            <a:r>
              <a:rPr lang="en-US" sz="1550" dirty="0">
                <a:solidFill>
                  <a:srgbClr val="333F70"/>
                </a:solidFill>
                <a:latin typeface="Open Sans" pitchFamily="34" charset="0"/>
                <a:ea typeface="Open Sans" pitchFamily="34" charset="-122"/>
                <a:cs typeface="Open Sans" pitchFamily="34" charset="-120"/>
              </a:rPr>
              <a:t>Иә, шифрлаусыз қоғамдық желілер қауіпті. VPN қолдану арқылы деректеріңізді қорғаңыз немесе сенімді мобильді интернетті пайдаланыңыз.</a:t>
            </a:r>
            <a:endParaRPr lang="en-US" sz="15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793790" y="1254443"/>
            <a:ext cx="11645265" cy="620078"/>
          </a:xfrm>
          <a:prstGeom prst="rect">
            <a:avLst/>
          </a:prstGeom>
          <a:noFill/>
          <a:ln/>
        </p:spPr>
        <p:txBody>
          <a:bodyPr wrap="none" lIns="0" tIns="0" rIns="0" bIns="0" rtlCol="0" anchor="t"/>
          <a:lstStyle/>
          <a:p>
            <a:pPr marL="0" indent="0" algn="l">
              <a:lnSpc>
                <a:spcPts val="4850"/>
              </a:lnSpc>
              <a:buNone/>
            </a:pPr>
            <a:r>
              <a:rPr lang="en-US" sz="3900" b="1" dirty="0">
                <a:solidFill>
                  <a:srgbClr val="333F70"/>
                </a:solidFill>
                <a:latin typeface="Unbounded Bold" pitchFamily="34" charset="0"/>
                <a:ea typeface="Unbounded Bold" pitchFamily="34" charset="-122"/>
                <a:cs typeface="Unbounded Bold" pitchFamily="34" charset="-120"/>
              </a:rPr>
              <a:t>Қосымша ресурстар мен оқулықтар</a:t>
            </a:r>
            <a:endParaRPr lang="en-US" sz="3900" dirty="0"/>
          </a:p>
        </p:txBody>
      </p:sp>
      <p:sp>
        <p:nvSpPr>
          <p:cNvPr id="3" name="Shape 1"/>
          <p:cNvSpPr/>
          <p:nvPr/>
        </p:nvSpPr>
        <p:spPr>
          <a:xfrm>
            <a:off x="793790" y="2271355"/>
            <a:ext cx="13042821" cy="2350056"/>
          </a:xfrm>
          <a:prstGeom prst="roundRect">
            <a:avLst>
              <a:gd name="adj" fmla="val 3547"/>
            </a:avLst>
          </a:prstGeom>
          <a:solidFill>
            <a:srgbClr val="FFFFFF"/>
          </a:solidFill>
          <a:ln w="22860">
            <a:solidFill>
              <a:srgbClr val="BCDBD4"/>
            </a:solidFill>
            <a:prstDash val="solid"/>
          </a:ln>
        </p:spPr>
        <p:txBody>
          <a:bodyPr/>
          <a:lstStyle/>
          <a:p>
            <a:endParaRPr lang="ru-RU" dirty="0"/>
          </a:p>
        </p:txBody>
      </p:sp>
      <p:sp>
        <p:nvSpPr>
          <p:cNvPr id="4" name="Shape 2"/>
          <p:cNvSpPr/>
          <p:nvPr/>
        </p:nvSpPr>
        <p:spPr>
          <a:xfrm>
            <a:off x="816650" y="2294215"/>
            <a:ext cx="793790" cy="2304336"/>
          </a:xfrm>
          <a:prstGeom prst="roundRect">
            <a:avLst>
              <a:gd name="adj" fmla="val 7046"/>
            </a:avLst>
          </a:prstGeom>
          <a:solidFill>
            <a:srgbClr val="D6F5EE"/>
          </a:solidFill>
          <a:ln/>
        </p:spPr>
        <p:txBody>
          <a:bodyPr/>
          <a:lstStyle/>
          <a:p>
            <a:endParaRPr lang="ru-RU"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60847" y="3297436"/>
            <a:ext cx="297656" cy="297656"/>
          </a:xfrm>
          <a:prstGeom prst="rect">
            <a:avLst/>
          </a:prstGeom>
        </p:spPr>
      </p:pic>
      <p:sp>
        <p:nvSpPr>
          <p:cNvPr id="6" name="Text 3"/>
          <p:cNvSpPr/>
          <p:nvPr/>
        </p:nvSpPr>
        <p:spPr>
          <a:xfrm>
            <a:off x="1808798" y="2492573"/>
            <a:ext cx="3848933"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Заңнамалық ресурстар</a:t>
            </a:r>
            <a:endParaRPr lang="en-US" sz="1950" dirty="0"/>
          </a:p>
        </p:txBody>
      </p:sp>
      <p:sp>
        <p:nvSpPr>
          <p:cNvPr id="7" name="Text 4"/>
          <p:cNvSpPr/>
          <p:nvPr/>
        </p:nvSpPr>
        <p:spPr>
          <a:xfrm>
            <a:off x="1808798" y="2921794"/>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ҚР "Жеке деректер және оларды қорғау туралы" заңы</a:t>
            </a:r>
            <a:endParaRPr lang="en-US" sz="1550" dirty="0"/>
          </a:p>
        </p:txBody>
      </p:sp>
      <p:sp>
        <p:nvSpPr>
          <p:cNvPr id="8" name="Text 5"/>
          <p:cNvSpPr/>
          <p:nvPr/>
        </p:nvSpPr>
        <p:spPr>
          <a:xfrm>
            <a:off x="1808798" y="3308747"/>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ҚР "Мемлекеттік құпиялар туралы" заңы</a:t>
            </a:r>
            <a:endParaRPr lang="en-US" sz="1550" dirty="0"/>
          </a:p>
        </p:txBody>
      </p:sp>
      <p:sp>
        <p:nvSpPr>
          <p:cNvPr id="9" name="Text 6"/>
          <p:cNvSpPr/>
          <p:nvPr/>
        </p:nvSpPr>
        <p:spPr>
          <a:xfrm>
            <a:off x="1808798" y="3695700"/>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ҚР "Байланыс туралы" заңы</a:t>
            </a:r>
            <a:endParaRPr lang="en-US" sz="1550" dirty="0"/>
          </a:p>
        </p:txBody>
      </p:sp>
      <p:sp>
        <p:nvSpPr>
          <p:cNvPr id="10" name="Text 7"/>
          <p:cNvSpPr/>
          <p:nvPr/>
        </p:nvSpPr>
        <p:spPr>
          <a:xfrm>
            <a:off x="1808798" y="4082653"/>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Қазақстан Республикасының Үкіметінің қаулылары</a:t>
            </a:r>
            <a:endParaRPr lang="en-US" sz="1550" dirty="0"/>
          </a:p>
        </p:txBody>
      </p:sp>
      <p:sp>
        <p:nvSpPr>
          <p:cNvPr id="11" name="Shape 8"/>
          <p:cNvSpPr/>
          <p:nvPr/>
        </p:nvSpPr>
        <p:spPr>
          <a:xfrm>
            <a:off x="793790" y="4819769"/>
            <a:ext cx="13042821" cy="2350056"/>
          </a:xfrm>
          <a:prstGeom prst="roundRect">
            <a:avLst>
              <a:gd name="adj" fmla="val 3547"/>
            </a:avLst>
          </a:prstGeom>
          <a:solidFill>
            <a:srgbClr val="FFFFFF"/>
          </a:solidFill>
          <a:ln w="22860">
            <a:solidFill>
              <a:srgbClr val="BCDBD4"/>
            </a:solidFill>
            <a:prstDash val="solid"/>
          </a:ln>
        </p:spPr>
        <p:txBody>
          <a:bodyPr/>
          <a:lstStyle/>
          <a:p>
            <a:endParaRPr lang="ru-RU" dirty="0"/>
          </a:p>
        </p:txBody>
      </p:sp>
      <p:sp>
        <p:nvSpPr>
          <p:cNvPr id="12" name="Shape 9"/>
          <p:cNvSpPr/>
          <p:nvPr/>
        </p:nvSpPr>
        <p:spPr>
          <a:xfrm>
            <a:off x="816650" y="4842629"/>
            <a:ext cx="793790" cy="2304336"/>
          </a:xfrm>
          <a:prstGeom prst="roundRect">
            <a:avLst>
              <a:gd name="adj" fmla="val 7046"/>
            </a:avLst>
          </a:prstGeom>
          <a:solidFill>
            <a:srgbClr val="D6F5EE"/>
          </a:solidFill>
          <a:ln/>
        </p:spPr>
        <p:txBody>
          <a:bodyPr/>
          <a:lstStyle/>
          <a:p>
            <a:endParaRPr lang="ru-RU" dirty="0"/>
          </a:p>
        </p:txBody>
      </p:sp>
      <p:pic>
        <p:nvPicPr>
          <p:cNvPr id="13"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60847" y="5845850"/>
            <a:ext cx="297656" cy="297656"/>
          </a:xfrm>
          <a:prstGeom prst="rect">
            <a:avLst/>
          </a:prstGeom>
        </p:spPr>
      </p:pic>
      <p:sp>
        <p:nvSpPr>
          <p:cNvPr id="14" name="Text 10"/>
          <p:cNvSpPr/>
          <p:nvPr/>
        </p:nvSpPr>
        <p:spPr>
          <a:xfrm>
            <a:off x="1808798" y="5040987"/>
            <a:ext cx="378940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Халықаралық ұйымдар</a:t>
            </a:r>
            <a:endParaRPr lang="en-US" sz="1950" dirty="0"/>
          </a:p>
        </p:txBody>
      </p:sp>
      <p:sp>
        <p:nvSpPr>
          <p:cNvPr id="15" name="Text 11"/>
          <p:cNvSpPr/>
          <p:nvPr/>
        </p:nvSpPr>
        <p:spPr>
          <a:xfrm>
            <a:off x="1808798" y="5470208"/>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ISO (International Organization for Standardization)</a:t>
            </a:r>
            <a:endParaRPr lang="en-US" sz="1550" dirty="0"/>
          </a:p>
        </p:txBody>
      </p:sp>
      <p:sp>
        <p:nvSpPr>
          <p:cNvPr id="16" name="Text 12"/>
          <p:cNvSpPr/>
          <p:nvPr/>
        </p:nvSpPr>
        <p:spPr>
          <a:xfrm>
            <a:off x="1808798" y="5857161"/>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NIST (National Institute of Standards and Technology)</a:t>
            </a:r>
            <a:endParaRPr lang="en-US" sz="1550" dirty="0"/>
          </a:p>
        </p:txBody>
      </p:sp>
      <p:sp>
        <p:nvSpPr>
          <p:cNvPr id="17" name="Text 13"/>
          <p:cNvSpPr/>
          <p:nvPr/>
        </p:nvSpPr>
        <p:spPr>
          <a:xfrm>
            <a:off x="1808798" y="6244114"/>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ISACA (Information Systems Audit and Control Association)</a:t>
            </a:r>
            <a:endParaRPr lang="en-US" sz="1550" dirty="0"/>
          </a:p>
        </p:txBody>
      </p:sp>
      <p:sp>
        <p:nvSpPr>
          <p:cNvPr id="18" name="Text 14"/>
          <p:cNvSpPr/>
          <p:nvPr/>
        </p:nvSpPr>
        <p:spPr>
          <a:xfrm>
            <a:off x="1808798" y="6631067"/>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(ISC)² (International Information System Security Certification Consortium)</a:t>
            </a:r>
            <a:endParaRPr lang="en-US" sz="1550" dirty="0"/>
          </a:p>
        </p:txBody>
      </p:sp>
      <p:sp>
        <p:nvSpPr>
          <p:cNvPr id="19" name="Shape 15"/>
          <p:cNvSpPr/>
          <p:nvPr/>
        </p:nvSpPr>
        <p:spPr>
          <a:xfrm>
            <a:off x="793790" y="7368183"/>
            <a:ext cx="13042821" cy="2350056"/>
          </a:xfrm>
          <a:prstGeom prst="roundRect">
            <a:avLst>
              <a:gd name="adj" fmla="val 3547"/>
            </a:avLst>
          </a:prstGeom>
          <a:solidFill>
            <a:srgbClr val="FFFFFF"/>
          </a:solidFill>
          <a:ln w="22860">
            <a:solidFill>
              <a:srgbClr val="BCDBD4"/>
            </a:solidFill>
            <a:prstDash val="solid"/>
          </a:ln>
        </p:spPr>
        <p:txBody>
          <a:bodyPr/>
          <a:lstStyle/>
          <a:p>
            <a:endParaRPr lang="ru-RU" dirty="0"/>
          </a:p>
        </p:txBody>
      </p:sp>
      <p:sp>
        <p:nvSpPr>
          <p:cNvPr id="20" name="Shape 16"/>
          <p:cNvSpPr/>
          <p:nvPr/>
        </p:nvSpPr>
        <p:spPr>
          <a:xfrm>
            <a:off x="816650" y="7391043"/>
            <a:ext cx="793790" cy="2304336"/>
          </a:xfrm>
          <a:prstGeom prst="roundRect">
            <a:avLst>
              <a:gd name="adj" fmla="val 7046"/>
            </a:avLst>
          </a:prstGeom>
          <a:solidFill>
            <a:srgbClr val="D6F5EE"/>
          </a:solidFill>
          <a:ln/>
        </p:spPr>
        <p:txBody>
          <a:bodyPr/>
          <a:lstStyle/>
          <a:p>
            <a:endParaRPr lang="ru-RU" dirty="0"/>
          </a:p>
        </p:txBody>
      </p:sp>
      <p:pic>
        <p:nvPicPr>
          <p:cNvPr id="21"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60847" y="8394263"/>
            <a:ext cx="297656" cy="297656"/>
          </a:xfrm>
          <a:prstGeom prst="rect">
            <a:avLst/>
          </a:prstGeom>
        </p:spPr>
      </p:pic>
      <p:sp>
        <p:nvSpPr>
          <p:cNvPr id="22" name="Text 17"/>
          <p:cNvSpPr/>
          <p:nvPr/>
        </p:nvSpPr>
        <p:spPr>
          <a:xfrm>
            <a:off x="1808798" y="7589401"/>
            <a:ext cx="3291602" cy="310158"/>
          </a:xfrm>
          <a:prstGeom prst="rect">
            <a:avLst/>
          </a:prstGeom>
          <a:noFill/>
          <a:ln/>
        </p:spPr>
        <p:txBody>
          <a:bodyPr wrap="none" lIns="0" tIns="0" rIns="0" bIns="0" rtlCol="0" anchor="t"/>
          <a:lstStyle/>
          <a:p>
            <a:pPr marL="0" indent="0" algn="l">
              <a:lnSpc>
                <a:spcPts val="2400"/>
              </a:lnSpc>
              <a:buNone/>
            </a:pPr>
            <a:r>
              <a:rPr lang="en-US" sz="1950" b="1" dirty="0">
                <a:solidFill>
                  <a:srgbClr val="333F70"/>
                </a:solidFill>
                <a:latin typeface="Unbounded Bold" pitchFamily="34" charset="0"/>
                <a:ea typeface="Unbounded Bold" pitchFamily="34" charset="-122"/>
                <a:cs typeface="Unbounded Bold" pitchFamily="34" charset="-120"/>
              </a:rPr>
              <a:t>Пайдалы ресурстар</a:t>
            </a:r>
            <a:endParaRPr lang="en-US" sz="1950" dirty="0"/>
          </a:p>
        </p:txBody>
      </p:sp>
      <p:sp>
        <p:nvSpPr>
          <p:cNvPr id="23" name="Text 18"/>
          <p:cNvSpPr/>
          <p:nvPr/>
        </p:nvSpPr>
        <p:spPr>
          <a:xfrm>
            <a:off x="1808798" y="8018621"/>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OWASP (Open Web Application Security Project)</a:t>
            </a:r>
            <a:endParaRPr lang="en-US" sz="1550" dirty="0"/>
          </a:p>
        </p:txBody>
      </p:sp>
      <p:sp>
        <p:nvSpPr>
          <p:cNvPr id="24" name="Text 19"/>
          <p:cNvSpPr/>
          <p:nvPr/>
        </p:nvSpPr>
        <p:spPr>
          <a:xfrm>
            <a:off x="1808798" y="8405574"/>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SANS Institute киберқауіпсіздік материалдары</a:t>
            </a:r>
            <a:endParaRPr lang="en-US" sz="1550" dirty="0"/>
          </a:p>
        </p:txBody>
      </p:sp>
      <p:sp>
        <p:nvSpPr>
          <p:cNvPr id="25" name="Text 20"/>
          <p:cNvSpPr/>
          <p:nvPr/>
        </p:nvSpPr>
        <p:spPr>
          <a:xfrm>
            <a:off x="1808798" y="8792528"/>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Kaspersky, Symantec блогтары және есептері</a:t>
            </a:r>
            <a:endParaRPr lang="en-US" sz="1550" dirty="0"/>
          </a:p>
        </p:txBody>
      </p:sp>
      <p:sp>
        <p:nvSpPr>
          <p:cNvPr id="26" name="Text 21"/>
          <p:cNvSpPr/>
          <p:nvPr/>
        </p:nvSpPr>
        <p:spPr>
          <a:xfrm>
            <a:off x="1808798" y="9179481"/>
            <a:ext cx="11806595" cy="317540"/>
          </a:xfrm>
          <a:prstGeom prst="rect">
            <a:avLst/>
          </a:prstGeom>
          <a:noFill/>
          <a:ln/>
        </p:spPr>
        <p:txBody>
          <a:bodyPr wrap="none" lIns="0" tIns="0" rIns="0" bIns="0" rtlCol="0" anchor="t"/>
          <a:lstStyle/>
          <a:p>
            <a:pPr marL="342900" indent="-342900" algn="l">
              <a:lnSpc>
                <a:spcPts val="2500"/>
              </a:lnSpc>
              <a:buSzPct val="100000"/>
              <a:buChar char="•"/>
            </a:pPr>
            <a:r>
              <a:rPr lang="en-US" sz="1550" dirty="0">
                <a:solidFill>
                  <a:srgbClr val="333F70"/>
                </a:solidFill>
                <a:latin typeface="Open Sans" pitchFamily="34" charset="0"/>
                <a:ea typeface="Open Sans" pitchFamily="34" charset="-122"/>
                <a:cs typeface="Open Sans" pitchFamily="34" charset="-120"/>
              </a:rPr>
              <a:t>Coursera, Udemy онлайн курстары</a:t>
            </a:r>
            <a:endParaRPr lang="en-US" sz="15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9144000" y="0"/>
            <a:ext cx="5486400" cy="10972800"/>
          </a:xfrm>
          <a:prstGeom prst="rect">
            <a:avLst/>
          </a:prstGeom>
        </p:spPr>
      </p:pic>
      <p:sp>
        <p:nvSpPr>
          <p:cNvPr id="4" name="Text 1"/>
          <p:cNvSpPr/>
          <p:nvPr/>
        </p:nvSpPr>
        <p:spPr>
          <a:xfrm>
            <a:off x="793790" y="3560088"/>
            <a:ext cx="7556421" cy="992267"/>
          </a:xfrm>
          <a:prstGeom prst="rect">
            <a:avLst/>
          </a:prstGeom>
          <a:noFill/>
          <a:ln/>
        </p:spPr>
        <p:txBody>
          <a:bodyPr wrap="square" lIns="0" tIns="0" rIns="0" bIns="0" rtlCol="0" anchor="t"/>
          <a:lstStyle/>
          <a:p>
            <a:pPr marL="0" indent="0" algn="ctr">
              <a:lnSpc>
                <a:spcPts val="3900"/>
              </a:lnSpc>
              <a:buNone/>
            </a:pPr>
            <a:r>
              <a:rPr lang="en-US" sz="3100" b="1" dirty="0">
                <a:solidFill>
                  <a:srgbClr val="333F70"/>
                </a:solidFill>
                <a:latin typeface="Times New Roman" panose="02020603050405020304" pitchFamily="18" charset="0"/>
                <a:ea typeface="Unbounded Bold" pitchFamily="34" charset="-122"/>
                <a:cs typeface="Times New Roman" panose="02020603050405020304" pitchFamily="18" charset="0"/>
              </a:rPr>
              <a:t>Ақпараттық қауіпсіздік – болашағымыздың кепілі</a:t>
            </a:r>
            <a:endParaRPr lang="en-US" sz="3100" dirty="0">
              <a:latin typeface="Times New Roman" panose="02020603050405020304" pitchFamily="18" charset="0"/>
              <a:cs typeface="Times New Roman" panose="02020603050405020304" pitchFamily="18" charset="0"/>
            </a:endParaRPr>
          </a:p>
        </p:txBody>
      </p:sp>
      <p:sp>
        <p:nvSpPr>
          <p:cNvPr id="5" name="Text 2"/>
          <p:cNvSpPr/>
          <p:nvPr/>
        </p:nvSpPr>
        <p:spPr>
          <a:xfrm>
            <a:off x="793790" y="4850011"/>
            <a:ext cx="7556421" cy="1270159"/>
          </a:xfrm>
          <a:prstGeom prst="rect">
            <a:avLst/>
          </a:prstGeom>
          <a:noFill/>
          <a:ln/>
        </p:spPr>
        <p:txBody>
          <a:bodyPr wrap="square" lIns="0" tIns="0" rIns="0" bIns="0" rtlCol="0" anchor="t"/>
          <a:lstStyle/>
          <a:p>
            <a:pPr marL="0" indent="0" algn="just">
              <a:lnSpc>
                <a:spcPts val="2500"/>
              </a:lnSpc>
              <a:buNone/>
            </a:pPr>
            <a:r>
              <a:rPr lang="en-US" sz="3200" dirty="0">
                <a:solidFill>
                  <a:srgbClr val="333F70"/>
                </a:solidFill>
                <a:latin typeface="Times New Roman" panose="02020603050405020304" pitchFamily="18" charset="0"/>
                <a:ea typeface="Open Sans" pitchFamily="34" charset="-122"/>
                <a:cs typeface="Times New Roman" panose="02020603050405020304" pitchFamily="18" charset="0"/>
              </a:rPr>
              <a:t>Біз бүгін ақпаратты қорғаудың негізгі қағидалары мен тәжірибелерін қарастырдық. Есіңізде болсын: қауіпсіздік – бұл үздіксіз процесс және әрбір адамның жауапкершілігі. Технологиялар дамып, қауіптер өзгеріп жатады, бірақ негізгі қағидалар тұрақты – құпиялылық, тұтастық және қолжетімділік.</a:t>
            </a:r>
            <a:endParaRPr lang="en-US" sz="3200" dirty="0">
              <a:latin typeface="Times New Roman" panose="02020603050405020304" pitchFamily="18" charset="0"/>
              <a:cs typeface="Times New Roman" panose="02020603050405020304"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TotalTime>
  <Words>2639</Words>
  <Application>Microsoft Office PowerPoint</Application>
  <PresentationFormat>Произвольный</PresentationFormat>
  <Paragraphs>402</Paragraphs>
  <Slides>41</Slides>
  <Notes>40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41</vt:i4>
      </vt:variant>
    </vt:vector>
  </HeadingPairs>
  <TitlesOfParts>
    <vt:vector size="47" baseType="lpstr">
      <vt:lpstr>Unbounded Bold</vt:lpstr>
      <vt:lpstr>Unbounded Light</vt:lpstr>
      <vt:lpstr>Arial</vt:lpstr>
      <vt:lpstr>Times New Roman</vt:lpstr>
      <vt:lpstr>Open Sans</vt:lpstr>
      <vt:lpstr>Office Theme</vt:lpstr>
      <vt:lpstr>Техникалық құралдар және ақпаратты қорғау әдістері</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Asel Erzhan</cp:lastModifiedBy>
  <cp:revision>7</cp:revision>
  <dcterms:created xsi:type="dcterms:W3CDTF">2026-01-18T14:37:07Z</dcterms:created>
  <dcterms:modified xsi:type="dcterms:W3CDTF">2026-11-03T19:46:38Z</dcterms:modified>
</cp:coreProperties>
</file>