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1"/>
  </p:notesMasterIdLst>
  <p:sldIdLst>
    <p:sldId id="30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14630400" cy="10972800"/>
  <p:notesSz cx="10972800" cy="14630400"/>
  <p:embeddedFontLst>
    <p:embeddedFont>
      <p:font typeface="Open Sans" pitchFamily="2" charset="0"/>
      <p:regular r:id="rId42"/>
      <p:bold r:id="rId43"/>
      <p:italic r:id="rId44"/>
      <p:boldItalic r:id="rId4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630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795781"/>
            <a:ext cx="12435840" cy="382016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63261"/>
            <a:ext cx="10972800" cy="2649219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345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3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42.svg"/><Relationship Id="rId4" Type="http://schemas.openxmlformats.org/officeDocument/2006/relationships/image" Target="../media/image4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7" Type="http://schemas.openxmlformats.org/officeDocument/2006/relationships/image" Target="../media/image59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8.svg"/><Relationship Id="rId5" Type="http://schemas.openxmlformats.org/officeDocument/2006/relationships/image" Target="../media/image57.svg"/><Relationship Id="rId4" Type="http://schemas.openxmlformats.org/officeDocument/2006/relationships/image" Target="../media/image56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63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889013" y="4454091"/>
            <a:ext cx="9319465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28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құралдар және ақпаратты қорғау әдістері</a:t>
            </a:r>
            <a:endParaRPr lang="ru-RU" sz="336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954" y="2314265"/>
            <a:ext cx="5014672" cy="11373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16678" y="6171482"/>
            <a:ext cx="8702041" cy="145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қауымдастырылған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</a:t>
            </a:r>
            <a:br>
              <a:rPr lang="en-US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/>
              <a:t>Assel.yerzhan@satbayev.university</a:t>
            </a:r>
            <a:br>
              <a:rPr lang="en-US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1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462337"/>
            <a:ext cx="7556421" cy="2480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Ақпараттық жүйелердегі қауіпсіздік инциденттерін талдау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86656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негіздері мен заңнамалық талаптар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740437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жүйелері заңнамалық базаға негізделген және халықаралық стандарттарға сәйкес келуі керек. Бұл бөлімде біз Қазақстандағы ақпараттық қауіпсіздік саласындағы негізгі ережелер мен талаптарды қарастырамыз.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36413"/>
            <a:ext cx="1189148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дегеніміз не?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753326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999768" y="395930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479" y="4122896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4752975"/>
            <a:ext cx="324850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Мемлекеттік сектор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5182195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Мемлекеттік ақпараттық ресурстарды қорғау және ұлттық қауіпсіздікті қамтамасыз ету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414379" y="3753326"/>
            <a:ext cx="6422231" cy="2269927"/>
          </a:xfrm>
          <a:prstGeom prst="roundRect">
            <a:avLst>
              <a:gd name="adj" fmla="val 367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7620357" y="395930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4068" y="4122896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20357" y="475297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Жеке сектор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7620357" y="5182195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Коммерциялық ұйымдардың құпия деректері мен іскерлік ақпаратын қорғау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793790" y="624649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793790" y="6560820"/>
            <a:ext cx="4215289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1"/>
          <p:cNvSpPr/>
          <p:nvPr/>
        </p:nvSpPr>
        <p:spPr>
          <a:xfrm>
            <a:off x="793790" y="670571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Құпиялылық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793790" y="7134939"/>
            <a:ext cx="42152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Ақпаратқа рұқсатсыз қол жеткізуден қорғау</a:t>
            </a:r>
            <a:endParaRPr lang="en-US" sz="1550" dirty="0"/>
          </a:p>
        </p:txBody>
      </p:sp>
      <p:sp>
        <p:nvSpPr>
          <p:cNvPr id="17" name="Text 13"/>
          <p:cNvSpPr/>
          <p:nvPr/>
        </p:nvSpPr>
        <p:spPr>
          <a:xfrm>
            <a:off x="5207437" y="624649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550" dirty="0"/>
          </a:p>
        </p:txBody>
      </p:sp>
      <p:sp>
        <p:nvSpPr>
          <p:cNvPr id="18" name="Shape 14"/>
          <p:cNvSpPr/>
          <p:nvPr/>
        </p:nvSpPr>
        <p:spPr>
          <a:xfrm>
            <a:off x="5207437" y="6560820"/>
            <a:ext cx="4215408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5"/>
          <p:cNvSpPr/>
          <p:nvPr/>
        </p:nvSpPr>
        <p:spPr>
          <a:xfrm>
            <a:off x="5207437" y="670571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Тұтастық</a:t>
            </a:r>
            <a:endParaRPr lang="en-US" sz="1950" dirty="0"/>
          </a:p>
        </p:txBody>
      </p:sp>
      <p:sp>
        <p:nvSpPr>
          <p:cNvPr id="20" name="Text 16"/>
          <p:cNvSpPr/>
          <p:nvPr/>
        </p:nvSpPr>
        <p:spPr>
          <a:xfrm>
            <a:off x="5207437" y="7134939"/>
            <a:ext cx="42154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Деректердің өзгертілмеуін және дұрыстығын қамтамасыз ету</a:t>
            </a:r>
            <a:endParaRPr lang="en-US" sz="1550" dirty="0"/>
          </a:p>
        </p:txBody>
      </p:sp>
      <p:sp>
        <p:nvSpPr>
          <p:cNvPr id="21" name="Text 17"/>
          <p:cNvSpPr/>
          <p:nvPr/>
        </p:nvSpPr>
        <p:spPr>
          <a:xfrm>
            <a:off x="9621203" y="624649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550" dirty="0"/>
          </a:p>
        </p:txBody>
      </p:sp>
      <p:sp>
        <p:nvSpPr>
          <p:cNvPr id="22" name="Shape 18"/>
          <p:cNvSpPr/>
          <p:nvPr/>
        </p:nvSpPr>
        <p:spPr>
          <a:xfrm>
            <a:off x="9621203" y="6560820"/>
            <a:ext cx="4215289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" name="Text 19"/>
          <p:cNvSpPr/>
          <p:nvPr/>
        </p:nvSpPr>
        <p:spPr>
          <a:xfrm>
            <a:off x="9621203" y="670571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Қолжетімділік</a:t>
            </a:r>
            <a:endParaRPr lang="en-US" sz="1950" dirty="0"/>
          </a:p>
        </p:txBody>
      </p:sp>
      <p:sp>
        <p:nvSpPr>
          <p:cNvPr id="24" name="Text 20"/>
          <p:cNvSpPr/>
          <p:nvPr/>
        </p:nvSpPr>
        <p:spPr>
          <a:xfrm>
            <a:off x="9621203" y="7134939"/>
            <a:ext cx="42152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Рұқсат етілген пайдаланушылардың ақпаратқа уақтылы қол жеткізуін қамтамасыз ету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3096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ақпараттық қауіпсіздікті реттеу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792022"/>
            <a:ext cx="4926568" cy="49265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2086" y="3767138"/>
            <a:ext cx="291095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Заңнамалық негіз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6212086" y="4275653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 Республикасының Үкіметі 2004 жылғы 1 қазанда №965 қаулысын қабылдады. Бұл құжат ақпараттық қауіпсіздікті қамтамасыз ету жөніндегі шаралардың тізбесін белгілейді.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6212086" y="5451515"/>
            <a:ext cx="7632025" cy="1478280"/>
          </a:xfrm>
          <a:prstGeom prst="roundRect">
            <a:avLst>
              <a:gd name="adj" fmla="val 5639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444" y="5754410"/>
            <a:ext cx="248007" cy="19835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856809" y="5699403"/>
            <a:ext cx="678894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Маңызды: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АҚҰҮО (Ақпараттық қауіпсіздік ұлттық үйлестіру орталығы) мемлекеттік органдар мен критикалық инфрақұрылым объектілерінде ақпараттық қауіпсіздікті үйлестіруді жүзеге асырады.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6212086" y="7153037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Техникалық қорғау құралдарын сертификаттау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6212086" y="7539990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жүйелерге аттестаттау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6212086" y="7926943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Мониторинг және реагирлеу орталықтарын құру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597581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Еуразиялық банк ақпараттық қауіпсіздік саясаты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4053126"/>
            <a:ext cx="3679031" cy="3044428"/>
          </a:xfrm>
          <a:prstGeom prst="roundRect">
            <a:avLst>
              <a:gd name="adj" fmla="val 360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2"/>
          <p:cNvSpPr/>
          <p:nvPr/>
        </p:nvSpPr>
        <p:spPr>
          <a:xfrm>
            <a:off x="793790" y="4030266"/>
            <a:ext cx="367903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2335649" y="3755469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2514243" y="3904298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1015008" y="4549259"/>
            <a:ext cx="323659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Стандарттарға сәйкестік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15008" y="5288637"/>
            <a:ext cx="323659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Банктің ақпараттық қауіпсіздік жүйесі ISO/IEC 27001 және ISO/IEC 27002 халықаралық стандарттарының талаптарына толық сәйкес келеді.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71179" y="4053126"/>
            <a:ext cx="3679031" cy="3044428"/>
          </a:xfrm>
          <a:prstGeom prst="roundRect">
            <a:avLst>
              <a:gd name="adj" fmla="val 360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4671179" y="4030266"/>
            <a:ext cx="367903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9"/>
          <p:cNvSpPr/>
          <p:nvPr/>
        </p:nvSpPr>
        <p:spPr>
          <a:xfrm>
            <a:off x="6213038" y="3755469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6391632" y="3904298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4892397" y="4549259"/>
            <a:ext cx="264949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АҚҚБЖ мақсаты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4892397" y="4978479"/>
            <a:ext cx="323659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басқару жүйесі (АҚҚБЖ) банк активтерін, клиенттер деректерін және іскерлік процестерді қорғауға бағытталған.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793790" y="7593568"/>
            <a:ext cx="7556421" cy="1781651"/>
          </a:xfrm>
          <a:prstGeom prst="roundRect">
            <a:avLst>
              <a:gd name="adj" fmla="val 615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4"/>
          <p:cNvSpPr/>
          <p:nvPr/>
        </p:nvSpPr>
        <p:spPr>
          <a:xfrm>
            <a:off x="793790" y="7570708"/>
            <a:ext cx="7556421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Shape 15"/>
          <p:cNvSpPr/>
          <p:nvPr/>
        </p:nvSpPr>
        <p:spPr>
          <a:xfrm>
            <a:off x="4274344" y="7295912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6"/>
          <p:cNvSpPr/>
          <p:nvPr/>
        </p:nvSpPr>
        <p:spPr>
          <a:xfrm>
            <a:off x="4452938" y="7444740"/>
            <a:ext cx="238125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850" dirty="0"/>
          </a:p>
        </p:txBody>
      </p:sp>
      <p:sp>
        <p:nvSpPr>
          <p:cNvPr id="20" name="Text 17"/>
          <p:cNvSpPr/>
          <p:nvPr/>
        </p:nvSpPr>
        <p:spPr>
          <a:xfrm>
            <a:off x="1015008" y="8089702"/>
            <a:ext cx="290691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Үздіксіз жетілдіру</a:t>
            </a:r>
            <a:endParaRPr lang="en-US" sz="1950" dirty="0"/>
          </a:p>
        </p:txBody>
      </p:sp>
      <p:sp>
        <p:nvSpPr>
          <p:cNvPr id="21" name="Text 18"/>
          <p:cNvSpPr/>
          <p:nvPr/>
        </p:nvSpPr>
        <p:spPr>
          <a:xfrm>
            <a:off x="1015008" y="8518922"/>
            <a:ext cx="711398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Қауіптерді тұрақты бағалау, инциденттерді талдау және қауіпсіздік шараларын жаңарту арқылы жүйенің тиімділігін арттыру.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033117"/>
            <a:ext cx="7556421" cy="2480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ҚР мемлекеттік органдарының ақпараттық қауіпсіздік құрылымы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5811083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Қазақстанның ақпараттық қауіпсіздік құрылымы көпдеңгейлі жүйе болып табылады. Үкімет, қадағалау органдары, үйлестіру орталықтары және жекелеген ведомстволардың қауіпсіздік қызметтері бірлесіп жұмыс істейді.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280190" y="698694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Ұлттық үйлестіру орталығы шабуылдар туралы ақпаратты жинақтап, барлық мемлекеттік органдарға тез реагирлеуге көмектеседі. Бұл іске асыру деңгейлері қорғанысты біртұтас және тиімді етеді.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9469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саласындағы заңнамалық талаптар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931688"/>
            <a:ext cx="4215289" cy="2746415"/>
          </a:xfrm>
          <a:prstGeom prst="roundRect">
            <a:avLst>
              <a:gd name="adj" fmla="val 303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999768" y="5137666"/>
            <a:ext cx="364033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Мемлекеттік құпиялар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5566886"/>
            <a:ext cx="380333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Мемлекеттік құпияларды қорғау туралы заң ақпараттық жүйелерде сақталатын құпия деректерге қатаң талаптар қояды. Рұқсатсыз қол жеткізу және жария ету қылмыстық жауапкершілікке әкеледі.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207437" y="4931688"/>
            <a:ext cx="4215408" cy="2746415"/>
          </a:xfrm>
          <a:prstGeom prst="roundRect">
            <a:avLst>
              <a:gd name="adj" fmla="val 303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5413415" y="5137666"/>
            <a:ext cx="349889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Техникалық сәйкестік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413415" y="5566886"/>
            <a:ext cx="3803452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ақпараттық жүйелердің техникалық және бағдарламалық құралдары ҚР ұлттық органдары белгілеген стандарттар мен сертификаттау талаптарына сәйкес келуі тиіс.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21203" y="4931688"/>
            <a:ext cx="4215289" cy="2746415"/>
          </a:xfrm>
          <a:prstGeom prst="roundRect">
            <a:avLst>
              <a:gd name="adj" fmla="val 303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827181" y="5137666"/>
            <a:ext cx="334589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 және бақылау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27181" y="5566886"/>
            <a:ext cx="380333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Жүйелерде қауіпсіздік талаптарының сақталуын үнемі бақылау, тәуелсіз аудиторлық тексерулер өткізу және олардың нәтижелері бойынша түзету шаралары қабылдау міндеттелген.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97142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саясатының негізгі қағидалары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1091446" y="4030266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793790" y="3831788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2618" y="3980617"/>
            <a:ext cx="297656" cy="2976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2148" y="4625459"/>
            <a:ext cx="339744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Активтерді санаттау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2148" y="5054679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активтерді құпиялылығы, маңыздылығы және құны бойынша жіктеу, әрқайсысына қауіпсіздік деңгейін белгілеу.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712035" y="3732609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7414379" y="3534132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3207" y="3682960"/>
            <a:ext cx="297656" cy="29765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12737" y="4327803"/>
            <a:ext cx="357163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Тәуекелдерді бағалау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7612737" y="4757023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Ықтимал қауіптерді анықтау, олардың салдарын және ықтималдығын бағалап, басымдықты тәуекелдерге назар аудару.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1091446" y="6900148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Shape 10"/>
          <p:cNvSpPr/>
          <p:nvPr/>
        </p:nvSpPr>
        <p:spPr>
          <a:xfrm>
            <a:off x="793790" y="6701671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618" y="6850499"/>
            <a:ext cx="297656" cy="29765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92148" y="7495342"/>
            <a:ext cx="367843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Қызметкерлерді оқыту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92148" y="7924562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қызметкерлердің ақпараттық қауіпсіздік қағидаларын білуін қамтамасыз ету, тұрақты тренингтер мен біліктілікті арттыру курстарын өткізу.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712035" y="6602492"/>
            <a:ext cx="6124456" cy="198358"/>
          </a:xfrm>
          <a:prstGeom prst="roundRect">
            <a:avLst>
              <a:gd name="adj" fmla="val 4202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Shape 14"/>
          <p:cNvSpPr/>
          <p:nvPr/>
        </p:nvSpPr>
        <p:spPr>
          <a:xfrm>
            <a:off x="7414379" y="6404015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3207" y="6552843"/>
            <a:ext cx="297656" cy="29765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12737" y="7197685"/>
            <a:ext cx="252174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Жауапкершілік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7612737" y="7626906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Әр қызметкердің ақпараттық қауіпсіздікті қамтамасыз етудегі рөлі мен жауапкершілігін нақты белгілеу, бұзушылықтар үшін санкциялар қолдану.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86656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жүйелердегі қауіптер мен инциденттер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740437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Қазіргі кезде кибершабуылдар санының өсуі және олардың күрделілігінің артуы барлық ұйымдар үшін үлкен қауіп төндіреді. Бұл бөлімде біз қазіргі қауіптердің түрлері мен олардың ықтимал салдарын қарастырамыз.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3307" y="715208"/>
            <a:ext cx="12702778" cy="580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қауіпсіздіктің негізгі қауіптері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43307" y="1760339"/>
            <a:ext cx="4711779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Табиғи және жасанды қауіптер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43307" y="2236351"/>
            <a:ext cx="6345198" cy="297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Табиғи апаттар:</a:t>
            </a: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өрт, су тасқыны, жер сілкінісі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743307" y="2598658"/>
            <a:ext cx="6345198" cy="594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Техникалық ақаулар:</a:t>
            </a: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жабдықтардың бұзылуы, бағдарламалық қателер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43307" y="3258264"/>
            <a:ext cx="6345198" cy="5945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Адам факторы:</a:t>
            </a: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қызметкерлердің абайсыздығы, кездейсоқ қателер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43307" y="3917871"/>
            <a:ext cx="6345198" cy="297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Қасақана әрекеттер:</a:t>
            </a: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хакерлік шабуылдар, ішкі қауіптер</a:t>
            </a:r>
            <a:endParaRPr lang="en-US" sz="14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515" y="1783556"/>
            <a:ext cx="6345198" cy="6345198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743307" y="8546663"/>
            <a:ext cx="6479024" cy="1710809"/>
          </a:xfrm>
          <a:prstGeom prst="roundRect">
            <a:avLst>
              <a:gd name="adj" fmla="val 456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951905" y="8755261"/>
            <a:ext cx="2960251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Кездейсоқ қауіптер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951905" y="9156978"/>
            <a:ext cx="6061829" cy="891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Қызметкерлердің білімсіздігі немесе абайсыздығы салдарынан туындайтын оқиғалар: құпия құжаттарды жоғалту, вирусты файлдарды ашу, әлсіз парольдерді қолдану.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7408069" y="8546663"/>
            <a:ext cx="6479024" cy="1710809"/>
          </a:xfrm>
          <a:prstGeom prst="roundRect">
            <a:avLst>
              <a:gd name="adj" fmla="val 456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7616666" y="8755261"/>
            <a:ext cx="3342561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Қасақана шабуылдар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616666" y="9156978"/>
            <a:ext cx="6061829" cy="891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Шабуылдаушылардың мақсатты әрекеттері: деректерді ұрлау, жүйелерді бұзу, қаржылық залал келтіру, бәсекелестерге зиян тигізу.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3225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Желілік шабуылдар классификациясы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80190" y="3370064"/>
            <a:ext cx="22860" cy="5770364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2"/>
          <p:cNvSpPr/>
          <p:nvPr/>
        </p:nvSpPr>
        <p:spPr>
          <a:xfrm>
            <a:off x="6303050" y="3370064"/>
            <a:ext cx="7556421" cy="2686764"/>
          </a:xfrm>
          <a:prstGeom prst="rect">
            <a:avLst/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6501408" y="3576042"/>
            <a:ext cx="345876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Пассивті шабуылдар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501408" y="4005263"/>
            <a:ext cx="715208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Тыңшылық: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Желілік трафикті қадағалау арқылы құпия ақпаратты жинау. Шабуылдаушы жүйеге тікелей әсер етпейді, тек мәліметтерді бақылайды.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501408" y="4759404"/>
            <a:ext cx="715208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 тыңдау (sniffing)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501408" y="5146358"/>
            <a:ext cx="715208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Трафикті талдау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501408" y="5533311"/>
            <a:ext cx="715208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Парольдерді ұстау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303050" y="6453664"/>
            <a:ext cx="7556421" cy="2686764"/>
          </a:xfrm>
          <a:prstGeom prst="rect">
            <a:avLst/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6501408" y="6659642"/>
            <a:ext cx="32345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Активті шабуылдар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501408" y="7088862"/>
            <a:ext cx="715208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Жүйеге тікелей әсер: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Шабуылдаушы ақпараттық жүйенің жұмысына белсенді араласады, деректерді өзгертеді немесе жүйені бұзады.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6501408" y="7843004"/>
            <a:ext cx="715208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DoS/DDoS шабуылдары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6501408" y="8229957"/>
            <a:ext cx="715208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Man-in-the-Middle (MITM)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6501408" y="8616910"/>
            <a:ext cx="715208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Фальсификация және replay-шабуылдар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01158"/>
            <a:ext cx="1236416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DoS және DDoS шабуылдарының әсері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618071"/>
            <a:ext cx="3011091" cy="18609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727025"/>
            <a:ext cx="41821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Қызмет көрсетудің тоқтауы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6466403"/>
            <a:ext cx="4182189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Шабуылдаушылар серверді шамадан тыс сұраныстармен толтырып, заңды пайдаланушыларға қызмет көрсетуді мүмкін емес етеді. Веб-сайттар, қосымшалар және онлайн-қызметтер қолжетімсіз болады.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3618071"/>
            <a:ext cx="3011210" cy="18610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5727144"/>
            <a:ext cx="352972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Қаржылық шығындар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6156365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 көрсетудің әр сағаты ұйымға үлкен қаржылық залал әкеледі: сату түсімінің жоғалуы, клиенттердің кетуі, қалпына келтіру шығындары және бедел нашарлауы.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3618071"/>
            <a:ext cx="3011210" cy="186106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5727144"/>
            <a:ext cx="274153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Беделдік зардап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6156365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Ұзақ уақыт қызмет көрсетпеу клиенттердің сенімін жояды. Әсіресе қаржылық және электрондық коммерция саласындағы компаниялар үшін беделдің қалпына келуі жылдар бойы созылуы мүмкін.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49542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"Man in the Middle" шабуылының мысалы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3587353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MITM шабуылы кезінде шабуылдаушы екі тарап арасындағы байланысқа жасырын түрде кіріп, хабарламаларды ұстайды және өзгертеді. Тараптар бір-бірімен тікелей байланыс жасап тұрғанын ойлайды, бірақ іс жүзінде барлық мәліметтер шабуылдаушы арқылы өтеді.</a:t>
            </a:r>
            <a:endParaRPr lang="en-US" sz="15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080754"/>
            <a:ext cx="992267" cy="146101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984415" y="5279112"/>
            <a:ext cx="312217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Мәліметтерді ұстау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1984415" y="5708333"/>
            <a:ext cx="636579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Шабуылдаушы парольдер, несие карталары және басқа құпия деректерді алады</a:t>
            </a:r>
            <a:endParaRPr lang="en-US" sz="15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6541770"/>
            <a:ext cx="992267" cy="119074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984415" y="674012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Өзгерту</a:t>
            </a:r>
            <a:endParaRPr lang="en-US" sz="1950" dirty="0"/>
          </a:p>
        </p:txBody>
      </p:sp>
      <p:sp>
        <p:nvSpPr>
          <p:cNvPr id="10" name="Text 5"/>
          <p:cNvSpPr/>
          <p:nvPr/>
        </p:nvSpPr>
        <p:spPr>
          <a:xfrm>
            <a:off x="1984415" y="7169348"/>
            <a:ext cx="63657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Хабарламалардың мазмұнын өзгертіп, жалған ақпарат жібереді</a:t>
            </a:r>
            <a:endParaRPr lang="en-US" sz="15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7732514"/>
            <a:ext cx="992267" cy="119074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984415" y="7930872"/>
            <a:ext cx="323981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Хаттамаларды бұзу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1984415" y="8360093"/>
            <a:ext cx="636579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хаттамаларын айналып өтіп, шифрлауды әлсіретеді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1352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жүйелердегі инциденттердің статистикасы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15051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Соңғы жылдары Қазақстанда кибершабуылдар саны тұрақты өсуде. 2025 жылдың алғашқы тоқсанында инциденттер саны өткен жылмен салыстырғанда 35%-ға артты.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5108019"/>
            <a:ext cx="41821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42%</a:t>
            </a:r>
            <a:endParaRPr lang="en-US" sz="5150" dirty="0"/>
          </a:p>
        </p:txBody>
      </p:sp>
      <p:sp>
        <p:nvSpPr>
          <p:cNvPr id="5" name="Text 3"/>
          <p:cNvSpPr/>
          <p:nvPr/>
        </p:nvSpPr>
        <p:spPr>
          <a:xfrm>
            <a:off x="1644372" y="601098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Өсім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6440210"/>
            <a:ext cx="418218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Қаржылық ұйымдарға бағытталған шабуылдардың жылдық өсімі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5223986" y="5108019"/>
            <a:ext cx="41823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127</a:t>
            </a:r>
            <a:endParaRPr lang="en-US" sz="5150" dirty="0"/>
          </a:p>
        </p:txBody>
      </p:sp>
      <p:sp>
        <p:nvSpPr>
          <p:cNvPr id="8" name="Text 6"/>
          <p:cNvSpPr/>
          <p:nvPr/>
        </p:nvSpPr>
        <p:spPr>
          <a:xfrm>
            <a:off x="6074688" y="601098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Инциденттер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5223986" y="6440210"/>
            <a:ext cx="41823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2024 жылы мемлекеттік органдарда тіркелген ірі инциденттер саны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9654302" y="5108019"/>
            <a:ext cx="41823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68%</a:t>
            </a:r>
            <a:endParaRPr lang="en-US" sz="5150" dirty="0"/>
          </a:p>
        </p:txBody>
      </p:sp>
      <p:sp>
        <p:nvSpPr>
          <p:cNvPr id="11" name="Text 9"/>
          <p:cNvSpPr/>
          <p:nvPr/>
        </p:nvSpPr>
        <p:spPr>
          <a:xfrm>
            <a:off x="10505003" y="601098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Фишинг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9654302" y="6440210"/>
            <a:ext cx="418230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инциденттердің ішінде фишингтік шабуылдардың үлесі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93790" y="7298531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7601426"/>
            <a:ext cx="248007" cy="19835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438513" y="7546419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Маңызды үрдіс: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Қаржылық ұйымдар мен мемлекеттік секторға бағытталған мақсатты шабуылдар саны тез өсуде. Шабуылдаушылар өздерінің әдістерін үнемі жетілдіреді және жаңа осалдықтарды іздейді.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65319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Кибершабуылдардың өсу динамикасы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5191006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Графикте соңғы бес жылдағы кибершабуылдардың өсу қарқыны көрсетілген. Әсіресе пандемиядан кейін қашықтан жұмыс істеу форматына көшумен байланысты инциденттер саны күрт артты.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93790" y="6366867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Аналитиктердің болжамы бойынша, алдағы екі жылда бұл үрдіс жалғасады. Ұйымдар киберқауіпсіздікке инвестицияларды арттырып, қорғаныс шараларын жетілдіруі қажет.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56836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инциденттерінің салдары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993827"/>
            <a:ext cx="13042821" cy="1506736"/>
          </a:xfrm>
          <a:prstGeom prst="roundRect">
            <a:avLst>
              <a:gd name="adj" fmla="val 553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816650" y="3016687"/>
            <a:ext cx="793790" cy="1461016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0847" y="3598307"/>
            <a:ext cx="297656" cy="2976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08798" y="3215045"/>
            <a:ext cx="354663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Деректердің жоғалуы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808798" y="3644265"/>
            <a:ext cx="118065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Маңызды ақпараттың жоғалуы немесе бұзылуы іскерлік процестерге үлкен зиян келтіреді. Клиенттердің дерекқорлары, қаржылық есептер, зияткерлік меншік ұрлануы мүмкін.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93790" y="4698921"/>
            <a:ext cx="13042821" cy="1506736"/>
          </a:xfrm>
          <a:prstGeom prst="roundRect">
            <a:avLst>
              <a:gd name="adj" fmla="val 553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816650" y="4721781"/>
            <a:ext cx="793790" cy="1461016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0847" y="5303401"/>
            <a:ext cx="297656" cy="29765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808798" y="4920139"/>
            <a:ext cx="405431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Құпиялылықтың бұзылуы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1808798" y="5349359"/>
            <a:ext cx="118065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Жеке деректердің жария болуы заң бұзушылыққа әкеледі. GDPR және Қазақстанның жеке деректерді қорғау заңы бойынша үлкен айыппұлдар салынады.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793790" y="6404015"/>
            <a:ext cx="13042821" cy="1506736"/>
          </a:xfrm>
          <a:prstGeom prst="roundRect">
            <a:avLst>
              <a:gd name="adj" fmla="val 553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Shape 10"/>
          <p:cNvSpPr/>
          <p:nvPr/>
        </p:nvSpPr>
        <p:spPr>
          <a:xfrm>
            <a:off x="816650" y="6426875"/>
            <a:ext cx="793790" cy="1461016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0847" y="7008495"/>
            <a:ext cx="297656" cy="29765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808798" y="6625233"/>
            <a:ext cx="277153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Іскерлік үзілістер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1808798" y="7054453"/>
            <a:ext cx="118065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жүйелердің тоқтап қалуы өндірісті, сатуды және клиенттерге қызмет көрсетуді тоқтатады. Әр сағат миллиондаған теңге шығынға ұласуы мүмкін.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93790" y="8109109"/>
            <a:ext cx="13042821" cy="1506736"/>
          </a:xfrm>
          <a:prstGeom prst="roundRect">
            <a:avLst>
              <a:gd name="adj" fmla="val 553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Shape 14"/>
          <p:cNvSpPr/>
          <p:nvPr/>
        </p:nvSpPr>
        <p:spPr>
          <a:xfrm>
            <a:off x="816650" y="8131969"/>
            <a:ext cx="793790" cy="1461016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0847" y="8713589"/>
            <a:ext cx="297656" cy="29765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808798" y="8330327"/>
            <a:ext cx="37614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Заңдық жауапкершілік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1808798" y="8759547"/>
            <a:ext cx="118065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Ұйымдар қауіпсіздік талаптарын сақтамағаны үшін әкімшілік және қылмыстық жауапкершілікке тартылуы мүмкін. Сот процестері және өтемақылар қосымша шығын әкеледі.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86656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инциденттерін талдау және алдын алу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740437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Инциденттерді тиімді талдау және болашақта қайталануын болдырмау ақпараттық қауіпсіздік жүйесінің маңызды компоненті болып табылады. Бұл бөлімде біз инциденттерді басқару процесі мен алдын алу шараларын қарастырамыз.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0812" y="841891"/>
            <a:ext cx="7582376" cy="1829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инциденттерін талдау мақсаты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780812" y="2964537"/>
            <a:ext cx="195143" cy="243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80812" y="3273266"/>
            <a:ext cx="7582376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780812" y="3416498"/>
            <a:ext cx="2654379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Себебін анықтау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780812" y="3838575"/>
            <a:ext cx="7582376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Инциденттің қалай пайда болғанын, қандай осалдықтар пайдаланылғанын және шабуылдаушылардың әдістерін егжей-тегжейлі зерттеу.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80812" y="4804886"/>
            <a:ext cx="195143" cy="243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780812" y="5113615"/>
            <a:ext cx="7582376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780812" y="5256848"/>
            <a:ext cx="2989302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Зардапты бағалау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780812" y="5678924"/>
            <a:ext cx="7582376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Инциденттің салдарын толық бағалау: қандай деректер зардап шеккенін, қаншалықты залал келгенін және қайталану тәуекелін анықтау.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80812" y="6645235"/>
            <a:ext cx="195143" cy="243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80812" y="6953964"/>
            <a:ext cx="7582376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780812" y="7097197"/>
            <a:ext cx="2440186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Сабақ алу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780812" y="7519273"/>
            <a:ext cx="7582376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Инциденттен алынған тәжірибені жүйелеу, қателіктерді анықтау және ұқсас оқиғалардың алдын алу үшін жаңа шаралар әзірлеу.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80812" y="8485584"/>
            <a:ext cx="195143" cy="243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780812" y="8794313"/>
            <a:ext cx="7582376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5"/>
          <p:cNvSpPr/>
          <p:nvPr/>
        </p:nvSpPr>
        <p:spPr>
          <a:xfrm>
            <a:off x="780812" y="8937546"/>
            <a:ext cx="2440186" cy="305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Болдырмау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780812" y="9359622"/>
            <a:ext cx="7582376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Талдау нәтижелері бойынша қауіпсіздік жүйесін жетілдіру, жаңа қорғаныс механизмдерін енгізу және процедураларды жаңарту.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18078"/>
            <a:ext cx="1277588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Инциденттерді тіркеу және мониторинг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834170"/>
            <a:ext cx="425029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 жинау талаптары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652843"/>
            <a:ext cx="42502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оқиғаларды үздіксіз логтау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039797"/>
            <a:ext cx="42502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Уақыт белгілерін дәл синхрондау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5426750"/>
            <a:ext cx="42502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Логтарды өзгертуден қорғау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5813703"/>
            <a:ext cx="42502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Кем дегенде 12 ай сақтау</a:t>
            </a:r>
            <a:endParaRPr lang="en-US" sz="15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811" y="3859054"/>
            <a:ext cx="496133" cy="49613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535811" y="4603194"/>
            <a:ext cx="425207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Мониторинг орталықтары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5535811" y="5111710"/>
            <a:ext cx="83083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SOC (Security Operations Center) барлық ақпараттық жүйелерді тәулік бойы бақылайды, күдікті әрекеттерді анықтайды және инциденттерге жедел жауап береді.</a:t>
            </a:r>
            <a:endParaRPr lang="en-US" sz="155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5811" y="6143625"/>
            <a:ext cx="496133" cy="49613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535811" y="6887766"/>
            <a:ext cx="256103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Шоғырландыру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5535811" y="7396282"/>
            <a:ext cx="830830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Әртүрлі жүйелерден логтарды орталық дерекқорға жинап, корреляция талдауын жүргізу инциденттерді тез анықтауға мүмкіндік береді.</a:t>
            </a: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34358"/>
            <a:ext cx="1002684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Инциденттерді талдау әдістері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451271"/>
            <a:ext cx="4215289" cy="3087053"/>
          </a:xfrm>
          <a:prstGeom prst="roundRect">
            <a:avLst>
              <a:gd name="adj" fmla="val 3554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770930" y="4451271"/>
            <a:ext cx="91440" cy="3087053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083588" y="4672489"/>
            <a:ext cx="292750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Логтарды зерттеу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83588" y="5101709"/>
            <a:ext cx="370427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Жүйелік, қолданба және желілік логтарды егжей-тегжейлі талдау. Күдікті әрекеттерді іздеу, шабуылдың уақыты мен әдісін анықтау. Автоматты құралдар мен қолмен талдау әдістерін қолдану.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07437" y="4451271"/>
            <a:ext cx="4215408" cy="3087053"/>
          </a:xfrm>
          <a:prstGeom prst="roundRect">
            <a:avLst>
              <a:gd name="adj" fmla="val 3554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5184577" y="4451271"/>
            <a:ext cx="91440" cy="3087053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5497235" y="4672489"/>
            <a:ext cx="370439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Желілік трафикті талдау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497235" y="5411867"/>
            <a:ext cx="3704392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Желіде өтетін деректерді қадағалау және талдау. Аномальды трафик үлгілерін, бейтаныс IP мекенжайларын және қауіпті хаттамаларды анықтау. Packet capture құралдарын пайдалану.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9621203" y="4451271"/>
            <a:ext cx="4215289" cy="3087053"/>
          </a:xfrm>
          <a:prstGeom prst="roundRect">
            <a:avLst>
              <a:gd name="adj" fmla="val 3554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9598343" y="4451271"/>
            <a:ext cx="91440" cy="3087053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9911001" y="4672489"/>
            <a:ext cx="370427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Қауіптерді классификациялау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911001" y="5411867"/>
            <a:ext cx="370427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Анықталған қауіптерді олардың түрі, ауырлығы және әсер ету аймағы бойынша топтастыру. MITRE ATT&amp;CK матрицасы және басқа классификация жүйелерін қолдану.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0755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оқиғаларына жауап беру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1017032" y="3044547"/>
            <a:ext cx="22860" cy="5662255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1217414" y="3256359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793790" y="304454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868204" y="308175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2009418" y="311277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Анықтау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2009418" y="3541990"/>
            <a:ext cx="118271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Инцидентті тіркеу және алғашқы бағалау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1217414" y="4468178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793790" y="4256365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868204" y="429357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2009418" y="432458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Оқшаулау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2009418" y="4753808"/>
            <a:ext cx="118271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Зардап шеккен жүйелерді оқшаулап, зиянның таралуын тоқтату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1217414" y="5679996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793790" y="546818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868204" y="550539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2009418" y="553640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Жою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2009418" y="5965627"/>
            <a:ext cx="118271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Шабуылдаушыны жүйеден алып тастау және осалдықтарды жабу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1217414" y="6891814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Shape 18"/>
          <p:cNvSpPr/>
          <p:nvPr/>
        </p:nvSpPr>
        <p:spPr>
          <a:xfrm>
            <a:off x="793790" y="6680002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868204" y="671720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2009418" y="6748224"/>
            <a:ext cx="26946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Қалпына келтіру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2009418" y="7177445"/>
            <a:ext cx="118271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Жүйелердің қалыпты жұмысын қалпына келтіру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1217414" y="8103632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Shape 23"/>
          <p:cNvSpPr/>
          <p:nvPr/>
        </p:nvSpPr>
        <p:spPr>
          <a:xfrm>
            <a:off x="793790" y="7891820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6" name="Text 24"/>
          <p:cNvSpPr/>
          <p:nvPr/>
        </p:nvSpPr>
        <p:spPr>
          <a:xfrm>
            <a:off x="868204" y="7929027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5</a:t>
            </a:r>
            <a:endParaRPr lang="en-US" sz="2300" dirty="0"/>
          </a:p>
        </p:txBody>
      </p:sp>
      <p:sp>
        <p:nvSpPr>
          <p:cNvPr id="27" name="Text 25"/>
          <p:cNvSpPr/>
          <p:nvPr/>
        </p:nvSpPr>
        <p:spPr>
          <a:xfrm>
            <a:off x="2009418" y="796004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Сабақ алу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2009418" y="8389263"/>
            <a:ext cx="118271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Инцидентті талдап, болашаққа ұсыныстар әзірлеу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793790" y="893004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Тиімді жауап беру жоспары инциденттің салдарын айтарлықтай азайтады. Әрбір қадам нақты жауапты адамдар мен анық процедуралармен қамтамасыз етілуі керек.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7961"/>
            <a:ext cx="1219390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мәдениетін қалыптастыру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968937"/>
            <a:ext cx="6279356" cy="62793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64874" y="1944053"/>
            <a:ext cx="367843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Қызметкерлерді оқыту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564874" y="2452568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әрбір қызметкердің жауапкершілігі. Тұрақты оқыту бағдарламалары арқылы қызметкерлер қауіптерді танып, дұрыс әрекет етуді үйренеді.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564874" y="358378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Фишингті танып білу дағдылары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564874" y="3970734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 парольдерді құру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564874" y="4357688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Әлеуметтік инженерия әдістері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564874" y="474464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Күдікті оқиғаларды хабарлау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93790" y="869477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1438632" y="876300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Кибергигиена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438632" y="9192220"/>
            <a:ext cx="575250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Күнделікті қауіпсіз әдеттерді қалыптастыру: жаңартуларды орнату, күрделі парольдерді қолдану, күдікті сілтемелерді ашпау, жеке құрылғыларды бөлу.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7439144" y="8694777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8083987" y="8763000"/>
            <a:ext cx="440864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Жауапкершілікті нақтылау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8083987" y="9192220"/>
            <a:ext cx="575262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Әрбір қызметкер өзінің рөлі мен жауапкершілігін нақты білуі керек. Инциденттер кезінде кімге хабарлау, қандай әрекеттер жасау қажеттігі анық болуы тиіс.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74871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Техникалық және ұйымдастырушылық шаралар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411861"/>
            <a:ext cx="6422231" cy="1793796"/>
          </a:xfrm>
          <a:prstGeom prst="roundRect">
            <a:avLst>
              <a:gd name="adj" fmla="val 2655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999768" y="4617839"/>
            <a:ext cx="406681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хаттамалары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5047059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HTTPS, TLS, SSH, VPN сияқты қауіпсіздік хаттамаларын міндетті түрде қолдану. Барлық деректердің желі арқылы шифрланған түрде берілуін қамтамасыз ету.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414379" y="4411861"/>
            <a:ext cx="6422231" cy="1793796"/>
          </a:xfrm>
          <a:prstGeom prst="roundRect">
            <a:avLst>
              <a:gd name="adj" fmla="val 2655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620357" y="461783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Шифрлау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620357" y="5047059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 сақтау және беру кезінде күшті шифрлау алгоритмдерін пайдалану (AES-256, RSA). Шифрлау кілттерін қауіпсіз сақтау және басқару.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6404015"/>
            <a:ext cx="6422231" cy="1793796"/>
          </a:xfrm>
          <a:prstGeom prst="roundRect">
            <a:avLst>
              <a:gd name="adj" fmla="val 2655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99768" y="6609993"/>
            <a:ext cx="402288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 жетімділікті басқару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99768" y="7039213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Рөлдік қол жетімділік моделін (RBAC) енгізу. Қызметкерлерге тек қажетті ресурстарға ғана қол жеткізу рұқсаты беру (Least Privilege қағидасы).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414379" y="6404015"/>
            <a:ext cx="6422231" cy="1793796"/>
          </a:xfrm>
          <a:prstGeom prst="roundRect">
            <a:avLst>
              <a:gd name="adj" fmla="val 2655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7620357" y="6609993"/>
            <a:ext cx="283654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Аутентификация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620357" y="7039213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Көп факторлы аутентификацияны (MFA) міндетті түрде қолдану. Биометрикалық, токен және SMS коды сияқты қосымша қорғаныс қабаттарын енгізу.</a:t>
            </a:r>
            <a:endParaRPr lang="en-US" sz="15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86928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жүйелерді қорғаудың заманауи құралдары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506278"/>
            <a:ext cx="1502688" cy="9286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544485" y="4506278"/>
            <a:ext cx="243149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IDS/IPS жүйелері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2544485" y="5245656"/>
            <a:ext cx="2431494" cy="28578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Intrusion Detection/Prevention Systems желідегі күдікті әрекеттерді анықтап, оларды тоқтата алады. Қол қоймен немесе автоматты түрде шабуылдарға жауап береді.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506278"/>
            <a:ext cx="1502807" cy="92868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974800" y="4506278"/>
            <a:ext cx="2431494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SIEM платформалары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6974800" y="5555813"/>
            <a:ext cx="2431494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Security Information and Event Management жүйелері барлық қауіпсіздік оқиғаларын жинап, талдайды. Real-time мониторинг және корреляция талдауын жүзеге асырады.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506278"/>
            <a:ext cx="1502807" cy="92868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405116" y="4506278"/>
            <a:ext cx="243149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Жасанды интеллект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1405116" y="5245656"/>
            <a:ext cx="2431494" cy="28578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 және машиналық оқыту алгоритмдері жаңа қауіптерді автоматты түрде анықтайды. Аномальды мінез-құлықты тани отырып, белгісіз шабуылдардан қорғайды.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3343156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мониторинг орталығы</a:t>
            </a:r>
            <a:endParaRPr lang="en-US" sz="3900" dirty="0"/>
          </a:p>
        </p:txBody>
      </p:sp>
      <p:sp>
        <p:nvSpPr>
          <p:cNvPr id="6" name="Text 2"/>
          <p:cNvSpPr/>
          <p:nvPr/>
        </p:nvSpPr>
        <p:spPr>
          <a:xfrm>
            <a:off x="793790" y="550104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Заманауи SOC (Security Operations Center) мамандары ақпараттық жүйелерді тәулік бойы қадағалайды. Олар күрделі талдау құралдарын пайдаланып, инциденттерді тез анықтап, жауап береді.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793790" y="6676906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Орталықта кибершабуылдарды анықтау, талдау және жою бойынша жоғары білікті мамандар жұмыс істейді. Олар үздіксіз логтарды бақылап, күдікті әрекеттерді іздеп, қауіптерге жедел жауап береді.</a:t>
            </a:r>
            <a:endParaRPr lang="en-US" sz="15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147066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ақпараттық қауіпсіздік тәжірибелері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5466517"/>
            <a:ext cx="792634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"Самұрық-Қазына" киберқауіпсіздік стратегиясы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6074331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"Самұрық-Қазына" ұлттық әл-ауқат қоры өз қызметінде ақпараттық қауіпсіздікті басымдық ретінде қарастырады. Қордың барлық еншілес компанияларында бірыңғай киберқауіпсіздік стандарттары енгізілген.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793790" y="6932652"/>
            <a:ext cx="4215289" cy="595313"/>
          </a:xfrm>
          <a:prstGeom prst="roundRect">
            <a:avLst>
              <a:gd name="adj" fmla="val 4800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2752606" y="704421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992148" y="7726323"/>
            <a:ext cx="361580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Бірыңғай стандарттар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992148" y="8155543"/>
            <a:ext cx="381857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еншілес компаниялар үшін бірдей қауіпсіздік талаптары мен процедуралары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207437" y="6932652"/>
            <a:ext cx="4215408" cy="595313"/>
          </a:xfrm>
          <a:prstGeom prst="roundRect">
            <a:avLst>
              <a:gd name="adj" fmla="val 4800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7166253" y="704421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5405795" y="7726323"/>
            <a:ext cx="381869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 және сертификаттау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5405795" y="8465701"/>
            <a:ext cx="381869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Жылына кемінде екі рет ақпараттық жүйелерді тәуелсіз аудиттен өткізу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9621203" y="6932652"/>
            <a:ext cx="4215289" cy="595313"/>
          </a:xfrm>
          <a:prstGeom prst="roundRect">
            <a:avLst>
              <a:gd name="adj" fmla="val 48008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11580019" y="7044214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6" name="Text 13"/>
          <p:cNvSpPr/>
          <p:nvPr/>
        </p:nvSpPr>
        <p:spPr>
          <a:xfrm>
            <a:off x="9819561" y="7726323"/>
            <a:ext cx="381857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Оқыту бағдарламалары</a:t>
            </a:r>
            <a:endParaRPr lang="en-US" sz="1950" dirty="0"/>
          </a:p>
        </p:txBody>
      </p:sp>
      <p:sp>
        <p:nvSpPr>
          <p:cNvPr id="17" name="Text 14"/>
          <p:cNvSpPr/>
          <p:nvPr/>
        </p:nvSpPr>
        <p:spPr>
          <a:xfrm>
            <a:off x="9819561" y="8465701"/>
            <a:ext cx="381857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Қызметкерлердің біліктілігін арттыру және сертификаттау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68642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саласындағы халықаралық стандарттар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105632"/>
            <a:ext cx="4215289" cy="3540085"/>
          </a:xfrm>
          <a:prstGeom prst="roundRect">
            <a:avLst>
              <a:gd name="adj" fmla="val 235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999768" y="431161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479" y="4475202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5105281"/>
            <a:ext cx="274272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ISO 27001/27002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5534501"/>
            <a:ext cx="380333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қауіпсіздікті басқару жүйесінің (АҚҚБЖ) халықаралық стандарты. Тәуекелдерді бағалау, қауіпсіздік бақылаулары және үздіксіз жетілдіру процесін қамтиды.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207437" y="4105632"/>
            <a:ext cx="4215408" cy="3540085"/>
          </a:xfrm>
          <a:prstGeom prst="roundRect">
            <a:avLst>
              <a:gd name="adj" fmla="val 235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5413415" y="431161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77126" y="4475202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13415" y="510528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COBIT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5413415" y="5534501"/>
            <a:ext cx="380345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IT басқару және корпоративтік басқару фреймворкі. Ақпараттық технологиялар мен іскерлік мақсаттарды үйлестіруге көмектеседі.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9621203" y="4105632"/>
            <a:ext cx="4215289" cy="3540085"/>
          </a:xfrm>
          <a:prstGeom prst="roundRect">
            <a:avLst>
              <a:gd name="adj" fmla="val 235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Shape 10"/>
          <p:cNvSpPr/>
          <p:nvPr/>
        </p:nvSpPr>
        <p:spPr>
          <a:xfrm>
            <a:off x="9827181" y="431161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0892" y="4475202"/>
            <a:ext cx="267891" cy="2678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27181" y="510528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NIST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827181" y="5534501"/>
            <a:ext cx="380333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АҚШ Ұлттық стандарттар және технологиялар институтының киберқауіпсіздік фреймворкі. Қауіптерді анықтау, қорғау, анықтау, жауап беру және қалпына келтіру функцияларын қамтиды.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793790" y="786896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осы халықаралық стандарттарды енгізу және оларға сәйкестікті қамтамасыз ету басты міндеттердің бірі. АҚҰҮО стандарттарды жергілікті талаптармен үйлестіруді жүзеге асырады.</a:t>
            </a:r>
            <a:endParaRPr lang="en-US" sz="15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55971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инциденттерін алдын алу бойынша ұсыныстар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990618"/>
            <a:ext cx="6422231" cy="1143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2148" y="478428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Тұрақты аудит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992148" y="5213509"/>
            <a:ext cx="602551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жүйелерді жылына екі рет толық аудиттен өткізу. Осалдықтарды анықтау және жою үшін арнайы сканерлерді пайдалану.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379" y="3692962"/>
            <a:ext cx="6422231" cy="1143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612737" y="4486632"/>
            <a:ext cx="335803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Пенетрация тестілеу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7612737" y="4915853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Этикалық хакерлерді тартып, нақты шабуылдарды имитациялау. Қорғаныс жүйесінің әлсіз жақтарын анықтау.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6860500"/>
            <a:ext cx="6422231" cy="11430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92148" y="7654171"/>
            <a:ext cx="314003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Біліктілікті арттыру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92148" y="8083391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мамандарын үнемі оқыту. Жаңа қауіптер мен қорғаныс әдістері туралы ақпаратты жүйелі түрде алу.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379" y="6562844"/>
            <a:ext cx="6422231" cy="11430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612737" y="735651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Жаңарту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7612737" y="7785735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бағдарламалық және жабдықтық құралдарды үнемі жаңартып отыру. Қауіпсіздік патчтарын дер кезінде орнату.</a:t>
            </a:r>
            <a:endParaRPr lang="en-US" sz="15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3096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Болашаққа көзқарас: киберқауіпсіздіктің дамуы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767138"/>
            <a:ext cx="727698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Жасанды интеллект және машиналық оқыту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275653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 технологиялары ақпараттық қауіпсіздікте төңкеріс жасауда. Жасанды интеллект қауіптерді адам араласуынсыз автоматты түрде анықтап, оларға жауап бере алады.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406866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Машиналық оқыту алгоритмдері үлкен деректер массивтерін талдап, жаңа шабуыл үлгілерін өздігінен үйренеді. Бұл белгісіз (zero-day) қауіптерден қорғануға мүмкіндік береді.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6538079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Мінез-құлықты талдау (Behavioral Analytics)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6925032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Болжамды қауіпсіздік (Predictive Security)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7311985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Автоматты реагирлеу жүйелері</a:t>
            </a:r>
            <a:endParaRPr lang="en-US" sz="15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543" y="3792022"/>
            <a:ext cx="4926568" cy="492656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8541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саласындағы инновациялар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163854"/>
            <a:ext cx="394120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Құпиялылық технологиялары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903232"/>
            <a:ext cx="3941207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Гомоморфты шифрлау, дифференциалды құпиялылық сияқты жаңа әдістер деректерді қорғауды жетілдіреді</a:t>
            </a:r>
            <a:endParaRPr lang="en-US" sz="15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36766" y="5026521"/>
            <a:ext cx="296942" cy="29694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95284" y="447770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Блокчейн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895284" y="4906923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Блокчейн технологиясы деректердің тұтастығын қамтамасыз етіп, өзгертуден қорғайды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96335" y="5026521"/>
            <a:ext cx="296942" cy="29694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95284" y="6753939"/>
            <a:ext cx="394132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Кванттық криптография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9895284" y="7493318"/>
            <a:ext cx="394132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Кванттық технологиялар болашақта бұзуға болмайтын шифрлау жүйелерін қамтамасыз етеді</a:t>
            </a:r>
            <a:endParaRPr lang="en-US" sz="15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96335" y="7286089"/>
            <a:ext cx="296942" cy="29694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3790" y="6912650"/>
            <a:ext cx="394120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Zero Trust архитектурасы</a:t>
            </a:r>
            <a:endParaRPr lang="en-US" sz="1950" dirty="0"/>
          </a:p>
        </p:txBody>
      </p:sp>
      <p:sp>
        <p:nvSpPr>
          <p:cNvPr id="16" name="Text 8"/>
          <p:cNvSpPr/>
          <p:nvPr/>
        </p:nvSpPr>
        <p:spPr>
          <a:xfrm>
            <a:off x="793790" y="7652028"/>
            <a:ext cx="394120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"Ешкімге сенбеу" қағидасы бойынша әрбір сұранысты тексеру және растау</a:t>
            </a:r>
            <a:endParaRPr lang="en-US" sz="15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36766" y="7286089"/>
            <a:ext cx="296942" cy="29694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521124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Киберқауіпсіздік технологияларының эволюциясы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674905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Киберқауіпсіздік технологиялары соңғы екі онжылдықта үлкен жол жүрді. Қарапайым антивирустардан бастап, AI негізіндегі кешенді қорғаныс жүйелеріне дейін дамыды.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93790" y="760737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Болашақта біз кванттық шифрлау, автономды қорғаныс жүйелері және бионейрондық интерфейстер арқылы қауіпсіздікті қамтамасыз етуді көреміз. Технологиялар адам мүмкіндіктерін кеңейтіп, қауіпсіздікті жаңа деңгейге көтереді.</a:t>
            </a:r>
            <a:endParaRPr lang="en-US" sz="15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91176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инциденттерін талдаудағы нақты кейстер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110627"/>
            <a:ext cx="85716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ірі кибершабуылдардың мысалдары</a:t>
            </a:r>
            <a:endParaRPr lang="en-US" sz="1950" dirty="0"/>
          </a:p>
        </p:txBody>
      </p:sp>
      <p:sp>
        <p:nvSpPr>
          <p:cNvPr id="4" name="Shape 2"/>
          <p:cNvSpPr/>
          <p:nvPr/>
        </p:nvSpPr>
        <p:spPr>
          <a:xfrm>
            <a:off x="7303770" y="3718441"/>
            <a:ext cx="22860" cy="4604742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6742748" y="4758928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7240786" y="4695944"/>
            <a:ext cx="148828" cy="148828"/>
          </a:xfrm>
          <a:prstGeom prst="roundRect">
            <a:avLst>
              <a:gd name="adj" fmla="val 3072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5"/>
          <p:cNvSpPr/>
          <p:nvPr/>
        </p:nvSpPr>
        <p:spPr>
          <a:xfrm>
            <a:off x="793790" y="3718441"/>
            <a:ext cx="5926098" cy="2103953"/>
          </a:xfrm>
          <a:prstGeom prst="roundRect">
            <a:avLst>
              <a:gd name="adj" fmla="val 396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999768" y="3924419"/>
            <a:ext cx="551414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2022 жылы қаржы секторына шабуыл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999768" y="4663797"/>
            <a:ext cx="551414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Бірнеше банктің ақпараттық жүйелері DDoS шабуылына ұшырады. Қызмет көрсету бірнеше сағатқа тоқтады, миллиондаған теңге залал келді.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292340" y="5949553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9"/>
          <p:cNvSpPr/>
          <p:nvPr/>
        </p:nvSpPr>
        <p:spPr>
          <a:xfrm>
            <a:off x="7240786" y="5886569"/>
            <a:ext cx="148828" cy="148828"/>
          </a:xfrm>
          <a:prstGeom prst="roundRect">
            <a:avLst>
              <a:gd name="adj" fmla="val 3072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7910512" y="4909066"/>
            <a:ext cx="5926098" cy="2103953"/>
          </a:xfrm>
          <a:prstGeom prst="roundRect">
            <a:avLst>
              <a:gd name="adj" fmla="val 396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116491" y="5115044"/>
            <a:ext cx="551414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2023 жылы мемлекеттік порталға шабуыл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8116491" y="5854422"/>
            <a:ext cx="551414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egov.kz порталы күшті DDoS шабуылына ұшырап, азаматтарға қызмет көрсету үзілді. Шабуыл бірнеше күн жалғасты.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742748" y="7259717"/>
            <a:ext cx="595313" cy="22860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7240786" y="7196733"/>
            <a:ext cx="148828" cy="148828"/>
          </a:xfrm>
          <a:prstGeom prst="roundRect">
            <a:avLst>
              <a:gd name="adj" fmla="val 3072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793790" y="6219230"/>
            <a:ext cx="5926098" cy="2103953"/>
          </a:xfrm>
          <a:prstGeom prst="roundRect">
            <a:avLst>
              <a:gd name="adj" fmla="val 396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999768" y="6425208"/>
            <a:ext cx="551414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2024 жылы дербес деректердің ағуы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999768" y="7164586"/>
            <a:ext cx="551414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Бір телеком операторының дерекқорынан миллиондаған абоненттердің жеке мәліметтері ағып кетті. Компания үлкен айыппұл төледі.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793790" y="854642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Әрбір кейстен сабақ алып, қорғаныс жүйелерін жетілдіру маңызды. Осы инциденттер нәтижесінде Қазақстандағы киберқауіпсіздік деңгейі айтарлықтай жақсарды.</a:t>
            </a:r>
            <a:endParaRPr lang="en-US" sz="15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9980" y="543044"/>
            <a:ext cx="13050441" cy="1234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Еуразиялық банк тәжірибесі: инциденттерді басқару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789980" y="2270879"/>
            <a:ext cx="4784884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Инциденттерді тіркеу процесі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789980" y="2776895"/>
            <a:ext cx="6284357" cy="947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Еуразиялық банкте инциденттерді басқарудың толық циклі енгізілген. Барлық оқиғалар орталық жүйеде тіркеліп, әрбір инцидентке жеке нөмір беріледі.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89980" y="4051995"/>
            <a:ext cx="98703" cy="98703"/>
          </a:xfrm>
          <a:prstGeom prst="roundRect">
            <a:avLst>
              <a:gd name="adj" fmla="val 463208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1086088" y="3947041"/>
            <a:ext cx="3229451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Автоматты анықтау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086088" y="4453057"/>
            <a:ext cx="598824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SIEM жүйесі күдікті оқиғаларды автоматты түрде анықтайды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89980" y="5268932"/>
            <a:ext cx="98703" cy="98703"/>
          </a:xfrm>
          <a:prstGeom prst="roundRect">
            <a:avLst>
              <a:gd name="adj" fmla="val 463208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1086088" y="5163979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Жіктеу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086088" y="5669994"/>
            <a:ext cx="598824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Инциденттерді ауырлығы мен типі бойынша жіктеу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89980" y="6485870"/>
            <a:ext cx="98703" cy="98703"/>
          </a:xfrm>
          <a:prstGeom prst="roundRect">
            <a:avLst>
              <a:gd name="adj" fmla="val 463208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1086088" y="6380917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Реагирлеу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086088" y="6886932"/>
            <a:ext cx="5988248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Регламентке сәйкес жедел шаралар қабылдау</a:t>
            </a:r>
            <a:endParaRPr lang="en-US" sz="155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683" y="2295644"/>
            <a:ext cx="6284357" cy="6284357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7563683" y="8802172"/>
            <a:ext cx="2899886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Қауіптерді азайту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7563683" y="9308187"/>
            <a:ext cx="6284357" cy="947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Банк үздіксіз қорғаныс шараларын жетілдіріп отырады. Жаңа технологияларды енгізу, қызметкерлерді оқыту және аудит өткізу арқылы тәуекелдер азайтылады.</a:t>
            </a:r>
            <a:endParaRPr lang="en-US" sz="15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91734"/>
            <a:ext cx="1009757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Мемлекеттік органдардың рөлі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3402330" y="2508647"/>
            <a:ext cx="1304211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14894" y="2940844"/>
            <a:ext cx="279083" cy="279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04899" y="2707005"/>
            <a:ext cx="360056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Саясат қалыптастыру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4904899" y="3136225"/>
            <a:ext cx="50280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Ұлттық ақпараттық қауіпсіздік стратегиясын әзірлеу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4805720" y="3642598"/>
            <a:ext cx="8931712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5"/>
          <p:cNvSpPr/>
          <p:nvPr/>
        </p:nvSpPr>
        <p:spPr>
          <a:xfrm>
            <a:off x="2750106" y="3751302"/>
            <a:ext cx="2608540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4775" y="4183499"/>
            <a:ext cx="279083" cy="27908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557004" y="394966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Үйлестіру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5557004" y="4378881"/>
            <a:ext cx="56351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АҚҰҮО арқылы барлық мемлекеттік органдарды үйлестіру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5457825" y="4885253"/>
            <a:ext cx="8279606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9"/>
          <p:cNvSpPr/>
          <p:nvPr/>
        </p:nvSpPr>
        <p:spPr>
          <a:xfrm>
            <a:off x="2098000" y="4993958"/>
            <a:ext cx="3912751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4775" y="5426154"/>
            <a:ext cx="279083" cy="27908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209109" y="519231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Мониторинг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6209109" y="5621536"/>
            <a:ext cx="367712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Киберкеңістікті тәулік бойы қадағалау</a:t>
            </a:r>
            <a:endParaRPr lang="en-US" sz="1550" dirty="0"/>
          </a:p>
        </p:txBody>
      </p:sp>
      <p:sp>
        <p:nvSpPr>
          <p:cNvPr id="17" name="Shape 12"/>
          <p:cNvSpPr/>
          <p:nvPr/>
        </p:nvSpPr>
        <p:spPr>
          <a:xfrm>
            <a:off x="6109930" y="6127909"/>
            <a:ext cx="7627501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Shape 13"/>
          <p:cNvSpPr/>
          <p:nvPr/>
        </p:nvSpPr>
        <p:spPr>
          <a:xfrm>
            <a:off x="1445895" y="6236613"/>
            <a:ext cx="5217081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14894" y="6668810"/>
            <a:ext cx="279083" cy="27908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861334" y="643497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Реагирлеу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6861334" y="6864191"/>
            <a:ext cx="353687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Ірі инциденттерге жедел жауап беру</a:t>
            </a:r>
            <a:endParaRPr lang="en-US" sz="1550" dirty="0"/>
          </a:p>
        </p:txBody>
      </p:sp>
      <p:sp>
        <p:nvSpPr>
          <p:cNvPr id="22" name="Shape 16"/>
          <p:cNvSpPr/>
          <p:nvPr/>
        </p:nvSpPr>
        <p:spPr>
          <a:xfrm>
            <a:off x="6762155" y="7370564"/>
            <a:ext cx="6975277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" name="Shape 17"/>
          <p:cNvSpPr/>
          <p:nvPr/>
        </p:nvSpPr>
        <p:spPr>
          <a:xfrm>
            <a:off x="793790" y="7479268"/>
            <a:ext cx="6521410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14894" y="7911465"/>
            <a:ext cx="279083" cy="27908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513558" y="7677626"/>
            <a:ext cx="279189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Ақпараттандыру</a:t>
            </a:r>
            <a:endParaRPr lang="en-US" sz="1950" dirty="0"/>
          </a:p>
        </p:txBody>
      </p:sp>
      <p:sp>
        <p:nvSpPr>
          <p:cNvPr id="26" name="Text 19"/>
          <p:cNvSpPr/>
          <p:nvPr/>
        </p:nvSpPr>
        <p:spPr>
          <a:xfrm>
            <a:off x="7513558" y="8106847"/>
            <a:ext cx="436387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Қоғамды киберқауіптер туралы хабардар ету</a:t>
            </a:r>
            <a:endParaRPr lang="en-US" sz="1550" dirty="0"/>
          </a:p>
        </p:txBody>
      </p:sp>
      <p:sp>
        <p:nvSpPr>
          <p:cNvPr id="27" name="Text 20"/>
          <p:cNvSpPr/>
          <p:nvPr/>
        </p:nvSpPr>
        <p:spPr>
          <a:xfrm>
            <a:off x="793790" y="884598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Мемлекет ақпараттық қауіпсіздікті қамтамасыз етуде басты рөл атқарады. Заңнамалық база, үйлестіру құрылымдары және оқыту бағдарламалары арқылы ұлттық киберқауіпсіздік деңгейі көтеріледі.</a:t>
            </a:r>
            <a:endParaRPr lang="en-US" sz="15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93783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инциденттерін талдаудың маңызы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80190" y="3851672"/>
            <a:ext cx="3679031" cy="3404592"/>
          </a:xfrm>
          <a:prstGeom prst="roundRect">
            <a:avLst>
              <a:gd name="adj" fmla="val 2448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6501408" y="4072890"/>
            <a:ext cx="323659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Ұйымдардың сенімділігі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501408" y="4812268"/>
            <a:ext cx="3236595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Тиімді инцидент талдау және болдырмау шаралары ұйымның сенімділігін арттырады. Клиенттер өз деректерінің қауіпсіз екеніне сенімді болады, бұл бәсекелестік артықшылық береді.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7579" y="3851672"/>
            <a:ext cx="3679031" cy="3404592"/>
          </a:xfrm>
          <a:prstGeom prst="roundRect">
            <a:avLst>
              <a:gd name="adj" fmla="val 2448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10378797" y="4072890"/>
            <a:ext cx="292953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Ұлттық қауіпсіздік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78797" y="4502110"/>
            <a:ext cx="3236595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Критикалық инфрақұрылым объектілерін қорғау ұлттық қауіпсіздіктің маңызды бөлігі. Энергетика, көлік, байланыс саласындағы киберқауіпсіздік мемлекеттің тұрақтылығын қамтамасыз етеді.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280190" y="7454622"/>
            <a:ext cx="7556421" cy="1824276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6501408" y="7675840"/>
            <a:ext cx="441936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Экономикалық тұрақтылық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501408" y="8105061"/>
            <a:ext cx="711398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Кибершабуылдардан болатын шығындар экономикаға үлкен соққы береді. Тиімді қорғаныс жүйелері қаржылық залалды азайтып, экономиканың тұрақты дамуына ықпал етеді.</a:t>
            </a:r>
            <a:endParaRPr lang="en-US" sz="15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2338149"/>
            <a:ext cx="1278969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6399252" y="2397681"/>
            <a:ext cx="1040844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ҚОРЫТЫНДЫ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280190" y="2790587"/>
            <a:ext cx="7556421" cy="3100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жүйелердегі қауіпсіздік инциденттерін тиімді басқару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6188631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инциденттерін талдау және басқару қазіргі заманғы кез келген ұйымның міндетті құрамдас бөлігі болып табылады. Тиімді инцидент менеджменті деректерді қорғауға, іскерлік үзілістерді азайтуға және ұйымның беделін сақтауға көмектеседі.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280190" y="7682032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Біз қарастырған материалдар ақпараттық қауіпсіздіктің кешенді тәсілді қажет ететінін көрсетеді: заңнамалық талаптарды орындау, заманауи технологияларды қолдану, қызметкерлерді оқыту және үздіксіз жетілдіру.</a:t>
            </a:r>
            <a:endParaRPr lang="en-US" sz="15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604736"/>
            <a:ext cx="718113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Негізгі қорытындылар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621649"/>
            <a:ext cx="13042821" cy="2746415"/>
          </a:xfrm>
          <a:prstGeom prst="roundRect">
            <a:avLst>
              <a:gd name="adj" fmla="val 303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801410" y="4629269"/>
            <a:ext cx="4342448" cy="2731175"/>
          </a:xfrm>
          <a:prstGeom prst="roundRect">
            <a:avLst>
              <a:gd name="adj" fmla="val 305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999768" y="4827627"/>
            <a:ext cx="364795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Қауіптердің күрделілігі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9768" y="5567005"/>
            <a:ext cx="36479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Кибершабуылдар жыл сайын күрделене түсуде. Шабуылдаушылар жаңа әдістер мен технологияларды қолданады, бұл қорғанысты үнемі жаңартуды талап етеді.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143857" y="4629269"/>
            <a:ext cx="4342567" cy="2731175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5143857" y="4629269"/>
            <a:ext cx="22860" cy="2731175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5639991" y="4827627"/>
            <a:ext cx="335030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Талаптардың маңызы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639991" y="5567005"/>
            <a:ext cx="335030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Заңнамалық және техникалық талаптарды орындау міндетті. ISO 27001, ҚР заңнамасы және басқа стандарттарға сәйкестік ұйымның қауіпсіздігін қамтамасыз етеді.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4895850" y="5746730"/>
            <a:ext cx="496133" cy="496133"/>
          </a:xfrm>
          <a:prstGeom prst="roundRect">
            <a:avLst>
              <a:gd name="adj" fmla="val 1680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9913" y="5870674"/>
            <a:ext cx="248007" cy="248007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9486424" y="4629269"/>
            <a:ext cx="4342567" cy="2731175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1"/>
          <p:cNvSpPr/>
          <p:nvPr/>
        </p:nvSpPr>
        <p:spPr>
          <a:xfrm>
            <a:off x="9486424" y="4629269"/>
            <a:ext cx="22860" cy="2731175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9982557" y="4827627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Кешенді тәсіл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9982557" y="5256848"/>
            <a:ext cx="3648075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Талдау мен алдын алу шараларының кешенділігі табысты қорғанысты қамтамасыз етеді. Техникалық, ұйымдастырушылық және оқыту шаралары бірлесіп жұмыс істеуі керек.</a:t>
            </a:r>
            <a:endParaRPr lang="en-US" sz="1550" dirty="0"/>
          </a:p>
        </p:txBody>
      </p:sp>
      <p:sp>
        <p:nvSpPr>
          <p:cNvPr id="17" name="Shape 14"/>
          <p:cNvSpPr/>
          <p:nvPr/>
        </p:nvSpPr>
        <p:spPr>
          <a:xfrm>
            <a:off x="9238417" y="5746730"/>
            <a:ext cx="496133" cy="496133"/>
          </a:xfrm>
          <a:prstGeom prst="roundRect">
            <a:avLst>
              <a:gd name="adj" fmla="val 1680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62480" y="5870674"/>
            <a:ext cx="248007" cy="24800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86420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Ұсыныстар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803333"/>
            <a:ext cx="992267" cy="146101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84415" y="4001691"/>
            <a:ext cx="500991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мәдениетін дамыту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984415" y="4430911"/>
            <a:ext cx="1185219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Ұйымда ақпараттық қауіпсіздік әрбір қызметкердің жауапкершілігі екенін түсіну керек. Басшылықтан бастап барлық деңгейдегі қызметкерлер қауіпсіздік мәдениетін қолдауы тиіс.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264348"/>
            <a:ext cx="992267" cy="146101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84415" y="5462707"/>
            <a:ext cx="455449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Технологиялық жаңартулар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1984415" y="5891927"/>
            <a:ext cx="1185219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Қорғаныс жүйелерін үнемі жаңартып, жаңа технологияларды енгізу керек. AI, машиналық оқыту және автоматтандыру қауіпсіздікті айтарлықтай жақсартады.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6725364"/>
            <a:ext cx="992267" cy="146101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984415" y="69237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Тұрақты оқыту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984415" y="7352943"/>
            <a:ext cx="1185219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мамандары мен барлық қызметкерлерді тұрақты оқыту киберқауіптерден қорғанудың маңызды элементі. Білім жаңартылып, дағдылар жетілдіріліп отырулы тиіс.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2607</Words>
  <Application>Microsoft Office PowerPoint</Application>
  <PresentationFormat>Произвольный</PresentationFormat>
  <Paragraphs>339</Paragraphs>
  <Slides>39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Unbounded Bold</vt:lpstr>
      <vt:lpstr>Unbounded Light</vt:lpstr>
      <vt:lpstr>Arial</vt:lpstr>
      <vt:lpstr>Times New Roman</vt:lpstr>
      <vt:lpstr>Open Sans</vt:lpstr>
      <vt:lpstr>Office Theme</vt:lpstr>
      <vt:lpstr>Техникалық құралдар және ақпаратты қорғау әдістері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3</cp:revision>
  <dcterms:created xsi:type="dcterms:W3CDTF">2026-01-18T17:18:41Z</dcterms:created>
  <dcterms:modified xsi:type="dcterms:W3CDTF">2026-11-03T19:42:46Z</dcterms:modified>
</cp:coreProperties>
</file>