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4"/>
  </p:notesMasterIdLst>
  <p:sldIdLst>
    <p:sldId id="300" r:id="rId2"/>
    <p:sldId id="256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83" r:id="rId23"/>
    <p:sldId id="284" r:id="rId24"/>
    <p:sldId id="285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</p:sldIdLst>
  <p:sldSz cx="14630400" cy="10972800"/>
  <p:notesSz cx="10972800" cy="14630400"/>
  <p:embeddedFontLst>
    <p:embeddedFont>
      <p:font typeface="Open Sans" pitchFamily="2" charset="0"/>
      <p:regular r:id="rId35"/>
      <p:bold r:id="rId36"/>
      <p:italic r:id="rId37"/>
      <p:boldItalic r:id="rId3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0026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79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7" Type="http://schemas.openxmlformats.org/officeDocument/2006/relationships/image" Target="../media/image59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8.svg"/><Relationship Id="rId5" Type="http://schemas.openxmlformats.org/officeDocument/2006/relationships/image" Target="../media/image57.svg"/><Relationship Id="rId4" Type="http://schemas.openxmlformats.org/officeDocument/2006/relationships/image" Target="../media/image5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889013" y="4454091"/>
            <a:ext cx="9319465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28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құралдар және ақпаратты қорғау әдістері</a:t>
            </a:r>
            <a:endParaRPr lang="ru-RU" sz="336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954" y="2314265"/>
            <a:ext cx="5014672" cy="11373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16678" y="6171482"/>
            <a:ext cx="8702041" cy="145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/>
              <a:t>Assel.yerzhan@satbayev.university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1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779877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Қолданбалы бағдарламалардағы қауіпсіздік механизмдері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5120997"/>
            <a:ext cx="1098065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Кіріспе: Қауіпсіздік маңыздылығы</a:t>
            </a:r>
            <a:endParaRPr lang="en-US" sz="3900" dirty="0"/>
          </a:p>
        </p:txBody>
      </p:sp>
      <p:sp>
        <p:nvSpPr>
          <p:cNvPr id="7" name="Shape 3"/>
          <p:cNvSpPr/>
          <p:nvPr/>
        </p:nvSpPr>
        <p:spPr>
          <a:xfrm>
            <a:off x="793790" y="6038731"/>
            <a:ext cx="4215289" cy="2746415"/>
          </a:xfrm>
          <a:prstGeom prst="roundRect">
            <a:avLst>
              <a:gd name="adj" fmla="val 30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4"/>
          <p:cNvSpPr/>
          <p:nvPr/>
        </p:nvSpPr>
        <p:spPr>
          <a:xfrm>
            <a:off x="999768" y="624470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Күнделікті өмір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99768" y="6673929"/>
            <a:ext cx="380333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Қолданбалы бағдарламалар біздің күнделікті өміріміздің ажырамас бөлігіне айналды. Банктік операциялардан бастап әлеуметтік желілерге дейін барлық салада қолданамыз.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5207437" y="6038731"/>
            <a:ext cx="4215408" cy="2746415"/>
          </a:xfrm>
          <a:prstGeom prst="roundRect">
            <a:avLst>
              <a:gd name="adj" fmla="val 30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7"/>
          <p:cNvSpPr/>
          <p:nvPr/>
        </p:nvSpPr>
        <p:spPr>
          <a:xfrm>
            <a:off x="5413415" y="6244709"/>
            <a:ext cx="377797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13415" y="6673929"/>
            <a:ext cx="380345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Деректердің құпиялылығы, тұтастығы және қолжетімділігін сақтау – қазіргі заманғы технологиялық әлемнің негізгі талаптарының бірі болып табылады.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621203" y="6038731"/>
            <a:ext cx="4215289" cy="2746415"/>
          </a:xfrm>
          <a:prstGeom prst="roundRect">
            <a:avLst>
              <a:gd name="adj" fmla="val 30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0"/>
          <p:cNvSpPr/>
          <p:nvPr/>
        </p:nvSpPr>
        <p:spPr>
          <a:xfrm>
            <a:off x="9827181" y="6244709"/>
            <a:ext cx="339911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Қорғаныс құралдары</a:t>
            </a:r>
            <a:endParaRPr lang="en-US" sz="1950" dirty="0"/>
          </a:p>
        </p:txBody>
      </p:sp>
      <p:sp>
        <p:nvSpPr>
          <p:cNvPr id="15" name="Text 11"/>
          <p:cNvSpPr/>
          <p:nvPr/>
        </p:nvSpPr>
        <p:spPr>
          <a:xfrm>
            <a:off x="9827181" y="6673929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механизмдері шабуылдардан қорғанудың негізгі құралдары ретінде қолданушылар мен ұйымдардың мүдделерін қорғайды.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793790" y="3566993"/>
            <a:ext cx="1197042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Қолданбалы бағдарламалар түрлері</a:t>
            </a:r>
            <a:endParaRPr lang="en-US" sz="3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4484727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93790" y="5228868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Жалпы қолданыстағы бағдарламалар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793790" y="5968246"/>
            <a:ext cx="418218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Microsoft Word, Excel, PowerPoint сияқты офистік пакеттер және Google Chrome, Mozilla Firefox сияқты веб-браузерлер күнделікті қолданыста кең тараған. Олар миллиондаған пайдаланушыларға қызмет етеді.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3986" y="4484727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223986" y="5228868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Арнайы қызметтегі бағдарламалар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5223986" y="5968246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Медициналық ақпараттық жүйелер, банктік қосымшалар және қаржылық талдау құралдары сезімтал деректермен жұмыс істейді. Олардың қауіпсіздігі өте маңызды.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4302" y="4484727"/>
            <a:ext cx="496133" cy="4961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654302" y="5228868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Кәсіптік деңгейдегі бағдарламалар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9654302" y="5968246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ERP (кәсіпорынды басқару жүйелері), CRM (клиенттермен қарым-қатынасты басқару) және бухгалтерлік жүйелер ірі ұйымдардың негізгі процестерін автоматтандырады.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702850"/>
            <a:ext cx="1068633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Қауіптер мен шабуылдар түрлері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818942"/>
            <a:ext cx="414944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Пассивті шабуылдар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93790" y="6389370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Шабуылдаушы жүйедегі ақпаратты тек бақылайды және тыңдайды, деректерді өзгертпейді: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93790" y="720304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Желілік трафикті ұстап қалу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758999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Электрондық поштаны мониторингілеу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90" y="797694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Байланыс каналдарын тыңдау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93790" y="836390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Метадеректерді жинау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7564874" y="5818942"/>
            <a:ext cx="388048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Активті шабуылдар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7564874" y="6389370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Шабуылдаушы белсенді түрде жүйеге араласып, деректерді өзгертеді немесе бұзады: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7564874" y="720304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 жалған мәліметтермен алмастыру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564874" y="758999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DoS шабуылдары арқылы қызметтен бас тарту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7564874" y="797694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Man-in-the-middle шабуылдары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7564874" y="836390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Replay-шабуылдар және фальсификация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1446" y="4561046"/>
            <a:ext cx="7258764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"Қауіптер күннен-күнге күрделенуде"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1091446" y="5850969"/>
            <a:ext cx="72587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Киберқауіпсіздік саласындағы сарапшылар әр жыл сайын шабуылдардың күрделенуі мен санының артуын байқайды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4263390"/>
            <a:ext cx="22860" cy="2445901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1502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қауіпсіздіктің негізгі ұғымдары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75201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үш негізгі тіректен тұрады – CIA триадасы деп аталатын модель: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2254091" y="450984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Құпиялылық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939070"/>
            <a:ext cx="394120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Ақпаратқа тек рұқсат етілген пайдаланушылар қол жеткізе алады. Шифрлау және аутентификация арқылы қамтамасыз етіледі.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4292798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6766" y="5296912"/>
            <a:ext cx="296942" cy="2969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95284" y="466867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Тұтастық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895284" y="5097899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Деректердің дұрыстығы мен толықтығы сақталады. Рұқсатсыз өзгертулер мен бұзулардан қорғалады.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4292798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96335" y="5296912"/>
            <a:ext cx="296942" cy="2969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895284" y="694122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Қолжетімділік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9895284" y="7370445"/>
            <a:ext cx="394132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 мен деректер қажет кезінде пайдаланушыларға қолжетімді болуы тиіс. DoS шабуылдарынан қорғау маңызды.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4292798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96335" y="7556480"/>
            <a:ext cx="296942" cy="29694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213253" y="7099935"/>
            <a:ext cx="252174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Жауапкершілік</a:t>
            </a:r>
            <a:endParaRPr lang="en-US" sz="1950" dirty="0"/>
          </a:p>
        </p:txBody>
      </p:sp>
      <p:sp>
        <p:nvSpPr>
          <p:cNvPr id="17" name="Text 9"/>
          <p:cNvSpPr/>
          <p:nvPr/>
        </p:nvSpPr>
        <p:spPr>
          <a:xfrm>
            <a:off x="793790" y="7529155"/>
            <a:ext cx="3941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Әрбір әрекетті орындаушыны анықтау мүмкіндігі. Аудит журналдары арқылы іске асырылады.</a:t>
            </a:r>
            <a:endParaRPr lang="en-US" sz="15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4292798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36766" y="7556480"/>
            <a:ext cx="296942" cy="2969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66010"/>
            <a:ext cx="1171491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механизмдерінің түрлері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1091446" y="3879056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793790" y="3680579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618" y="3829407"/>
            <a:ext cx="297656" cy="297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2148" y="4474250"/>
            <a:ext cx="591097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Аутентификация және авторизация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2148" y="4903470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Пайдаланушының жеке басын растау және оның жүйедегі құқықтарын анықтау процестері. Қауіпсіздіктің бірінші қорғаныс желісі.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712035" y="3581400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7414379" y="3382923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3207" y="3531751"/>
            <a:ext cx="297656" cy="2976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12737" y="4176593"/>
            <a:ext cx="29716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Шифрлау әдістері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12737" y="4605814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Криптографиялық алгоритмдер арқылы деректерді қорғау. Симметриялық және асимметриялық шифрлау технологиялары қолданылады.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1091446" y="6748939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>
            <a:off x="793790" y="6550462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618" y="6699290"/>
            <a:ext cx="297656" cy="29765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92148" y="7344132"/>
            <a:ext cx="323349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саясаты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92148" y="7773353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Рұқсаттар жүйесі мен қауіпсіздік ережелерін белгілеу. Әр пайдаланушыға минималды қажетті құқықтар беріледі.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712035" y="6451283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Shape 14"/>
          <p:cNvSpPr/>
          <p:nvPr/>
        </p:nvSpPr>
        <p:spPr>
          <a:xfrm>
            <a:off x="7414379" y="6252805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3207" y="6401633"/>
            <a:ext cx="297656" cy="29765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12737" y="7046476"/>
            <a:ext cx="321861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 және журнал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612737" y="7475696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маңызды оқиғаларды тіркеу және талдау. Қауіпсіздік инциденттерін анықтау мен тергеуге көмектеседі.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2250877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Аутентификация әдістері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6280190" y="3987046"/>
            <a:ext cx="21692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Құпия сөздер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6280190" y="4495562"/>
            <a:ext cx="216920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Ең кең таралған әдіс. PIN-кодтар мен парольдер қарапайым, бірақ әлсіз болуы мүмкін.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280190" y="6261854"/>
            <a:ext cx="21692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Күшті құпия сөз: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6280190" y="6757988"/>
            <a:ext cx="21692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Кемінде 12 таңба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6280190" y="7144941"/>
            <a:ext cx="21692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Әріптер, сандар, символдар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6280190" y="7849433"/>
            <a:ext cx="21692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Тұрақты өзгертілу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8941118" y="3987046"/>
            <a:ext cx="21692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Биометрия</a:t>
            </a:r>
            <a:endParaRPr lang="en-US" sz="1950" dirty="0"/>
          </a:p>
        </p:txBody>
      </p:sp>
      <p:sp>
        <p:nvSpPr>
          <p:cNvPr id="14" name="Text 10"/>
          <p:cNvSpPr/>
          <p:nvPr/>
        </p:nvSpPr>
        <p:spPr>
          <a:xfrm>
            <a:off x="8941118" y="4495562"/>
            <a:ext cx="216920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Саусақ ізі, бет-әлпет тану, көз торшасы сканері арқылы анықтау.</a:t>
            </a:r>
            <a:endParaRPr lang="en-US" sz="1550" dirty="0"/>
          </a:p>
        </p:txBody>
      </p:sp>
      <p:sp>
        <p:nvSpPr>
          <p:cNvPr id="15" name="Text 11"/>
          <p:cNvSpPr/>
          <p:nvPr/>
        </p:nvSpPr>
        <p:spPr>
          <a:xfrm>
            <a:off x="8941118" y="5944314"/>
            <a:ext cx="21692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Артықшылықтары: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8941118" y="6440448"/>
            <a:ext cx="21692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басты нақты растау</a:t>
            </a:r>
            <a:endParaRPr lang="en-US" sz="1550" dirty="0"/>
          </a:p>
        </p:txBody>
      </p:sp>
      <p:sp>
        <p:nvSpPr>
          <p:cNvPr id="17" name="Text 13"/>
          <p:cNvSpPr/>
          <p:nvPr/>
        </p:nvSpPr>
        <p:spPr>
          <a:xfrm>
            <a:off x="8941118" y="7144941"/>
            <a:ext cx="21692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Ұмыту мүмкіндігі жоқ</a:t>
            </a:r>
            <a:endParaRPr lang="en-US" sz="1550" dirty="0"/>
          </a:p>
        </p:txBody>
      </p:sp>
      <p:sp>
        <p:nvSpPr>
          <p:cNvPr id="18" name="Text 14"/>
          <p:cNvSpPr/>
          <p:nvPr/>
        </p:nvSpPr>
        <p:spPr>
          <a:xfrm>
            <a:off x="8941118" y="7849433"/>
            <a:ext cx="21692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Ыңғайлы қолдану</a:t>
            </a:r>
            <a:endParaRPr lang="en-US" sz="1550" dirty="0"/>
          </a:p>
        </p:txBody>
      </p:sp>
      <p:sp>
        <p:nvSpPr>
          <p:cNvPr id="19" name="Text 15"/>
          <p:cNvSpPr/>
          <p:nvPr/>
        </p:nvSpPr>
        <p:spPr>
          <a:xfrm>
            <a:off x="11602045" y="3987046"/>
            <a:ext cx="2249567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Екі факторлы аутентификация</a:t>
            </a:r>
            <a:endParaRPr lang="en-US" sz="1950" dirty="0"/>
          </a:p>
        </p:txBody>
      </p:sp>
      <p:sp>
        <p:nvSpPr>
          <p:cNvPr id="20" name="Text 16"/>
          <p:cNvSpPr/>
          <p:nvPr/>
        </p:nvSpPr>
        <p:spPr>
          <a:xfrm>
            <a:off x="11602045" y="5115878"/>
            <a:ext cx="2249567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Қосымша қорғаныс қабаты. SMS-код, аутентификатор қосымшасы немесе hardware токен.</a:t>
            </a:r>
            <a:endParaRPr lang="en-US" sz="1550" dirty="0"/>
          </a:p>
        </p:txBody>
      </p:sp>
      <p:sp>
        <p:nvSpPr>
          <p:cNvPr id="21" name="Text 17"/>
          <p:cNvSpPr/>
          <p:nvPr/>
        </p:nvSpPr>
        <p:spPr>
          <a:xfrm>
            <a:off x="11602045" y="6882170"/>
            <a:ext cx="224956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2FA компоненттері:</a:t>
            </a:r>
            <a:endParaRPr lang="en-US" sz="1550" dirty="0"/>
          </a:p>
        </p:txBody>
      </p:sp>
      <p:sp>
        <p:nvSpPr>
          <p:cNvPr id="22" name="Text 18"/>
          <p:cNvSpPr/>
          <p:nvPr/>
        </p:nvSpPr>
        <p:spPr>
          <a:xfrm>
            <a:off x="11602045" y="7378303"/>
            <a:ext cx="224956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Білетін нәрсе (пароль)</a:t>
            </a:r>
            <a:endParaRPr lang="en-US" sz="1550" dirty="0"/>
          </a:p>
        </p:txBody>
      </p:sp>
      <p:sp>
        <p:nvSpPr>
          <p:cNvPr id="23" name="Text 19"/>
          <p:cNvSpPr/>
          <p:nvPr/>
        </p:nvSpPr>
        <p:spPr>
          <a:xfrm>
            <a:off x="11602045" y="8082796"/>
            <a:ext cx="224956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Иелік ететін нәрсе (телефон)</a:t>
            </a:r>
            <a:endParaRPr lang="en-US" sz="1550" dirty="0"/>
          </a:p>
        </p:txBody>
      </p:sp>
      <p:sp>
        <p:nvSpPr>
          <p:cNvPr id="24" name="Text 20"/>
          <p:cNvSpPr/>
          <p:nvPr/>
        </p:nvSpPr>
        <p:spPr>
          <a:xfrm>
            <a:off x="11602045" y="8787289"/>
            <a:ext cx="224956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Биологиялық белгі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13792"/>
            <a:ext cx="881836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Шифрлау технологиялары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730704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Криптография ақпаратты қорғаудың математикалық негізі болып табылады. Заманауи шифрлау әдістері деректердің құпиялылығын және тұтастығын қамтамасыз етеді.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589026"/>
            <a:ext cx="4215289" cy="3669863"/>
          </a:xfrm>
          <a:prstGeom prst="roundRect">
            <a:avLst>
              <a:gd name="adj" fmla="val 227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015008" y="4810244"/>
            <a:ext cx="377285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Симметриялық шифрлау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15008" y="5549622"/>
            <a:ext cx="377285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Шифрлау және дешифрлау үшін бір кілт қолданылады. AES, DES алгоритмдері жылдам жұмыс істейді, бірақ кілтті қауіпсіз тарату қиын.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1015008" y="6938843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Жылдам өңдеу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15008" y="7325797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Үлкен деректер көлеміне қолайлы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015008" y="7712750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Кілт басқаруы қиын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207437" y="4589026"/>
            <a:ext cx="4215408" cy="3669863"/>
          </a:xfrm>
          <a:prstGeom prst="roundRect">
            <a:avLst>
              <a:gd name="adj" fmla="val 227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5428655" y="4810244"/>
            <a:ext cx="37729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Асимметриялық шифрлау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5428655" y="5549622"/>
            <a:ext cx="377297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Ашық және жабық кілттер жұбын қолданады. RSA, ECC алгоритмдері қауіпсіз кілт алмасуды қамтамасыз етеді, бірақ баяу жұмыс істейді.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428655" y="6938843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 кілт алмасу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428655" y="7325797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Цифрлық қолтаңба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428655" y="7712750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Өңдеу баяу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9621203" y="4589026"/>
            <a:ext cx="4215289" cy="3669863"/>
          </a:xfrm>
          <a:prstGeom prst="roundRect">
            <a:avLst>
              <a:gd name="adj" fmla="val 227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9842421" y="4810244"/>
            <a:ext cx="37717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SSL/TLS протоколдары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9842421" y="5239464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Интернет байланысын шифрлау стандарты. HTTPS қауіпсіз веб-коммуникацияны қамтамасыз етеді. Барлық сезімтал деректер үшін міндетті.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842421" y="6946225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Веб-трафикті қорғау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842421" y="7333178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Сертификаттар арқылы растау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9842421" y="7720132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End-to-end шифрлау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96810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саясатының рөлі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634621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саясаты – ұйымдағы ақпараттық қауіпсіздікті басқарудың негізі. Ол барлық процестер мен процедураларды регламенттейді.</a:t>
            </a: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492943"/>
            <a:ext cx="992267" cy="146101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984415" y="4691301"/>
            <a:ext cx="318623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Құқықтарды шектеу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1984415" y="5120521"/>
            <a:ext cx="636579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Пайдаланушылардың жүйедегі рұқсаттарын минималды қажетті деңгейге дейін азайту принципі (Principle of Least Privilege).</a:t>
            </a:r>
            <a:endParaRPr lang="en-US" sz="15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953958"/>
            <a:ext cx="992267" cy="146101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984415" y="6152317"/>
            <a:ext cx="298382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Ережелерді бекіту</a:t>
            </a:r>
            <a:endParaRPr lang="en-US" sz="1950" dirty="0"/>
          </a:p>
        </p:txBody>
      </p:sp>
      <p:sp>
        <p:nvSpPr>
          <p:cNvPr id="10" name="Text 5"/>
          <p:cNvSpPr/>
          <p:nvPr/>
        </p:nvSpPr>
        <p:spPr>
          <a:xfrm>
            <a:off x="1984415" y="6581537"/>
            <a:ext cx="636579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стандарттарын, процедураларды және нұсқауларды әзірлеу, бекіту және бақылау процесі.</a:t>
            </a:r>
            <a:endParaRPr lang="en-US" sz="15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7414974"/>
            <a:ext cx="992267" cy="146101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984415" y="7613333"/>
            <a:ext cx="342483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Оқиғаларды басқару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1984415" y="8042553"/>
            <a:ext cx="636579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инциденттеріне жауап беру, талдау және алдын алу шараларын қабылдау жүйесі.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52757"/>
            <a:ext cx="918745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 кодтау принциптері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06966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 бағдарламалық қамтамасыз ету жасау үшін әзірлеушілер бірқатар негізгі принциптерді ұстануы қажет. Бұл принциптер осалдықтарды азайтады.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225647"/>
            <a:ext cx="6422231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793790" y="4202787"/>
            <a:ext cx="64222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3707249" y="3927991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3885843" y="4076819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015008" y="4721781"/>
            <a:ext cx="386905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SQL Injection қорғанысы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015008" y="5151001"/>
            <a:ext cx="597979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 базасына зиянды SQL командаларын енгізу шабуылдарынан қорғау үшін параметрленген сұраулар және енгізу деректерін валидациялау қолданылады.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414379" y="4225647"/>
            <a:ext cx="6422231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7414379" y="4202787"/>
            <a:ext cx="64222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10327838" y="3927991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10506432" y="4076819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7635597" y="472178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XSS қорғанысы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635597" y="5151001"/>
            <a:ext cx="597979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Cross-Site Scripting шабуылдарынан қорғану үшін пайдаланушы енгізген барлық мәліметтерді escape және санитизация процестерінен өткізу керек.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3790" y="6820853"/>
            <a:ext cx="6422231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793790" y="6797993"/>
            <a:ext cx="64222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6"/>
          <p:cNvSpPr/>
          <p:nvPr/>
        </p:nvSpPr>
        <p:spPr>
          <a:xfrm>
            <a:off x="3707249" y="6523196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3885843" y="6672024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1015008" y="731698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Қате өңдеу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015008" y="7746206"/>
            <a:ext cx="597979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Жүйелік ақпаратты шабуылдаушыларға жария етпеу үшін қателерді дұрыс өңдеу және пайдаланушыға жалпы хабарламалар көрсету қажет.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7414379" y="6820853"/>
            <a:ext cx="6422231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" name="Shape 21"/>
          <p:cNvSpPr/>
          <p:nvPr/>
        </p:nvSpPr>
        <p:spPr>
          <a:xfrm>
            <a:off x="7414379" y="6797993"/>
            <a:ext cx="64222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" name="Shape 22"/>
          <p:cNvSpPr/>
          <p:nvPr/>
        </p:nvSpPr>
        <p:spPr>
          <a:xfrm>
            <a:off x="10327838" y="6523196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Text 23"/>
          <p:cNvSpPr/>
          <p:nvPr/>
        </p:nvSpPr>
        <p:spPr>
          <a:xfrm>
            <a:off x="10506432" y="6672024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7635597" y="7316986"/>
            <a:ext cx="31867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тестілеу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7635597" y="7746206"/>
            <a:ext cx="597979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Penetration testing, code review және автоматтандырылған сканерлеу арқылы осалдықтарды ерте кезеңде анықтау және жою маңызды.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6281" y="616506"/>
            <a:ext cx="13177837" cy="113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Қолданбалы бағдарламаларда қауіпсіздік кітапханалары мен фреймворктер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26281" y="2205276"/>
            <a:ext cx="3588663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OWASP ұсыныстары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726281" y="2727365"/>
            <a:ext cx="6367462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Open Web Application Security Project – әлемдік қауіпсіздік стандарттары: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26281" y="3471743"/>
            <a:ext cx="6367462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OWASP Top 10 – ең кең таралған осалдықтар тізімі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26281" y="3825716"/>
            <a:ext cx="6367462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бойынша үздік тәжірибелер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26281" y="4179689"/>
            <a:ext cx="6367462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Тегін құралдар мен кітапханалар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26281" y="4533662"/>
            <a:ext cx="6367462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Қауғамдық білім базасы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26281" y="5005745"/>
            <a:ext cx="3565208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Интеграция әдістері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726281" y="5527834"/>
            <a:ext cx="6367462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модульдерін жобаға қосу: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26281" y="5981700"/>
            <a:ext cx="6367462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Аутентификация кітапханалары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26281" y="6335673"/>
            <a:ext cx="6367462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Шифрлау API-лары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26281" y="6689646"/>
            <a:ext cx="6367462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Валидация фреймворктері</a:t>
            </a:r>
            <a:endParaRPr lang="en-US" sz="14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276" y="2227898"/>
            <a:ext cx="6367462" cy="6367462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7544276" y="8799552"/>
            <a:ext cx="6367462" cy="1352550"/>
          </a:xfrm>
          <a:prstGeom prst="roundRect">
            <a:avLst>
              <a:gd name="adj" fmla="val 5638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847" y="9080897"/>
            <a:ext cx="226933" cy="18157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134350" y="9026485"/>
            <a:ext cx="5595818" cy="87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Автоматты сканерлер:</a:t>
            </a: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OWASP ZAP, Burp Suite, SonarQube сияқты құралдар кодтағы қауіпсіздік осалдықтарын автоматты түрде анықтайды және есеп береді.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53797"/>
            <a:ext cx="7556421" cy="1674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Қолданбалы бағдарламалардағы жаңартулар мен патчтар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793790" y="2769394"/>
            <a:ext cx="178594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93790" y="3050143"/>
            <a:ext cx="755642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793790" y="3185160"/>
            <a:ext cx="354472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Осалдықтарды анықтау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3560564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сарапшылары немесе хакерлер жүйедегі әлсіз жерлерді табады. CVE (Common Vulnerabilities and Exposures) тізіміне енгізіледі.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93790" y="4398169"/>
            <a:ext cx="178594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93790" y="4678918"/>
            <a:ext cx="755642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793790" y="4813935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Патч әзірлеу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93790" y="5189339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Әзірлеушілер осалдықты жоятын код жазады және сынақтан өткізеді. Қауіпсіздік бюллетені жариялайды.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93790" y="6026944"/>
            <a:ext cx="178594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93790" y="6307693"/>
            <a:ext cx="755642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793790" y="6442710"/>
            <a:ext cx="352436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Таратуды ұйымдастыру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793790" y="6818114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Патчты барлық пайдаланушыларға жеткізу механизмін қамтамасыз ету. Автоматты жаңарту жүйелері арқылы.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93790" y="7655719"/>
            <a:ext cx="178594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93790" y="7936468"/>
            <a:ext cx="755642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/>
          <p:nvPr/>
        </p:nvSpPr>
        <p:spPr>
          <a:xfrm>
            <a:off x="793790" y="8071485"/>
            <a:ext cx="276606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Хабарлама жіберу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793790" y="8446889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Пайдаланушыларға осалдық туралы және жаңарту қажеттілігі туралы ақпарат беру. Критикалық патчтар үшін міндетті.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93790" y="9304615"/>
            <a:ext cx="7556421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Тұрақты жаңартулар қауіпсіздіктің негізгі элементі болып табылады. Көптеген шабуылдар ескірген бағдарламалық қамтамасыз етудің белгілі осалдықтарын пайдаланады.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37510"/>
            <a:ext cx="1012174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Желілік қауіпсіздік модельдері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95442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Желілік қауіпсіздік қолданбалы бағдарламалардың сыртқы қауіптерден қорғалуын қамтамасыз етеді. Бірнеше деңгейлі қорғаныс қолданылады.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812744"/>
            <a:ext cx="4215289" cy="3222546"/>
          </a:xfrm>
          <a:prstGeom prst="roundRect">
            <a:avLst>
              <a:gd name="adj" fmla="val 258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999768" y="501872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5182314"/>
            <a:ext cx="267891" cy="2678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9768" y="5812393"/>
            <a:ext cx="269533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IPSec протоколы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99768" y="6241613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IP деңгейінде деректерді шифрлау және аутентификациялау. VPN байланыстары үшін кең қолданылады. End-to-end қауіпсіздікті қамтамасыз етеді.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207437" y="4812744"/>
            <a:ext cx="4215408" cy="3222546"/>
          </a:xfrm>
          <a:prstGeom prst="roundRect">
            <a:avLst>
              <a:gd name="adj" fmla="val 258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5413415" y="501872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7126" y="5182314"/>
            <a:ext cx="267891" cy="2678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13415" y="5812393"/>
            <a:ext cx="30103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VPN технологиясы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5413415" y="6241613"/>
            <a:ext cx="380345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Virtual Private Network қауіпсіз туннель құрады. Қашықтағы қолжетімділік пен филиалдарды қосу үшін қолданылады. Трафикті шифрлайды.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9621203" y="4812744"/>
            <a:ext cx="4215289" cy="3222546"/>
          </a:xfrm>
          <a:prstGeom prst="roundRect">
            <a:avLst>
              <a:gd name="adj" fmla="val 258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9827181" y="501872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0892" y="5182314"/>
            <a:ext cx="267891" cy="2678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27181" y="5812393"/>
            <a:ext cx="276737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Firewall жүйелері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9827181" y="6241613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қабырғалары трафикті сүзеді. Рұқсат етілмеген байланыстарды блоктайды. Ішкі желіні сыртқы қауіптерден қорғайды.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959" y="297775"/>
            <a:ext cx="6247567" cy="337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Желілік шабуылдар және қорғаныс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431959" y="905232"/>
            <a:ext cx="1619845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DoS және DDoS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431959" y="1215747"/>
            <a:ext cx="5348526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Denial of Service шабуылдары жүйені шамадан тыс сұрауларға бөлейді: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31959" y="1485662"/>
            <a:ext cx="5348526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 көрсетуді тоқтату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31959" y="1696164"/>
            <a:ext cx="5348526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Ресурстарды толықтай пайдалану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431959" y="1906667"/>
            <a:ext cx="5348526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Легитимді пайдаланушыларды блоктау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31959" y="2187416"/>
            <a:ext cx="219920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Қорғаныс шаралары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31959" y="2497931"/>
            <a:ext cx="5348526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Rate limiting механизмдері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31959" y="2708434"/>
            <a:ext cx="5348526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CDN қызметтерін қолдану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431959" y="2918936"/>
            <a:ext cx="5348526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Трафикті талдау жүйелері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431959" y="3129439"/>
            <a:ext cx="5348526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Автоматты сүзу ережелері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051471" y="905232"/>
            <a:ext cx="1750219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IDS/IPS жүйелері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051471" y="1215747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Intrusion Detection/Prevention Systems – шабуылдарды анықтау және алдын алу жүйелері.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051471" y="1485662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8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IDS функциялары: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051471" y="1755577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Желілік трафикті мониторинг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051471" y="1966079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Қауіпті үлгілерді анықтау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6051471" y="2176582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Хабарландыру жүйесі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051471" y="2387084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 логтарын жүргізу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6051471" y="2656999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8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IPS артықшылықтары: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6051471" y="2926913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Нақты уақытта блоктау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6051471" y="3137416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Автоматты жауап беру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051471" y="3347918"/>
            <a:ext cx="8154472" cy="172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Шабуылды тоқтату</a:t>
            </a:r>
            <a:endParaRPr lang="en-US" sz="85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471" y="3642122"/>
            <a:ext cx="6911459" cy="691145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6311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Қолданбалы бағдарламалар мен желілік қауіпсіздік интеграциясы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5875734"/>
            <a:ext cx="13042821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3980974" y="5280422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3769162" y="565249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3843576" y="568969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2752011" y="370010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API қауіпсіздігі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2148" y="4129326"/>
            <a:ext cx="60006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REST API және GraphQL endpoint-терін қорғау. OAuth 2.0, API keys және rate limiting арқылы қолжетімділікті бақылау. CORS саясатын дұрыс конфигурациялау.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303651" y="5875734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7091839" y="565249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7166253" y="568969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5742980" y="6669524"/>
            <a:ext cx="314432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Сервер байланысы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4314825" y="7098744"/>
            <a:ext cx="60006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Клиент пен сервер арасындағы коммуникацияны HTTPS, TLS 1.3 арқылы шифрлау. Сертификаттарды валидациялау және mutual authentication қолдану.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10626447" y="5280422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10414635" y="565249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10489049" y="568969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9342358" y="3700105"/>
            <a:ext cx="259103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Сессия басқару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637502" y="4129326"/>
            <a:ext cx="60007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 сессия токендерін генерациялау. Сессия timeout және автоматты logout. CSRF және session hijacking шабуылдарынан қорғау.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93790" y="827460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Қолданбалы бағдарламалар мен желілік қауіпсіздіктің тығыз интеграциясы жүйенің жалпы қауіпсіздік деңгейін арттырады. Әрбір компонент өзінің қорғаныс механизмдерімен қамтамасыз етілуі керек.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930735"/>
            <a:ext cx="4334708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Желілік қауіптер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93790" y="5724525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Заманауи желілік шабуылдардың схемасы және олармен күресу құралдары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918448"/>
            <a:ext cx="7556421" cy="1581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Мобильді қолданбалардағы қауіпсіздік мәселелері</a:t>
            </a:r>
            <a:endParaRPr lang="en-US" sz="3300" dirty="0"/>
          </a:p>
        </p:txBody>
      </p:sp>
      <p:sp>
        <p:nvSpPr>
          <p:cNvPr id="7" name="Text 3"/>
          <p:cNvSpPr/>
          <p:nvPr/>
        </p:nvSpPr>
        <p:spPr>
          <a:xfrm>
            <a:off x="6280190" y="2714744"/>
            <a:ext cx="7556421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Смартфондардың кең таралуымен мобильді қосымшалар шабуылдаушылардың басты мақсатына айналды. Жеке деректер, банктік ақпарат және корпоративті деректер қауіп төндірумен бетпе-бет.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6280190" y="3624977"/>
            <a:ext cx="7556421" cy="2166938"/>
          </a:xfrm>
          <a:prstGeom prst="roundRect">
            <a:avLst>
              <a:gd name="adj" fmla="val 3270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5"/>
          <p:cNvSpPr/>
          <p:nvPr/>
        </p:nvSpPr>
        <p:spPr>
          <a:xfrm>
            <a:off x="6303050" y="3647837"/>
            <a:ext cx="674727" cy="2121218"/>
          </a:xfrm>
          <a:prstGeom prst="roundRect">
            <a:avLst>
              <a:gd name="adj" fmla="val 643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0099" y="4581882"/>
            <a:ext cx="253008" cy="25300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121128" y="3816429"/>
            <a:ext cx="2343745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Деректер ұрлану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7121128" y="4165878"/>
            <a:ext cx="6524030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Құпия ақпараттың рұқсатсыз алынуы – ең үлкен қауіп. Жеке мәліметтер, парольдер, банктік деректер және геолокация мәліметтері қауіп астында.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7121128" y="4751189"/>
            <a:ext cx="652403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Шифрланбаған деректер сақтау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7121128" y="5050988"/>
            <a:ext cx="652403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 емес желілік трафик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7121128" y="5350788"/>
            <a:ext cx="652403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Зиянды қосымшалар арқылы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280190" y="5935266"/>
            <a:ext cx="7556421" cy="2166938"/>
          </a:xfrm>
          <a:prstGeom prst="roundRect">
            <a:avLst>
              <a:gd name="adj" fmla="val 3270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Shape 12"/>
          <p:cNvSpPr/>
          <p:nvPr/>
        </p:nvSpPr>
        <p:spPr>
          <a:xfrm>
            <a:off x="6303050" y="5958126"/>
            <a:ext cx="674727" cy="2121218"/>
          </a:xfrm>
          <a:prstGeom prst="roundRect">
            <a:avLst>
              <a:gd name="adj" fmla="val 643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10099" y="6892171"/>
            <a:ext cx="253008" cy="25300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21128" y="6126718"/>
            <a:ext cx="3043595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Рұқсаттарды бақылау</a:t>
            </a:r>
            <a:endParaRPr lang="en-US" sz="1650" dirty="0"/>
          </a:p>
        </p:txBody>
      </p:sp>
      <p:sp>
        <p:nvSpPr>
          <p:cNvPr id="20" name="Text 14"/>
          <p:cNvSpPr/>
          <p:nvPr/>
        </p:nvSpPr>
        <p:spPr>
          <a:xfrm>
            <a:off x="7121128" y="6476167"/>
            <a:ext cx="6524030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Қосымшалар көбінесе қажетінен артық рұқсаттарды сұрайды. Камера, микрофон, контактілер және геолокацияға қолжетімділік.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7121128" y="7061478"/>
            <a:ext cx="652403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Артық рұқсаттар қауіпті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7121128" y="7361277"/>
            <a:ext cx="652403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Principle of Least Privilege принципі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7121128" y="7661077"/>
            <a:ext cx="652403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Runtime рұқсаттар жүйесі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6280190" y="8245554"/>
            <a:ext cx="7556421" cy="2166938"/>
          </a:xfrm>
          <a:prstGeom prst="roundRect">
            <a:avLst>
              <a:gd name="adj" fmla="val 3270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5" name="Shape 19"/>
          <p:cNvSpPr/>
          <p:nvPr/>
        </p:nvSpPr>
        <p:spPr>
          <a:xfrm>
            <a:off x="6303050" y="8268414"/>
            <a:ext cx="674727" cy="2121218"/>
          </a:xfrm>
          <a:prstGeom prst="roundRect">
            <a:avLst>
              <a:gd name="adj" fmla="val 643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10099" y="9202460"/>
            <a:ext cx="253008" cy="25300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7121128" y="8437007"/>
            <a:ext cx="3361849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Зиянды бағдарламалар</a:t>
            </a:r>
            <a:endParaRPr lang="en-US" sz="1650" dirty="0"/>
          </a:p>
        </p:txBody>
      </p:sp>
      <p:sp>
        <p:nvSpPr>
          <p:cNvPr id="28" name="Text 21"/>
          <p:cNvSpPr/>
          <p:nvPr/>
        </p:nvSpPr>
        <p:spPr>
          <a:xfrm>
            <a:off x="7121128" y="8786455"/>
            <a:ext cx="6524030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Malware және троян бағдарламалар мобильді құрылғыларды жұқтырады. Фишинг әдістері арқылы таралады.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7121128" y="9371767"/>
            <a:ext cx="652403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Тек ресми дүкендерден орнату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7121128" y="9671566"/>
            <a:ext cx="652403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Антивирус қолдану</a:t>
            </a:r>
            <a:endParaRPr lang="en-US" sz="1300" dirty="0"/>
          </a:p>
        </p:txBody>
      </p:sp>
      <p:sp>
        <p:nvSpPr>
          <p:cNvPr id="31" name="Text 24"/>
          <p:cNvSpPr/>
          <p:nvPr/>
        </p:nvSpPr>
        <p:spPr>
          <a:xfrm>
            <a:off x="7121128" y="9971365"/>
            <a:ext cx="652403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Күдікті сілтемелерді ашпау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2813" y="414457"/>
            <a:ext cx="8405813" cy="4710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Бұлттық қызметтердегі қауіпсіздік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02813" y="1186815"/>
            <a:ext cx="13424773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Cloud computing технологиялары деректерді сақтау мен өңдеудің жаңа мүмкіндіктерін ашады, бірақ жаңа қауіпсіздік мәселелері де пайда болады.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02813" y="1748076"/>
            <a:ext cx="3113842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Деректер қауіпсіздігі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602813" y="2181225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Бұлттағы ақпараттың құпиялылығы мен тұтастығын қамтамасыз ету: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02813" y="2557939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End-to-end шифрлау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602813" y="2851785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Деректердің географиялық орналасуы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02813" y="3145631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Multi-tenancy изоляциясы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02813" y="3439478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 жою саясаты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02813" y="3831193"/>
            <a:ext cx="2388870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Сертификаттар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602813" y="4264343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Халықаралық стандарттарға сәйкестік: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02813" y="4641056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 27001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2813" y="4934903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SOC 2 Type II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02813" y="5228749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GDPR сәйкестігі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02813" y="5522595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Индустрияға арнайы сертификаттар</a:t>
            </a:r>
            <a:endParaRPr lang="en-US" sz="11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653" y="1767007"/>
            <a:ext cx="6528554" cy="6528554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506653" y="8465106"/>
            <a:ext cx="2260759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Архитектура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7506653" y="8898255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 бұлттық жүйелерді құру принциптері: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06653" y="9274969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Zero Trust архитектурасы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7506653" y="9568815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Микросервистер изоляциясы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7506653" y="9862661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API Gateway қауіпсіздігі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7506653" y="10156508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Identity and Access Management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06653" y="10450354"/>
            <a:ext cx="652855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Логтарды орталықтандыру</a:t>
            </a:r>
            <a:endParaRPr lang="en-US" sz="11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5619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IoT және қолданбалы бағдарламалар қауіпсіздігі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59318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Internet of Things құрылғыларының саны өсіп келеді, ал олардың қауіпсіздігі көбінесе елеусіз қалдырылады. IoT экосистемасы жаңа шабуыл векторларын ашады.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1073944" y="4670465"/>
            <a:ext cx="366105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Құрылғылар осалдығы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5099685"/>
            <a:ext cx="394120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Көптеген IoT құрылғылары әлсіз қауіпсіздік параметрлерімен шығарылады. Әдепкі парольдер, жаңартулардың болмауы.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4451509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7864" y="5278219"/>
            <a:ext cx="296942" cy="2969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95284" y="4829175"/>
            <a:ext cx="28365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Аутентификация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895284" y="5258395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Құрылғылардың жеке басын растау механизмдері. Сертификат негізіндегі аутентификация қолдану.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4451509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3738" y="5666720"/>
            <a:ext cx="296942" cy="2969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895284" y="7105412"/>
            <a:ext cx="394132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хаттамалары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9895284" y="7844790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MQTT, CoAP сияқты IoT хаттамаларын қауіпсіз конфигурациялау. TLS шифрлауын қолдану.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4451509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85237" y="7892594"/>
            <a:ext cx="296942" cy="29694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353264" y="7260550"/>
            <a:ext cx="338173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Қорғаныс деңгейлері</a:t>
            </a:r>
            <a:endParaRPr lang="en-US" sz="1950" dirty="0"/>
          </a:p>
        </p:txBody>
      </p:sp>
      <p:sp>
        <p:nvSpPr>
          <p:cNvPr id="17" name="Text 9"/>
          <p:cNvSpPr/>
          <p:nvPr/>
        </p:nvSpPr>
        <p:spPr>
          <a:xfrm>
            <a:off x="793790" y="7689771"/>
            <a:ext cx="3941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Edge, fog және cloud деңгейлерінде қауіпсіздік шараларын қолдану. Көп қабатты қорғаныс.</a:t>
            </a:r>
            <a:endParaRPr lang="en-US" sz="15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4451509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9363" y="7504093"/>
            <a:ext cx="296942" cy="29694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93670" y="4624388"/>
            <a:ext cx="1114294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Ұлттық үйлестіру орталығы (АҚҰҮО)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542121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ұлттық үйлестіру орталығы – Қазақстанның киберқауіпсіздік саласындағы негізгі мемлекеттік органы.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6082903"/>
            <a:ext cx="13042821" cy="2746415"/>
          </a:xfrm>
          <a:prstGeom prst="roundRect">
            <a:avLst>
              <a:gd name="adj" fmla="val 30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9486543" y="6090523"/>
            <a:ext cx="4342448" cy="2731175"/>
          </a:xfrm>
          <a:prstGeom prst="roundRect">
            <a:avLst>
              <a:gd name="adj" fmla="val 305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9718000" y="6288881"/>
            <a:ext cx="391263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Үйлестіру және бақылау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684901" y="6718102"/>
            <a:ext cx="394573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АҚҰҮО барлық мемлекеттік органдар мен критикалық инфрақұрылым объектілері арасында ақпараттық қауіпсіздік шараларын үйлестіреді. Киберинциденттерге жауап беруді басқарады.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143976" y="6090523"/>
            <a:ext cx="4342567" cy="2731175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5143976" y="6090523"/>
            <a:ext cx="22860" cy="273117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016228" y="6288881"/>
            <a:ext cx="327195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саясат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5342334" y="6718102"/>
            <a:ext cx="394585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Киберқауіпсіздік саласындағы ұлттық стратегияны әзірлейді және іске асырады. Қауіпсіздік стандарттары мен нормативтерді белгілейді.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01410" y="6090523"/>
            <a:ext cx="4342567" cy="2731175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1"/>
          <p:cNvSpPr/>
          <p:nvPr/>
        </p:nvSpPr>
        <p:spPr>
          <a:xfrm>
            <a:off x="801410" y="6090523"/>
            <a:ext cx="22860" cy="273117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999768" y="6288881"/>
            <a:ext cx="394585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Халықаралық ынтымақтастық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999768" y="7028259"/>
            <a:ext cx="394585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Басқа елдердің киберқауіпсіздік орталықтарымен ынтымақтастық жасайды. Ақпарат алмасу және бірлескен жобалар жүргізу.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53489"/>
            <a:ext cx="1202293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Заңнамалық база және нормативтер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26958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Негізгі заңдар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778097"/>
            <a:ext cx="39796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«Ақпараттандыру туралы» Заң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165050"/>
            <a:ext cx="39796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«Жеке деректер және оларды қорғау туралы» Заң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5869543"/>
            <a:ext cx="39796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«Байланыс туралы» Заң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6256496"/>
            <a:ext cx="39796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Қылмыстық кодекстің киберқауіпсіздік баптары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265182" y="4269581"/>
            <a:ext cx="36285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талаптары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265182" y="4778097"/>
            <a:ext cx="411503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ақпараттық жүйелер үшін талаптар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5265182" y="5482590"/>
            <a:ext cx="411503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деректерді өңдеу ережелері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5265182" y="5869543"/>
            <a:ext cx="411503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Критикалық инфрақұрылым қорғау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265182" y="6256496"/>
            <a:ext cx="411503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 хабарлау міндеттері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9871948" y="4269581"/>
            <a:ext cx="26123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Сертификаттау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871948" y="4778097"/>
            <a:ext cx="39796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ҚР СТ ISO/IEC 27001 стандарты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9871948" y="5165050"/>
            <a:ext cx="39796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жүйелерді сертификаттау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9871948" y="5869543"/>
            <a:ext cx="39796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Криптографиялық құралдарды лицензиялау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9871948" y="6574036"/>
            <a:ext cx="39796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Мамандарды аттестаттау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793790" y="718423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Қазақстанның ақпараттық қауіпсіздік заңнамасы үнемі жетілдіріліп отырады. Жаңа қауіптер мен технологияларға сәйкес нормативтер өзгертіледі.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46748"/>
            <a:ext cx="7556421" cy="1178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оқиғалары мен олардың салдары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280190" y="2093595"/>
            <a:ext cx="75564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соңғы жылдары бірнеше ірі киберинциденттер тіркелді. Бұл оқиғалар қауіпсіздік шараларын күшейту қажеттілігін көрсетті.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10046970" y="2883456"/>
            <a:ext cx="22860" cy="7442597"/>
          </a:xfrm>
          <a:prstGeom prst="roundRect">
            <a:avLst>
              <a:gd name="adj" fmla="val 346419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9303603" y="3084076"/>
            <a:ext cx="565547" cy="22860"/>
          </a:xfrm>
          <a:prstGeom prst="roundRect">
            <a:avLst>
              <a:gd name="adj" fmla="val 346419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4"/>
          <p:cNvSpPr/>
          <p:nvPr/>
        </p:nvSpPr>
        <p:spPr>
          <a:xfrm>
            <a:off x="9846290" y="2883456"/>
            <a:ext cx="424220" cy="424220"/>
          </a:xfrm>
          <a:prstGeom prst="roundRect">
            <a:avLst>
              <a:gd name="adj" fmla="val 1866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9916954" y="2918758"/>
            <a:ext cx="282773" cy="353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280190" y="2948226"/>
            <a:ext cx="2835473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Банктік сектор шабуылдары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280190" y="3644979"/>
            <a:ext cx="2835473" cy="2059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Қазақстандық банктерге DDoS шабуылдары және фишинг науқандары жүргізілді. Миллиондаған теңге залал келтірілді. Екі факторлы аутентификация міндетті болды.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10247650" y="4196358"/>
            <a:ext cx="565547" cy="22860"/>
          </a:xfrm>
          <a:prstGeom prst="roundRect">
            <a:avLst>
              <a:gd name="adj" fmla="val 346419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9"/>
          <p:cNvSpPr/>
          <p:nvPr/>
        </p:nvSpPr>
        <p:spPr>
          <a:xfrm>
            <a:off x="9846290" y="3995738"/>
            <a:ext cx="424220" cy="424220"/>
          </a:xfrm>
          <a:prstGeom prst="roundRect">
            <a:avLst>
              <a:gd name="adj" fmla="val 1866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9916954" y="4031040"/>
            <a:ext cx="282773" cy="353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1001137" y="4060508"/>
            <a:ext cx="2835473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порталдар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1001137" y="4757261"/>
            <a:ext cx="2835473" cy="2059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Электрондық үкімет порталдарына деректерді ұрлау әрекеттері болды. Жүйелердің қауіпсіздігі күшейтілді. Жаңа сертификаттау талаптары енгізілді.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9303603" y="6263164"/>
            <a:ext cx="565547" cy="22860"/>
          </a:xfrm>
          <a:prstGeom prst="roundRect">
            <a:avLst>
              <a:gd name="adj" fmla="val 346419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4"/>
          <p:cNvSpPr/>
          <p:nvPr/>
        </p:nvSpPr>
        <p:spPr>
          <a:xfrm>
            <a:off x="9846290" y="6062543"/>
            <a:ext cx="424220" cy="424220"/>
          </a:xfrm>
          <a:prstGeom prst="roundRect">
            <a:avLst>
              <a:gd name="adj" fmla="val 1866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/>
          <p:nvPr/>
        </p:nvSpPr>
        <p:spPr>
          <a:xfrm>
            <a:off x="9916954" y="6097845"/>
            <a:ext cx="282773" cy="353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280190" y="6127313"/>
            <a:ext cx="2835473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Ransomware шабуылдары</a:t>
            </a:r>
            <a:endParaRPr lang="en-US" sz="1850" dirty="0"/>
          </a:p>
        </p:txBody>
      </p:sp>
      <p:sp>
        <p:nvSpPr>
          <p:cNvPr id="20" name="Text 17"/>
          <p:cNvSpPr/>
          <p:nvPr/>
        </p:nvSpPr>
        <p:spPr>
          <a:xfrm>
            <a:off x="6280190" y="6824067"/>
            <a:ext cx="2835473" cy="2059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Түрлі ұйымдарға шифрлау вирустары арқылы шабуылдар жасалды. Резервтік көшірмелердің маңыздылығы расталды. Қорғаныс жүйелері жаңартылды.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10247650" y="7852767"/>
            <a:ext cx="565547" cy="22860"/>
          </a:xfrm>
          <a:prstGeom prst="roundRect">
            <a:avLst>
              <a:gd name="adj" fmla="val 346419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Shape 19"/>
          <p:cNvSpPr/>
          <p:nvPr/>
        </p:nvSpPr>
        <p:spPr>
          <a:xfrm>
            <a:off x="9846290" y="7652147"/>
            <a:ext cx="424220" cy="424220"/>
          </a:xfrm>
          <a:prstGeom prst="roundRect">
            <a:avLst>
              <a:gd name="adj" fmla="val 1866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0"/>
          <p:cNvSpPr/>
          <p:nvPr/>
        </p:nvSpPr>
        <p:spPr>
          <a:xfrm>
            <a:off x="9916954" y="7687449"/>
            <a:ext cx="282773" cy="353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1001137" y="7716917"/>
            <a:ext cx="2835473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Алдын алу шаралары</a:t>
            </a:r>
            <a:endParaRPr lang="en-US" sz="1850" dirty="0"/>
          </a:p>
        </p:txBody>
      </p:sp>
      <p:sp>
        <p:nvSpPr>
          <p:cNvPr id="25" name="Text 22"/>
          <p:cNvSpPr/>
          <p:nvPr/>
        </p:nvSpPr>
        <p:spPr>
          <a:xfrm>
            <a:off x="11001137" y="8413671"/>
            <a:ext cx="2835473" cy="1765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инциденттер қауіпсіздік саясатын қайта қарауға әкелді. Мониторинг жүйелері жетілдірілді. Персоналды оқыту бағдарламалары кеңейтілді.</a:t>
            </a:r>
            <a:endParaRPr lang="en-US" sz="14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85787"/>
            <a:ext cx="1208389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Жасанды интеллект және қауіпсіздік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50270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Artificial Intelligence киберқауіпсіздік саласын түбегейлі өзгертуде. AI технологиялары қауіптерді анықтауды автоматтандырады және қорғанысты күшейтеді.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361021"/>
            <a:ext cx="3011091" cy="18609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6469975"/>
            <a:ext cx="321647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Алдын ала анықтау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6899196"/>
            <a:ext cx="41821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Machine Learning алгоритмдері аномалияларды нақты уақытта анықтайды. Behavioral analysis арқылы әдеттен тыс әрекеттерді тауып, шабуылды бастамас бұрын тоқтатады.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361021"/>
            <a:ext cx="3011210" cy="186106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6470094"/>
            <a:ext cx="339578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Автоматты қорғаныс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223986" y="6899315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AI-негізделген жүйелер адам араласуынсыз қауіптерге жауап береді. Security Orchestration Automation and Response (SOAR) платформалары инциденттерді автоматты өңдейді.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361021"/>
            <a:ext cx="3011210" cy="186106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4302" y="6470094"/>
            <a:ext cx="305252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Машиналық оқыту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54302" y="6899315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 үнемі жаңа шабуыл үлгілерін үйреніп, бейімделеді. Threat intelligence деректерін талдап, болашақ қауіптерді болжайды. Қорғаныс тиімділігі артады.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87379"/>
            <a:ext cx="778537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Блокчейн технологиясы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028355"/>
            <a:ext cx="5602962" cy="560296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88480" y="3003471"/>
            <a:ext cx="5519738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Тұтастықты қамтамасыз ету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6888480" y="3573899"/>
            <a:ext cx="69556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Блокчейн деректердің бұзылмауын криптографиялық тізбек арқылы қамтамасыз етеді. Әрбір блок алдыңғы блокпен байланысты, өзгерту мүмкін емес.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888480" y="4724876"/>
            <a:ext cx="3739991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Қолдану салалары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6888480" y="5295305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Цифрлық идентификация жүйелері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888480" y="5682258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Supply chain қауіпсіздігі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888480" y="6069211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Смарт-контракттар арқылы автоматтандыру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888480" y="6456164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журналдарын сақтау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6888480" y="6843117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Децентрализацияланған PKI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6888480" y="7383899"/>
            <a:ext cx="6955631" cy="1478280"/>
          </a:xfrm>
          <a:prstGeom prst="roundRect">
            <a:avLst>
              <a:gd name="adj" fmla="val 5639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838" y="7686794"/>
            <a:ext cx="248007" cy="19835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533203" y="7631787"/>
            <a:ext cx="61125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Блокчейн қолданбалы бағдарламаларда деректердің шынайылығын растау және транзакциялардың қауіпсіздігін қамтамасыз ету үшін қолданылады.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15365"/>
            <a:ext cx="1219390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мәдениетін қалыптастыру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3227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Технологиялық шешімдер жеткіліксіз – адам факторы ең әлсіз буын болып қала береді. Қауіпсіздік мәдениетін қалыптастыру өте маңызды.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3402330" y="2890599"/>
            <a:ext cx="1304211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14894" y="3322796"/>
            <a:ext cx="279083" cy="27908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904899" y="3088958"/>
            <a:ext cx="357723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Қолданушылар оқыту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4904899" y="3518178"/>
            <a:ext cx="69446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Базалық ақпараттық сауаттылық және қауіпсіздік принциптерін үйрету.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4805720" y="4024551"/>
            <a:ext cx="8931712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2750106" y="4133255"/>
            <a:ext cx="2608540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4775" y="4565452"/>
            <a:ext cx="279083" cy="27908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557004" y="4331613"/>
            <a:ext cx="367676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Хабардарлық арттыру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557004" y="4760833"/>
            <a:ext cx="780026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Фишинг, әлеуметтік инженерия және басқа қауіптер туралы үнемі ақпарат беру.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5457825" y="5267206"/>
            <a:ext cx="8279606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>
            <a:off x="2098000" y="5375910"/>
            <a:ext cx="3912751" cy="1461016"/>
          </a:xfrm>
          <a:prstGeom prst="roundRect">
            <a:avLst>
              <a:gd name="adj" fmla="val 570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4775" y="5966817"/>
            <a:ext cx="279083" cy="27908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09109" y="5574268"/>
            <a:ext cx="324671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Саясатты жетілдіру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6209109" y="6003488"/>
            <a:ext cx="742914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Ұйымдық қауіпсіздік саясатын әзірлеу және орындауды бақылау жүйесін құру.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6109930" y="6827401"/>
            <a:ext cx="7627501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Shape 14"/>
          <p:cNvSpPr/>
          <p:nvPr/>
        </p:nvSpPr>
        <p:spPr>
          <a:xfrm>
            <a:off x="1445895" y="6936105"/>
            <a:ext cx="5217081" cy="1461016"/>
          </a:xfrm>
          <a:prstGeom prst="roundRect">
            <a:avLst>
              <a:gd name="adj" fmla="val 570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4894" y="7527012"/>
            <a:ext cx="279083" cy="27908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861334" y="713446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Мәдениет құру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6861334" y="7563683"/>
            <a:ext cx="677691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Қауіпсіздікті компания мәдениетінің бөлігіне айналдыру. Әр қызметкердің жауапкершілігі.</a:t>
            </a:r>
            <a:endParaRPr lang="en-US" sz="1550" dirty="0"/>
          </a:p>
        </p:txBody>
      </p:sp>
      <p:sp>
        <p:nvSpPr>
          <p:cNvPr id="23" name="Shape 17"/>
          <p:cNvSpPr/>
          <p:nvPr/>
        </p:nvSpPr>
        <p:spPr>
          <a:xfrm>
            <a:off x="6762155" y="8387596"/>
            <a:ext cx="6975277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" name="Shape 18"/>
          <p:cNvSpPr/>
          <p:nvPr/>
        </p:nvSpPr>
        <p:spPr>
          <a:xfrm>
            <a:off x="793790" y="8496300"/>
            <a:ext cx="6521410" cy="1461016"/>
          </a:xfrm>
          <a:prstGeom prst="roundRect">
            <a:avLst>
              <a:gd name="adj" fmla="val 570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14894" y="9087207"/>
            <a:ext cx="279083" cy="279083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513558" y="8694658"/>
            <a:ext cx="290691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Үздіксіз жетілдіру</a:t>
            </a:r>
            <a:endParaRPr lang="en-US" sz="1950" dirty="0"/>
          </a:p>
        </p:txBody>
      </p:sp>
      <p:sp>
        <p:nvSpPr>
          <p:cNvPr id="27" name="Text 20"/>
          <p:cNvSpPr/>
          <p:nvPr/>
        </p:nvSpPr>
        <p:spPr>
          <a:xfrm>
            <a:off x="7513558" y="9123878"/>
            <a:ext cx="612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Регулярлы тренингтер, тестілеу және қауіпсіздік практикасын жаңарту процесі.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4771906"/>
            <a:ext cx="636722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Болашақ технологиялар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6280190" y="5565696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механизмдері мен жаңа технологиялардың интеграциясы – киберқауіпсіздіктің келешегі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1835229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Қорытынды: Қауіпсіздік – үздіксіз процесс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793790" y="3993118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Қолданбалы бағдарламалардағы қауіпсіздік механизмдерін зерттеу барысында біз бірқатар маңызды қорытындыларға келдік.</a:t>
            </a:r>
            <a:endParaRPr lang="en-US" sz="1550" dirty="0"/>
          </a:p>
        </p:txBody>
      </p:sp>
      <p:sp>
        <p:nvSpPr>
          <p:cNvPr id="8" name="Shape 4"/>
          <p:cNvSpPr/>
          <p:nvPr/>
        </p:nvSpPr>
        <p:spPr>
          <a:xfrm>
            <a:off x="793790" y="4851440"/>
            <a:ext cx="3679031" cy="2746415"/>
          </a:xfrm>
          <a:prstGeom prst="roundRect">
            <a:avLst>
              <a:gd name="adj" fmla="val 1734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5"/>
          <p:cNvSpPr/>
          <p:nvPr/>
        </p:nvSpPr>
        <p:spPr>
          <a:xfrm>
            <a:off x="999768" y="505741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Үнемі жаңарту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999768" y="5486638"/>
            <a:ext cx="3267075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механизмдері статикалық емес – олар үнемі дамып, жаңартылып отыруы тиіс. Жаңа қауіптер пайда болған сайын қорғаныс әдістері де жетілдірілуі керек.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4671179" y="4851440"/>
            <a:ext cx="3679031" cy="2746415"/>
          </a:xfrm>
          <a:prstGeom prst="roundRect">
            <a:avLst>
              <a:gd name="adj" fmla="val 1734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8"/>
          <p:cNvSpPr/>
          <p:nvPr/>
        </p:nvSpPr>
        <p:spPr>
          <a:xfrm>
            <a:off x="4877157" y="505741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Кешенді тәсіл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4877157" y="5486638"/>
            <a:ext cx="326707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Қауіптерге қарсы күресте бір ғана шешім жоқ. Технологиялық, ұйымдастырушылық және адам факторларын қамтитын кешенді тәсіл қажет.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793790" y="7796213"/>
            <a:ext cx="7556421" cy="1793796"/>
          </a:xfrm>
          <a:prstGeom prst="roundRect">
            <a:avLst>
              <a:gd name="adj" fmla="val 265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1"/>
          <p:cNvSpPr/>
          <p:nvPr/>
        </p:nvSpPr>
        <p:spPr>
          <a:xfrm>
            <a:off x="999768" y="8002191"/>
            <a:ext cx="348948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Қазақстанның дамуы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999768" y="8431411"/>
            <a:ext cx="71444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Біздің еліміздің ақпараттық қауіпсіздік саласы қарқынды дамуда. Заңнамалық база күшейтіліп, халықаралық стандарттарға сәйкестік қамтамасыз етілуде.</a:t>
            </a:r>
            <a:endParaRPr lang="en-US" sz="15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87159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Ұсыныстар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004072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Қазақстанның қолданбалы бағдарламалар қауіпсіздігін арттыру үшін келесі шараларды ұсынамыз: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54485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68204" y="458206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438632" y="4582001"/>
            <a:ext cx="353734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Стандарттарды енгізу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438632" y="5445204"/>
            <a:ext cx="3537347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Қолданбалы бағдарламаларды әзірлеу барысында халықаралық қауіпсіздік стандарттарын міндетті түрде қолдану. OWASP, ISO 27001 және басқа үздік тәжірибелерді интеграциялау. Secure Software Development Lifecycle (SSDLC) әдістемесін пайдалану.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223986" y="454485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5298400" y="458206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5868829" y="4582001"/>
            <a:ext cx="35374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Оқыту бағдарламалары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5868829" y="5445204"/>
            <a:ext cx="353746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Қызметкерлер мен қолданушыларды ақпараттық қауіпсіздік бойынша жүйелі түрде оқыту. Awareness тренингтері, симуляциялық фишинг әрекеттері және практикалық жаттығулар өткізу. Қауіпсіздік мәдениетін қалыптастыру.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654302" y="454485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728716" y="458206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10299144" y="4582001"/>
            <a:ext cx="3163491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Ынтымақтастық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10299144" y="5073134"/>
            <a:ext cx="353746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органдар мен жеке сектордағы компаниялар арасындағы ынтымақтастықты күшейту. Threat intelligence ақпаратын бөлісу, бірлескен жобалар жүргізу және тәжірибе алмасу. Киберқауіпсіздік кластерін құру.</a:t>
            </a:r>
            <a:endParaRPr lang="en-US" sz="15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77741"/>
            <a:ext cx="7556421" cy="1767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Пайдаланылған әдебиеттер мен нормативтік құжаттар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793790" y="3192780"/>
            <a:ext cx="3548182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Ғылыми әдебиеттер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078605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М.Ж.Көшкінбаева, «Ақпараттық қауіпсіздік негіздері», Алматы, 2015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793790" y="4729639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Б.С.Сагинов, «Киберқауіпсіздік және қорғаныс жүйелері», 2018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93790" y="5380673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Н.А.Калимолдаев, «Ақпараттық технологиялар қауіпсіздігі», 2020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93790" y="6031706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А.К.Жұмағалиева, «Қолданбалы бағдарламалар қауіпсіздігі», 2019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93790" y="6799183"/>
            <a:ext cx="3548182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Халықаралық стандарттар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793790" y="7685008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ISO/IEC 27001:2013 – Ақпараттық қауіпсіздік менеджмент жүйелері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793790" y="8336042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ISO/IEC 27002:2022 – Ақпараттық қауіпсіздік бақылауы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93790" y="8987076"/>
            <a:ext cx="35481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NIST Cybersecurity Framework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93790" y="9343906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PCI DSS – Төлем карталары қауіпсіздігі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809649" y="3192780"/>
            <a:ext cx="2828211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ҚР заңнамасы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4809649" y="3725228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«Ақпараттандыру туралы» ҚР Заңы, 2015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4809649" y="4376261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«Жеке деректер және оларды қорғау туралы» ҚР Заңы, 2013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4809649" y="5027295"/>
            <a:ext cx="3548182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«Электрондық құжат және электрондық цифрлық қолтаңба туралы» ҚР Заңы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4809649" y="5972532"/>
            <a:ext cx="3548182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 Республикасының Қылмыстық кодексі (киберқылмыс баптары)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4809649" y="7034212"/>
            <a:ext cx="3548182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OWASP ресурстары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4809649" y="7920038"/>
            <a:ext cx="35481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OWASP Top 10 – 2021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4809649" y="8276868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OWASP Application Security Verification Standard (ASVS)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4809649" y="8927902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OWASP Mobile Security Testing Guide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4809649" y="9578935"/>
            <a:ext cx="35481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OWASP API Security Top 10</a:t>
            </a:r>
            <a:endParaRPr lang="en-US" sz="14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847142"/>
            <a:ext cx="718863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Сұрақтар мен пікірлер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1091446" y="3988118"/>
            <a:ext cx="72587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Сіздің сұрақтарыңыз бен пікірлеріңіз маңызды. Қауіпсіздік – бұл диалог және үнемі даму процесі.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3764875"/>
            <a:ext cx="22860" cy="1081564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069681"/>
            <a:ext cx="3679031" cy="158757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2148" y="5268039"/>
            <a:ext cx="32823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Қолданбалы бағдарламалардағы қауіпсіздік механизмдері туралы қосымша сұрақтарыңыз бар ма?</a:t>
            </a:r>
            <a:endParaRPr lang="en-US" sz="15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179" y="5069681"/>
            <a:ext cx="3679031" cy="158757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869537" y="5268039"/>
            <a:ext cx="32823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Практикалық іске асыру бойынша нақты кеңес қажет пе?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6855619"/>
            <a:ext cx="7556421" cy="12700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2148" y="7053977"/>
            <a:ext cx="71597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Өз ұйымыңызда қауіпсіздік деңгейін қалай бағалау керектігі туралы ақпарат алғыңыз келе ме?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2385</Words>
  <Application>Microsoft Office PowerPoint</Application>
  <PresentationFormat>Произвольный</PresentationFormat>
  <Paragraphs>374</Paragraphs>
  <Slides>32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Unbounded Bold</vt:lpstr>
      <vt:lpstr>Unbounded Light</vt:lpstr>
      <vt:lpstr>Arial</vt:lpstr>
      <vt:lpstr>Times New Roman</vt:lpstr>
      <vt:lpstr>Open Sans</vt:lpstr>
      <vt:lpstr>Office Theme</vt:lpstr>
      <vt:lpstr>Техникалық құралдар және ақпаратты қорғау әдістері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3</cp:revision>
  <dcterms:created xsi:type="dcterms:W3CDTF">2026-01-18T17:33:32Z</dcterms:created>
  <dcterms:modified xsi:type="dcterms:W3CDTF">2026-11-03T19:43:30Z</dcterms:modified>
</cp:coreProperties>
</file>