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0"/>
  </p:notesMasterIdLst>
  <p:sldIdLst>
    <p:sldId id="302" r:id="rId2"/>
    <p:sldId id="256" r:id="rId3"/>
    <p:sldId id="257" r:id="rId4"/>
    <p:sldId id="258" r:id="rId5"/>
    <p:sldId id="260" r:id="rId6"/>
    <p:sldId id="261" r:id="rId7"/>
    <p:sldId id="262" r:id="rId8"/>
    <p:sldId id="263"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9" r:id="rId22"/>
    <p:sldId id="280" r:id="rId23"/>
    <p:sldId id="281" r:id="rId24"/>
    <p:sldId id="282" r:id="rId25"/>
    <p:sldId id="283" r:id="rId26"/>
    <p:sldId id="285" r:id="rId27"/>
    <p:sldId id="286" r:id="rId28"/>
    <p:sldId id="288" r:id="rId29"/>
    <p:sldId id="289" r:id="rId30"/>
    <p:sldId id="291" r:id="rId31"/>
    <p:sldId id="292" r:id="rId32"/>
    <p:sldId id="293" r:id="rId33"/>
    <p:sldId id="294" r:id="rId34"/>
    <p:sldId id="295" r:id="rId35"/>
    <p:sldId id="296" r:id="rId36"/>
    <p:sldId id="298" r:id="rId37"/>
    <p:sldId id="300" r:id="rId38"/>
    <p:sldId id="301" r:id="rId39"/>
  </p:sldIdLst>
  <p:sldSz cx="14630400" cy="10972800"/>
  <p:notesSz cx="10972800" cy="14630400"/>
  <p:embeddedFontLst>
    <p:embeddedFont>
      <p:font typeface="Open Sans" pitchFamily="2" charset="0"/>
      <p:regular r:id="rId41"/>
      <p:bold r:id="rId42"/>
      <p:italic r:id="rId43"/>
      <p:boldItalic r:id="rId44"/>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623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lide 4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lide 4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lide 4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lide 4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lide 4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lide 4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lide 4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3032809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6.xml"/><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7.xml"/><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8.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38.xml"/><Relationship Id="rId4" Type="http://schemas.openxmlformats.org/officeDocument/2006/relationships/image" Target="../media/image43.sv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40.xml"/><Relationship Id="rId5" Type="http://schemas.openxmlformats.org/officeDocument/2006/relationships/image" Target="../media/image47.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37.xml"/><Relationship Id="rId1" Type="http://schemas.openxmlformats.org/officeDocument/2006/relationships/slideLayout" Target="../slideLayouts/slideLayout47.xml"/><Relationship Id="rId5" Type="http://schemas.openxmlformats.org/officeDocument/2006/relationships/image" Target="../media/image50.svg"/><Relationship Id="rId4" Type="http://schemas.openxmlformats.org/officeDocument/2006/relationships/image" Target="../media/image4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779877"/>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 қорғау аппараттық құралдары: HSM және TPM</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5" name="Text 2"/>
          <p:cNvSpPr/>
          <p:nvPr/>
        </p:nvSpPr>
        <p:spPr>
          <a:xfrm>
            <a:off x="793790" y="269378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қауіпсіздіктің өзекті маңызы</a:t>
            </a:r>
            <a:endParaRPr lang="en-US" sz="3900" dirty="0"/>
          </a:p>
        </p:txBody>
      </p:sp>
      <p:sp>
        <p:nvSpPr>
          <p:cNvPr id="6" name="Text 3"/>
          <p:cNvSpPr/>
          <p:nvPr/>
        </p:nvSpPr>
        <p:spPr>
          <a:xfrm>
            <a:off x="793790" y="4410194"/>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Қазіргі цифрлық дәуірде ақпараттық қауіпсіздік кез келген ұйым мен мемлекет үшін стратегиялық маңызға ие болып отыр. Киберқауіпсіздік сарапшылары мен халықаралық ұйымдардың зерттеулері көрсеткендей, ақпараттық шабуылдардың күрделілігі мен саны жыл сайын өсуде.</a:t>
            </a:r>
            <a:endParaRPr lang="en-US" sz="1550" dirty="0"/>
          </a:p>
        </p:txBody>
      </p:sp>
      <p:sp>
        <p:nvSpPr>
          <p:cNvPr id="7" name="Text 4"/>
          <p:cNvSpPr/>
          <p:nvPr/>
        </p:nvSpPr>
        <p:spPr>
          <a:xfrm>
            <a:off x="793790" y="585894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Kaspersky компаниясының 2025 жылғы деректері бойынша, ақпараттық шабуылдар саны бір жылда 35% өскен. Қазақстан Республикасы үшін де бұл мәселе өзекті болып табылады – ақпараттық қауіпсіздік ұлттық приоритетке айналды және мемлекеттік деңгейде қолдауға ие.</a:t>
            </a:r>
            <a:endParaRPr lang="en-US" sz="1550" dirty="0"/>
          </a:p>
        </p:txBody>
      </p:sp>
      <p:sp>
        <p:nvSpPr>
          <p:cNvPr id="8" name="Text 5"/>
          <p:cNvSpPr/>
          <p:nvPr/>
        </p:nvSpPr>
        <p:spPr>
          <a:xfrm>
            <a:off x="8917543" y="4554022"/>
            <a:ext cx="4926568" cy="654963"/>
          </a:xfrm>
          <a:prstGeom prst="rect">
            <a:avLst/>
          </a:prstGeom>
          <a:noFill/>
          <a:ln/>
        </p:spPr>
        <p:txBody>
          <a:bodyPr wrap="none" lIns="0" tIns="0" rIns="0" bIns="0" rtlCol="0" anchor="t"/>
          <a:lstStyle/>
          <a:p>
            <a:pPr marL="0" indent="0" algn="ctr">
              <a:lnSpc>
                <a:spcPts val="5150"/>
              </a:lnSpc>
              <a:buNone/>
            </a:pPr>
            <a:r>
              <a:rPr lang="en-US" sz="5150" b="1" dirty="0">
                <a:solidFill>
                  <a:srgbClr val="333F70"/>
                </a:solidFill>
                <a:latin typeface="Unbounded Bold" pitchFamily="34" charset="0"/>
                <a:ea typeface="Unbounded Bold" pitchFamily="34" charset="-122"/>
                <a:cs typeface="Unbounded Bold" pitchFamily="34" charset="-120"/>
              </a:rPr>
              <a:t>35%</a:t>
            </a:r>
            <a:endParaRPr lang="en-US" sz="5150" dirty="0"/>
          </a:p>
        </p:txBody>
      </p:sp>
      <p:sp>
        <p:nvSpPr>
          <p:cNvPr id="9" name="Text 6"/>
          <p:cNvSpPr/>
          <p:nvPr/>
        </p:nvSpPr>
        <p:spPr>
          <a:xfrm>
            <a:off x="9974818" y="5456992"/>
            <a:ext cx="2812018"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Шабуылдар өсімі</a:t>
            </a:r>
            <a:endParaRPr lang="en-US" sz="1950" dirty="0"/>
          </a:p>
        </p:txBody>
      </p:sp>
      <p:sp>
        <p:nvSpPr>
          <p:cNvPr id="10" name="Text 7"/>
          <p:cNvSpPr/>
          <p:nvPr/>
        </p:nvSpPr>
        <p:spPr>
          <a:xfrm>
            <a:off x="8917543" y="5965508"/>
            <a:ext cx="4926568"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2025 жылы тіркелген</a:t>
            </a:r>
            <a:endParaRPr lang="en-US" sz="1550" dirty="0"/>
          </a:p>
        </p:txBody>
      </p:sp>
      <p:sp>
        <p:nvSpPr>
          <p:cNvPr id="11" name="Text 8"/>
          <p:cNvSpPr/>
          <p:nvPr/>
        </p:nvSpPr>
        <p:spPr>
          <a:xfrm>
            <a:off x="8917543" y="6779062"/>
            <a:ext cx="4926568" cy="654963"/>
          </a:xfrm>
          <a:prstGeom prst="rect">
            <a:avLst/>
          </a:prstGeom>
          <a:noFill/>
          <a:ln/>
        </p:spPr>
        <p:txBody>
          <a:bodyPr wrap="none" lIns="0" tIns="0" rIns="0" bIns="0" rtlCol="0" anchor="t"/>
          <a:lstStyle/>
          <a:p>
            <a:pPr marL="0" indent="0" algn="ctr">
              <a:lnSpc>
                <a:spcPts val="5150"/>
              </a:lnSpc>
              <a:buNone/>
            </a:pPr>
            <a:r>
              <a:rPr lang="en-US" sz="5150" b="1" dirty="0">
                <a:solidFill>
                  <a:srgbClr val="333F70"/>
                </a:solidFill>
                <a:latin typeface="Unbounded Bold" pitchFamily="34" charset="0"/>
                <a:ea typeface="Unbounded Bold" pitchFamily="34" charset="-122"/>
                <a:cs typeface="Unbounded Bold" pitchFamily="34" charset="-120"/>
              </a:rPr>
              <a:t>$4.5M</a:t>
            </a:r>
            <a:endParaRPr lang="en-US" sz="5150" dirty="0"/>
          </a:p>
        </p:txBody>
      </p:sp>
      <p:sp>
        <p:nvSpPr>
          <p:cNvPr id="12" name="Text 9"/>
          <p:cNvSpPr/>
          <p:nvPr/>
        </p:nvSpPr>
        <p:spPr>
          <a:xfrm>
            <a:off x="10140315" y="7682032"/>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Орташа шығын</a:t>
            </a:r>
            <a:endParaRPr lang="en-US" sz="1950" dirty="0"/>
          </a:p>
        </p:txBody>
      </p:sp>
      <p:sp>
        <p:nvSpPr>
          <p:cNvPr id="13" name="Text 10"/>
          <p:cNvSpPr/>
          <p:nvPr/>
        </p:nvSpPr>
        <p:spPr>
          <a:xfrm>
            <a:off x="8917543" y="8190548"/>
            <a:ext cx="4926568"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Бір инциденттен</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35708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аппараттық құралдары дегеніміз не?</a:t>
            </a:r>
            <a:endParaRPr lang="en-US" sz="3900" dirty="0"/>
          </a:p>
        </p:txBody>
      </p:sp>
      <p:sp>
        <p:nvSpPr>
          <p:cNvPr id="3" name="Text 1"/>
          <p:cNvSpPr/>
          <p:nvPr/>
        </p:nvSpPr>
        <p:spPr>
          <a:xfrm>
            <a:off x="793790" y="3994071"/>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Аппараттық қауіпсіздік құралдары – бұл ақпаратты заңсыз қолжетімділіктен, бұрмалаудан, ұрлаудан және жоюдан қорғау үшін арнайы әзірленген физикалық жабдықтар мен құрылғылар. Программалық қорғаныстан айырмашылығы, аппараттық шешімдер жоғары деңгейдегі физикалық қауіпсіздік пен өнімділікті қамтамасыз етеді.</a:t>
            </a:r>
            <a:endParaRPr lang="en-US" sz="1550" dirty="0"/>
          </a:p>
        </p:txBody>
      </p:sp>
      <p:sp>
        <p:nvSpPr>
          <p:cNvPr id="4" name="Shape 2"/>
          <p:cNvSpPr/>
          <p:nvPr/>
        </p:nvSpPr>
        <p:spPr>
          <a:xfrm>
            <a:off x="793790" y="5169932"/>
            <a:ext cx="4215289" cy="2587466"/>
          </a:xfrm>
          <a:prstGeom prst="roundRect">
            <a:avLst>
              <a:gd name="adj" fmla="val 3222"/>
            </a:avLst>
          </a:prstGeom>
          <a:solidFill>
            <a:srgbClr val="D6F5EE"/>
          </a:solidFill>
          <a:ln w="7620">
            <a:solidFill>
              <a:srgbClr val="BCDBD4"/>
            </a:solidFill>
            <a:prstDash val="solid"/>
          </a:ln>
        </p:spPr>
        <p:txBody>
          <a:bodyPr/>
          <a:lstStyle/>
          <a:p>
            <a:endParaRPr lang="ru-RU"/>
          </a:p>
        </p:txBody>
      </p:sp>
      <p:sp>
        <p:nvSpPr>
          <p:cNvPr id="5" name="Shape 3"/>
          <p:cNvSpPr/>
          <p:nvPr/>
        </p:nvSpPr>
        <p:spPr>
          <a:xfrm>
            <a:off x="999768" y="5375910"/>
            <a:ext cx="595313" cy="595313"/>
          </a:xfrm>
          <a:prstGeom prst="roundRect">
            <a:avLst>
              <a:gd name="adj" fmla="val 15358451"/>
            </a:avLst>
          </a:prstGeom>
          <a:solidFill>
            <a:srgbClr val="26A688"/>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5539502"/>
            <a:ext cx="267891" cy="267891"/>
          </a:xfrm>
          <a:prstGeom prst="rect">
            <a:avLst/>
          </a:prstGeom>
        </p:spPr>
      </p:pic>
      <p:sp>
        <p:nvSpPr>
          <p:cNvPr id="7" name="Text 4"/>
          <p:cNvSpPr/>
          <p:nvPr/>
        </p:nvSpPr>
        <p:spPr>
          <a:xfrm>
            <a:off x="999768" y="6169581"/>
            <a:ext cx="315027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Аппараттық деңгей</a:t>
            </a:r>
            <a:endParaRPr lang="en-US" sz="1950" dirty="0"/>
          </a:p>
        </p:txBody>
      </p:sp>
      <p:sp>
        <p:nvSpPr>
          <p:cNvPr id="8" name="Text 5"/>
          <p:cNvSpPr/>
          <p:nvPr/>
        </p:nvSpPr>
        <p:spPr>
          <a:xfrm>
            <a:off x="999768" y="6598801"/>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Физикалық қорғаныс механизмдері арқылы шабуылдарға қарсы тұрақтылық</a:t>
            </a:r>
            <a:endParaRPr lang="en-US" sz="1550" dirty="0"/>
          </a:p>
        </p:txBody>
      </p:sp>
      <p:sp>
        <p:nvSpPr>
          <p:cNvPr id="9" name="Shape 6"/>
          <p:cNvSpPr/>
          <p:nvPr/>
        </p:nvSpPr>
        <p:spPr>
          <a:xfrm>
            <a:off x="5207437" y="5169932"/>
            <a:ext cx="4215408" cy="2587466"/>
          </a:xfrm>
          <a:prstGeom prst="roundRect">
            <a:avLst>
              <a:gd name="adj" fmla="val 3222"/>
            </a:avLst>
          </a:prstGeom>
          <a:solidFill>
            <a:srgbClr val="D6F5EE"/>
          </a:solidFill>
          <a:ln w="7620">
            <a:solidFill>
              <a:srgbClr val="BCDBD4"/>
            </a:solidFill>
            <a:prstDash val="solid"/>
          </a:ln>
        </p:spPr>
        <p:txBody>
          <a:bodyPr/>
          <a:lstStyle/>
          <a:p>
            <a:endParaRPr lang="ru-RU"/>
          </a:p>
        </p:txBody>
      </p:sp>
      <p:sp>
        <p:nvSpPr>
          <p:cNvPr id="10" name="Shape 7"/>
          <p:cNvSpPr/>
          <p:nvPr/>
        </p:nvSpPr>
        <p:spPr>
          <a:xfrm>
            <a:off x="5413415" y="5375910"/>
            <a:ext cx="595313" cy="595313"/>
          </a:xfrm>
          <a:prstGeom prst="roundRect">
            <a:avLst>
              <a:gd name="adj" fmla="val 15358451"/>
            </a:avLst>
          </a:prstGeom>
          <a:solidFill>
            <a:srgbClr val="26A688"/>
          </a:solidFill>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7126" y="5539502"/>
            <a:ext cx="267891" cy="267891"/>
          </a:xfrm>
          <a:prstGeom prst="rect">
            <a:avLst/>
          </a:prstGeom>
        </p:spPr>
      </p:pic>
      <p:sp>
        <p:nvSpPr>
          <p:cNvPr id="12" name="Text 8"/>
          <p:cNvSpPr/>
          <p:nvPr/>
        </p:nvSpPr>
        <p:spPr>
          <a:xfrm>
            <a:off x="5413415" y="6169581"/>
            <a:ext cx="3803452"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Криптографиялық функциялар</a:t>
            </a:r>
            <a:endParaRPr lang="en-US" sz="1950" dirty="0"/>
          </a:p>
        </p:txBody>
      </p:sp>
      <p:sp>
        <p:nvSpPr>
          <p:cNvPr id="13" name="Text 9"/>
          <p:cNvSpPr/>
          <p:nvPr/>
        </p:nvSpPr>
        <p:spPr>
          <a:xfrm>
            <a:off x="5413415" y="6908959"/>
            <a:ext cx="380345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Кілттерді қауіпсіз генерациялау, сақтау және басқару мүмкіндігі</a:t>
            </a:r>
            <a:endParaRPr lang="en-US" sz="1550" dirty="0"/>
          </a:p>
        </p:txBody>
      </p:sp>
      <p:sp>
        <p:nvSpPr>
          <p:cNvPr id="14" name="Shape 10"/>
          <p:cNvSpPr/>
          <p:nvPr/>
        </p:nvSpPr>
        <p:spPr>
          <a:xfrm>
            <a:off x="9621203" y="5169932"/>
            <a:ext cx="4215289" cy="2587466"/>
          </a:xfrm>
          <a:prstGeom prst="roundRect">
            <a:avLst>
              <a:gd name="adj" fmla="val 3222"/>
            </a:avLst>
          </a:prstGeom>
          <a:solidFill>
            <a:srgbClr val="D6F5EE"/>
          </a:solidFill>
          <a:ln w="7620">
            <a:solidFill>
              <a:srgbClr val="BCDBD4"/>
            </a:solidFill>
            <a:prstDash val="solid"/>
          </a:ln>
        </p:spPr>
        <p:txBody>
          <a:bodyPr/>
          <a:lstStyle/>
          <a:p>
            <a:endParaRPr lang="ru-RU"/>
          </a:p>
        </p:txBody>
      </p:sp>
      <p:sp>
        <p:nvSpPr>
          <p:cNvPr id="15" name="Shape 11"/>
          <p:cNvSpPr/>
          <p:nvPr/>
        </p:nvSpPr>
        <p:spPr>
          <a:xfrm>
            <a:off x="9827181" y="5375910"/>
            <a:ext cx="595313" cy="595313"/>
          </a:xfrm>
          <a:prstGeom prst="roundRect">
            <a:avLst>
              <a:gd name="adj" fmla="val 15358451"/>
            </a:avLst>
          </a:prstGeom>
          <a:solidFill>
            <a:srgbClr val="26A688"/>
          </a:solidFill>
          <a:ln/>
        </p:spPr>
        <p:txBody>
          <a:bodyPr/>
          <a:lstStyle/>
          <a:p>
            <a:endParaRPr lang="ru-RU"/>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0892" y="5539502"/>
            <a:ext cx="267891" cy="267891"/>
          </a:xfrm>
          <a:prstGeom prst="rect">
            <a:avLst/>
          </a:prstGeom>
        </p:spPr>
      </p:pic>
      <p:sp>
        <p:nvSpPr>
          <p:cNvPr id="17" name="Text 12"/>
          <p:cNvSpPr/>
          <p:nvPr/>
        </p:nvSpPr>
        <p:spPr>
          <a:xfrm>
            <a:off x="9827181" y="6169581"/>
            <a:ext cx="261235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Сертификаттау</a:t>
            </a:r>
            <a:endParaRPr lang="en-US" sz="1950" dirty="0"/>
          </a:p>
        </p:txBody>
      </p:sp>
      <p:sp>
        <p:nvSpPr>
          <p:cNvPr id="18" name="Text 13"/>
          <p:cNvSpPr/>
          <p:nvPr/>
        </p:nvSpPr>
        <p:spPr>
          <a:xfrm>
            <a:off x="9827181" y="6598801"/>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Халықаралық стандарттар мен сертификаттарға сәйкестік</a:t>
            </a:r>
            <a:endParaRPr lang="en-US" sz="1550" dirty="0"/>
          </a:p>
        </p:txBody>
      </p:sp>
      <p:sp>
        <p:nvSpPr>
          <p:cNvPr id="19" name="Text 14"/>
          <p:cNvSpPr/>
          <p:nvPr/>
        </p:nvSpPr>
        <p:spPr>
          <a:xfrm>
            <a:off x="793790" y="798064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(Hardware Security Module) және TPM (Trusted Platform Module) – қазіргі заманғы ең сенімді және кеңінен қолданылатын аппараттық қорғаныс шешімдері болып табылады.</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4275773"/>
            <a:ext cx="8066246"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Ақпарат ағып кетуінің салдары</a:t>
            </a:r>
            <a:endParaRPr lang="en-US" sz="3100" dirty="0"/>
          </a:p>
        </p:txBody>
      </p:sp>
      <p:sp>
        <p:nvSpPr>
          <p:cNvPr id="3" name="Text 1"/>
          <p:cNvSpPr/>
          <p:nvPr/>
        </p:nvSpPr>
        <p:spPr>
          <a:xfrm>
            <a:off x="793790" y="5248156"/>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Ірі компаниялар мен мемлекеттік мекемелер үшін ақпараттық инциденттер миллиондаған доллар шығынға әкелуде. IBM Security компаниясының зерттеуі бойынша, орташа деректер ағып кету инцидентінің құны 4.5 миллион доллардан асады.</a:t>
            </a:r>
            <a:endParaRPr lang="en-US" sz="1550" dirty="0"/>
          </a:p>
        </p:txBody>
      </p:sp>
      <p:sp>
        <p:nvSpPr>
          <p:cNvPr id="4" name="Text 2"/>
          <p:cNvSpPr/>
          <p:nvPr/>
        </p:nvSpPr>
        <p:spPr>
          <a:xfrm>
            <a:off x="7564874" y="5248156"/>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Қаржылық шығындардан басқа, ұйымдардың беделіне зиян келуі, клиенттердің сенімін жоғалту және құқықтық салдарлар да туындайды. Сондықтан аппараттық қорғаныс шешімдеріне инвестиция салу стратегиялық қажеттілік болып табылады.</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356187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қорғаудың негізгі қағидалары</a:t>
            </a:r>
            <a:endParaRPr lang="en-US" sz="3900" dirty="0"/>
          </a:p>
        </p:txBody>
      </p:sp>
      <p:sp>
        <p:nvSpPr>
          <p:cNvPr id="7" name="Text 3"/>
          <p:cNvSpPr/>
          <p:nvPr/>
        </p:nvSpPr>
        <p:spPr>
          <a:xfrm>
            <a:off x="6280190" y="509968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жүйесі үш негізгі тірекке сүйенеді: қолжетімділік, тұтастық және құпиялылық. Бұл қағидалар CIA триадасы (Confidentiality, Integrity, Availability) ретінде белгілі және кез келген қауіпсіздік жүйесінің іргетасын құрайды.</a:t>
            </a:r>
            <a:endParaRPr lang="en-US" sz="1550" dirty="0"/>
          </a:p>
        </p:txBody>
      </p:sp>
      <p:sp>
        <p:nvSpPr>
          <p:cNvPr id="8" name="Text 4"/>
          <p:cNvSpPr/>
          <p:nvPr/>
        </p:nvSpPr>
        <p:spPr>
          <a:xfrm>
            <a:off x="6280190" y="6593086"/>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 мен кепілдік жүйесі осы қағидаларды практикада іске асыруға мүмкіндік береді. Ұйым деңгейінде әзірленген саясаттар, регламенттер және технологиялық шешімдер кешенді қорғанысты қамтамасыз етеді.</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92666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қауіпсіздіктің үш негізгі қағидасы</a:t>
            </a:r>
            <a:endParaRPr lang="en-US" sz="3900" dirty="0"/>
          </a:p>
        </p:txBody>
      </p:sp>
      <p:sp>
        <p:nvSpPr>
          <p:cNvPr id="3" name="Text 1"/>
          <p:cNvSpPr/>
          <p:nvPr/>
        </p:nvSpPr>
        <p:spPr>
          <a:xfrm>
            <a:off x="2154912" y="4849892"/>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a:t>
            </a:r>
            <a:endParaRPr lang="en-US" sz="1950" dirty="0"/>
          </a:p>
        </p:txBody>
      </p:sp>
      <p:sp>
        <p:nvSpPr>
          <p:cNvPr id="4" name="Text 2"/>
          <p:cNvSpPr/>
          <p:nvPr/>
        </p:nvSpPr>
        <p:spPr>
          <a:xfrm>
            <a:off x="793790" y="5279112"/>
            <a:ext cx="3842028" cy="127015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Рұқсат етілген пайдаланушылар үшін ақпарат пен ресурстарға кез келген уақытта дұрыс қол жеткізу мүмкіндігін қамтамасыз ету</a:t>
            </a:r>
            <a:endParaRPr lang="en-US" sz="1550" dirty="0"/>
          </a:p>
        </p:txBody>
      </p:sp>
      <p:sp>
        <p:nvSpPr>
          <p:cNvPr id="5" name="Text 3"/>
          <p:cNvSpPr/>
          <p:nvPr/>
        </p:nvSpPr>
        <p:spPr>
          <a:xfrm>
            <a:off x="793790" y="6668333"/>
            <a:ext cx="3842028"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Жүйенің үздіксіз жұмысы</a:t>
            </a:r>
            <a:endParaRPr lang="en-US" sz="1550" dirty="0"/>
          </a:p>
        </p:txBody>
      </p:sp>
      <p:sp>
        <p:nvSpPr>
          <p:cNvPr id="6" name="Text 4"/>
          <p:cNvSpPr/>
          <p:nvPr/>
        </p:nvSpPr>
        <p:spPr>
          <a:xfrm>
            <a:off x="793790" y="7055287"/>
            <a:ext cx="3842028"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Резервтік көшірмелер</a:t>
            </a:r>
            <a:endParaRPr lang="en-US" sz="1550" dirty="0"/>
          </a:p>
        </p:txBody>
      </p:sp>
      <p:sp>
        <p:nvSpPr>
          <p:cNvPr id="7" name="Text 5"/>
          <p:cNvSpPr/>
          <p:nvPr/>
        </p:nvSpPr>
        <p:spPr>
          <a:xfrm>
            <a:off x="793790" y="7442240"/>
            <a:ext cx="3842028"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Қалпына келтіру жоспары</a:t>
            </a:r>
            <a:endParaRPr lang="en-US" sz="1550" dirty="0"/>
          </a:p>
        </p:txBody>
      </p:sp>
      <p:pic>
        <p:nvPicPr>
          <p:cNvPr id="8" name="Image 0" descr="preencoded.png"/>
          <p:cNvPicPr>
            <a:picLocks noChangeAspect="1"/>
          </p:cNvPicPr>
          <p:nvPr/>
        </p:nvPicPr>
        <p:blipFill>
          <a:blip r:embed="rId3"/>
          <a:stretch>
            <a:fillRect/>
          </a:stretch>
        </p:blipFill>
        <p:spPr>
          <a:xfrm>
            <a:off x="5032653" y="4022288"/>
            <a:ext cx="4564975" cy="4564975"/>
          </a:xfrm>
          <a:prstGeom prst="rect">
            <a:avLst/>
          </a:prstGeom>
        </p:spPr>
      </p:pic>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68851" y="6156186"/>
            <a:ext cx="296942" cy="296942"/>
          </a:xfrm>
          <a:prstGeom prst="rect">
            <a:avLst/>
          </a:prstGeom>
        </p:spPr>
      </p:pic>
      <p:sp>
        <p:nvSpPr>
          <p:cNvPr id="10" name="Text 6"/>
          <p:cNvSpPr/>
          <p:nvPr/>
        </p:nvSpPr>
        <p:spPr>
          <a:xfrm>
            <a:off x="9895284" y="356366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Тұтастық</a:t>
            </a:r>
            <a:endParaRPr lang="en-US" sz="1950" dirty="0"/>
          </a:p>
        </p:txBody>
      </p:sp>
      <p:sp>
        <p:nvSpPr>
          <p:cNvPr id="11" name="Text 7"/>
          <p:cNvSpPr/>
          <p:nvPr/>
        </p:nvSpPr>
        <p:spPr>
          <a:xfrm>
            <a:off x="9895284" y="3992880"/>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Ақпараттың толықтығын, дұрыстығын және өзгермей сақталуын қамтамасыз ету, рұқсатсыз өзгерістерден қорғау</a:t>
            </a:r>
            <a:endParaRPr lang="en-US" sz="1550" dirty="0"/>
          </a:p>
        </p:txBody>
      </p:sp>
      <p:sp>
        <p:nvSpPr>
          <p:cNvPr id="12" name="Text 8"/>
          <p:cNvSpPr/>
          <p:nvPr/>
        </p:nvSpPr>
        <p:spPr>
          <a:xfrm>
            <a:off x="9895284" y="5064562"/>
            <a:ext cx="394132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Өзгерістерді бақылау</a:t>
            </a:r>
            <a:endParaRPr lang="en-US" sz="1550" dirty="0"/>
          </a:p>
        </p:txBody>
      </p:sp>
      <p:sp>
        <p:nvSpPr>
          <p:cNvPr id="13" name="Text 9"/>
          <p:cNvSpPr/>
          <p:nvPr/>
        </p:nvSpPr>
        <p:spPr>
          <a:xfrm>
            <a:off x="9895284" y="5451515"/>
            <a:ext cx="394132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Цифрлық қолтаңбалар</a:t>
            </a:r>
            <a:endParaRPr lang="en-US" sz="1550" dirty="0"/>
          </a:p>
        </p:txBody>
      </p:sp>
      <p:sp>
        <p:nvSpPr>
          <p:cNvPr id="14" name="Text 10"/>
          <p:cNvSpPr/>
          <p:nvPr/>
        </p:nvSpPr>
        <p:spPr>
          <a:xfrm>
            <a:off x="9895284" y="5838468"/>
            <a:ext cx="394132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Хэш-функциялар</a:t>
            </a:r>
            <a:endParaRPr lang="en-US" sz="1550" dirty="0"/>
          </a:p>
        </p:txBody>
      </p:sp>
      <p:pic>
        <p:nvPicPr>
          <p:cNvPr id="15" name="Image 2" descr="preencoded.png"/>
          <p:cNvPicPr>
            <a:picLocks noChangeAspect="1"/>
          </p:cNvPicPr>
          <p:nvPr/>
        </p:nvPicPr>
        <p:blipFill>
          <a:blip r:embed="rId5"/>
          <a:stretch>
            <a:fillRect/>
          </a:stretch>
        </p:blipFill>
        <p:spPr>
          <a:xfrm>
            <a:off x="5032653" y="4022288"/>
            <a:ext cx="4564975" cy="4564975"/>
          </a:xfrm>
          <a:prstGeom prst="rect">
            <a:avLst/>
          </a:prstGeom>
        </p:spPr>
      </p:pic>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65460" y="4772561"/>
            <a:ext cx="296942" cy="296942"/>
          </a:xfrm>
          <a:prstGeom prst="rect">
            <a:avLst/>
          </a:prstGeom>
        </p:spPr>
      </p:pic>
      <p:sp>
        <p:nvSpPr>
          <p:cNvPr id="17" name="Text 11"/>
          <p:cNvSpPr/>
          <p:nvPr/>
        </p:nvSpPr>
        <p:spPr>
          <a:xfrm>
            <a:off x="9895284" y="645366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a:t>
            </a:r>
            <a:endParaRPr lang="en-US" sz="1950" dirty="0"/>
          </a:p>
        </p:txBody>
      </p:sp>
      <p:sp>
        <p:nvSpPr>
          <p:cNvPr id="18" name="Text 12"/>
          <p:cNvSpPr/>
          <p:nvPr/>
        </p:nvSpPr>
        <p:spPr>
          <a:xfrm>
            <a:off x="9895284" y="6882884"/>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рұқсатсыз қолжетімділіктен қорғау, тек уәкілетті пайдаланушыларға ғана қол жеткізуге рұқсат беру</a:t>
            </a:r>
            <a:endParaRPr lang="en-US" sz="1550" dirty="0"/>
          </a:p>
        </p:txBody>
      </p:sp>
      <p:sp>
        <p:nvSpPr>
          <p:cNvPr id="19" name="Text 13"/>
          <p:cNvSpPr/>
          <p:nvPr/>
        </p:nvSpPr>
        <p:spPr>
          <a:xfrm>
            <a:off x="9895284" y="7954566"/>
            <a:ext cx="394132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Шифрлау механизмдері</a:t>
            </a:r>
            <a:endParaRPr lang="en-US" sz="1550" dirty="0"/>
          </a:p>
        </p:txBody>
      </p:sp>
      <p:sp>
        <p:nvSpPr>
          <p:cNvPr id="20" name="Text 14"/>
          <p:cNvSpPr/>
          <p:nvPr/>
        </p:nvSpPr>
        <p:spPr>
          <a:xfrm>
            <a:off x="9895284" y="8341519"/>
            <a:ext cx="394132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Қолжетімді басқару</a:t>
            </a:r>
            <a:endParaRPr lang="en-US" sz="1550" dirty="0"/>
          </a:p>
        </p:txBody>
      </p:sp>
      <p:sp>
        <p:nvSpPr>
          <p:cNvPr id="21" name="Text 15"/>
          <p:cNvSpPr/>
          <p:nvPr/>
        </p:nvSpPr>
        <p:spPr>
          <a:xfrm>
            <a:off x="9895284" y="8728472"/>
            <a:ext cx="394132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Аутентификация</a:t>
            </a:r>
            <a:endParaRPr lang="en-US" sz="1550" dirty="0"/>
          </a:p>
        </p:txBody>
      </p:sp>
      <p:pic>
        <p:nvPicPr>
          <p:cNvPr id="22" name="Image 4" descr="preencoded.png"/>
          <p:cNvPicPr>
            <a:picLocks noChangeAspect="1"/>
          </p:cNvPicPr>
          <p:nvPr/>
        </p:nvPicPr>
        <p:blipFill>
          <a:blip r:embed="rId7"/>
          <a:stretch>
            <a:fillRect/>
          </a:stretch>
        </p:blipFill>
        <p:spPr>
          <a:xfrm>
            <a:off x="5032653" y="4022288"/>
            <a:ext cx="4564975" cy="4564975"/>
          </a:xfrm>
          <a:prstGeom prst="rect">
            <a:avLst/>
          </a:prstGeom>
        </p:spPr>
      </p:pic>
      <p:pic>
        <p:nvPicPr>
          <p:cNvPr id="23"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65460" y="7539811"/>
            <a:ext cx="296942" cy="29694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544366"/>
            <a:ext cx="12607766"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жүйесінің құрылымы</a:t>
            </a:r>
            <a:endParaRPr lang="en-US" sz="3900" dirty="0"/>
          </a:p>
        </p:txBody>
      </p:sp>
      <p:sp>
        <p:nvSpPr>
          <p:cNvPr id="3" name="Text 1"/>
          <p:cNvSpPr/>
          <p:nvPr/>
        </p:nvSpPr>
        <p:spPr>
          <a:xfrm>
            <a:off x="793790" y="3640693"/>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Кешенді ақпараттық қауіпсіздік жүйесі үш негізгі компоненттен тұрады: ұйымдастырушылық, программалық және аппараттық құралдар. Олардың әрқайсысы өз рөлін атқарады және тек кешенді қолданғанда ғана максималды тиімділікке жетуге болады.</a:t>
            </a:r>
            <a:endParaRPr lang="en-US" sz="1550" dirty="0"/>
          </a:p>
        </p:txBody>
      </p:sp>
      <p:sp>
        <p:nvSpPr>
          <p:cNvPr id="4" name="Text 2"/>
          <p:cNvSpPr/>
          <p:nvPr/>
        </p:nvSpPr>
        <p:spPr>
          <a:xfrm>
            <a:off x="793790" y="5406985"/>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Аппараттық құралдардың басты артықшылығы – физикалық деңгейде қауіпсіздікті қамтамасыз ету, жоғары өнімділік және программалық шабуылдарға төзімділік. Олар криптографиялық операцияларды жылдам орындайды және кілттерді қауіпсіз сақтайды.</a:t>
            </a:r>
            <a:endParaRPr lang="en-US" sz="1550" dirty="0"/>
          </a:p>
        </p:txBody>
      </p:sp>
      <p:sp>
        <p:nvSpPr>
          <p:cNvPr id="5" name="Shape 3"/>
          <p:cNvSpPr/>
          <p:nvPr/>
        </p:nvSpPr>
        <p:spPr>
          <a:xfrm>
            <a:off x="7564874" y="3685342"/>
            <a:ext cx="6279356" cy="1586032"/>
          </a:xfrm>
          <a:prstGeom prst="roundRect">
            <a:avLst>
              <a:gd name="adj" fmla="val 6918"/>
            </a:avLst>
          </a:prstGeom>
          <a:solidFill>
            <a:srgbClr val="FFFFFF"/>
          </a:solidFill>
          <a:ln w="22860">
            <a:solidFill>
              <a:srgbClr val="BCDBD4"/>
            </a:solidFill>
            <a:prstDash val="solid"/>
          </a:ln>
        </p:spPr>
        <p:txBody>
          <a:bodyPr/>
          <a:lstStyle/>
          <a:p>
            <a:endParaRPr lang="ru-RU"/>
          </a:p>
        </p:txBody>
      </p:sp>
      <p:sp>
        <p:nvSpPr>
          <p:cNvPr id="6" name="Shape 4"/>
          <p:cNvSpPr/>
          <p:nvPr/>
        </p:nvSpPr>
        <p:spPr>
          <a:xfrm>
            <a:off x="7542014" y="3685342"/>
            <a:ext cx="91440" cy="1586032"/>
          </a:xfrm>
          <a:prstGeom prst="roundRect">
            <a:avLst>
              <a:gd name="adj" fmla="val 91163"/>
            </a:avLst>
          </a:prstGeom>
          <a:solidFill>
            <a:srgbClr val="26A688"/>
          </a:solidFill>
          <a:ln/>
        </p:spPr>
        <p:txBody>
          <a:bodyPr/>
          <a:lstStyle/>
          <a:p>
            <a:endParaRPr lang="ru-RU"/>
          </a:p>
        </p:txBody>
      </p:sp>
      <p:sp>
        <p:nvSpPr>
          <p:cNvPr id="7" name="Text 5"/>
          <p:cNvSpPr/>
          <p:nvPr/>
        </p:nvSpPr>
        <p:spPr>
          <a:xfrm>
            <a:off x="7854672" y="3906560"/>
            <a:ext cx="503098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Ұйымдастырушылық құралдар</a:t>
            </a:r>
            <a:endParaRPr lang="en-US" sz="1950" dirty="0"/>
          </a:p>
        </p:txBody>
      </p:sp>
      <p:sp>
        <p:nvSpPr>
          <p:cNvPr id="8" name="Text 6"/>
          <p:cNvSpPr/>
          <p:nvPr/>
        </p:nvSpPr>
        <p:spPr>
          <a:xfrm>
            <a:off x="7854672" y="4415076"/>
            <a:ext cx="576834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Саясаттар, регламенттер, нұсқаулықтар, қызметкерлерді оқыту</a:t>
            </a:r>
            <a:endParaRPr lang="en-US" sz="1550" dirty="0"/>
          </a:p>
        </p:txBody>
      </p:sp>
      <p:sp>
        <p:nvSpPr>
          <p:cNvPr id="9" name="Shape 7"/>
          <p:cNvSpPr/>
          <p:nvPr/>
        </p:nvSpPr>
        <p:spPr>
          <a:xfrm>
            <a:off x="7564874" y="5469731"/>
            <a:ext cx="6279356" cy="1268492"/>
          </a:xfrm>
          <a:prstGeom prst="roundRect">
            <a:avLst>
              <a:gd name="adj" fmla="val 8650"/>
            </a:avLst>
          </a:prstGeom>
          <a:solidFill>
            <a:srgbClr val="FFFFFF"/>
          </a:solidFill>
          <a:ln w="22860">
            <a:solidFill>
              <a:srgbClr val="BCDBD4"/>
            </a:solidFill>
            <a:prstDash val="solid"/>
          </a:ln>
        </p:spPr>
        <p:txBody>
          <a:bodyPr/>
          <a:lstStyle/>
          <a:p>
            <a:endParaRPr lang="ru-RU"/>
          </a:p>
        </p:txBody>
      </p:sp>
      <p:sp>
        <p:nvSpPr>
          <p:cNvPr id="10" name="Shape 8"/>
          <p:cNvSpPr/>
          <p:nvPr/>
        </p:nvSpPr>
        <p:spPr>
          <a:xfrm>
            <a:off x="7542014" y="5469731"/>
            <a:ext cx="91440" cy="1268492"/>
          </a:xfrm>
          <a:prstGeom prst="roundRect">
            <a:avLst>
              <a:gd name="adj" fmla="val 91163"/>
            </a:avLst>
          </a:prstGeom>
          <a:solidFill>
            <a:srgbClr val="26A688"/>
          </a:solidFill>
          <a:ln/>
        </p:spPr>
        <p:txBody>
          <a:bodyPr/>
          <a:lstStyle/>
          <a:p>
            <a:endParaRPr lang="ru-RU"/>
          </a:p>
        </p:txBody>
      </p:sp>
      <p:sp>
        <p:nvSpPr>
          <p:cNvPr id="11" name="Text 9"/>
          <p:cNvSpPr/>
          <p:nvPr/>
        </p:nvSpPr>
        <p:spPr>
          <a:xfrm>
            <a:off x="7854672" y="5690949"/>
            <a:ext cx="411277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Программалық құралдар</a:t>
            </a:r>
            <a:endParaRPr lang="en-US" sz="1950" dirty="0"/>
          </a:p>
        </p:txBody>
      </p:sp>
      <p:sp>
        <p:nvSpPr>
          <p:cNvPr id="12" name="Text 10"/>
          <p:cNvSpPr/>
          <p:nvPr/>
        </p:nvSpPr>
        <p:spPr>
          <a:xfrm>
            <a:off x="7854672" y="6199465"/>
            <a:ext cx="576834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Антивирустар, брандмауэрлер, DLP жүйелері</a:t>
            </a:r>
            <a:endParaRPr lang="en-US" sz="1550" dirty="0"/>
          </a:p>
        </p:txBody>
      </p:sp>
      <p:sp>
        <p:nvSpPr>
          <p:cNvPr id="13" name="Shape 11"/>
          <p:cNvSpPr/>
          <p:nvPr/>
        </p:nvSpPr>
        <p:spPr>
          <a:xfrm>
            <a:off x="7564874" y="6936581"/>
            <a:ext cx="6279356" cy="1268492"/>
          </a:xfrm>
          <a:prstGeom prst="roundRect">
            <a:avLst>
              <a:gd name="adj" fmla="val 8650"/>
            </a:avLst>
          </a:prstGeom>
          <a:solidFill>
            <a:srgbClr val="FFFFFF"/>
          </a:solidFill>
          <a:ln w="22860">
            <a:solidFill>
              <a:srgbClr val="BCDBD4"/>
            </a:solidFill>
            <a:prstDash val="solid"/>
          </a:ln>
        </p:spPr>
        <p:txBody>
          <a:bodyPr/>
          <a:lstStyle/>
          <a:p>
            <a:endParaRPr lang="ru-RU"/>
          </a:p>
        </p:txBody>
      </p:sp>
      <p:sp>
        <p:nvSpPr>
          <p:cNvPr id="14" name="Shape 12"/>
          <p:cNvSpPr/>
          <p:nvPr/>
        </p:nvSpPr>
        <p:spPr>
          <a:xfrm>
            <a:off x="7542014" y="6936581"/>
            <a:ext cx="91440" cy="1268492"/>
          </a:xfrm>
          <a:prstGeom prst="roundRect">
            <a:avLst>
              <a:gd name="adj" fmla="val 91163"/>
            </a:avLst>
          </a:prstGeom>
          <a:solidFill>
            <a:srgbClr val="26A688"/>
          </a:solidFill>
          <a:ln/>
        </p:spPr>
        <p:txBody>
          <a:bodyPr/>
          <a:lstStyle/>
          <a:p>
            <a:endParaRPr lang="ru-RU"/>
          </a:p>
        </p:txBody>
      </p:sp>
      <p:sp>
        <p:nvSpPr>
          <p:cNvPr id="15" name="Text 13"/>
          <p:cNvSpPr/>
          <p:nvPr/>
        </p:nvSpPr>
        <p:spPr>
          <a:xfrm>
            <a:off x="7854672" y="7157799"/>
            <a:ext cx="358949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Аппараттық құралдар</a:t>
            </a:r>
            <a:endParaRPr lang="en-US" sz="1950" dirty="0"/>
          </a:p>
        </p:txBody>
      </p:sp>
      <p:sp>
        <p:nvSpPr>
          <p:cNvPr id="16" name="Text 14"/>
          <p:cNvSpPr/>
          <p:nvPr/>
        </p:nvSpPr>
        <p:spPr>
          <a:xfrm>
            <a:off x="7854672" y="7666315"/>
            <a:ext cx="576834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TPM, биометриялық сканерлер, токендер</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4134445"/>
            <a:ext cx="9114353"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Қорғаныстың эшелонды құрылымы</a:t>
            </a:r>
            <a:endParaRPr lang="en-US" sz="3100" dirty="0"/>
          </a:p>
        </p:txBody>
      </p:sp>
      <p:sp>
        <p:nvSpPr>
          <p:cNvPr id="3" name="Text 1"/>
          <p:cNvSpPr/>
          <p:nvPr/>
        </p:nvSpPr>
        <p:spPr>
          <a:xfrm>
            <a:off x="793790" y="502741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ақпараттық жүйелерде қорғаныс бірнеше қабаттан тұрады. Аппараттық қабат – ең төменгі және сенімді деңгей, ол барлық жоғары қабаттар үшін негіз болады. Программалық қабат икемділік пен функционалдық мүмкіндіктерді қамтамасыз етеді. Ұйымдастырушылық қабат адами факторды басқарады және қауіпсіздік мәдениетін қалыптастырады.</a:t>
            </a:r>
            <a:endParaRPr lang="en-US" sz="1550" dirty="0"/>
          </a:p>
        </p:txBody>
      </p:sp>
      <p:sp>
        <p:nvSpPr>
          <p:cNvPr id="4" name="Text 2"/>
          <p:cNvSpPr/>
          <p:nvPr/>
        </p:nvSpPr>
        <p:spPr>
          <a:xfrm>
            <a:off x="793790" y="620327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Осы үш қабаттың үйлесімді жұмысы ғана толыққанды қорғанысты қамтамасыз ете алады. Аппараттық құралдар физикалық қауіпсіздік пен өнімділікті береді, ал программалық және ұйымдастырушылық шаралар икемділік пен бейімделуді қамтамасыз етеді.</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3026092"/>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HSM (Hardware Security Module) дегеніміз не?</a:t>
            </a:r>
            <a:endParaRPr lang="en-US" sz="3900" dirty="0"/>
          </a:p>
        </p:txBody>
      </p:sp>
      <p:sp>
        <p:nvSpPr>
          <p:cNvPr id="7" name="Text 3"/>
          <p:cNvSpPr/>
          <p:nvPr/>
        </p:nvSpPr>
        <p:spPr>
          <a:xfrm>
            <a:off x="6280190" y="5362575"/>
            <a:ext cx="3536156" cy="285785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(Hardware Security Module) – бұл криптографиялық кілттерді қауіпсіз генерациялау, сақтау және басқару үшін арнайы әзірленген аппараттық криптографиялық модуль. Ол физикалық қауіпсіздік механизмдерімен қорғалған және криптографиялық операцияларды орындауға оптимизацияланған.</a:t>
            </a:r>
            <a:endParaRPr lang="en-US" sz="1550" dirty="0"/>
          </a:p>
        </p:txBody>
      </p:sp>
      <p:sp>
        <p:nvSpPr>
          <p:cNvPr id="8" name="Text 4"/>
          <p:cNvSpPr/>
          <p:nvPr/>
        </p:nvSpPr>
        <p:spPr>
          <a:xfrm>
            <a:off x="10308074" y="5362575"/>
            <a:ext cx="3536156" cy="285785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құрылғылары банктер, қаржы институттары, мемлекеттік мекемелер және ірі корпорацияларда қолданылады. Олар өте құнды криптографиялық активтерді қорғауға және жоғары деңгейдегі қауіпсіздікті қажет ететін операцияларды орындауға арналған.</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709618"/>
            <a:ext cx="952488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HSM-нің негізгі функциялары</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2726531"/>
            <a:ext cx="496133" cy="496133"/>
          </a:xfrm>
          <a:prstGeom prst="rect">
            <a:avLst/>
          </a:prstGeom>
        </p:spPr>
      </p:pic>
      <p:sp>
        <p:nvSpPr>
          <p:cNvPr id="4" name="Text 1"/>
          <p:cNvSpPr/>
          <p:nvPr/>
        </p:nvSpPr>
        <p:spPr>
          <a:xfrm>
            <a:off x="793790" y="3470672"/>
            <a:ext cx="387786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Кілттерді генерациялау</a:t>
            </a:r>
            <a:endParaRPr lang="en-US" sz="1950" dirty="0"/>
          </a:p>
        </p:txBody>
      </p:sp>
      <p:sp>
        <p:nvSpPr>
          <p:cNvPr id="5" name="Text 2"/>
          <p:cNvSpPr/>
          <p:nvPr/>
        </p:nvSpPr>
        <p:spPr>
          <a:xfrm>
            <a:off x="793790" y="3899892"/>
            <a:ext cx="639734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Криптографиялық кілттерді қауіпсіз генерациялау, кездейсоқ сандар генераторын пайдалану арқылы жоғары сапалы кілттер жасау</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9144" y="2726531"/>
            <a:ext cx="496133" cy="496133"/>
          </a:xfrm>
          <a:prstGeom prst="rect">
            <a:avLst/>
          </a:prstGeom>
        </p:spPr>
      </p:pic>
      <p:sp>
        <p:nvSpPr>
          <p:cNvPr id="7" name="Text 3"/>
          <p:cNvSpPr/>
          <p:nvPr/>
        </p:nvSpPr>
        <p:spPr>
          <a:xfrm>
            <a:off x="7439144" y="3470672"/>
            <a:ext cx="248257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 сақтау</a:t>
            </a:r>
            <a:endParaRPr lang="en-US" sz="1950" dirty="0"/>
          </a:p>
        </p:txBody>
      </p:sp>
      <p:sp>
        <p:nvSpPr>
          <p:cNvPr id="8" name="Text 4"/>
          <p:cNvSpPr/>
          <p:nvPr/>
        </p:nvSpPr>
        <p:spPr>
          <a:xfrm>
            <a:off x="7439144" y="3899892"/>
            <a:ext cx="639746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Кілттерді физикалық қауіпсіздік механизмдерімен қорғалған ортада сақтау, экспорттауға жол бермеу</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5249347"/>
            <a:ext cx="496133" cy="496133"/>
          </a:xfrm>
          <a:prstGeom prst="rect">
            <a:avLst/>
          </a:prstGeom>
        </p:spPr>
      </p:pic>
      <p:sp>
        <p:nvSpPr>
          <p:cNvPr id="10" name="Text 5"/>
          <p:cNvSpPr/>
          <p:nvPr/>
        </p:nvSpPr>
        <p:spPr>
          <a:xfrm>
            <a:off x="793790" y="5993487"/>
            <a:ext cx="291667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Кілттерді басқару</a:t>
            </a:r>
            <a:endParaRPr lang="en-US" sz="1950" dirty="0"/>
          </a:p>
        </p:txBody>
      </p:sp>
      <p:sp>
        <p:nvSpPr>
          <p:cNvPr id="11" name="Text 6"/>
          <p:cNvSpPr/>
          <p:nvPr/>
        </p:nvSpPr>
        <p:spPr>
          <a:xfrm>
            <a:off x="793790" y="6422708"/>
            <a:ext cx="6397347"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Кілттердің өмірлік циклін басқару: жасау, белсендіру, архивтеу, жою процестерін автоматтандыру</a:t>
            </a:r>
            <a:endParaRPr lang="en-US" sz="15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39144" y="5249347"/>
            <a:ext cx="496133" cy="496133"/>
          </a:xfrm>
          <a:prstGeom prst="rect">
            <a:avLst/>
          </a:prstGeom>
        </p:spPr>
      </p:pic>
      <p:sp>
        <p:nvSpPr>
          <p:cNvPr id="13" name="Text 7"/>
          <p:cNvSpPr/>
          <p:nvPr/>
        </p:nvSpPr>
        <p:spPr>
          <a:xfrm>
            <a:off x="7439144" y="5993487"/>
            <a:ext cx="415909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операциялары</a:t>
            </a:r>
            <a:endParaRPr lang="en-US" sz="1950" dirty="0"/>
          </a:p>
        </p:txBody>
      </p:sp>
      <p:sp>
        <p:nvSpPr>
          <p:cNvPr id="14" name="Text 8"/>
          <p:cNvSpPr/>
          <p:nvPr/>
        </p:nvSpPr>
        <p:spPr>
          <a:xfrm>
            <a:off x="7439144" y="6422708"/>
            <a:ext cx="639746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шифрлау және дешифрлау, симметриялық және асимметриялық алгоритмдерді қолдау</a:t>
            </a:r>
            <a:endParaRPr lang="en-US" sz="155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790" y="7454622"/>
            <a:ext cx="496133" cy="496133"/>
          </a:xfrm>
          <a:prstGeom prst="rect">
            <a:avLst/>
          </a:prstGeom>
        </p:spPr>
      </p:pic>
      <p:sp>
        <p:nvSpPr>
          <p:cNvPr id="16" name="Text 9"/>
          <p:cNvSpPr/>
          <p:nvPr/>
        </p:nvSpPr>
        <p:spPr>
          <a:xfrm>
            <a:off x="793790" y="8198763"/>
            <a:ext cx="317015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Цифрлық қолтаңба</a:t>
            </a:r>
            <a:endParaRPr lang="en-US" sz="1950" dirty="0"/>
          </a:p>
        </p:txBody>
      </p:sp>
      <p:sp>
        <p:nvSpPr>
          <p:cNvPr id="17" name="Text 10"/>
          <p:cNvSpPr/>
          <p:nvPr/>
        </p:nvSpPr>
        <p:spPr>
          <a:xfrm>
            <a:off x="793790" y="8627983"/>
            <a:ext cx="6397347"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Құжаттарға және транзакцияларға электрондық цифрлық қолтаңба қою, аутентификация мен тұтастықты қамтамасыз ету</a:t>
            </a:r>
            <a:endParaRPr lang="en-US" sz="1550" dirty="0"/>
          </a:p>
        </p:txBody>
      </p:sp>
      <p:pic>
        <p:nvPicPr>
          <p:cNvPr id="1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39144" y="7454622"/>
            <a:ext cx="496133" cy="496133"/>
          </a:xfrm>
          <a:prstGeom prst="rect">
            <a:avLst/>
          </a:prstGeom>
        </p:spPr>
      </p:pic>
      <p:sp>
        <p:nvSpPr>
          <p:cNvPr id="19" name="Text 11"/>
          <p:cNvSpPr/>
          <p:nvPr/>
        </p:nvSpPr>
        <p:spPr>
          <a:xfrm>
            <a:off x="7439144" y="8198763"/>
            <a:ext cx="432947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Сертификаттарды қолдау</a:t>
            </a:r>
            <a:endParaRPr lang="en-US" sz="1950" dirty="0"/>
          </a:p>
        </p:txBody>
      </p:sp>
      <p:sp>
        <p:nvSpPr>
          <p:cNvPr id="20" name="Text 12"/>
          <p:cNvSpPr/>
          <p:nvPr/>
        </p:nvSpPr>
        <p:spPr>
          <a:xfrm>
            <a:off x="7439144" y="8627983"/>
            <a:ext cx="639746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PKI инфрақұрылымын қолдау, сертификаттарды басқару және өңдеу функциялары</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2757607"/>
            <a:ext cx="10743486"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HSM-нің басты артықшылықтары</a:t>
            </a:r>
            <a:endParaRPr lang="en-US" sz="3900" dirty="0"/>
          </a:p>
        </p:txBody>
      </p:sp>
      <p:sp>
        <p:nvSpPr>
          <p:cNvPr id="3" name="Shape 1"/>
          <p:cNvSpPr/>
          <p:nvPr/>
        </p:nvSpPr>
        <p:spPr>
          <a:xfrm>
            <a:off x="793790" y="3774519"/>
            <a:ext cx="4215289" cy="3582352"/>
          </a:xfrm>
          <a:prstGeom prst="roundRect">
            <a:avLst>
              <a:gd name="adj" fmla="val 2327"/>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3980497"/>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Аппараттық деңгейдегі қорғаныс</a:t>
            </a:r>
            <a:endParaRPr lang="en-US" sz="1950" dirty="0"/>
          </a:p>
        </p:txBody>
      </p:sp>
      <p:sp>
        <p:nvSpPr>
          <p:cNvPr id="5" name="Text 3"/>
          <p:cNvSpPr/>
          <p:nvPr/>
        </p:nvSpPr>
        <p:spPr>
          <a:xfrm>
            <a:off x="999768" y="4719876"/>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Физикалық шабуылдарға төзімділік</a:t>
            </a:r>
            <a:endParaRPr lang="en-US" sz="1550" dirty="0"/>
          </a:p>
        </p:txBody>
      </p:sp>
      <p:sp>
        <p:nvSpPr>
          <p:cNvPr id="6" name="Text 4"/>
          <p:cNvSpPr/>
          <p:nvPr/>
        </p:nvSpPr>
        <p:spPr>
          <a:xfrm>
            <a:off x="999768" y="5106829"/>
            <a:ext cx="3803333"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Тампердің (бұзудың) автоматты анықталуы</a:t>
            </a:r>
            <a:endParaRPr lang="en-US" sz="1550" dirty="0"/>
          </a:p>
        </p:txBody>
      </p:sp>
      <p:sp>
        <p:nvSpPr>
          <p:cNvPr id="7" name="Text 5"/>
          <p:cNvSpPr/>
          <p:nvPr/>
        </p:nvSpPr>
        <p:spPr>
          <a:xfrm>
            <a:off x="999768" y="5811322"/>
            <a:ext cx="3803333"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Логикалық шабуылдарға қарсы қорғаныс</a:t>
            </a:r>
            <a:endParaRPr lang="en-US" sz="1550" dirty="0"/>
          </a:p>
        </p:txBody>
      </p:sp>
      <p:sp>
        <p:nvSpPr>
          <p:cNvPr id="8" name="Text 6"/>
          <p:cNvSpPr/>
          <p:nvPr/>
        </p:nvSpPr>
        <p:spPr>
          <a:xfrm>
            <a:off x="999768" y="6515814"/>
            <a:ext cx="3803333"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Кілттерді экспорттаудың мүмкін еместігі</a:t>
            </a:r>
            <a:endParaRPr lang="en-US" sz="1550" dirty="0"/>
          </a:p>
        </p:txBody>
      </p:sp>
      <p:sp>
        <p:nvSpPr>
          <p:cNvPr id="9" name="Shape 7"/>
          <p:cNvSpPr/>
          <p:nvPr/>
        </p:nvSpPr>
        <p:spPr>
          <a:xfrm>
            <a:off x="5207437" y="3774519"/>
            <a:ext cx="4215408" cy="3582352"/>
          </a:xfrm>
          <a:prstGeom prst="roundRect">
            <a:avLst>
              <a:gd name="adj" fmla="val 2327"/>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5413415" y="3980497"/>
            <a:ext cx="28165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Жоғары өнімділік</a:t>
            </a:r>
            <a:endParaRPr lang="en-US" sz="1950" dirty="0"/>
          </a:p>
        </p:txBody>
      </p:sp>
      <p:sp>
        <p:nvSpPr>
          <p:cNvPr id="11" name="Text 9"/>
          <p:cNvSpPr/>
          <p:nvPr/>
        </p:nvSpPr>
        <p:spPr>
          <a:xfrm>
            <a:off x="5413415" y="4409718"/>
            <a:ext cx="380345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Арнайы криптопроцессорлар</a:t>
            </a:r>
            <a:endParaRPr lang="en-US" sz="1550" dirty="0"/>
          </a:p>
        </p:txBody>
      </p:sp>
      <p:sp>
        <p:nvSpPr>
          <p:cNvPr id="12" name="Text 10"/>
          <p:cNvSpPr/>
          <p:nvPr/>
        </p:nvSpPr>
        <p:spPr>
          <a:xfrm>
            <a:off x="5413415" y="4796671"/>
            <a:ext cx="3803452"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Параллельді операцияларды орындау</a:t>
            </a:r>
            <a:endParaRPr lang="en-US" sz="1550" dirty="0"/>
          </a:p>
        </p:txBody>
      </p:sp>
      <p:sp>
        <p:nvSpPr>
          <p:cNvPr id="13" name="Text 11"/>
          <p:cNvSpPr/>
          <p:nvPr/>
        </p:nvSpPr>
        <p:spPr>
          <a:xfrm>
            <a:off x="5413415" y="5501164"/>
            <a:ext cx="3803452"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Мыңдаған транзакцияны секундына өңдеу</a:t>
            </a:r>
            <a:endParaRPr lang="en-US" sz="1550" dirty="0"/>
          </a:p>
        </p:txBody>
      </p:sp>
      <p:sp>
        <p:nvSpPr>
          <p:cNvPr id="14" name="Text 12"/>
          <p:cNvSpPr/>
          <p:nvPr/>
        </p:nvSpPr>
        <p:spPr>
          <a:xfrm>
            <a:off x="5413415" y="6205657"/>
            <a:ext cx="3803452"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Минималды кешігу уақыты</a:t>
            </a:r>
            <a:endParaRPr lang="en-US" sz="1550" dirty="0"/>
          </a:p>
        </p:txBody>
      </p:sp>
      <p:sp>
        <p:nvSpPr>
          <p:cNvPr id="15" name="Shape 13"/>
          <p:cNvSpPr/>
          <p:nvPr/>
        </p:nvSpPr>
        <p:spPr>
          <a:xfrm>
            <a:off x="9621203" y="3774519"/>
            <a:ext cx="4215289" cy="3582352"/>
          </a:xfrm>
          <a:prstGeom prst="roundRect">
            <a:avLst>
              <a:gd name="adj" fmla="val 2327"/>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9827181" y="3980497"/>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Сертификатталған қауіпсіздік</a:t>
            </a:r>
            <a:endParaRPr lang="en-US" sz="1950" dirty="0"/>
          </a:p>
        </p:txBody>
      </p:sp>
      <p:sp>
        <p:nvSpPr>
          <p:cNvPr id="17" name="Text 15"/>
          <p:cNvSpPr/>
          <p:nvPr/>
        </p:nvSpPr>
        <p:spPr>
          <a:xfrm>
            <a:off x="9827181" y="4719876"/>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FIPS 140-2/140-3 сертификаттары</a:t>
            </a:r>
            <a:endParaRPr lang="en-US" sz="1550" dirty="0"/>
          </a:p>
        </p:txBody>
      </p:sp>
      <p:sp>
        <p:nvSpPr>
          <p:cNvPr id="18" name="Text 16"/>
          <p:cNvSpPr/>
          <p:nvPr/>
        </p:nvSpPr>
        <p:spPr>
          <a:xfrm>
            <a:off x="9827181" y="5106829"/>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Common Criteria стандарттары</a:t>
            </a:r>
            <a:endParaRPr lang="en-US" sz="1550" dirty="0"/>
          </a:p>
        </p:txBody>
      </p:sp>
      <p:sp>
        <p:nvSpPr>
          <p:cNvPr id="19" name="Text 17"/>
          <p:cNvSpPr/>
          <p:nvPr/>
        </p:nvSpPr>
        <p:spPr>
          <a:xfrm>
            <a:off x="9827181" y="5493782"/>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ЕАС сертификациясы</a:t>
            </a:r>
            <a:endParaRPr lang="en-US" sz="1550" dirty="0"/>
          </a:p>
        </p:txBody>
      </p:sp>
      <p:sp>
        <p:nvSpPr>
          <p:cNvPr id="20" name="Text 18"/>
          <p:cNvSpPr/>
          <p:nvPr/>
        </p:nvSpPr>
        <p:spPr>
          <a:xfrm>
            <a:off x="9827181" y="5880735"/>
            <a:ext cx="3803333"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Халықаралық қауіпсіздік талаптары</a:t>
            </a:r>
            <a:endParaRPr lang="en-US" sz="1550" dirty="0"/>
          </a:p>
        </p:txBody>
      </p:sp>
      <p:sp>
        <p:nvSpPr>
          <p:cNvPr id="21" name="Text 19"/>
          <p:cNvSpPr/>
          <p:nvPr/>
        </p:nvSpPr>
        <p:spPr>
          <a:xfrm>
            <a:off x="793790" y="758011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құрылғылары ең жоғары деңгейдегі қауіпсіздікті қажет ететін салаларда қолданылады. Олар физикалық және логикалық шабуылдарға қарсы тұру үшін арнайы әзірленген және халықаралық стандарттарға сәйкес сертификатталған.</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2851190"/>
            <a:ext cx="7811214"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HSM қолдану салалары</a:t>
            </a:r>
            <a:endParaRPr lang="en-US" sz="3900" dirty="0"/>
          </a:p>
        </p:txBody>
      </p:sp>
      <p:pic>
        <p:nvPicPr>
          <p:cNvPr id="3" name="Image 0" descr="preencoded.png"/>
          <p:cNvPicPr>
            <a:picLocks noChangeAspect="1"/>
          </p:cNvPicPr>
          <p:nvPr/>
        </p:nvPicPr>
        <p:blipFill>
          <a:blip r:embed="rId3"/>
          <a:stretch>
            <a:fillRect/>
          </a:stretch>
        </p:blipFill>
        <p:spPr>
          <a:xfrm>
            <a:off x="793790" y="3868103"/>
            <a:ext cx="2213729" cy="1368147"/>
          </a:xfrm>
          <a:prstGeom prst="rect">
            <a:avLst/>
          </a:prstGeom>
        </p:spPr>
      </p:pic>
      <p:sp>
        <p:nvSpPr>
          <p:cNvPr id="4" name="Text 1"/>
          <p:cNvSpPr/>
          <p:nvPr/>
        </p:nvSpPr>
        <p:spPr>
          <a:xfrm>
            <a:off x="793790" y="5484257"/>
            <a:ext cx="3074670"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Банктер мен қаржы институттары</a:t>
            </a:r>
            <a:endParaRPr lang="en-US" sz="1950" dirty="0"/>
          </a:p>
        </p:txBody>
      </p:sp>
      <p:sp>
        <p:nvSpPr>
          <p:cNvPr id="5" name="Text 2"/>
          <p:cNvSpPr/>
          <p:nvPr/>
        </p:nvSpPr>
        <p:spPr>
          <a:xfrm>
            <a:off x="793790" y="6533793"/>
            <a:ext cx="3074670"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Банктік транзакцияларды қорғау, төлем карталарын шығару, PIN-кодтарды басқару, банкаралық трансферттерді қауіпсіз өңдеу</a:t>
            </a:r>
            <a:endParaRPr lang="en-US" sz="1550" dirty="0"/>
          </a:p>
        </p:txBody>
      </p:sp>
      <p:pic>
        <p:nvPicPr>
          <p:cNvPr id="6" name="Image 1" descr="preencoded.png"/>
          <p:cNvPicPr>
            <a:picLocks noChangeAspect="1"/>
          </p:cNvPicPr>
          <p:nvPr/>
        </p:nvPicPr>
        <p:blipFill>
          <a:blip r:embed="rId4"/>
          <a:stretch>
            <a:fillRect/>
          </a:stretch>
        </p:blipFill>
        <p:spPr>
          <a:xfrm>
            <a:off x="4116467" y="3868103"/>
            <a:ext cx="2213729" cy="1368147"/>
          </a:xfrm>
          <a:prstGeom prst="rect">
            <a:avLst/>
          </a:prstGeom>
        </p:spPr>
      </p:pic>
      <p:sp>
        <p:nvSpPr>
          <p:cNvPr id="7" name="Text 3"/>
          <p:cNvSpPr/>
          <p:nvPr/>
        </p:nvSpPr>
        <p:spPr>
          <a:xfrm>
            <a:off x="4116467" y="5484257"/>
            <a:ext cx="307467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Электрондық үкімет</a:t>
            </a:r>
            <a:endParaRPr lang="en-US" sz="1950" dirty="0"/>
          </a:p>
        </p:txBody>
      </p:sp>
      <p:sp>
        <p:nvSpPr>
          <p:cNvPr id="8" name="Text 4"/>
          <p:cNvSpPr/>
          <p:nvPr/>
        </p:nvSpPr>
        <p:spPr>
          <a:xfrm>
            <a:off x="4116467" y="6223635"/>
            <a:ext cx="3074670"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қызметтердің қауіпсіздігі, электрондық құжаттарға қол қою, азаматтардың деректерін қорғау</a:t>
            </a:r>
            <a:endParaRPr lang="en-US" sz="1550" dirty="0"/>
          </a:p>
        </p:txBody>
      </p:sp>
      <p:pic>
        <p:nvPicPr>
          <p:cNvPr id="9" name="Image 2" descr="preencoded.png"/>
          <p:cNvPicPr>
            <a:picLocks noChangeAspect="1"/>
          </p:cNvPicPr>
          <p:nvPr/>
        </p:nvPicPr>
        <p:blipFill>
          <a:blip r:embed="rId5"/>
          <a:stretch>
            <a:fillRect/>
          </a:stretch>
        </p:blipFill>
        <p:spPr>
          <a:xfrm>
            <a:off x="7439144" y="3868103"/>
            <a:ext cx="2213729" cy="1368147"/>
          </a:xfrm>
          <a:prstGeom prst="rect">
            <a:avLst/>
          </a:prstGeom>
        </p:spPr>
      </p:pic>
      <p:sp>
        <p:nvSpPr>
          <p:cNvPr id="10" name="Text 5"/>
          <p:cNvSpPr/>
          <p:nvPr/>
        </p:nvSpPr>
        <p:spPr>
          <a:xfrm>
            <a:off x="7439144" y="5484257"/>
            <a:ext cx="307467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ЭЦҚ инфрақұрылымы</a:t>
            </a:r>
            <a:endParaRPr lang="en-US" sz="1950" dirty="0"/>
          </a:p>
        </p:txBody>
      </p:sp>
      <p:sp>
        <p:nvSpPr>
          <p:cNvPr id="11" name="Text 6"/>
          <p:cNvSpPr/>
          <p:nvPr/>
        </p:nvSpPr>
        <p:spPr>
          <a:xfrm>
            <a:off x="7439144" y="6223635"/>
            <a:ext cx="3074670"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Сертификаттау орталықтары, электрондық цифрлық қолтаңбаларды басқару, PKI жүйелерін қолдау</a:t>
            </a:r>
            <a:endParaRPr lang="en-US" sz="1550" dirty="0"/>
          </a:p>
        </p:txBody>
      </p:sp>
      <p:pic>
        <p:nvPicPr>
          <p:cNvPr id="12" name="Image 3" descr="preencoded.png"/>
          <p:cNvPicPr>
            <a:picLocks noChangeAspect="1"/>
          </p:cNvPicPr>
          <p:nvPr/>
        </p:nvPicPr>
        <p:blipFill>
          <a:blip r:embed="rId6"/>
          <a:stretch>
            <a:fillRect/>
          </a:stretch>
        </p:blipFill>
        <p:spPr>
          <a:xfrm>
            <a:off x="10761821" y="3868103"/>
            <a:ext cx="2213848" cy="1368147"/>
          </a:xfrm>
          <a:prstGeom prst="rect">
            <a:avLst/>
          </a:prstGeom>
        </p:spPr>
      </p:pic>
      <p:sp>
        <p:nvSpPr>
          <p:cNvPr id="13" name="Text 7"/>
          <p:cNvSpPr/>
          <p:nvPr/>
        </p:nvSpPr>
        <p:spPr>
          <a:xfrm>
            <a:off x="10761821" y="5484257"/>
            <a:ext cx="30747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Телекоммуникациялар</a:t>
            </a:r>
            <a:endParaRPr lang="en-US" sz="1950" dirty="0"/>
          </a:p>
        </p:txBody>
      </p:sp>
      <p:sp>
        <p:nvSpPr>
          <p:cNvPr id="14" name="Text 8"/>
          <p:cNvSpPr/>
          <p:nvPr/>
        </p:nvSpPr>
        <p:spPr>
          <a:xfrm>
            <a:off x="10761821" y="6223635"/>
            <a:ext cx="3074789"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Байланыс арналарын шифрлау, абоненттік деректерді қорғау, аутентификация жүйелері</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2293977"/>
            <a:ext cx="13024604"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HSM қолдану тәжірибесі</a:t>
            </a:r>
            <a:endParaRPr lang="en-US" sz="3900" dirty="0"/>
          </a:p>
        </p:txBody>
      </p:sp>
      <p:pic>
        <p:nvPicPr>
          <p:cNvPr id="3" name="Image 0" descr="preencoded.png"/>
          <p:cNvPicPr>
            <a:picLocks noChangeAspect="1"/>
          </p:cNvPicPr>
          <p:nvPr/>
        </p:nvPicPr>
        <p:blipFill>
          <a:blip r:embed="rId3"/>
          <a:stretch>
            <a:fillRect/>
          </a:stretch>
        </p:blipFill>
        <p:spPr>
          <a:xfrm>
            <a:off x="793790" y="3434953"/>
            <a:ext cx="4926568" cy="4926568"/>
          </a:xfrm>
          <a:prstGeom prst="rect">
            <a:avLst/>
          </a:prstGeom>
        </p:spPr>
      </p:pic>
      <p:sp>
        <p:nvSpPr>
          <p:cNvPr id="4" name="Text 1"/>
          <p:cNvSpPr/>
          <p:nvPr/>
        </p:nvSpPr>
        <p:spPr>
          <a:xfrm>
            <a:off x="6212086" y="3410069"/>
            <a:ext cx="7632025"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«Ұлттық ақпараттық технологиялар» АҚ</a:t>
            </a:r>
            <a:endParaRPr lang="en-US" sz="2300" dirty="0"/>
          </a:p>
        </p:txBody>
      </p:sp>
      <p:sp>
        <p:nvSpPr>
          <p:cNvPr id="5" name="Text 2"/>
          <p:cNvSpPr/>
          <p:nvPr/>
        </p:nvSpPr>
        <p:spPr>
          <a:xfrm>
            <a:off x="6212086" y="4352568"/>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HSM технологиясының ең ірі қолданушысы – «Ұлттық ақпараттық технологиялар» АҚ (ҰАТ). Компания республикалық ЭЦҚ инфрақұрылымын басқарады және мемлекеттік органдар мен бизнес үшін электрондық цифрлық қолтаңба қызметтерін көрсетеді.</a:t>
            </a:r>
            <a:endParaRPr lang="en-US" sz="1550" dirty="0"/>
          </a:p>
        </p:txBody>
      </p:sp>
      <p:sp>
        <p:nvSpPr>
          <p:cNvPr id="6" name="Text 3"/>
          <p:cNvSpPr/>
          <p:nvPr/>
        </p:nvSpPr>
        <p:spPr>
          <a:xfrm>
            <a:off x="6212086" y="5801320"/>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ҰАТ-тың HSM құрылғылары миллиондаған сертификаттарды басқаруға және күніне жүздеген мыңдаған ЭЦҚ операцияларын өңдеуге қабілетті. Бұл жүйелер мемлекеттік құпия ақпаратты қорғауда да маңызды рөл атқарады.</a:t>
            </a:r>
            <a:endParaRPr lang="en-US" sz="1550" dirty="0"/>
          </a:p>
        </p:txBody>
      </p:sp>
      <p:sp>
        <p:nvSpPr>
          <p:cNvPr id="7" name="Shape 4"/>
          <p:cNvSpPr/>
          <p:nvPr/>
        </p:nvSpPr>
        <p:spPr>
          <a:xfrm>
            <a:off x="6212086" y="6977182"/>
            <a:ext cx="7632025" cy="1478280"/>
          </a:xfrm>
          <a:prstGeom prst="roundRect">
            <a:avLst>
              <a:gd name="adj" fmla="val 5639"/>
            </a:avLst>
          </a:prstGeom>
          <a:solidFill>
            <a:srgbClr val="C1F1E5"/>
          </a:solidFill>
          <a:ln/>
        </p:spPr>
        <p:txBody>
          <a:bodyPr/>
          <a:lstStyle/>
          <a:p>
            <a:endParaRPr lang="ru-RU"/>
          </a:p>
        </p:txBody>
      </p:sp>
      <p:pic>
        <p:nvPicPr>
          <p:cNvPr id="8" name="Image 1" descr="preencoded.png"/>
          <p:cNvPicPr>
            <a:picLocks noChangeAspect="1"/>
          </p:cNvPicPr>
          <p:nvPr/>
        </p:nvPicPr>
        <p:blipFill>
          <a:blip r:embed="rId4"/>
          <a:stretch>
            <a:fillRect/>
          </a:stretch>
        </p:blipFill>
        <p:spPr>
          <a:xfrm>
            <a:off x="6410444" y="7280077"/>
            <a:ext cx="248007" cy="198358"/>
          </a:xfrm>
          <a:prstGeom prst="rect">
            <a:avLst/>
          </a:prstGeom>
        </p:spPr>
      </p:pic>
      <p:sp>
        <p:nvSpPr>
          <p:cNvPr id="9" name="Text 5"/>
          <p:cNvSpPr/>
          <p:nvPr/>
        </p:nvSpPr>
        <p:spPr>
          <a:xfrm>
            <a:off x="6856809" y="7225070"/>
            <a:ext cx="6788944" cy="95261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ҰАТ инфрақұрылымындағы HSM жүйелері FIPS 140-2 Level 3 сертификатына ие және ең жоғары деңгейдегі қауіпсіздікті қамтамасыз етеді.</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4134445"/>
            <a:ext cx="10348198"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HSM құрылғысының ішкі архитектурасы</a:t>
            </a:r>
            <a:endParaRPr lang="en-US" sz="3100" dirty="0"/>
          </a:p>
        </p:txBody>
      </p:sp>
      <p:sp>
        <p:nvSpPr>
          <p:cNvPr id="3" name="Text 1"/>
          <p:cNvSpPr/>
          <p:nvPr/>
        </p:nvSpPr>
        <p:spPr>
          <a:xfrm>
            <a:off x="793790" y="502741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модулінің ішінде арнайы криптопроцессорлар, қорғалған жад және физикалық қауіпсіздік механизмдері орналасқан. Құрылғы корпусы тамперге қарсы қорғанышпен жабдықталған – кез келген физикалық араласу әрекетін анықтайды және автоматты түрде кілттерді жояды.</a:t>
            </a:r>
            <a:endParaRPr lang="en-US" sz="1550" dirty="0"/>
          </a:p>
        </p:txBody>
      </p:sp>
      <p:sp>
        <p:nvSpPr>
          <p:cNvPr id="4" name="Text 2"/>
          <p:cNvSpPr/>
          <p:nvPr/>
        </p:nvSpPr>
        <p:spPr>
          <a:xfrm>
            <a:off x="793790" y="620327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Криптографиялық операциялар арнайы процессорларда орындалады, бұл өте жоғары өнімділікті қамтамасыз етеді. Кілттер ешқашан құрылғыдан тыс шықпайды және барлық операциялар HSM ішінде орындалады.</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2852" y="1235512"/>
            <a:ext cx="158710" cy="158710"/>
          </a:xfrm>
          <a:prstGeom prst="rect">
            <a:avLst/>
          </a:prstGeom>
        </p:spPr>
      </p:pic>
      <p:sp>
        <p:nvSpPr>
          <p:cNvPr id="5" name="Text 2"/>
          <p:cNvSpPr/>
          <p:nvPr/>
        </p:nvSpPr>
        <p:spPr>
          <a:xfrm>
            <a:off x="793790" y="158079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TPM (Trusted Platform Module) дегеніміз не?</a:t>
            </a:r>
            <a:endParaRPr lang="en-US" sz="3900" dirty="0"/>
          </a:p>
        </p:txBody>
      </p:sp>
      <p:sp>
        <p:nvSpPr>
          <p:cNvPr id="6" name="Text 3"/>
          <p:cNvSpPr/>
          <p:nvPr/>
        </p:nvSpPr>
        <p:spPr>
          <a:xfrm>
            <a:off x="793790" y="3297198"/>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TPM (Trusted Platform Module) – бұл компьютердің аналық тақтасына тікелей интеграцияланған немесе дискретті микросхема ретінде орнатылған қауіпсіздік модулі. Ол платформа деңгейінде сенімділікті қамтамасыз етеді және құрылғының бүтіндігін растайды.</a:t>
            </a:r>
            <a:endParaRPr lang="en-US" sz="1550" dirty="0"/>
          </a:p>
        </p:txBody>
      </p:sp>
      <p:sp>
        <p:nvSpPr>
          <p:cNvPr id="7" name="Text 4"/>
          <p:cNvSpPr/>
          <p:nvPr/>
        </p:nvSpPr>
        <p:spPr>
          <a:xfrm>
            <a:off x="793790" y="5063490"/>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TPM технологиясы Trusted Computing Group (TCG) консорциумы әзірлеген және қазір көптеген лаптоптар мен десктоп компьютерлерде стандартты болып табылады. Windows 11 операциялық жүйесі TPM 2.0 болуын міндетті талап етеді.</a:t>
            </a:r>
            <a:endParaRPr lang="en-US" sz="1550" dirty="0"/>
          </a:p>
        </p:txBody>
      </p:sp>
      <p:pic>
        <p:nvPicPr>
          <p:cNvPr id="8" name="Image 1" descr="preencoded.png"/>
          <p:cNvPicPr>
            <a:picLocks noChangeAspect="1"/>
          </p:cNvPicPr>
          <p:nvPr/>
        </p:nvPicPr>
        <p:blipFill>
          <a:blip r:embed="rId4"/>
          <a:stretch>
            <a:fillRect/>
          </a:stretch>
        </p:blipFill>
        <p:spPr>
          <a:xfrm>
            <a:off x="7564874" y="3341846"/>
            <a:ext cx="6279356" cy="627935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258246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TPM-нің негізгі функциялары мен мүмкіндіктері</a:t>
            </a:r>
            <a:endParaRPr lang="en-US" sz="3900" dirty="0"/>
          </a:p>
        </p:txBody>
      </p:sp>
      <p:sp>
        <p:nvSpPr>
          <p:cNvPr id="3" name="Text 1"/>
          <p:cNvSpPr/>
          <p:nvPr/>
        </p:nvSpPr>
        <p:spPr>
          <a:xfrm>
            <a:off x="793790" y="421945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4" name="Shape 2"/>
          <p:cNvSpPr/>
          <p:nvPr/>
        </p:nvSpPr>
        <p:spPr>
          <a:xfrm>
            <a:off x="793790" y="4533781"/>
            <a:ext cx="4215289" cy="22860"/>
          </a:xfrm>
          <a:prstGeom prst="rect">
            <a:avLst/>
          </a:prstGeom>
          <a:solidFill>
            <a:srgbClr val="26A688"/>
          </a:solidFill>
          <a:ln/>
        </p:spPr>
        <p:txBody>
          <a:bodyPr/>
          <a:lstStyle/>
          <a:p>
            <a:endParaRPr lang="ru-RU"/>
          </a:p>
        </p:txBody>
      </p:sp>
      <p:sp>
        <p:nvSpPr>
          <p:cNvPr id="5" name="Text 3"/>
          <p:cNvSpPr/>
          <p:nvPr/>
        </p:nvSpPr>
        <p:spPr>
          <a:xfrm>
            <a:off x="793790" y="4678680"/>
            <a:ext cx="363212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 кілттерді сақтау</a:t>
            </a:r>
            <a:endParaRPr lang="en-US" sz="1950" dirty="0"/>
          </a:p>
        </p:txBody>
      </p:sp>
      <p:sp>
        <p:nvSpPr>
          <p:cNvPr id="6" name="Text 4"/>
          <p:cNvSpPr/>
          <p:nvPr/>
        </p:nvSpPr>
        <p:spPr>
          <a:xfrm>
            <a:off x="793790" y="5107900"/>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TPM чипінде криптографиялық кілттер мен сертификаттарды қауіпсіз сақтау, оларды программалық шабуылдардан қорғау</a:t>
            </a:r>
            <a:endParaRPr lang="en-US" sz="1550" dirty="0"/>
          </a:p>
        </p:txBody>
      </p:sp>
      <p:sp>
        <p:nvSpPr>
          <p:cNvPr id="7" name="Text 5"/>
          <p:cNvSpPr/>
          <p:nvPr/>
        </p:nvSpPr>
        <p:spPr>
          <a:xfrm>
            <a:off x="5207437" y="421945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8" name="Shape 6"/>
          <p:cNvSpPr/>
          <p:nvPr/>
        </p:nvSpPr>
        <p:spPr>
          <a:xfrm>
            <a:off x="5207437" y="4533781"/>
            <a:ext cx="4215408" cy="22860"/>
          </a:xfrm>
          <a:prstGeom prst="rect">
            <a:avLst/>
          </a:prstGeom>
          <a:solidFill>
            <a:srgbClr val="26A688"/>
          </a:solidFill>
          <a:ln/>
        </p:spPr>
        <p:txBody>
          <a:bodyPr/>
          <a:lstStyle/>
          <a:p>
            <a:endParaRPr lang="ru-RU"/>
          </a:p>
        </p:txBody>
      </p:sp>
      <p:sp>
        <p:nvSpPr>
          <p:cNvPr id="9" name="Text 7"/>
          <p:cNvSpPr/>
          <p:nvPr/>
        </p:nvSpPr>
        <p:spPr>
          <a:xfrm>
            <a:off x="5207437" y="4678680"/>
            <a:ext cx="42154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Платформа күйін өлшеу (Attestation)</a:t>
            </a:r>
            <a:endParaRPr lang="en-US" sz="1950" dirty="0"/>
          </a:p>
        </p:txBody>
      </p:sp>
      <p:sp>
        <p:nvSpPr>
          <p:cNvPr id="10" name="Text 8"/>
          <p:cNvSpPr/>
          <p:nvPr/>
        </p:nvSpPr>
        <p:spPr>
          <a:xfrm>
            <a:off x="5207437" y="5418058"/>
            <a:ext cx="421540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BIOS, жүктеуші және операциялық жүйенің бүтіндігін тексеру, бұзылмағандығын растау</a:t>
            </a:r>
            <a:endParaRPr lang="en-US" sz="1550" dirty="0"/>
          </a:p>
        </p:txBody>
      </p:sp>
      <p:sp>
        <p:nvSpPr>
          <p:cNvPr id="11" name="Text 9"/>
          <p:cNvSpPr/>
          <p:nvPr/>
        </p:nvSpPr>
        <p:spPr>
          <a:xfrm>
            <a:off x="9621203" y="421945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2" name="Shape 10"/>
          <p:cNvSpPr/>
          <p:nvPr/>
        </p:nvSpPr>
        <p:spPr>
          <a:xfrm>
            <a:off x="9621203" y="4533781"/>
            <a:ext cx="4215289" cy="22860"/>
          </a:xfrm>
          <a:prstGeom prst="rect">
            <a:avLst/>
          </a:prstGeom>
          <a:solidFill>
            <a:srgbClr val="26A688"/>
          </a:solidFill>
          <a:ln/>
        </p:spPr>
        <p:txBody>
          <a:bodyPr/>
          <a:lstStyle/>
          <a:p>
            <a:endParaRPr lang="ru-RU"/>
          </a:p>
        </p:txBody>
      </p:sp>
      <p:sp>
        <p:nvSpPr>
          <p:cNvPr id="13" name="Text 11"/>
          <p:cNvSpPr/>
          <p:nvPr/>
        </p:nvSpPr>
        <p:spPr>
          <a:xfrm>
            <a:off x="9621203" y="4678680"/>
            <a:ext cx="42152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 жүктеу (Secure Boot)</a:t>
            </a:r>
            <a:endParaRPr lang="en-US" sz="1950" dirty="0"/>
          </a:p>
        </p:txBody>
      </p:sp>
      <p:sp>
        <p:nvSpPr>
          <p:cNvPr id="14" name="Text 12"/>
          <p:cNvSpPr/>
          <p:nvPr/>
        </p:nvSpPr>
        <p:spPr>
          <a:xfrm>
            <a:off x="9621203" y="5418058"/>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Тек расталған программалық қамтамасыз етуді жүктеуге рұқсат беру, зиянды кодтардың іске қосылуын болдырмау</a:t>
            </a:r>
            <a:endParaRPr lang="en-US" sz="1550" dirty="0"/>
          </a:p>
        </p:txBody>
      </p:sp>
      <p:sp>
        <p:nvSpPr>
          <p:cNvPr id="15" name="Text 13"/>
          <p:cNvSpPr/>
          <p:nvPr/>
        </p:nvSpPr>
        <p:spPr>
          <a:xfrm>
            <a:off x="793790" y="6717863"/>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04</a:t>
            </a:r>
            <a:endParaRPr lang="en-US" sz="1550" dirty="0"/>
          </a:p>
        </p:txBody>
      </p:sp>
      <p:sp>
        <p:nvSpPr>
          <p:cNvPr id="16" name="Shape 14"/>
          <p:cNvSpPr/>
          <p:nvPr/>
        </p:nvSpPr>
        <p:spPr>
          <a:xfrm>
            <a:off x="793790" y="7032188"/>
            <a:ext cx="6422112" cy="22860"/>
          </a:xfrm>
          <a:prstGeom prst="rect">
            <a:avLst/>
          </a:prstGeom>
          <a:solidFill>
            <a:srgbClr val="26A688"/>
          </a:solidFill>
          <a:ln/>
        </p:spPr>
        <p:txBody>
          <a:bodyPr/>
          <a:lstStyle/>
          <a:p>
            <a:endParaRPr lang="ru-RU"/>
          </a:p>
        </p:txBody>
      </p:sp>
      <p:sp>
        <p:nvSpPr>
          <p:cNvPr id="17" name="Text 15"/>
          <p:cNvSpPr/>
          <p:nvPr/>
        </p:nvSpPr>
        <p:spPr>
          <a:xfrm>
            <a:off x="793790" y="7177088"/>
            <a:ext cx="466689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Құрылғы аутентификациясы</a:t>
            </a:r>
            <a:endParaRPr lang="en-US" sz="1950" dirty="0"/>
          </a:p>
        </p:txBody>
      </p:sp>
      <p:sp>
        <p:nvSpPr>
          <p:cNvPr id="18" name="Text 16"/>
          <p:cNvSpPr/>
          <p:nvPr/>
        </p:nvSpPr>
        <p:spPr>
          <a:xfrm>
            <a:off x="793790" y="7606308"/>
            <a:ext cx="642211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Желіде құрылғының сәйкестігін растау, сенімді платформа екенін дәлелдеу</a:t>
            </a:r>
            <a:endParaRPr lang="en-US" sz="1550" dirty="0"/>
          </a:p>
        </p:txBody>
      </p:sp>
      <p:sp>
        <p:nvSpPr>
          <p:cNvPr id="19" name="Text 17"/>
          <p:cNvSpPr/>
          <p:nvPr/>
        </p:nvSpPr>
        <p:spPr>
          <a:xfrm>
            <a:off x="7414260" y="6717863"/>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05</a:t>
            </a:r>
            <a:endParaRPr lang="en-US" sz="1550" dirty="0"/>
          </a:p>
        </p:txBody>
      </p:sp>
      <p:sp>
        <p:nvSpPr>
          <p:cNvPr id="20" name="Shape 18"/>
          <p:cNvSpPr/>
          <p:nvPr/>
        </p:nvSpPr>
        <p:spPr>
          <a:xfrm>
            <a:off x="7414260" y="7032188"/>
            <a:ext cx="6422231" cy="22860"/>
          </a:xfrm>
          <a:prstGeom prst="rect">
            <a:avLst/>
          </a:prstGeom>
          <a:solidFill>
            <a:srgbClr val="26A688"/>
          </a:solidFill>
          <a:ln/>
        </p:spPr>
        <p:txBody>
          <a:bodyPr/>
          <a:lstStyle/>
          <a:p>
            <a:endParaRPr lang="ru-RU"/>
          </a:p>
        </p:txBody>
      </p:sp>
      <p:sp>
        <p:nvSpPr>
          <p:cNvPr id="21" name="Text 19"/>
          <p:cNvSpPr/>
          <p:nvPr/>
        </p:nvSpPr>
        <p:spPr>
          <a:xfrm>
            <a:off x="7414260" y="7177088"/>
            <a:ext cx="353246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Деректерді шифрлау</a:t>
            </a:r>
            <a:endParaRPr lang="en-US" sz="1950" dirty="0"/>
          </a:p>
        </p:txBody>
      </p:sp>
      <p:sp>
        <p:nvSpPr>
          <p:cNvPr id="22" name="Text 20"/>
          <p:cNvSpPr/>
          <p:nvPr/>
        </p:nvSpPr>
        <p:spPr>
          <a:xfrm>
            <a:off x="7414260" y="7606308"/>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BitLocker және басқа шифрлау технологияларымен біріктіріліп жұмыс істеу</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93790" y="185427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TPM технологиясының артықшылықтары</a:t>
            </a:r>
            <a:endParaRPr lang="en-US" sz="3900" dirty="0"/>
          </a:p>
        </p:txBody>
      </p:sp>
      <p:sp>
        <p:nvSpPr>
          <p:cNvPr id="3" name="Shape 1"/>
          <p:cNvSpPr/>
          <p:nvPr/>
        </p:nvSpPr>
        <p:spPr>
          <a:xfrm>
            <a:off x="793790" y="3788926"/>
            <a:ext cx="6422231" cy="2416731"/>
          </a:xfrm>
          <a:prstGeom prst="roundRect">
            <a:avLst>
              <a:gd name="adj" fmla="val 4540"/>
            </a:avLst>
          </a:prstGeom>
          <a:solidFill>
            <a:srgbClr val="FFFFFF"/>
          </a:solidFill>
          <a:ln/>
        </p:spPr>
        <p:txBody>
          <a:bodyPr/>
          <a:lstStyle/>
          <a:p>
            <a:endParaRPr lang="ru-RU"/>
          </a:p>
        </p:txBody>
      </p:sp>
      <p:sp>
        <p:nvSpPr>
          <p:cNvPr id="4" name="Shape 2"/>
          <p:cNvSpPr/>
          <p:nvPr/>
        </p:nvSpPr>
        <p:spPr>
          <a:xfrm>
            <a:off x="793790" y="3766066"/>
            <a:ext cx="6422231" cy="91440"/>
          </a:xfrm>
          <a:prstGeom prst="roundRect">
            <a:avLst>
              <a:gd name="adj" fmla="val 91163"/>
            </a:avLst>
          </a:prstGeom>
          <a:solidFill>
            <a:srgbClr val="26A688"/>
          </a:solidFill>
          <a:ln/>
        </p:spPr>
        <p:txBody>
          <a:bodyPr/>
          <a:lstStyle/>
          <a:p>
            <a:endParaRPr lang="ru-RU"/>
          </a:p>
        </p:txBody>
      </p:sp>
      <p:sp>
        <p:nvSpPr>
          <p:cNvPr id="5" name="Shape 3"/>
          <p:cNvSpPr/>
          <p:nvPr/>
        </p:nvSpPr>
        <p:spPr>
          <a:xfrm>
            <a:off x="3707249" y="3491270"/>
            <a:ext cx="595313" cy="595313"/>
          </a:xfrm>
          <a:prstGeom prst="roundRect">
            <a:avLst>
              <a:gd name="adj" fmla="val 153600"/>
            </a:avLst>
          </a:prstGeom>
          <a:solidFill>
            <a:srgbClr val="26A688"/>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85843" y="3669863"/>
            <a:ext cx="238125" cy="238125"/>
          </a:xfrm>
          <a:prstGeom prst="rect">
            <a:avLst/>
          </a:prstGeom>
        </p:spPr>
      </p:pic>
      <p:sp>
        <p:nvSpPr>
          <p:cNvPr id="7" name="Text 4"/>
          <p:cNvSpPr/>
          <p:nvPr/>
        </p:nvSpPr>
        <p:spPr>
          <a:xfrm>
            <a:off x="1015008" y="4285059"/>
            <a:ext cx="502324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Құрылғы деңгейінде қауіпсіздік</a:t>
            </a:r>
            <a:endParaRPr lang="en-US" sz="1950" dirty="0"/>
          </a:p>
        </p:txBody>
      </p:sp>
      <p:sp>
        <p:nvSpPr>
          <p:cNvPr id="8" name="Text 5"/>
          <p:cNvSpPr/>
          <p:nvPr/>
        </p:nvSpPr>
        <p:spPr>
          <a:xfrm>
            <a:off x="1015008" y="4714280"/>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Аппараттық деңгейде енгізілген қорғаныс механизмдері программалық шабуылдарға төзімді. TPM чипі операциялық жүйеден тәуелсіз жұмыс істейді және зиянды программалар оған қол жеткізе алмайды.</a:t>
            </a:r>
            <a:endParaRPr lang="en-US" sz="1550" dirty="0"/>
          </a:p>
        </p:txBody>
      </p:sp>
      <p:sp>
        <p:nvSpPr>
          <p:cNvPr id="9" name="Shape 6"/>
          <p:cNvSpPr/>
          <p:nvPr/>
        </p:nvSpPr>
        <p:spPr>
          <a:xfrm>
            <a:off x="7414379" y="3788926"/>
            <a:ext cx="6422231" cy="2416731"/>
          </a:xfrm>
          <a:prstGeom prst="roundRect">
            <a:avLst>
              <a:gd name="adj" fmla="val 4540"/>
            </a:avLst>
          </a:prstGeom>
          <a:solidFill>
            <a:srgbClr val="FFFFFF"/>
          </a:solidFill>
          <a:ln/>
        </p:spPr>
        <p:txBody>
          <a:bodyPr/>
          <a:lstStyle/>
          <a:p>
            <a:endParaRPr lang="ru-RU"/>
          </a:p>
        </p:txBody>
      </p:sp>
      <p:sp>
        <p:nvSpPr>
          <p:cNvPr id="10" name="Shape 7"/>
          <p:cNvSpPr/>
          <p:nvPr/>
        </p:nvSpPr>
        <p:spPr>
          <a:xfrm>
            <a:off x="7414379" y="3766066"/>
            <a:ext cx="6422231" cy="91440"/>
          </a:xfrm>
          <a:prstGeom prst="roundRect">
            <a:avLst>
              <a:gd name="adj" fmla="val 91163"/>
            </a:avLst>
          </a:prstGeom>
          <a:solidFill>
            <a:srgbClr val="26A688"/>
          </a:solidFill>
          <a:ln/>
        </p:spPr>
        <p:txBody>
          <a:bodyPr/>
          <a:lstStyle/>
          <a:p>
            <a:endParaRPr lang="ru-RU"/>
          </a:p>
        </p:txBody>
      </p:sp>
      <p:sp>
        <p:nvSpPr>
          <p:cNvPr id="11" name="Shape 8"/>
          <p:cNvSpPr/>
          <p:nvPr/>
        </p:nvSpPr>
        <p:spPr>
          <a:xfrm>
            <a:off x="10327838" y="3491270"/>
            <a:ext cx="595313" cy="595313"/>
          </a:xfrm>
          <a:prstGeom prst="roundRect">
            <a:avLst>
              <a:gd name="adj" fmla="val 153600"/>
            </a:avLst>
          </a:prstGeom>
          <a:solidFill>
            <a:srgbClr val="26A688"/>
          </a:solidFill>
          <a:ln/>
        </p:spPr>
        <p:txBody>
          <a:bodyPr/>
          <a:lstStyle/>
          <a:p>
            <a:endParaRPr lang="ru-RU"/>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06432" y="3669863"/>
            <a:ext cx="238125" cy="238125"/>
          </a:xfrm>
          <a:prstGeom prst="rect">
            <a:avLst/>
          </a:prstGeom>
        </p:spPr>
      </p:pic>
      <p:sp>
        <p:nvSpPr>
          <p:cNvPr id="13" name="Text 9"/>
          <p:cNvSpPr/>
          <p:nvPr/>
        </p:nvSpPr>
        <p:spPr>
          <a:xfrm>
            <a:off x="7635597" y="4285059"/>
            <a:ext cx="374070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Платформа сенімділігі</a:t>
            </a:r>
            <a:endParaRPr lang="en-US" sz="1950" dirty="0"/>
          </a:p>
        </p:txBody>
      </p:sp>
      <p:sp>
        <p:nvSpPr>
          <p:cNvPr id="14" name="Text 10"/>
          <p:cNvSpPr/>
          <p:nvPr/>
        </p:nvSpPr>
        <p:spPr>
          <a:xfrm>
            <a:off x="7635597" y="4714280"/>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Жүктеу процесінің әрбір кезеңін бақылау арқылы платформаның бұзылмағанын және сенімді екенін растау мүмкіндігі. Бұл rootkit және bootkit түріндегі зиянды программаларды анықтауға көмектеседі.</a:t>
            </a:r>
            <a:endParaRPr lang="en-US" sz="1550" dirty="0"/>
          </a:p>
        </p:txBody>
      </p:sp>
      <p:sp>
        <p:nvSpPr>
          <p:cNvPr id="15" name="Shape 11"/>
          <p:cNvSpPr/>
          <p:nvPr/>
        </p:nvSpPr>
        <p:spPr>
          <a:xfrm>
            <a:off x="793790" y="6701671"/>
            <a:ext cx="6422231" cy="2416731"/>
          </a:xfrm>
          <a:prstGeom prst="roundRect">
            <a:avLst>
              <a:gd name="adj" fmla="val 4540"/>
            </a:avLst>
          </a:prstGeom>
          <a:solidFill>
            <a:srgbClr val="FFFFFF"/>
          </a:solidFill>
          <a:ln/>
        </p:spPr>
        <p:txBody>
          <a:bodyPr/>
          <a:lstStyle/>
          <a:p>
            <a:endParaRPr lang="ru-RU"/>
          </a:p>
        </p:txBody>
      </p:sp>
      <p:sp>
        <p:nvSpPr>
          <p:cNvPr id="16" name="Shape 12"/>
          <p:cNvSpPr/>
          <p:nvPr/>
        </p:nvSpPr>
        <p:spPr>
          <a:xfrm>
            <a:off x="793790" y="6678811"/>
            <a:ext cx="6422231" cy="91440"/>
          </a:xfrm>
          <a:prstGeom prst="roundRect">
            <a:avLst>
              <a:gd name="adj" fmla="val 91163"/>
            </a:avLst>
          </a:prstGeom>
          <a:solidFill>
            <a:srgbClr val="26A688"/>
          </a:solidFill>
          <a:ln/>
        </p:spPr>
        <p:txBody>
          <a:bodyPr/>
          <a:lstStyle/>
          <a:p>
            <a:endParaRPr lang="ru-RU"/>
          </a:p>
        </p:txBody>
      </p:sp>
      <p:sp>
        <p:nvSpPr>
          <p:cNvPr id="17" name="Shape 13"/>
          <p:cNvSpPr/>
          <p:nvPr/>
        </p:nvSpPr>
        <p:spPr>
          <a:xfrm>
            <a:off x="3707249" y="6404015"/>
            <a:ext cx="595313" cy="595313"/>
          </a:xfrm>
          <a:prstGeom prst="roundRect">
            <a:avLst>
              <a:gd name="adj" fmla="val 153600"/>
            </a:avLst>
          </a:prstGeom>
          <a:solidFill>
            <a:srgbClr val="26A688"/>
          </a:solidFill>
          <a:ln/>
        </p:spPr>
        <p:txBody>
          <a:bodyPr/>
          <a:lstStyle/>
          <a:p>
            <a:endParaRPr lang="ru-RU"/>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5843" y="6582608"/>
            <a:ext cx="238125" cy="238125"/>
          </a:xfrm>
          <a:prstGeom prst="rect">
            <a:avLst/>
          </a:prstGeom>
        </p:spPr>
      </p:pic>
      <p:sp>
        <p:nvSpPr>
          <p:cNvPr id="19" name="Text 14"/>
          <p:cNvSpPr/>
          <p:nvPr/>
        </p:nvSpPr>
        <p:spPr>
          <a:xfrm>
            <a:off x="1015008" y="7197804"/>
            <a:ext cx="355353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Кілттердің қауіпсіздігі</a:t>
            </a:r>
            <a:endParaRPr lang="en-US" sz="1950" dirty="0"/>
          </a:p>
        </p:txBody>
      </p:sp>
      <p:sp>
        <p:nvSpPr>
          <p:cNvPr id="20" name="Text 15"/>
          <p:cNvSpPr/>
          <p:nvPr/>
        </p:nvSpPr>
        <p:spPr>
          <a:xfrm>
            <a:off x="1015008" y="7627025"/>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Криптографиялық кілттер TPM чипінен ешқашан шықпайды және программалық жолмен экспорттауға болмайды. Бұл фишинг және басқа да әлеуметтік инженерия әдістеріне қарсы қорғанысты күшейтеді.</a:t>
            </a:r>
            <a:endParaRPr lang="en-US" sz="1550" dirty="0"/>
          </a:p>
        </p:txBody>
      </p:sp>
      <p:sp>
        <p:nvSpPr>
          <p:cNvPr id="21" name="Shape 16"/>
          <p:cNvSpPr/>
          <p:nvPr/>
        </p:nvSpPr>
        <p:spPr>
          <a:xfrm>
            <a:off x="7414379" y="6701671"/>
            <a:ext cx="6422231" cy="2416731"/>
          </a:xfrm>
          <a:prstGeom prst="roundRect">
            <a:avLst>
              <a:gd name="adj" fmla="val 4540"/>
            </a:avLst>
          </a:prstGeom>
          <a:solidFill>
            <a:srgbClr val="FFFFFF"/>
          </a:solidFill>
          <a:ln/>
        </p:spPr>
        <p:txBody>
          <a:bodyPr/>
          <a:lstStyle/>
          <a:p>
            <a:endParaRPr lang="ru-RU"/>
          </a:p>
        </p:txBody>
      </p:sp>
      <p:sp>
        <p:nvSpPr>
          <p:cNvPr id="22" name="Shape 17"/>
          <p:cNvSpPr/>
          <p:nvPr/>
        </p:nvSpPr>
        <p:spPr>
          <a:xfrm>
            <a:off x="7414379" y="6678811"/>
            <a:ext cx="6422231" cy="91440"/>
          </a:xfrm>
          <a:prstGeom prst="roundRect">
            <a:avLst>
              <a:gd name="adj" fmla="val 91163"/>
            </a:avLst>
          </a:prstGeom>
          <a:solidFill>
            <a:srgbClr val="26A688"/>
          </a:solidFill>
          <a:ln/>
        </p:spPr>
        <p:txBody>
          <a:bodyPr/>
          <a:lstStyle/>
          <a:p>
            <a:endParaRPr lang="ru-RU"/>
          </a:p>
        </p:txBody>
      </p:sp>
      <p:sp>
        <p:nvSpPr>
          <p:cNvPr id="23" name="Shape 18"/>
          <p:cNvSpPr/>
          <p:nvPr/>
        </p:nvSpPr>
        <p:spPr>
          <a:xfrm>
            <a:off x="10327838" y="6404015"/>
            <a:ext cx="595313" cy="595313"/>
          </a:xfrm>
          <a:prstGeom prst="roundRect">
            <a:avLst>
              <a:gd name="adj" fmla="val 153600"/>
            </a:avLst>
          </a:prstGeom>
          <a:solidFill>
            <a:srgbClr val="26A688"/>
          </a:solidFill>
          <a:ln/>
        </p:spPr>
        <p:txBody>
          <a:bodyPr/>
          <a:lstStyle/>
          <a:p>
            <a:endParaRPr lang="ru-RU"/>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06432" y="6582608"/>
            <a:ext cx="238125" cy="238125"/>
          </a:xfrm>
          <a:prstGeom prst="rect">
            <a:avLst/>
          </a:prstGeom>
        </p:spPr>
      </p:pic>
      <p:sp>
        <p:nvSpPr>
          <p:cNvPr id="25" name="Text 19"/>
          <p:cNvSpPr/>
          <p:nvPr/>
        </p:nvSpPr>
        <p:spPr>
          <a:xfrm>
            <a:off x="7635597" y="7197804"/>
            <a:ext cx="306121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Бұзылуды анықтау</a:t>
            </a:r>
            <a:endParaRPr lang="en-US" sz="1950" dirty="0"/>
          </a:p>
        </p:txBody>
      </p:sp>
      <p:sp>
        <p:nvSpPr>
          <p:cNvPr id="26" name="Text 20"/>
          <p:cNvSpPr/>
          <p:nvPr/>
        </p:nvSpPr>
        <p:spPr>
          <a:xfrm>
            <a:off x="7635597" y="7627025"/>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Аппараттық немесе программалық деңгейде бұзылу әрекеттерін анықтау және тиісті шаралар қабылдау мүмкіндігі. TPM өзгерістерді тіркейді және ескертулер жібереді.</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195286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TPM қолдану салалары және сценарийлері</a:t>
            </a:r>
            <a:endParaRPr lang="en-US" sz="3900" dirty="0"/>
          </a:p>
        </p:txBody>
      </p:sp>
      <p:sp>
        <p:nvSpPr>
          <p:cNvPr id="3" name="Shape 1"/>
          <p:cNvSpPr/>
          <p:nvPr/>
        </p:nvSpPr>
        <p:spPr>
          <a:xfrm>
            <a:off x="793790" y="3819346"/>
            <a:ext cx="99179" cy="99179"/>
          </a:xfrm>
          <a:prstGeom prst="roundRect">
            <a:avLst>
              <a:gd name="adj" fmla="val 460985"/>
            </a:avLst>
          </a:prstGeom>
          <a:solidFill>
            <a:srgbClr val="26A688"/>
          </a:solidFill>
          <a:ln/>
        </p:spPr>
        <p:txBody>
          <a:bodyPr/>
          <a:lstStyle/>
          <a:p>
            <a:endParaRPr lang="ru-RU"/>
          </a:p>
        </p:txBody>
      </p:sp>
      <p:sp>
        <p:nvSpPr>
          <p:cNvPr id="4" name="Text 2"/>
          <p:cNvSpPr/>
          <p:nvPr/>
        </p:nvSpPr>
        <p:spPr>
          <a:xfrm>
            <a:off x="1091327" y="3713917"/>
            <a:ext cx="416659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Корпоративтік лаптоптар</a:t>
            </a:r>
            <a:endParaRPr lang="en-US" sz="1950" dirty="0"/>
          </a:p>
        </p:txBody>
      </p:sp>
      <p:sp>
        <p:nvSpPr>
          <p:cNvPr id="5" name="Text 3"/>
          <p:cNvSpPr/>
          <p:nvPr/>
        </p:nvSpPr>
        <p:spPr>
          <a:xfrm>
            <a:off x="1091327" y="4222433"/>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Қызметкерлердің жұмыс құрылғыларын қорғау, деректердің ағып кетуін болдырмау</a:t>
            </a:r>
            <a:endParaRPr lang="en-US" sz="1550" dirty="0"/>
          </a:p>
        </p:txBody>
      </p:sp>
      <p:sp>
        <p:nvSpPr>
          <p:cNvPr id="6" name="Shape 4"/>
          <p:cNvSpPr/>
          <p:nvPr/>
        </p:nvSpPr>
        <p:spPr>
          <a:xfrm>
            <a:off x="793790" y="5359777"/>
            <a:ext cx="99179" cy="99179"/>
          </a:xfrm>
          <a:prstGeom prst="roundRect">
            <a:avLst>
              <a:gd name="adj" fmla="val 460985"/>
            </a:avLst>
          </a:prstGeom>
          <a:solidFill>
            <a:srgbClr val="26A688"/>
          </a:solidFill>
          <a:ln/>
        </p:spPr>
        <p:txBody>
          <a:bodyPr/>
          <a:lstStyle/>
          <a:p>
            <a:endParaRPr lang="ru-RU"/>
          </a:p>
        </p:txBody>
      </p:sp>
      <p:sp>
        <p:nvSpPr>
          <p:cNvPr id="7" name="Text 5"/>
          <p:cNvSpPr/>
          <p:nvPr/>
        </p:nvSpPr>
        <p:spPr>
          <a:xfrm>
            <a:off x="1091327" y="5254347"/>
            <a:ext cx="344816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Жұмыс станциялары</a:t>
            </a:r>
            <a:endParaRPr lang="en-US" sz="1950" dirty="0"/>
          </a:p>
        </p:txBody>
      </p:sp>
      <p:sp>
        <p:nvSpPr>
          <p:cNvPr id="8" name="Text 6"/>
          <p:cNvSpPr/>
          <p:nvPr/>
        </p:nvSpPr>
        <p:spPr>
          <a:xfrm>
            <a:off x="1091327" y="5762863"/>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Өндіріс ортасында құпия деректерді өңдейтін стационарлық компьютерлерді қорғау</a:t>
            </a:r>
            <a:endParaRPr lang="en-US" sz="1550" dirty="0"/>
          </a:p>
        </p:txBody>
      </p:sp>
      <p:sp>
        <p:nvSpPr>
          <p:cNvPr id="9" name="Shape 7"/>
          <p:cNvSpPr/>
          <p:nvPr/>
        </p:nvSpPr>
        <p:spPr>
          <a:xfrm>
            <a:off x="793790" y="6900208"/>
            <a:ext cx="99179" cy="99179"/>
          </a:xfrm>
          <a:prstGeom prst="roundRect">
            <a:avLst>
              <a:gd name="adj" fmla="val 460985"/>
            </a:avLst>
          </a:prstGeom>
          <a:solidFill>
            <a:srgbClr val="26A688"/>
          </a:solidFill>
          <a:ln/>
        </p:spPr>
        <p:txBody>
          <a:bodyPr/>
          <a:lstStyle/>
          <a:p>
            <a:endParaRPr lang="ru-RU"/>
          </a:p>
        </p:txBody>
      </p:sp>
      <p:sp>
        <p:nvSpPr>
          <p:cNvPr id="10" name="Text 8"/>
          <p:cNvSpPr/>
          <p:nvPr/>
        </p:nvSpPr>
        <p:spPr>
          <a:xfrm>
            <a:off x="1091327" y="679477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Серверлер</a:t>
            </a:r>
            <a:endParaRPr lang="en-US" sz="1950" dirty="0"/>
          </a:p>
        </p:txBody>
      </p:sp>
      <p:sp>
        <p:nvSpPr>
          <p:cNvPr id="11" name="Text 9"/>
          <p:cNvSpPr/>
          <p:nvPr/>
        </p:nvSpPr>
        <p:spPr>
          <a:xfrm>
            <a:off x="1091327" y="7303294"/>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Сервер инфрақұрылымының сенімділігін қамтамасыз ету, қауіпсіз жүктеу</a:t>
            </a:r>
            <a:endParaRPr lang="en-US" sz="1550" dirty="0"/>
          </a:p>
        </p:txBody>
      </p:sp>
      <p:sp>
        <p:nvSpPr>
          <p:cNvPr id="12" name="Shape 10"/>
          <p:cNvSpPr/>
          <p:nvPr/>
        </p:nvSpPr>
        <p:spPr>
          <a:xfrm>
            <a:off x="7564874" y="3819346"/>
            <a:ext cx="99179" cy="99179"/>
          </a:xfrm>
          <a:prstGeom prst="roundRect">
            <a:avLst>
              <a:gd name="adj" fmla="val 460985"/>
            </a:avLst>
          </a:prstGeom>
          <a:solidFill>
            <a:srgbClr val="26A688"/>
          </a:solidFill>
          <a:ln/>
        </p:spPr>
        <p:txBody>
          <a:bodyPr/>
          <a:lstStyle/>
          <a:p>
            <a:endParaRPr lang="ru-RU"/>
          </a:p>
        </p:txBody>
      </p:sp>
      <p:sp>
        <p:nvSpPr>
          <p:cNvPr id="13" name="Text 11"/>
          <p:cNvSpPr/>
          <p:nvPr/>
        </p:nvSpPr>
        <p:spPr>
          <a:xfrm>
            <a:off x="7862411" y="3713917"/>
            <a:ext cx="269378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IoT құрылғылары</a:t>
            </a:r>
            <a:endParaRPr lang="en-US" sz="1950" dirty="0"/>
          </a:p>
        </p:txBody>
      </p:sp>
      <p:sp>
        <p:nvSpPr>
          <p:cNvPr id="14" name="Text 12"/>
          <p:cNvSpPr/>
          <p:nvPr/>
        </p:nvSpPr>
        <p:spPr>
          <a:xfrm>
            <a:off x="7862411" y="4222433"/>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Заттар интернеті құрылғыларында аутентификация және деректерді қорғау</a:t>
            </a:r>
            <a:endParaRPr lang="en-US" sz="1550" dirty="0"/>
          </a:p>
        </p:txBody>
      </p:sp>
      <p:sp>
        <p:nvSpPr>
          <p:cNvPr id="15" name="Shape 13"/>
          <p:cNvSpPr/>
          <p:nvPr/>
        </p:nvSpPr>
        <p:spPr>
          <a:xfrm>
            <a:off x="7564874" y="5359777"/>
            <a:ext cx="99179" cy="99179"/>
          </a:xfrm>
          <a:prstGeom prst="roundRect">
            <a:avLst>
              <a:gd name="adj" fmla="val 460985"/>
            </a:avLst>
          </a:prstGeom>
          <a:solidFill>
            <a:srgbClr val="26A688"/>
          </a:solidFill>
          <a:ln/>
        </p:spPr>
        <p:txBody>
          <a:bodyPr/>
          <a:lstStyle/>
          <a:p>
            <a:endParaRPr lang="ru-RU"/>
          </a:p>
        </p:txBody>
      </p:sp>
      <p:sp>
        <p:nvSpPr>
          <p:cNvPr id="16" name="Text 14"/>
          <p:cNvSpPr/>
          <p:nvPr/>
        </p:nvSpPr>
        <p:spPr>
          <a:xfrm>
            <a:off x="7862411" y="5254347"/>
            <a:ext cx="283904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Қашықтан жұмыс</a:t>
            </a:r>
            <a:endParaRPr lang="en-US" sz="1950" dirty="0"/>
          </a:p>
        </p:txBody>
      </p:sp>
      <p:sp>
        <p:nvSpPr>
          <p:cNvPr id="17" name="Text 15"/>
          <p:cNvSpPr/>
          <p:nvPr/>
        </p:nvSpPr>
        <p:spPr>
          <a:xfrm>
            <a:off x="7862411" y="5762863"/>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Үйден жұмыс істейтін қызметкерлердің құрылғыларының қауіпсіздігін қамтамасыз ету</a:t>
            </a:r>
            <a:endParaRPr lang="en-US" sz="1550" dirty="0"/>
          </a:p>
        </p:txBody>
      </p:sp>
      <p:sp>
        <p:nvSpPr>
          <p:cNvPr id="18" name="Shape 16"/>
          <p:cNvSpPr/>
          <p:nvPr/>
        </p:nvSpPr>
        <p:spPr>
          <a:xfrm>
            <a:off x="7564874" y="6900208"/>
            <a:ext cx="99179" cy="99179"/>
          </a:xfrm>
          <a:prstGeom prst="roundRect">
            <a:avLst>
              <a:gd name="adj" fmla="val 460985"/>
            </a:avLst>
          </a:prstGeom>
          <a:solidFill>
            <a:srgbClr val="26A688"/>
          </a:solidFill>
          <a:ln/>
        </p:spPr>
        <p:txBody>
          <a:bodyPr/>
          <a:lstStyle/>
          <a:p>
            <a:endParaRPr lang="ru-RU"/>
          </a:p>
        </p:txBody>
      </p:sp>
      <p:sp>
        <p:nvSpPr>
          <p:cNvPr id="19" name="Text 17"/>
          <p:cNvSpPr/>
          <p:nvPr/>
        </p:nvSpPr>
        <p:spPr>
          <a:xfrm>
            <a:off x="7862411" y="6794778"/>
            <a:ext cx="263687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Сенімді желілер</a:t>
            </a:r>
            <a:endParaRPr lang="en-US" sz="1950" dirty="0"/>
          </a:p>
        </p:txBody>
      </p:sp>
      <p:sp>
        <p:nvSpPr>
          <p:cNvPr id="20" name="Text 18"/>
          <p:cNvSpPr/>
          <p:nvPr/>
        </p:nvSpPr>
        <p:spPr>
          <a:xfrm>
            <a:off x="7862411" y="7303294"/>
            <a:ext cx="5981819"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Корпоративтік желіге қосылатын құрылғылардың сенімділігін тексеру</a:t>
            </a:r>
            <a:endParaRPr lang="en-US" sz="1550" dirty="0"/>
          </a:p>
        </p:txBody>
      </p:sp>
      <p:sp>
        <p:nvSpPr>
          <p:cNvPr id="21" name="Text 19"/>
          <p:cNvSpPr/>
          <p:nvPr/>
        </p:nvSpPr>
        <p:spPr>
          <a:xfrm>
            <a:off x="793790" y="838485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TPM технологиясы ерекше лицензиялау немесе қосымша шығындарды қажет етпейді, өйткені ол көптеген заманауи құрылғыларда қазірдің өзінде орнатылған.</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109097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HSM және TPM: негізгі айырмашылықтар</a:t>
            </a:r>
            <a:endParaRPr lang="en-US" sz="3900" dirty="0"/>
          </a:p>
        </p:txBody>
      </p:sp>
      <p:sp>
        <p:nvSpPr>
          <p:cNvPr id="3" name="Shape 1"/>
          <p:cNvSpPr/>
          <p:nvPr/>
        </p:nvSpPr>
        <p:spPr>
          <a:xfrm>
            <a:off x="793790" y="5875734"/>
            <a:ext cx="13042821" cy="22860"/>
          </a:xfrm>
          <a:prstGeom prst="roundRect">
            <a:avLst>
              <a:gd name="adj" fmla="val 364651"/>
            </a:avLst>
          </a:prstGeom>
          <a:solidFill>
            <a:srgbClr val="BCDBD4"/>
          </a:solidFill>
          <a:ln/>
        </p:spPr>
        <p:txBody>
          <a:bodyPr/>
          <a:lstStyle/>
          <a:p>
            <a:endParaRPr lang="ru-RU"/>
          </a:p>
        </p:txBody>
      </p:sp>
      <p:sp>
        <p:nvSpPr>
          <p:cNvPr id="4" name="Shape 2"/>
          <p:cNvSpPr/>
          <p:nvPr/>
        </p:nvSpPr>
        <p:spPr>
          <a:xfrm>
            <a:off x="793790" y="2727960"/>
            <a:ext cx="6397347" cy="3147774"/>
          </a:xfrm>
          <a:prstGeom prst="roundRect">
            <a:avLst>
              <a:gd name="adj" fmla="val 2648"/>
            </a:avLst>
          </a:prstGeom>
          <a:solidFill>
            <a:srgbClr val="D6F5EE"/>
          </a:solidFill>
          <a:ln w="7620">
            <a:solidFill>
              <a:srgbClr val="BCDBD4"/>
            </a:solidFill>
            <a:prstDash val="solid"/>
          </a:ln>
        </p:spPr>
        <p:txBody>
          <a:bodyPr/>
          <a:lstStyle/>
          <a:p>
            <a:endParaRPr lang="ru-RU"/>
          </a:p>
        </p:txBody>
      </p:sp>
      <p:sp>
        <p:nvSpPr>
          <p:cNvPr id="5" name="Text 3"/>
          <p:cNvSpPr/>
          <p:nvPr/>
        </p:nvSpPr>
        <p:spPr>
          <a:xfrm>
            <a:off x="2503884" y="2933938"/>
            <a:ext cx="2977039" cy="372070"/>
          </a:xfrm>
          <a:prstGeom prst="rect">
            <a:avLst/>
          </a:prstGeom>
          <a:noFill/>
          <a:ln/>
        </p:spPr>
        <p:txBody>
          <a:bodyPr wrap="none" lIns="0" tIns="0" rIns="0" bIns="0" rtlCol="0" anchor="t"/>
          <a:lstStyle/>
          <a:p>
            <a:pPr marL="0" indent="0" algn="ctr">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HSM</a:t>
            </a:r>
            <a:endParaRPr lang="en-US" sz="2300" dirty="0"/>
          </a:p>
        </p:txBody>
      </p:sp>
      <p:sp>
        <p:nvSpPr>
          <p:cNvPr id="6" name="Text 4"/>
          <p:cNvSpPr/>
          <p:nvPr/>
        </p:nvSpPr>
        <p:spPr>
          <a:xfrm>
            <a:off x="999768" y="3425071"/>
            <a:ext cx="598539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Серверлер мен дата-орталықтарда қолданылады</a:t>
            </a:r>
            <a:endParaRPr lang="en-US" sz="1550" dirty="0"/>
          </a:p>
        </p:txBody>
      </p:sp>
      <p:sp>
        <p:nvSpPr>
          <p:cNvPr id="7" name="Text 5"/>
          <p:cNvSpPr/>
          <p:nvPr/>
        </p:nvSpPr>
        <p:spPr>
          <a:xfrm>
            <a:off x="999768" y="3812024"/>
            <a:ext cx="598539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Жоғары өнімділікті қамтамасыз етеді</a:t>
            </a:r>
            <a:endParaRPr lang="en-US" sz="1550" dirty="0"/>
          </a:p>
        </p:txBody>
      </p:sp>
      <p:sp>
        <p:nvSpPr>
          <p:cNvPr id="8" name="Text 6"/>
          <p:cNvSpPr/>
          <p:nvPr/>
        </p:nvSpPr>
        <p:spPr>
          <a:xfrm>
            <a:off x="999768" y="4198977"/>
            <a:ext cx="598539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Өте жоғары құны (мыңдаған доллар)</a:t>
            </a:r>
            <a:endParaRPr lang="en-US" sz="1550" dirty="0"/>
          </a:p>
        </p:txBody>
      </p:sp>
      <p:sp>
        <p:nvSpPr>
          <p:cNvPr id="9" name="Text 7"/>
          <p:cNvSpPr/>
          <p:nvPr/>
        </p:nvSpPr>
        <p:spPr>
          <a:xfrm>
            <a:off x="999768" y="4585930"/>
            <a:ext cx="598539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Орталықтандырылған кілттерді басқару</a:t>
            </a:r>
            <a:endParaRPr lang="en-US" sz="1550" dirty="0"/>
          </a:p>
        </p:txBody>
      </p:sp>
      <p:sp>
        <p:nvSpPr>
          <p:cNvPr id="10" name="Text 8"/>
          <p:cNvSpPr/>
          <p:nvPr/>
        </p:nvSpPr>
        <p:spPr>
          <a:xfrm>
            <a:off x="999768" y="4972883"/>
            <a:ext cx="598539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FIPS 140-2/3 Level 3-4 сертификаттары</a:t>
            </a:r>
            <a:endParaRPr lang="en-US" sz="1550" dirty="0"/>
          </a:p>
        </p:txBody>
      </p:sp>
      <p:sp>
        <p:nvSpPr>
          <p:cNvPr id="11" name="Text 9"/>
          <p:cNvSpPr/>
          <p:nvPr/>
        </p:nvSpPr>
        <p:spPr>
          <a:xfrm>
            <a:off x="999768" y="5359837"/>
            <a:ext cx="598539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Көп пайдаланушылық режим</a:t>
            </a:r>
            <a:endParaRPr lang="en-US" sz="1550" dirty="0"/>
          </a:p>
        </p:txBody>
      </p:sp>
      <p:sp>
        <p:nvSpPr>
          <p:cNvPr id="12" name="Shape 10"/>
          <p:cNvSpPr/>
          <p:nvPr/>
        </p:nvSpPr>
        <p:spPr>
          <a:xfrm>
            <a:off x="7439144" y="5898594"/>
            <a:ext cx="6397466" cy="3147774"/>
          </a:xfrm>
          <a:prstGeom prst="rect">
            <a:avLst/>
          </a:prstGeom>
          <a:solidFill>
            <a:srgbClr val="D6F5EE"/>
          </a:solidFill>
          <a:ln/>
        </p:spPr>
        <p:txBody>
          <a:bodyPr/>
          <a:lstStyle/>
          <a:p>
            <a:endParaRPr lang="ru-RU"/>
          </a:p>
        </p:txBody>
      </p:sp>
      <p:sp>
        <p:nvSpPr>
          <p:cNvPr id="13" name="Text 11"/>
          <p:cNvSpPr/>
          <p:nvPr/>
        </p:nvSpPr>
        <p:spPr>
          <a:xfrm>
            <a:off x="9149358" y="6096953"/>
            <a:ext cx="2977039" cy="372070"/>
          </a:xfrm>
          <a:prstGeom prst="rect">
            <a:avLst/>
          </a:prstGeom>
          <a:noFill/>
          <a:ln/>
        </p:spPr>
        <p:txBody>
          <a:bodyPr wrap="none" lIns="0" tIns="0" rIns="0" bIns="0" rtlCol="0" anchor="t"/>
          <a:lstStyle/>
          <a:p>
            <a:pPr marL="0" indent="0" algn="ctr">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TPM</a:t>
            </a:r>
            <a:endParaRPr lang="en-US" sz="2300" dirty="0"/>
          </a:p>
        </p:txBody>
      </p:sp>
      <p:sp>
        <p:nvSpPr>
          <p:cNvPr id="14" name="Text 12"/>
          <p:cNvSpPr/>
          <p:nvPr/>
        </p:nvSpPr>
        <p:spPr>
          <a:xfrm>
            <a:off x="7645122" y="6588085"/>
            <a:ext cx="598551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Жеке компьютерлер мен ноутбуктарда</a:t>
            </a:r>
            <a:endParaRPr lang="en-US" sz="1550" dirty="0"/>
          </a:p>
        </p:txBody>
      </p:sp>
      <p:sp>
        <p:nvSpPr>
          <p:cNvPr id="15" name="Text 13"/>
          <p:cNvSpPr/>
          <p:nvPr/>
        </p:nvSpPr>
        <p:spPr>
          <a:xfrm>
            <a:off x="7645122" y="6975038"/>
            <a:ext cx="598551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Платформа деңгейінде қауіпсіздік</a:t>
            </a:r>
            <a:endParaRPr lang="en-US" sz="1550" dirty="0"/>
          </a:p>
        </p:txBody>
      </p:sp>
      <p:sp>
        <p:nvSpPr>
          <p:cNvPr id="16" name="Text 14"/>
          <p:cNvSpPr/>
          <p:nvPr/>
        </p:nvSpPr>
        <p:spPr>
          <a:xfrm>
            <a:off x="7645122" y="7361992"/>
            <a:ext cx="598551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Төмен құн (құрылғыға енгізілген)</a:t>
            </a:r>
            <a:endParaRPr lang="en-US" sz="1550" dirty="0"/>
          </a:p>
        </p:txBody>
      </p:sp>
      <p:sp>
        <p:nvSpPr>
          <p:cNvPr id="17" name="Text 15"/>
          <p:cNvSpPr/>
          <p:nvPr/>
        </p:nvSpPr>
        <p:spPr>
          <a:xfrm>
            <a:off x="7645122" y="7748945"/>
            <a:ext cx="598551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Жергілікті кілттерді сақтау</a:t>
            </a:r>
            <a:endParaRPr lang="en-US" sz="1550" dirty="0"/>
          </a:p>
        </p:txBody>
      </p:sp>
      <p:sp>
        <p:nvSpPr>
          <p:cNvPr id="18" name="Text 16"/>
          <p:cNvSpPr/>
          <p:nvPr/>
        </p:nvSpPr>
        <p:spPr>
          <a:xfrm>
            <a:off x="7645122" y="8135898"/>
            <a:ext cx="598551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TCG стандарттары (TPM 2.0)</a:t>
            </a:r>
            <a:endParaRPr lang="en-US" sz="1550" dirty="0"/>
          </a:p>
        </p:txBody>
      </p:sp>
      <p:sp>
        <p:nvSpPr>
          <p:cNvPr id="19" name="Text 17"/>
          <p:cNvSpPr/>
          <p:nvPr/>
        </p:nvSpPr>
        <p:spPr>
          <a:xfrm>
            <a:off x="7645122" y="8522851"/>
            <a:ext cx="598551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Бір құрылғыға арналған</a:t>
            </a:r>
            <a:endParaRPr lang="en-US" sz="1550" dirty="0"/>
          </a:p>
        </p:txBody>
      </p:sp>
      <p:sp>
        <p:nvSpPr>
          <p:cNvPr id="20" name="Text 18"/>
          <p:cNvSpPr/>
          <p:nvPr/>
        </p:nvSpPr>
        <p:spPr>
          <a:xfrm>
            <a:off x="793790" y="924675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және TPM бір-бірін толықтырады: HSM орталық инфрақұрылымда қолданылса, TPM соңғы пайдаланушы құрылғыларын қорғайды. Кешенді қауіпсіздік стратегиясында екеуі де маңызды рөл атқарады.</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3868936"/>
            <a:ext cx="130428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Аппараттық қауіпсіздік құралдарының салыстырмалы сипаттамасы</a:t>
            </a:r>
            <a:endParaRPr lang="en-US" sz="3100" dirty="0"/>
          </a:p>
        </p:txBody>
      </p:sp>
      <p:sp>
        <p:nvSpPr>
          <p:cNvPr id="3" name="Text 1"/>
          <p:cNvSpPr/>
          <p:nvPr/>
        </p:nvSpPr>
        <p:spPr>
          <a:xfrm>
            <a:off x="793790" y="5337453"/>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құрылғылары – бұл корпоративтік деңгейдегі шешім, ол жоғары жүктемелерді көтеруге және миллиондаған транзакцияларды өңдеуге арналған. Олар банктер, ірі корпорациялар және мемлекеттік мекемелер үшін өте маңызды.</a:t>
            </a:r>
            <a:endParaRPr lang="en-US" sz="1550" dirty="0"/>
          </a:p>
        </p:txBody>
      </p:sp>
      <p:sp>
        <p:nvSpPr>
          <p:cNvPr id="4" name="Text 2"/>
          <p:cNvSpPr/>
          <p:nvPr/>
        </p:nvSpPr>
        <p:spPr>
          <a:xfrm>
            <a:off x="7564874" y="5337453"/>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TPM модульдері массалық нарыққа арналған және кез келген заманауи компьютерде болуы мүмкін. Олар жеке пайдаланушылар мен шағын-орта бизнес үшін қолжетімді қауіпсіздік шешімі болып табылады.</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2852" y="2906554"/>
            <a:ext cx="158710" cy="158710"/>
          </a:xfrm>
          <a:prstGeom prst="rect">
            <a:avLst/>
          </a:prstGeom>
        </p:spPr>
      </p:pic>
      <p:sp>
        <p:nvSpPr>
          <p:cNvPr id="6" name="Text 2"/>
          <p:cNvSpPr/>
          <p:nvPr/>
        </p:nvSpPr>
        <p:spPr>
          <a:xfrm>
            <a:off x="793790" y="325183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Аппараттық қорғаныстың заманауи трендтері</a:t>
            </a:r>
            <a:endParaRPr lang="en-US" sz="3900" dirty="0"/>
          </a:p>
        </p:txBody>
      </p:sp>
      <p:sp>
        <p:nvSpPr>
          <p:cNvPr id="7" name="Text 3"/>
          <p:cNvSpPr/>
          <p:nvPr/>
        </p:nvSpPr>
        <p:spPr>
          <a:xfrm>
            <a:off x="793790" y="5409724"/>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саласы тез дамып келеді және аппараттық қорғаныс технологиялары да жаңа трендтерге бейімделуде. Қазіргі кезеңде бірнеше маңызды бағыттар байқалады: бұлттық технологиялармен интеграция, виртуализация, жасанды интеллектті қолдану және кванттық криптографияға дайындық.</a:t>
            </a:r>
            <a:endParaRPr lang="en-US" sz="1550" dirty="0"/>
          </a:p>
        </p:txBody>
      </p:sp>
      <p:sp>
        <p:nvSpPr>
          <p:cNvPr id="8" name="Text 4"/>
          <p:cNvSpPr/>
          <p:nvPr/>
        </p:nvSpPr>
        <p:spPr>
          <a:xfrm>
            <a:off x="793790" y="722066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трендтер аппараттық қауіпсіздік шешімдерінің қолжетімділігін арттырады, олардың икемділігін жоғарылатады және жаңа қауіптерге жауап беру қабілетін күшейтеді.</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658773"/>
            <a:ext cx="10062091" cy="558165"/>
          </a:xfrm>
          <a:prstGeom prst="rect">
            <a:avLst/>
          </a:prstGeom>
          <a:noFill/>
          <a:ln/>
        </p:spPr>
        <p:txBody>
          <a:bodyPr wrap="non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Бұлттық HSM және виртуализация</a:t>
            </a:r>
            <a:endParaRPr lang="en-US" sz="3500" dirty="0"/>
          </a:p>
        </p:txBody>
      </p:sp>
      <p:sp>
        <p:nvSpPr>
          <p:cNvPr id="3" name="Text 1"/>
          <p:cNvSpPr/>
          <p:nvPr/>
        </p:nvSpPr>
        <p:spPr>
          <a:xfrm>
            <a:off x="793790" y="1602700"/>
            <a:ext cx="6977420" cy="1085850"/>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Дәстүрлі HSM құрылғылары физикалық жабдық ретінде дата-орталықтарда орналасады. Бірақ бұлттық технологиялардың дамуымен Cloud HSM немесе HSM-as-a-Service шешімдері пайда болды. Олар қауіпсіздіктің сол деңгейін сақтай отырып, икемділік пен масштабталуды қамтамасыз етеді.</a:t>
            </a:r>
            <a:endParaRPr lang="en-US" sz="1400" dirty="0"/>
          </a:p>
        </p:txBody>
      </p:sp>
      <p:sp>
        <p:nvSpPr>
          <p:cNvPr id="4" name="Text 2"/>
          <p:cNvSpPr/>
          <p:nvPr/>
        </p:nvSpPr>
        <p:spPr>
          <a:xfrm>
            <a:off x="793790" y="2833211"/>
            <a:ext cx="6977420"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Amazon AWS CloudHSM, Azure Dedicated HSM және Google Cloud HSM сияқты қызметтер компанияларға қымбат жабдықты сатып алмай-ақ HSM мүмкіндіктерін пайдалануға мүмкіндік береді.</a:t>
            </a:r>
            <a:endParaRPr lang="en-US" sz="1400" dirty="0"/>
          </a:p>
        </p:txBody>
      </p:sp>
      <p:sp>
        <p:nvSpPr>
          <p:cNvPr id="5" name="Text 3"/>
          <p:cNvSpPr/>
          <p:nvPr/>
        </p:nvSpPr>
        <p:spPr>
          <a:xfrm>
            <a:off x="9930765" y="2799993"/>
            <a:ext cx="2197060" cy="446484"/>
          </a:xfrm>
          <a:prstGeom prst="rect">
            <a:avLst/>
          </a:prstGeom>
          <a:noFill/>
          <a:ln/>
        </p:spPr>
        <p:txBody>
          <a:bodyPr wrap="none" lIns="0" tIns="0" rIns="0" bIns="0" rtlCol="0" anchor="t"/>
          <a:lstStyle/>
          <a:p>
            <a:pPr marL="0" indent="0" algn="ctr">
              <a:lnSpc>
                <a:spcPts val="3500"/>
              </a:lnSpc>
              <a:buNone/>
            </a:pPr>
            <a:r>
              <a:rPr lang="en-US" sz="3500" b="1" dirty="0">
                <a:solidFill>
                  <a:srgbClr val="333F70"/>
                </a:solidFill>
                <a:latin typeface="Unbounded Bold" pitchFamily="34" charset="0"/>
                <a:ea typeface="Unbounded Bold" pitchFamily="34" charset="-122"/>
                <a:cs typeface="Unbounded Bold" pitchFamily="34" charset="-120"/>
              </a:rPr>
              <a:t>67%</a:t>
            </a:r>
            <a:endParaRPr lang="en-US" sz="3500" dirty="0"/>
          </a:p>
        </p:txBody>
      </p:sp>
      <p:pic>
        <p:nvPicPr>
          <p:cNvPr id="6" name="Image 0" descr="preencoded.png"/>
          <p:cNvPicPr>
            <a:picLocks noChangeAspect="1"/>
          </p:cNvPicPr>
          <p:nvPr/>
        </p:nvPicPr>
        <p:blipFill>
          <a:blip r:embed="rId3"/>
          <a:stretch>
            <a:fillRect/>
          </a:stretch>
        </p:blipFill>
        <p:spPr>
          <a:xfrm>
            <a:off x="9689663" y="1683544"/>
            <a:ext cx="2679383" cy="2679383"/>
          </a:xfrm>
          <a:prstGeom prst="rect">
            <a:avLst/>
          </a:prstGeom>
        </p:spPr>
      </p:pic>
      <p:sp>
        <p:nvSpPr>
          <p:cNvPr id="7" name="Text 4"/>
          <p:cNvSpPr/>
          <p:nvPr/>
        </p:nvSpPr>
        <p:spPr>
          <a:xfrm>
            <a:off x="9713357" y="4568309"/>
            <a:ext cx="2631996" cy="278963"/>
          </a:xfrm>
          <a:prstGeom prst="rect">
            <a:avLst/>
          </a:prstGeom>
          <a:noFill/>
          <a:ln/>
        </p:spPr>
        <p:txBody>
          <a:bodyPr wrap="none" lIns="0" tIns="0" rIns="0" bIns="0" rtlCol="0" anchor="t"/>
          <a:lstStyle/>
          <a:p>
            <a:pPr marL="0" indent="0" algn="ct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Бұлттық HSM өсімі</a:t>
            </a:r>
            <a:endParaRPr lang="en-US" sz="1750" dirty="0"/>
          </a:p>
        </p:txBody>
      </p:sp>
      <p:sp>
        <p:nvSpPr>
          <p:cNvPr id="8" name="Text 5"/>
          <p:cNvSpPr/>
          <p:nvPr/>
        </p:nvSpPr>
        <p:spPr>
          <a:xfrm>
            <a:off x="8214598" y="5008007"/>
            <a:ext cx="5629513" cy="271463"/>
          </a:xfrm>
          <a:prstGeom prst="rect">
            <a:avLst/>
          </a:prstGeom>
          <a:noFill/>
          <a:ln/>
        </p:spPr>
        <p:txBody>
          <a:bodyPr wrap="none" lIns="0" tIns="0" rIns="0" bIns="0" rtlCol="0" anchor="t"/>
          <a:lstStyle/>
          <a:p>
            <a:pPr marL="0" indent="0" algn="ctr">
              <a:lnSpc>
                <a:spcPts val="2100"/>
              </a:lnSpc>
              <a:buNone/>
            </a:pPr>
            <a:r>
              <a:rPr lang="en-US" sz="1400" dirty="0">
                <a:solidFill>
                  <a:srgbClr val="333F70"/>
                </a:solidFill>
                <a:latin typeface="Open Sans" pitchFamily="34" charset="0"/>
                <a:ea typeface="Open Sans" pitchFamily="34" charset="-122"/>
                <a:cs typeface="Open Sans" pitchFamily="34" charset="-120"/>
              </a:rPr>
              <a:t>2024-2025 жж. арасы</a:t>
            </a:r>
            <a:endParaRPr lang="en-US" sz="1400" dirty="0"/>
          </a:p>
        </p:txBody>
      </p:sp>
      <p:sp>
        <p:nvSpPr>
          <p:cNvPr id="9" name="Text 6"/>
          <p:cNvSpPr/>
          <p:nvPr/>
        </p:nvSpPr>
        <p:spPr>
          <a:xfrm>
            <a:off x="9930765" y="6762036"/>
            <a:ext cx="2197060" cy="446484"/>
          </a:xfrm>
          <a:prstGeom prst="rect">
            <a:avLst/>
          </a:prstGeom>
          <a:noFill/>
          <a:ln/>
        </p:spPr>
        <p:txBody>
          <a:bodyPr wrap="none" lIns="0" tIns="0" rIns="0" bIns="0" rtlCol="0" anchor="t"/>
          <a:lstStyle/>
          <a:p>
            <a:pPr marL="0" indent="0" algn="ctr">
              <a:lnSpc>
                <a:spcPts val="3500"/>
              </a:lnSpc>
              <a:buNone/>
            </a:pPr>
            <a:r>
              <a:rPr lang="en-US" sz="3500" b="1" dirty="0">
                <a:solidFill>
                  <a:srgbClr val="333F70"/>
                </a:solidFill>
                <a:latin typeface="Unbounded Bold" pitchFamily="34" charset="0"/>
                <a:ea typeface="Unbounded Bold" pitchFamily="34" charset="-122"/>
                <a:cs typeface="Unbounded Bold" pitchFamily="34" charset="-120"/>
              </a:rPr>
              <a:t>40%</a:t>
            </a:r>
            <a:endParaRPr lang="en-US" sz="3500" dirty="0"/>
          </a:p>
        </p:txBody>
      </p:sp>
      <p:pic>
        <p:nvPicPr>
          <p:cNvPr id="10" name="Image 1" descr="preencoded.png"/>
          <p:cNvPicPr>
            <a:picLocks noChangeAspect="1"/>
          </p:cNvPicPr>
          <p:nvPr/>
        </p:nvPicPr>
        <p:blipFill>
          <a:blip r:embed="rId4"/>
          <a:stretch>
            <a:fillRect/>
          </a:stretch>
        </p:blipFill>
        <p:spPr>
          <a:xfrm>
            <a:off x="9689663" y="5645587"/>
            <a:ext cx="2679383" cy="2679383"/>
          </a:xfrm>
          <a:prstGeom prst="rect">
            <a:avLst/>
          </a:prstGeom>
        </p:spPr>
      </p:pic>
      <p:sp>
        <p:nvSpPr>
          <p:cNvPr id="11" name="Text 7"/>
          <p:cNvSpPr/>
          <p:nvPr/>
        </p:nvSpPr>
        <p:spPr>
          <a:xfrm>
            <a:off x="9912906" y="8530352"/>
            <a:ext cx="2232779" cy="278963"/>
          </a:xfrm>
          <a:prstGeom prst="rect">
            <a:avLst/>
          </a:prstGeom>
          <a:noFill/>
          <a:ln/>
        </p:spPr>
        <p:txBody>
          <a:bodyPr wrap="none" lIns="0" tIns="0" rIns="0" bIns="0" rtlCol="0" anchor="t"/>
          <a:lstStyle/>
          <a:p>
            <a:pPr marL="0" indent="0" algn="ct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Құн үнемдеу</a:t>
            </a:r>
            <a:endParaRPr lang="en-US" sz="1750" dirty="0"/>
          </a:p>
        </p:txBody>
      </p:sp>
      <p:sp>
        <p:nvSpPr>
          <p:cNvPr id="12" name="Text 8"/>
          <p:cNvSpPr/>
          <p:nvPr/>
        </p:nvSpPr>
        <p:spPr>
          <a:xfrm>
            <a:off x="8214598" y="8970050"/>
            <a:ext cx="5629513" cy="271463"/>
          </a:xfrm>
          <a:prstGeom prst="rect">
            <a:avLst/>
          </a:prstGeom>
          <a:noFill/>
          <a:ln/>
        </p:spPr>
        <p:txBody>
          <a:bodyPr wrap="none" lIns="0" tIns="0" rIns="0" bIns="0" rtlCol="0" anchor="t"/>
          <a:lstStyle/>
          <a:p>
            <a:pPr marL="0" indent="0" algn="ctr">
              <a:lnSpc>
                <a:spcPts val="2100"/>
              </a:lnSpc>
              <a:buNone/>
            </a:pPr>
            <a:r>
              <a:rPr lang="en-US" sz="1400" dirty="0">
                <a:solidFill>
                  <a:srgbClr val="333F70"/>
                </a:solidFill>
                <a:latin typeface="Open Sans" pitchFamily="34" charset="0"/>
                <a:ea typeface="Open Sans" pitchFamily="34" charset="-122"/>
                <a:cs typeface="Open Sans" pitchFamily="34" charset="-120"/>
              </a:rPr>
              <a:t>CAPEX vs OPEX моделі</a:t>
            </a:r>
            <a:endParaRPr lang="en-US" sz="1400" dirty="0"/>
          </a:p>
        </p:txBody>
      </p:sp>
      <p:sp>
        <p:nvSpPr>
          <p:cNvPr id="13" name="Shape 9"/>
          <p:cNvSpPr/>
          <p:nvPr/>
        </p:nvSpPr>
        <p:spPr>
          <a:xfrm>
            <a:off x="793790" y="9603224"/>
            <a:ext cx="13042821" cy="710803"/>
          </a:xfrm>
          <a:prstGeom prst="roundRect">
            <a:avLst>
              <a:gd name="adj" fmla="val 10555"/>
            </a:avLst>
          </a:prstGeom>
          <a:solidFill>
            <a:srgbClr val="C1F1E5"/>
          </a:solidFill>
          <a:ln/>
        </p:spPr>
        <p:txBody>
          <a:bodyPr/>
          <a:lstStyle/>
          <a:p>
            <a:endParaRPr lang="ru-RU"/>
          </a:p>
        </p:txBody>
      </p:sp>
      <p:pic>
        <p:nvPicPr>
          <p:cNvPr id="14" name="Image 2" descr="preencoded.png"/>
          <p:cNvPicPr>
            <a:picLocks noChangeAspect="1"/>
          </p:cNvPicPr>
          <p:nvPr/>
        </p:nvPicPr>
        <p:blipFill>
          <a:blip r:embed="rId5"/>
          <a:stretch>
            <a:fillRect/>
          </a:stretch>
        </p:blipFill>
        <p:spPr>
          <a:xfrm>
            <a:off x="972383" y="9868257"/>
            <a:ext cx="223242" cy="178594"/>
          </a:xfrm>
          <a:prstGeom prst="rect">
            <a:avLst/>
          </a:prstGeom>
        </p:spPr>
      </p:pic>
      <p:sp>
        <p:nvSpPr>
          <p:cNvPr id="15" name="Text 10"/>
          <p:cNvSpPr/>
          <p:nvPr/>
        </p:nvSpPr>
        <p:spPr>
          <a:xfrm>
            <a:off x="1374219" y="9808607"/>
            <a:ext cx="12283797" cy="271463"/>
          </a:xfrm>
          <a:prstGeom prst="rect">
            <a:avLst/>
          </a:prstGeom>
          <a:noFill/>
          <a:ln/>
        </p:spPr>
        <p:txBody>
          <a:bodyPr wrap="none" lIns="0" tIns="0" rIns="0" bIns="0" rtlCol="0" anchor="t"/>
          <a:lstStyle/>
          <a:p>
            <a:pPr marL="0" indent="0" algn="l">
              <a:lnSpc>
                <a:spcPts val="2100"/>
              </a:lnSpc>
              <a:buNone/>
            </a:pPr>
            <a:r>
              <a:rPr lang="en-US" sz="1400" dirty="0">
                <a:solidFill>
                  <a:srgbClr val="000000"/>
                </a:solidFill>
                <a:latin typeface="Open Sans" pitchFamily="34" charset="0"/>
                <a:ea typeface="Open Sans" pitchFamily="34" charset="-122"/>
                <a:cs typeface="Open Sans" pitchFamily="34" charset="-120"/>
              </a:rPr>
              <a:t>Бұлттық HSM шешімдері физикалық HSM сияқты FIPS 140-2 сертификаттарына ие және сол деңгейде қауіпсіздікті қамтамасыз етеді.</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279380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Жасанды интеллект пен машиналық оқыту</a:t>
            </a:r>
            <a:endParaRPr lang="en-US" sz="3900" dirty="0"/>
          </a:p>
        </p:txBody>
      </p:sp>
      <p:pic>
        <p:nvPicPr>
          <p:cNvPr id="3" name="Image 0" descr="preencoded.png"/>
          <p:cNvPicPr>
            <a:picLocks noChangeAspect="1"/>
          </p:cNvPicPr>
          <p:nvPr/>
        </p:nvPicPr>
        <p:blipFill>
          <a:blip r:embed="rId3"/>
          <a:stretch>
            <a:fillRect/>
          </a:stretch>
        </p:blipFill>
        <p:spPr>
          <a:xfrm>
            <a:off x="793790" y="4430792"/>
            <a:ext cx="4347567" cy="793790"/>
          </a:xfrm>
          <a:prstGeom prst="rect">
            <a:avLst/>
          </a:prstGeom>
        </p:spPr>
      </p:pic>
      <p:sp>
        <p:nvSpPr>
          <p:cNvPr id="4" name="Text 1"/>
          <p:cNvSpPr/>
          <p:nvPr/>
        </p:nvSpPr>
        <p:spPr>
          <a:xfrm>
            <a:off x="992148" y="5422940"/>
            <a:ext cx="303764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Қауіптерді болжау</a:t>
            </a:r>
            <a:endParaRPr lang="en-US" sz="1950" dirty="0"/>
          </a:p>
        </p:txBody>
      </p:sp>
      <p:sp>
        <p:nvSpPr>
          <p:cNvPr id="5" name="Text 2"/>
          <p:cNvSpPr/>
          <p:nvPr/>
        </p:nvSpPr>
        <p:spPr>
          <a:xfrm>
            <a:off x="992148" y="5852160"/>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ЖИ алгоритмдері үлгілерді талдап, әлеуетті қауіптерді алдын ала анықтай алады</a:t>
            </a:r>
            <a:endParaRPr lang="en-US" sz="1550" dirty="0"/>
          </a:p>
        </p:txBody>
      </p:sp>
      <p:pic>
        <p:nvPicPr>
          <p:cNvPr id="6" name="Image 1" descr="preencoded.png"/>
          <p:cNvPicPr>
            <a:picLocks noChangeAspect="1"/>
          </p:cNvPicPr>
          <p:nvPr/>
        </p:nvPicPr>
        <p:blipFill>
          <a:blip r:embed="rId4"/>
          <a:stretch>
            <a:fillRect/>
          </a:stretch>
        </p:blipFill>
        <p:spPr>
          <a:xfrm>
            <a:off x="5141357" y="4430792"/>
            <a:ext cx="4347567" cy="793790"/>
          </a:xfrm>
          <a:prstGeom prst="rect">
            <a:avLst/>
          </a:prstGeom>
        </p:spPr>
      </p:pic>
      <p:sp>
        <p:nvSpPr>
          <p:cNvPr id="7" name="Text 3"/>
          <p:cNvSpPr/>
          <p:nvPr/>
        </p:nvSpPr>
        <p:spPr>
          <a:xfrm>
            <a:off x="5339715" y="5422940"/>
            <a:ext cx="356318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Аномалияларды табу</a:t>
            </a:r>
            <a:endParaRPr lang="en-US" sz="1950" dirty="0"/>
          </a:p>
        </p:txBody>
      </p:sp>
      <p:sp>
        <p:nvSpPr>
          <p:cNvPr id="8" name="Text 4"/>
          <p:cNvSpPr/>
          <p:nvPr/>
        </p:nvSpPr>
        <p:spPr>
          <a:xfrm>
            <a:off x="5339715" y="5852160"/>
            <a:ext cx="395085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Қалыпты емес әрекеттерді автоматты түрде табу және ескерту жіберу</a:t>
            </a:r>
            <a:endParaRPr lang="en-US" sz="1550" dirty="0"/>
          </a:p>
        </p:txBody>
      </p:sp>
      <p:pic>
        <p:nvPicPr>
          <p:cNvPr id="9" name="Image 2" descr="preencoded.png"/>
          <p:cNvPicPr>
            <a:picLocks noChangeAspect="1"/>
          </p:cNvPicPr>
          <p:nvPr/>
        </p:nvPicPr>
        <p:blipFill>
          <a:blip r:embed="rId5"/>
          <a:stretch>
            <a:fillRect/>
          </a:stretch>
        </p:blipFill>
        <p:spPr>
          <a:xfrm>
            <a:off x="9488924" y="4430792"/>
            <a:ext cx="4347567" cy="793790"/>
          </a:xfrm>
          <a:prstGeom prst="rect">
            <a:avLst/>
          </a:prstGeom>
        </p:spPr>
      </p:pic>
      <p:sp>
        <p:nvSpPr>
          <p:cNvPr id="10" name="Text 5"/>
          <p:cNvSpPr/>
          <p:nvPr/>
        </p:nvSpPr>
        <p:spPr>
          <a:xfrm>
            <a:off x="9687282" y="5422940"/>
            <a:ext cx="294465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Автоматты жауап</a:t>
            </a:r>
            <a:endParaRPr lang="en-US" sz="1950" dirty="0"/>
          </a:p>
        </p:txBody>
      </p:sp>
      <p:sp>
        <p:nvSpPr>
          <p:cNvPr id="11" name="Text 6"/>
          <p:cNvSpPr/>
          <p:nvPr/>
        </p:nvSpPr>
        <p:spPr>
          <a:xfrm>
            <a:off x="9687282" y="5852160"/>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Қауіптерге нақты уақытта жауап беру, адам араласуынсыз шабуылдарды тоқтату</a:t>
            </a:r>
            <a:endParaRPr lang="en-US" sz="1550" dirty="0"/>
          </a:p>
        </p:txBody>
      </p:sp>
      <p:sp>
        <p:nvSpPr>
          <p:cNvPr id="12" name="Text 7"/>
          <p:cNvSpPr/>
          <p:nvPr/>
        </p:nvSpPr>
        <p:spPr>
          <a:xfrm>
            <a:off x="793790" y="7226379"/>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Жасанды интеллект аппараттық қауіпсіздік жүйелерін интеллектуалды етеді. SIEM жүйелерімен интеграция арқылы HSM мен TPM логтары талданады және қауіптер уақытында анықталады. Машиналық оқыту модельдері жаңа шабуыл әдістерін үйреніп, бейімделе алады.</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283475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инфрақұрылымы</a:t>
            </a:r>
            <a:endParaRPr lang="en-US" sz="3900" dirty="0"/>
          </a:p>
        </p:txBody>
      </p:sp>
      <p:sp>
        <p:nvSpPr>
          <p:cNvPr id="3" name="Text 1"/>
          <p:cNvSpPr/>
          <p:nvPr/>
        </p:nvSpPr>
        <p:spPr>
          <a:xfrm>
            <a:off x="793790" y="4570928"/>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АҚҰҮО – Ұлттық үйлестіру орталығы</a:t>
            </a:r>
            <a:endParaRPr lang="en-US" sz="2300" dirty="0"/>
          </a:p>
        </p:txBody>
      </p:sp>
      <p:sp>
        <p:nvSpPr>
          <p:cNvPr id="4" name="Text 2"/>
          <p:cNvSpPr/>
          <p:nvPr/>
        </p:nvSpPr>
        <p:spPr>
          <a:xfrm>
            <a:off x="793790" y="5513427"/>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қауіпсіздіктің ұлттық үйлестіру орталығы (АҚҰҮО) Қазақстан Республикасының киберқауіпсіздік саласындағы басты органы болып табылады. Орталық ақпараттық қауіптерді мониторингілейді, инциденттерге жауап береді және ұлттық деңгейде үйлестіруді жүзеге асырады.</a:t>
            </a:r>
            <a:endParaRPr lang="en-US" sz="1550" dirty="0"/>
          </a:p>
        </p:txBody>
      </p:sp>
      <p:sp>
        <p:nvSpPr>
          <p:cNvPr id="5" name="Text 3"/>
          <p:cNvSpPr/>
          <p:nvPr/>
        </p:nvSpPr>
        <p:spPr>
          <a:xfrm>
            <a:off x="7564874" y="4570928"/>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Мемлекеттік техникалық қызмет</a:t>
            </a:r>
            <a:endParaRPr lang="en-US" sz="2300" dirty="0"/>
          </a:p>
        </p:txBody>
      </p:sp>
      <p:sp>
        <p:nvSpPr>
          <p:cNvPr id="6" name="Text 4"/>
          <p:cNvSpPr/>
          <p:nvPr/>
        </p:nvSpPr>
        <p:spPr>
          <a:xfrm>
            <a:off x="7564874" y="5513427"/>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техникалық қызмет (МТҚ) құпия ақпаратты қорғау және арнайы техникалық шараларды жүзеге асыру жөнінде жұмыс жүргізеді. МТҚ аппараттық қауіпсіздік құралдарын сертификаттау мен бақылауда маңызды рөл атқарады.</a:t>
            </a:r>
            <a:endParaRPr lang="en-US" sz="1550" dirty="0"/>
          </a:p>
        </p:txBody>
      </p:sp>
      <p:sp>
        <p:nvSpPr>
          <p:cNvPr id="7" name="Text 5"/>
          <p:cNvSpPr/>
          <p:nvPr/>
        </p:nvSpPr>
        <p:spPr>
          <a:xfrm>
            <a:off x="793790" y="750296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екі орган Қазақстанның ақпараттық қауіпсіздік экожүйесінің тіректері болып табылады және аппараттық қорғаныс технологияларының дамуына үлес қосады.</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4134445"/>
            <a:ext cx="7407831"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Ұлттық қауіпсіздік экожүйесі</a:t>
            </a:r>
            <a:endParaRPr lang="en-US" sz="3100" dirty="0"/>
          </a:p>
        </p:txBody>
      </p:sp>
      <p:sp>
        <p:nvSpPr>
          <p:cNvPr id="3" name="Text 1"/>
          <p:cNvSpPr/>
          <p:nvPr/>
        </p:nvSpPr>
        <p:spPr>
          <a:xfrm>
            <a:off x="793790" y="502741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ақпараттық қауіпсіздік инфрақұрылымы бірнеше деңгейлерден тұрады: ұлттық мониторинг орталығы, салалық SOC-тар (Security Operations Center), корпоративтік қауіпсіздік жүйелері және соңғы пайдаланушы құрылғылары. HSM мен TPM осы экожүйенің маңызды компоненттері болып табылады.</a:t>
            </a:r>
            <a:endParaRPr lang="en-US" sz="1550" dirty="0"/>
          </a:p>
        </p:txBody>
      </p:sp>
      <p:sp>
        <p:nvSpPr>
          <p:cNvPr id="4" name="Text 2"/>
          <p:cNvSpPr/>
          <p:nvPr/>
        </p:nvSpPr>
        <p:spPr>
          <a:xfrm>
            <a:off x="793790" y="620327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 цифрлық инфрақұрылымды дамытуға және ақпараттық қауіпсіздікті нығайтуға үлкен назар аударады. «Цифрлық Қазақстан» бағдарламасы аясында қауіпсіздік технологияларын енгізу мен кадрлар даярлау жүргізілуде.</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6" name="Text 2"/>
          <p:cNvSpPr/>
          <p:nvPr/>
        </p:nvSpPr>
        <p:spPr>
          <a:xfrm>
            <a:off x="793790" y="527863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Аппараттық қорғанысты енгізу тәжірибесі</a:t>
            </a:r>
            <a:endParaRPr lang="en-US" sz="3900" dirty="0"/>
          </a:p>
        </p:txBody>
      </p:sp>
      <p:sp>
        <p:nvSpPr>
          <p:cNvPr id="7" name="Text 3"/>
          <p:cNvSpPr/>
          <p:nvPr/>
        </p:nvSpPr>
        <p:spPr>
          <a:xfrm>
            <a:off x="793790" y="681644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Теориялық білімнен практикаға көшу үшін нақты енгізу тәжірибесін қарастыру маңызды. Бұл бөлімде біз ірі ұйымдардың HSM мен TPM технологияларын қалай пайдаланатынын, қандай қиындықтарға тап болатынын және қандай шешімдер табатынын талқылаймыз.</a:t>
            </a:r>
            <a:endParaRPr lang="en-US" sz="1550" dirty="0"/>
          </a:p>
        </p:txBody>
      </p:sp>
      <p:sp>
        <p:nvSpPr>
          <p:cNvPr id="8" name="Text 4"/>
          <p:cNvSpPr/>
          <p:nvPr/>
        </p:nvSpPr>
        <p:spPr>
          <a:xfrm>
            <a:off x="793790" y="799230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Аппараттық қауіпсіздік құралдарын енгізу – бұл тек техникалық емес, сонымен қатар ұйымдастырушылық процесс. Ол жоғарғы басшылықтың қолдауын, бюджет бөлуді, қызметкерлерді оқытуды және регламенттерді әзірлеуді қажет етеді.</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81962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Мемлекеттік сектордағы TPM пайдалану</a:t>
            </a:r>
            <a:endParaRPr lang="en-US" sz="3900" dirty="0"/>
          </a:p>
        </p:txBody>
      </p:sp>
      <p:sp>
        <p:nvSpPr>
          <p:cNvPr id="3" name="Text 1"/>
          <p:cNvSpPr/>
          <p:nvPr/>
        </p:nvSpPr>
        <p:spPr>
          <a:xfrm>
            <a:off x="793790" y="245661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Республикасының бірнеше министрліктері мен ведомстволары өз қызметкерлерінің жұмыс құрылғыларына TPM технологиясын міндетті түрде енгізуді бастады. Бұл шара мемлекеттік құпия ақпаратты қорғау және киберқауіпсіздікті нығайту мақсатында жүзеге асырылды.</a:t>
            </a:r>
            <a:endParaRPr lang="en-US" sz="1550" dirty="0"/>
          </a:p>
        </p:txBody>
      </p:sp>
      <p:sp>
        <p:nvSpPr>
          <p:cNvPr id="4" name="Shape 2"/>
          <p:cNvSpPr/>
          <p:nvPr/>
        </p:nvSpPr>
        <p:spPr>
          <a:xfrm>
            <a:off x="1017032" y="3632478"/>
            <a:ext cx="22860" cy="5662255"/>
          </a:xfrm>
          <a:prstGeom prst="roundRect">
            <a:avLst>
              <a:gd name="adj" fmla="val 364651"/>
            </a:avLst>
          </a:prstGeom>
          <a:solidFill>
            <a:srgbClr val="BCDBD4"/>
          </a:solidFill>
          <a:ln/>
        </p:spPr>
        <p:txBody>
          <a:bodyPr/>
          <a:lstStyle/>
          <a:p>
            <a:endParaRPr lang="ru-RU"/>
          </a:p>
        </p:txBody>
      </p:sp>
      <p:sp>
        <p:nvSpPr>
          <p:cNvPr id="5" name="Shape 3"/>
          <p:cNvSpPr/>
          <p:nvPr/>
        </p:nvSpPr>
        <p:spPr>
          <a:xfrm>
            <a:off x="1217414" y="3844290"/>
            <a:ext cx="595313" cy="22860"/>
          </a:xfrm>
          <a:prstGeom prst="roundRect">
            <a:avLst>
              <a:gd name="adj" fmla="val 364651"/>
            </a:avLst>
          </a:prstGeom>
          <a:solidFill>
            <a:srgbClr val="BCDBD4"/>
          </a:solidFill>
          <a:ln/>
        </p:spPr>
        <p:txBody>
          <a:bodyPr/>
          <a:lstStyle/>
          <a:p>
            <a:endParaRPr lang="ru-RU"/>
          </a:p>
        </p:txBody>
      </p:sp>
      <p:sp>
        <p:nvSpPr>
          <p:cNvPr id="6" name="Shape 4"/>
          <p:cNvSpPr/>
          <p:nvPr/>
        </p:nvSpPr>
        <p:spPr>
          <a:xfrm>
            <a:off x="793790" y="3632478"/>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7" name="Text 5"/>
          <p:cNvSpPr/>
          <p:nvPr/>
        </p:nvSpPr>
        <p:spPr>
          <a:xfrm>
            <a:off x="868204" y="3669685"/>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8" name="Text 6"/>
          <p:cNvSpPr/>
          <p:nvPr/>
        </p:nvSpPr>
        <p:spPr>
          <a:xfrm>
            <a:off x="2009418" y="3700701"/>
            <a:ext cx="266164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 1-тоқсан</a:t>
            </a:r>
            <a:endParaRPr lang="en-US" sz="1950" dirty="0"/>
          </a:p>
        </p:txBody>
      </p:sp>
      <p:sp>
        <p:nvSpPr>
          <p:cNvPr id="9" name="Text 7"/>
          <p:cNvSpPr/>
          <p:nvPr/>
        </p:nvSpPr>
        <p:spPr>
          <a:xfrm>
            <a:off x="2009418" y="4129921"/>
            <a:ext cx="1182719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Талаптарды әзірлеу және регламенттерді бекіту</a:t>
            </a:r>
            <a:endParaRPr lang="en-US" sz="1550" dirty="0"/>
          </a:p>
        </p:txBody>
      </p:sp>
      <p:sp>
        <p:nvSpPr>
          <p:cNvPr id="10" name="Shape 8"/>
          <p:cNvSpPr/>
          <p:nvPr/>
        </p:nvSpPr>
        <p:spPr>
          <a:xfrm>
            <a:off x="1217414" y="5056108"/>
            <a:ext cx="595313" cy="22860"/>
          </a:xfrm>
          <a:prstGeom prst="roundRect">
            <a:avLst>
              <a:gd name="adj" fmla="val 364651"/>
            </a:avLst>
          </a:prstGeom>
          <a:solidFill>
            <a:srgbClr val="BCDBD4"/>
          </a:solidFill>
          <a:ln/>
        </p:spPr>
        <p:txBody>
          <a:bodyPr/>
          <a:lstStyle/>
          <a:p>
            <a:endParaRPr lang="ru-RU"/>
          </a:p>
        </p:txBody>
      </p:sp>
      <p:sp>
        <p:nvSpPr>
          <p:cNvPr id="11" name="Shape 9"/>
          <p:cNvSpPr/>
          <p:nvPr/>
        </p:nvSpPr>
        <p:spPr>
          <a:xfrm>
            <a:off x="793790" y="484429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868204" y="488150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3" name="Text 11"/>
          <p:cNvSpPr/>
          <p:nvPr/>
        </p:nvSpPr>
        <p:spPr>
          <a:xfrm>
            <a:off x="2009418" y="4912519"/>
            <a:ext cx="300585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 2-3 тоқсан</a:t>
            </a:r>
            <a:endParaRPr lang="en-US" sz="1950" dirty="0"/>
          </a:p>
        </p:txBody>
      </p:sp>
      <p:sp>
        <p:nvSpPr>
          <p:cNvPr id="14" name="Text 12"/>
          <p:cNvSpPr/>
          <p:nvPr/>
        </p:nvSpPr>
        <p:spPr>
          <a:xfrm>
            <a:off x="2009418" y="5341739"/>
            <a:ext cx="1182719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TPM-мен жабдықталған құрылғыларды сатып алу</a:t>
            </a:r>
            <a:endParaRPr lang="en-US" sz="1550" dirty="0"/>
          </a:p>
        </p:txBody>
      </p:sp>
      <p:sp>
        <p:nvSpPr>
          <p:cNvPr id="15" name="Shape 13"/>
          <p:cNvSpPr/>
          <p:nvPr/>
        </p:nvSpPr>
        <p:spPr>
          <a:xfrm>
            <a:off x="1217414" y="6267926"/>
            <a:ext cx="595313" cy="22860"/>
          </a:xfrm>
          <a:prstGeom prst="roundRect">
            <a:avLst>
              <a:gd name="adj" fmla="val 364651"/>
            </a:avLst>
          </a:prstGeom>
          <a:solidFill>
            <a:srgbClr val="BCDBD4"/>
          </a:solidFill>
          <a:ln/>
        </p:spPr>
        <p:txBody>
          <a:bodyPr/>
          <a:lstStyle/>
          <a:p>
            <a:endParaRPr lang="ru-RU"/>
          </a:p>
        </p:txBody>
      </p:sp>
      <p:sp>
        <p:nvSpPr>
          <p:cNvPr id="16" name="Shape 14"/>
          <p:cNvSpPr/>
          <p:nvPr/>
        </p:nvSpPr>
        <p:spPr>
          <a:xfrm>
            <a:off x="793790" y="6056114"/>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7" name="Text 15"/>
          <p:cNvSpPr/>
          <p:nvPr/>
        </p:nvSpPr>
        <p:spPr>
          <a:xfrm>
            <a:off x="868204" y="6093321"/>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8" name="Text 16"/>
          <p:cNvSpPr/>
          <p:nvPr/>
        </p:nvSpPr>
        <p:spPr>
          <a:xfrm>
            <a:off x="2009418" y="6124337"/>
            <a:ext cx="274629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 4-тоқсан</a:t>
            </a:r>
            <a:endParaRPr lang="en-US" sz="1950" dirty="0"/>
          </a:p>
        </p:txBody>
      </p:sp>
      <p:sp>
        <p:nvSpPr>
          <p:cNvPr id="19" name="Text 17"/>
          <p:cNvSpPr/>
          <p:nvPr/>
        </p:nvSpPr>
        <p:spPr>
          <a:xfrm>
            <a:off x="2009418" y="6553557"/>
            <a:ext cx="1182719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Пилоттық енгізу және тестілеу</a:t>
            </a:r>
            <a:endParaRPr lang="en-US" sz="1550" dirty="0"/>
          </a:p>
        </p:txBody>
      </p:sp>
      <p:sp>
        <p:nvSpPr>
          <p:cNvPr id="20" name="Shape 18"/>
          <p:cNvSpPr/>
          <p:nvPr/>
        </p:nvSpPr>
        <p:spPr>
          <a:xfrm>
            <a:off x="1217414" y="7479744"/>
            <a:ext cx="595313" cy="22860"/>
          </a:xfrm>
          <a:prstGeom prst="roundRect">
            <a:avLst>
              <a:gd name="adj" fmla="val 364651"/>
            </a:avLst>
          </a:prstGeom>
          <a:solidFill>
            <a:srgbClr val="BCDBD4"/>
          </a:solidFill>
          <a:ln/>
        </p:spPr>
        <p:txBody>
          <a:bodyPr/>
          <a:lstStyle/>
          <a:p>
            <a:endParaRPr lang="ru-RU"/>
          </a:p>
        </p:txBody>
      </p:sp>
      <p:sp>
        <p:nvSpPr>
          <p:cNvPr id="21" name="Shape 19"/>
          <p:cNvSpPr/>
          <p:nvPr/>
        </p:nvSpPr>
        <p:spPr>
          <a:xfrm>
            <a:off x="793790" y="726793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2" name="Text 20"/>
          <p:cNvSpPr/>
          <p:nvPr/>
        </p:nvSpPr>
        <p:spPr>
          <a:xfrm>
            <a:off x="868204" y="730513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3" name="Text 21"/>
          <p:cNvSpPr/>
          <p:nvPr/>
        </p:nvSpPr>
        <p:spPr>
          <a:xfrm>
            <a:off x="2009418" y="7336155"/>
            <a:ext cx="344340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2023 ж. 1-жарты жыл</a:t>
            </a:r>
            <a:endParaRPr lang="en-US" sz="1950" dirty="0"/>
          </a:p>
        </p:txBody>
      </p:sp>
      <p:sp>
        <p:nvSpPr>
          <p:cNvPr id="24" name="Text 22"/>
          <p:cNvSpPr/>
          <p:nvPr/>
        </p:nvSpPr>
        <p:spPr>
          <a:xfrm>
            <a:off x="2009418" y="7765375"/>
            <a:ext cx="1182719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оқыту және толық енгізу</a:t>
            </a:r>
            <a:endParaRPr lang="en-US" sz="1550" dirty="0"/>
          </a:p>
        </p:txBody>
      </p:sp>
      <p:sp>
        <p:nvSpPr>
          <p:cNvPr id="25" name="Shape 23"/>
          <p:cNvSpPr/>
          <p:nvPr/>
        </p:nvSpPr>
        <p:spPr>
          <a:xfrm>
            <a:off x="1217414" y="8691563"/>
            <a:ext cx="595313" cy="22860"/>
          </a:xfrm>
          <a:prstGeom prst="roundRect">
            <a:avLst>
              <a:gd name="adj" fmla="val 364651"/>
            </a:avLst>
          </a:prstGeom>
          <a:solidFill>
            <a:srgbClr val="BCDBD4"/>
          </a:solidFill>
          <a:ln/>
        </p:spPr>
        <p:txBody>
          <a:bodyPr/>
          <a:lstStyle/>
          <a:p>
            <a:endParaRPr lang="ru-RU"/>
          </a:p>
        </p:txBody>
      </p:sp>
      <p:sp>
        <p:nvSpPr>
          <p:cNvPr id="26" name="Shape 24"/>
          <p:cNvSpPr/>
          <p:nvPr/>
        </p:nvSpPr>
        <p:spPr>
          <a:xfrm>
            <a:off x="793790" y="847975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7" name="Text 25"/>
          <p:cNvSpPr/>
          <p:nvPr/>
        </p:nvSpPr>
        <p:spPr>
          <a:xfrm>
            <a:off x="868204" y="851695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5</a:t>
            </a:r>
            <a:endParaRPr lang="en-US" sz="2300" dirty="0"/>
          </a:p>
        </p:txBody>
      </p:sp>
      <p:sp>
        <p:nvSpPr>
          <p:cNvPr id="28" name="Text 26"/>
          <p:cNvSpPr/>
          <p:nvPr/>
        </p:nvSpPr>
        <p:spPr>
          <a:xfrm>
            <a:off x="2009418" y="8547973"/>
            <a:ext cx="351901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2023 ж. 2-жарты жыл</a:t>
            </a:r>
            <a:endParaRPr lang="en-US" sz="1950" dirty="0"/>
          </a:p>
        </p:txBody>
      </p:sp>
      <p:sp>
        <p:nvSpPr>
          <p:cNvPr id="29" name="Text 27"/>
          <p:cNvSpPr/>
          <p:nvPr/>
        </p:nvSpPr>
        <p:spPr>
          <a:xfrm>
            <a:off x="2009418" y="8977193"/>
            <a:ext cx="1182719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Мониторинг және оптимизация</a:t>
            </a:r>
            <a:endParaRPr lang="en-US" sz="1550" dirty="0"/>
          </a:p>
        </p:txBody>
      </p:sp>
      <p:sp>
        <p:nvSpPr>
          <p:cNvPr id="30" name="Text 28"/>
          <p:cNvSpPr/>
          <p:nvPr/>
        </p:nvSpPr>
        <p:spPr>
          <a:xfrm>
            <a:off x="793790" y="951797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Нәтижесінде барлық құпия деректермен жұмыс істейтін құрылғылар BitLocker шифрлауымен және TPM растауымен қорғалды. Бұл ұрланған немесе жоғалған құрылғылардан деректер ағып кетуін болдырмады.</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279844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Енгізу кезіндегі қиындықтар мен шешімдер</a:t>
            </a:r>
            <a:endParaRPr lang="en-US" sz="3900" dirty="0"/>
          </a:p>
        </p:txBody>
      </p:sp>
      <p:sp>
        <p:nvSpPr>
          <p:cNvPr id="3" name="Shape 1"/>
          <p:cNvSpPr/>
          <p:nvPr/>
        </p:nvSpPr>
        <p:spPr>
          <a:xfrm>
            <a:off x="793790" y="4435435"/>
            <a:ext cx="13042821" cy="3738801"/>
          </a:xfrm>
          <a:prstGeom prst="roundRect">
            <a:avLst>
              <a:gd name="adj" fmla="val 2230"/>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801410" y="4443055"/>
            <a:ext cx="4342448" cy="3723561"/>
          </a:xfrm>
          <a:prstGeom prst="roundRect">
            <a:avLst>
              <a:gd name="adj" fmla="val 2239"/>
            </a:avLst>
          </a:prstGeom>
          <a:solidFill>
            <a:srgbClr val="D6F5EE"/>
          </a:solidFill>
          <a:ln/>
        </p:spPr>
        <p:txBody>
          <a:bodyPr/>
          <a:lstStyle/>
          <a:p>
            <a:endParaRPr lang="ru-RU"/>
          </a:p>
        </p:txBody>
      </p:sp>
      <p:sp>
        <p:nvSpPr>
          <p:cNvPr id="5" name="Text 3"/>
          <p:cNvSpPr/>
          <p:nvPr/>
        </p:nvSpPr>
        <p:spPr>
          <a:xfrm>
            <a:off x="999768" y="4641413"/>
            <a:ext cx="347841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Қиындық: Жоғары құн</a:t>
            </a:r>
            <a:endParaRPr lang="en-US" sz="1950" dirty="0"/>
          </a:p>
        </p:txBody>
      </p:sp>
      <p:sp>
        <p:nvSpPr>
          <p:cNvPr id="6" name="Text 4"/>
          <p:cNvSpPr/>
          <p:nvPr/>
        </p:nvSpPr>
        <p:spPr>
          <a:xfrm>
            <a:off x="999768" y="5070634"/>
            <a:ext cx="39457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құрылғылары өте қымбат (10-100 мың доллар)</a:t>
            </a:r>
            <a:endParaRPr lang="en-US" sz="1550" dirty="0"/>
          </a:p>
        </p:txBody>
      </p:sp>
      <p:sp>
        <p:nvSpPr>
          <p:cNvPr id="7" name="Shape 5"/>
          <p:cNvSpPr/>
          <p:nvPr/>
        </p:nvSpPr>
        <p:spPr>
          <a:xfrm>
            <a:off x="999768" y="6028104"/>
            <a:ext cx="3945731" cy="32385"/>
          </a:xfrm>
          <a:prstGeom prst="rect">
            <a:avLst/>
          </a:prstGeom>
          <a:solidFill>
            <a:srgbClr val="333F70">
              <a:alpha val="50000"/>
            </a:srgbClr>
          </a:solidFill>
          <a:ln/>
        </p:spPr>
        <p:txBody>
          <a:bodyPr/>
          <a:lstStyle/>
          <a:p>
            <a:endParaRPr lang="ru-RU"/>
          </a:p>
        </p:txBody>
      </p:sp>
      <p:sp>
        <p:nvSpPr>
          <p:cNvPr id="8" name="Text 6"/>
          <p:cNvSpPr/>
          <p:nvPr/>
        </p:nvSpPr>
        <p:spPr>
          <a:xfrm>
            <a:off x="999768" y="6283643"/>
            <a:ext cx="371772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Шешім: Кезеңдік енгізу</a:t>
            </a:r>
            <a:endParaRPr lang="en-US" sz="1950" dirty="0"/>
          </a:p>
        </p:txBody>
      </p:sp>
      <p:sp>
        <p:nvSpPr>
          <p:cNvPr id="9" name="Text 7"/>
          <p:cNvSpPr/>
          <p:nvPr/>
        </p:nvSpPr>
        <p:spPr>
          <a:xfrm>
            <a:off x="999768" y="6712863"/>
            <a:ext cx="39457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Сыни маңызды жүйелерден бастап біртіндеп кеңейту, ROI есептеу</a:t>
            </a:r>
            <a:endParaRPr lang="en-US" sz="1550" dirty="0"/>
          </a:p>
        </p:txBody>
      </p:sp>
      <p:sp>
        <p:nvSpPr>
          <p:cNvPr id="10" name="Shape 8"/>
          <p:cNvSpPr/>
          <p:nvPr/>
        </p:nvSpPr>
        <p:spPr>
          <a:xfrm>
            <a:off x="5143857" y="4443055"/>
            <a:ext cx="4342567" cy="3723561"/>
          </a:xfrm>
          <a:prstGeom prst="rect">
            <a:avLst/>
          </a:prstGeom>
          <a:solidFill>
            <a:srgbClr val="D6F5EE"/>
          </a:solidFill>
          <a:ln/>
        </p:spPr>
        <p:txBody>
          <a:bodyPr/>
          <a:lstStyle/>
          <a:p>
            <a:endParaRPr lang="ru-RU"/>
          </a:p>
        </p:txBody>
      </p:sp>
      <p:sp>
        <p:nvSpPr>
          <p:cNvPr id="11" name="Shape 9"/>
          <p:cNvSpPr/>
          <p:nvPr/>
        </p:nvSpPr>
        <p:spPr>
          <a:xfrm>
            <a:off x="5143857" y="4443055"/>
            <a:ext cx="22860" cy="3723561"/>
          </a:xfrm>
          <a:prstGeom prst="roundRect">
            <a:avLst>
              <a:gd name="adj" fmla="val 364651"/>
            </a:avLst>
          </a:prstGeom>
          <a:solidFill>
            <a:srgbClr val="BCDBD4"/>
          </a:solidFill>
          <a:ln/>
        </p:spPr>
        <p:txBody>
          <a:bodyPr/>
          <a:lstStyle/>
          <a:p>
            <a:endParaRPr lang="ru-RU"/>
          </a:p>
        </p:txBody>
      </p:sp>
      <p:sp>
        <p:nvSpPr>
          <p:cNvPr id="12" name="Text 10"/>
          <p:cNvSpPr/>
          <p:nvPr/>
        </p:nvSpPr>
        <p:spPr>
          <a:xfrm>
            <a:off x="5342215" y="4641413"/>
            <a:ext cx="394585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Қиындық: Интеграция күрделілігі</a:t>
            </a:r>
            <a:endParaRPr lang="en-US" sz="1950" dirty="0"/>
          </a:p>
        </p:txBody>
      </p:sp>
      <p:sp>
        <p:nvSpPr>
          <p:cNvPr id="13" name="Text 11"/>
          <p:cNvSpPr/>
          <p:nvPr/>
        </p:nvSpPr>
        <p:spPr>
          <a:xfrm>
            <a:off x="5342215" y="5380792"/>
            <a:ext cx="394585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Ескі жүйелермен үйлесімділік мәселелері</a:t>
            </a:r>
            <a:endParaRPr lang="en-US" sz="1550" dirty="0"/>
          </a:p>
        </p:txBody>
      </p:sp>
      <p:sp>
        <p:nvSpPr>
          <p:cNvPr id="14" name="Shape 12"/>
          <p:cNvSpPr/>
          <p:nvPr/>
        </p:nvSpPr>
        <p:spPr>
          <a:xfrm>
            <a:off x="5342215" y="6338261"/>
            <a:ext cx="3945850" cy="32385"/>
          </a:xfrm>
          <a:prstGeom prst="rect">
            <a:avLst/>
          </a:prstGeom>
          <a:solidFill>
            <a:srgbClr val="333F70">
              <a:alpha val="50000"/>
            </a:srgbClr>
          </a:solidFill>
          <a:ln/>
        </p:spPr>
        <p:txBody>
          <a:bodyPr/>
          <a:lstStyle/>
          <a:p>
            <a:endParaRPr lang="ru-RU"/>
          </a:p>
        </p:txBody>
      </p:sp>
      <p:sp>
        <p:nvSpPr>
          <p:cNvPr id="15" name="Text 13"/>
          <p:cNvSpPr/>
          <p:nvPr/>
        </p:nvSpPr>
        <p:spPr>
          <a:xfrm>
            <a:off x="5342215" y="6593800"/>
            <a:ext cx="355865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Шешім: Кәсіби қолдау</a:t>
            </a:r>
            <a:endParaRPr lang="en-US" sz="1950" dirty="0"/>
          </a:p>
        </p:txBody>
      </p:sp>
      <p:sp>
        <p:nvSpPr>
          <p:cNvPr id="16" name="Text 14"/>
          <p:cNvSpPr/>
          <p:nvPr/>
        </p:nvSpPr>
        <p:spPr>
          <a:xfrm>
            <a:off x="5342215" y="7023021"/>
            <a:ext cx="394585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Өндірушілер мен интеграторлардың қолдау қызметін пайдалану</a:t>
            </a:r>
            <a:endParaRPr lang="en-US" sz="1550" dirty="0"/>
          </a:p>
        </p:txBody>
      </p:sp>
      <p:sp>
        <p:nvSpPr>
          <p:cNvPr id="17" name="Shape 15"/>
          <p:cNvSpPr/>
          <p:nvPr/>
        </p:nvSpPr>
        <p:spPr>
          <a:xfrm>
            <a:off x="9486424" y="4443055"/>
            <a:ext cx="4342567" cy="3723561"/>
          </a:xfrm>
          <a:prstGeom prst="rect">
            <a:avLst/>
          </a:prstGeom>
          <a:solidFill>
            <a:srgbClr val="D6F5EE"/>
          </a:solidFill>
          <a:ln/>
        </p:spPr>
        <p:txBody>
          <a:bodyPr/>
          <a:lstStyle/>
          <a:p>
            <a:endParaRPr lang="ru-RU"/>
          </a:p>
        </p:txBody>
      </p:sp>
      <p:sp>
        <p:nvSpPr>
          <p:cNvPr id="18" name="Shape 16"/>
          <p:cNvSpPr/>
          <p:nvPr/>
        </p:nvSpPr>
        <p:spPr>
          <a:xfrm>
            <a:off x="9486424" y="4443055"/>
            <a:ext cx="22860" cy="3723561"/>
          </a:xfrm>
          <a:prstGeom prst="roundRect">
            <a:avLst>
              <a:gd name="adj" fmla="val 364651"/>
            </a:avLst>
          </a:prstGeom>
          <a:solidFill>
            <a:srgbClr val="BCDBD4"/>
          </a:solidFill>
          <a:ln/>
        </p:spPr>
        <p:txBody>
          <a:bodyPr/>
          <a:lstStyle/>
          <a:p>
            <a:endParaRPr lang="ru-RU"/>
          </a:p>
        </p:txBody>
      </p:sp>
      <p:sp>
        <p:nvSpPr>
          <p:cNvPr id="19" name="Text 17"/>
          <p:cNvSpPr/>
          <p:nvPr/>
        </p:nvSpPr>
        <p:spPr>
          <a:xfrm>
            <a:off x="9684782" y="4641413"/>
            <a:ext cx="394585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Қиындық: Білікті кадрлар жетіспеушілігі</a:t>
            </a:r>
            <a:endParaRPr lang="en-US" sz="1950" dirty="0"/>
          </a:p>
        </p:txBody>
      </p:sp>
      <p:sp>
        <p:nvSpPr>
          <p:cNvPr id="20" name="Text 18"/>
          <p:cNvSpPr/>
          <p:nvPr/>
        </p:nvSpPr>
        <p:spPr>
          <a:xfrm>
            <a:off x="9684782" y="5380792"/>
            <a:ext cx="394585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HSM/TPM бойынша мамандардың тапшылығы</a:t>
            </a:r>
            <a:endParaRPr lang="en-US" sz="1550" dirty="0"/>
          </a:p>
        </p:txBody>
      </p:sp>
      <p:sp>
        <p:nvSpPr>
          <p:cNvPr id="21" name="Shape 19"/>
          <p:cNvSpPr/>
          <p:nvPr/>
        </p:nvSpPr>
        <p:spPr>
          <a:xfrm>
            <a:off x="9684782" y="6338261"/>
            <a:ext cx="3945850" cy="32385"/>
          </a:xfrm>
          <a:prstGeom prst="rect">
            <a:avLst/>
          </a:prstGeom>
          <a:solidFill>
            <a:srgbClr val="333F70">
              <a:alpha val="50000"/>
            </a:srgbClr>
          </a:solidFill>
          <a:ln/>
        </p:spPr>
        <p:txBody>
          <a:bodyPr/>
          <a:lstStyle/>
          <a:p>
            <a:endParaRPr lang="ru-RU"/>
          </a:p>
        </p:txBody>
      </p:sp>
      <p:sp>
        <p:nvSpPr>
          <p:cNvPr id="22" name="Text 20"/>
          <p:cNvSpPr/>
          <p:nvPr/>
        </p:nvSpPr>
        <p:spPr>
          <a:xfrm>
            <a:off x="9684782" y="6593800"/>
            <a:ext cx="394585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Шешім: Оқыту бағдарламалары</a:t>
            </a:r>
            <a:endParaRPr lang="en-US" sz="1950" dirty="0"/>
          </a:p>
        </p:txBody>
      </p:sp>
      <p:sp>
        <p:nvSpPr>
          <p:cNvPr id="23" name="Text 21"/>
          <p:cNvSpPr/>
          <p:nvPr/>
        </p:nvSpPr>
        <p:spPr>
          <a:xfrm>
            <a:off x="9684782" y="7333178"/>
            <a:ext cx="394585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сертификаттау және үздіксіз оқыту</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793790" y="3623429"/>
            <a:ext cx="7113270"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Инциденттер мен сабақтар</a:t>
            </a:r>
            <a:endParaRPr lang="en-US" sz="3100" dirty="0"/>
          </a:p>
        </p:txBody>
      </p:sp>
      <p:sp>
        <p:nvSpPr>
          <p:cNvPr id="3" name="Text 1"/>
          <p:cNvSpPr/>
          <p:nvPr/>
        </p:nvSpPr>
        <p:spPr>
          <a:xfrm>
            <a:off x="793790" y="4595813"/>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2023 жылы бір қазақстандық компанияда ірі ақпараттық инцидент болды: зиянды программа корпоративтік желіге енді. Бірақ HSM арқылы қорғалған құпия кілттер мен сертификаттар қауіпсіз қалды.</a:t>
            </a:r>
            <a:endParaRPr lang="en-US" sz="1550" dirty="0"/>
          </a:p>
        </p:txBody>
      </p:sp>
      <p:sp>
        <p:nvSpPr>
          <p:cNvPr id="4" name="Text 2"/>
          <p:cNvSpPr/>
          <p:nvPr/>
        </p:nvSpPr>
        <p:spPr>
          <a:xfrm>
            <a:off x="7564874" y="459581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оқиға аппараттық қорғаныстың маңыздылығын тағы бір рет дәлелдеді. Программалық қорғаныс бұзылса да, аппараттық деңгей сенімді қалқан болып қала алады.</a:t>
            </a:r>
            <a:endParaRPr lang="en-US" sz="1550" dirty="0"/>
          </a:p>
        </p:txBody>
      </p:sp>
      <p:sp>
        <p:nvSpPr>
          <p:cNvPr id="5" name="Text 3"/>
          <p:cNvSpPr/>
          <p:nvPr/>
        </p:nvSpPr>
        <p:spPr>
          <a:xfrm>
            <a:off x="1091446" y="6491049"/>
            <a:ext cx="127451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«Егер HSM болмаса, біз барлық криптографиялық кілттерімізді жоғалтып, бизнесіміз тоқтап қалар еді. Аппараттық қорғаныс – бұл инвестиция емес, міндеттілік» – компания IT директоры</a:t>
            </a:r>
            <a:endParaRPr lang="en-US" sz="1550" dirty="0"/>
          </a:p>
        </p:txBody>
      </p:sp>
      <p:sp>
        <p:nvSpPr>
          <p:cNvPr id="6" name="Shape 4"/>
          <p:cNvSpPr/>
          <p:nvPr/>
        </p:nvSpPr>
        <p:spPr>
          <a:xfrm>
            <a:off x="793790" y="6267807"/>
            <a:ext cx="22860" cy="1081564"/>
          </a:xfrm>
          <a:prstGeom prst="rect">
            <a:avLst/>
          </a:prstGeom>
          <a:solidFill>
            <a:srgbClr val="26A688"/>
          </a:solidFill>
          <a:ln/>
        </p:spPr>
        <p:txBody>
          <a:bodyPr/>
          <a:lstStyle/>
          <a:p>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99252" y="3685461"/>
            <a:ext cx="158710" cy="158710"/>
          </a:xfrm>
          <a:prstGeom prst="rect">
            <a:avLst/>
          </a:prstGeom>
        </p:spPr>
      </p:pic>
      <p:sp>
        <p:nvSpPr>
          <p:cNvPr id="6" name="Text 2"/>
          <p:cNvSpPr/>
          <p:nvPr/>
        </p:nvSpPr>
        <p:spPr>
          <a:xfrm>
            <a:off x="6280190" y="4030742"/>
            <a:ext cx="6769894"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Болашаққа көзқарас</a:t>
            </a:r>
            <a:endParaRPr lang="en-US" sz="3900" dirty="0"/>
          </a:p>
        </p:txBody>
      </p:sp>
      <p:sp>
        <p:nvSpPr>
          <p:cNvPr id="7" name="Text 3"/>
          <p:cNvSpPr/>
          <p:nvPr/>
        </p:nvSpPr>
        <p:spPr>
          <a:xfrm>
            <a:off x="6280190" y="494847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Аппараттық қауіпсіздік технологиялары тоқтап қалмайды – олар үнемі дамып, жаңа қауіптерге бейімделуде. Келесі онжылдықта бірнеше маңызды трендтер күтіліп отыр: кванттық криптографияға көшу, биометриялық аутентификацияның кеңеюі, Zero Trust архитектурасының енгізілуі және Edge Computing қауіпсіздігі.</a:t>
            </a:r>
            <a:endParaRPr lang="en-US" sz="1550" dirty="0"/>
          </a:p>
        </p:txBody>
      </p:sp>
      <p:sp>
        <p:nvSpPr>
          <p:cNvPr id="8" name="Text 4"/>
          <p:cNvSpPr/>
          <p:nvPr/>
        </p:nvSpPr>
        <p:spPr>
          <a:xfrm>
            <a:off x="6280190" y="675941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да осы трендтерге бейімделуде. Ұлттық инновациялық жобалар аясында болашақ технологияларға дайындық жүргізілуде.</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246173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Кванттық криптография және Post-Quantum қауіпсіздік</a:t>
            </a:r>
            <a:endParaRPr lang="en-US" sz="3900" dirty="0"/>
          </a:p>
        </p:txBody>
      </p:sp>
      <p:sp>
        <p:nvSpPr>
          <p:cNvPr id="3" name="Text 1"/>
          <p:cNvSpPr/>
          <p:nvPr/>
        </p:nvSpPr>
        <p:spPr>
          <a:xfrm>
            <a:off x="793790" y="4178141"/>
            <a:ext cx="6279356"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Кванттық компьютерлер дамуы қазіргі криптографиялық алгоритмдерге қауіп төндіруде. RSA, ECC сияқты алгоритмдер кванттық компьютерлерге осал болуы мүмкін. Сондықтан Post-Quantum криптография алгоритмдерін әзірлеу және енгізу өзекті міндет.</a:t>
            </a:r>
            <a:endParaRPr lang="en-US" sz="1550" dirty="0"/>
          </a:p>
        </p:txBody>
      </p:sp>
      <p:sp>
        <p:nvSpPr>
          <p:cNvPr id="4" name="Text 2"/>
          <p:cNvSpPr/>
          <p:nvPr/>
        </p:nvSpPr>
        <p:spPr>
          <a:xfrm>
            <a:off x="793790" y="594443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өндірушілері қазірдің өзінде кванттық-қауіпсіз алгоритмдерді қолдау функцияларын енгізуде. NIST ұйымы Post-Quantum стандарттарын бекіту процесінде.</a:t>
            </a:r>
            <a:endParaRPr lang="en-US" sz="1550" dirty="0"/>
          </a:p>
        </p:txBody>
      </p:sp>
      <p:pic>
        <p:nvPicPr>
          <p:cNvPr id="5" name="Image 0" descr="preencoded.png"/>
          <p:cNvPicPr>
            <a:picLocks noChangeAspect="1"/>
          </p:cNvPicPr>
          <p:nvPr/>
        </p:nvPicPr>
        <p:blipFill>
          <a:blip r:embed="rId3"/>
          <a:stretch>
            <a:fillRect/>
          </a:stretch>
        </p:blipFill>
        <p:spPr>
          <a:xfrm>
            <a:off x="7564874" y="4222790"/>
            <a:ext cx="595313" cy="1143000"/>
          </a:xfrm>
          <a:prstGeom prst="rect">
            <a:avLst/>
          </a:prstGeom>
        </p:spPr>
      </p:pic>
      <p:sp>
        <p:nvSpPr>
          <p:cNvPr id="6" name="Text 3"/>
          <p:cNvSpPr/>
          <p:nvPr/>
        </p:nvSpPr>
        <p:spPr>
          <a:xfrm>
            <a:off x="8358545" y="442114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Қазіргі кезең</a:t>
            </a:r>
            <a:endParaRPr lang="en-US" sz="1950" dirty="0"/>
          </a:p>
        </p:txBody>
      </p:sp>
      <p:sp>
        <p:nvSpPr>
          <p:cNvPr id="7" name="Text 4"/>
          <p:cNvSpPr/>
          <p:nvPr/>
        </p:nvSpPr>
        <p:spPr>
          <a:xfrm>
            <a:off x="8358545" y="4929664"/>
            <a:ext cx="548568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Дәстүрлі криптография (RSA, ECC)</a:t>
            </a:r>
            <a:endParaRPr lang="en-US" sz="1550" dirty="0"/>
          </a:p>
        </p:txBody>
      </p:sp>
      <p:pic>
        <p:nvPicPr>
          <p:cNvPr id="8" name="Image 1" descr="preencoded.png"/>
          <p:cNvPicPr>
            <a:picLocks noChangeAspect="1"/>
          </p:cNvPicPr>
          <p:nvPr/>
        </p:nvPicPr>
        <p:blipFill>
          <a:blip r:embed="rId3"/>
          <a:stretch>
            <a:fillRect/>
          </a:stretch>
        </p:blipFill>
        <p:spPr>
          <a:xfrm>
            <a:off x="7862530" y="5643920"/>
            <a:ext cx="595313" cy="1143000"/>
          </a:xfrm>
          <a:prstGeom prst="rect">
            <a:avLst/>
          </a:prstGeom>
        </p:spPr>
      </p:pic>
      <p:sp>
        <p:nvSpPr>
          <p:cNvPr id="9" name="Text 5"/>
          <p:cNvSpPr/>
          <p:nvPr/>
        </p:nvSpPr>
        <p:spPr>
          <a:xfrm>
            <a:off x="8656201" y="584227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Көшу кезеңі</a:t>
            </a:r>
            <a:endParaRPr lang="en-US" sz="1950" dirty="0"/>
          </a:p>
        </p:txBody>
      </p:sp>
      <p:sp>
        <p:nvSpPr>
          <p:cNvPr id="10" name="Text 6"/>
          <p:cNvSpPr/>
          <p:nvPr/>
        </p:nvSpPr>
        <p:spPr>
          <a:xfrm>
            <a:off x="8656201" y="6350794"/>
            <a:ext cx="518802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Гибридті шешімдер (классикалық + PQ)</a:t>
            </a:r>
            <a:endParaRPr lang="en-US" sz="1550" dirty="0"/>
          </a:p>
        </p:txBody>
      </p:sp>
      <p:pic>
        <p:nvPicPr>
          <p:cNvPr id="11" name="Image 2" descr="preencoded.png"/>
          <p:cNvPicPr>
            <a:picLocks noChangeAspect="1"/>
          </p:cNvPicPr>
          <p:nvPr/>
        </p:nvPicPr>
        <p:blipFill>
          <a:blip r:embed="rId3"/>
          <a:stretch>
            <a:fillRect/>
          </a:stretch>
        </p:blipFill>
        <p:spPr>
          <a:xfrm>
            <a:off x="8160187" y="7065050"/>
            <a:ext cx="595313" cy="1143000"/>
          </a:xfrm>
          <a:prstGeom prst="rect">
            <a:avLst/>
          </a:prstGeom>
        </p:spPr>
      </p:pic>
      <p:sp>
        <p:nvSpPr>
          <p:cNvPr id="12" name="Text 7"/>
          <p:cNvSpPr/>
          <p:nvPr/>
        </p:nvSpPr>
        <p:spPr>
          <a:xfrm>
            <a:off x="8953857" y="726340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Болашақ</a:t>
            </a:r>
            <a:endParaRPr lang="en-US" sz="1950" dirty="0"/>
          </a:p>
        </p:txBody>
      </p:sp>
      <p:sp>
        <p:nvSpPr>
          <p:cNvPr id="13" name="Text 8"/>
          <p:cNvSpPr/>
          <p:nvPr/>
        </p:nvSpPr>
        <p:spPr>
          <a:xfrm>
            <a:off x="8953857" y="7771924"/>
            <a:ext cx="4890373"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Толық Post-Quantum криптография</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93790" y="3020497"/>
            <a:ext cx="1300031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инновациялық жобалар</a:t>
            </a:r>
            <a:endParaRPr lang="en-US" sz="3900" dirty="0"/>
          </a:p>
        </p:txBody>
      </p:sp>
      <p:pic>
        <p:nvPicPr>
          <p:cNvPr id="3" name="Image 0" descr="preencoded.png"/>
          <p:cNvPicPr>
            <a:picLocks noChangeAspect="1"/>
          </p:cNvPicPr>
          <p:nvPr/>
        </p:nvPicPr>
        <p:blipFill>
          <a:blip r:embed="rId3"/>
          <a:stretch>
            <a:fillRect/>
          </a:stretch>
        </p:blipFill>
        <p:spPr>
          <a:xfrm>
            <a:off x="793790" y="4037409"/>
            <a:ext cx="1502688" cy="928687"/>
          </a:xfrm>
          <a:prstGeom prst="rect">
            <a:avLst/>
          </a:prstGeom>
        </p:spPr>
      </p:pic>
      <p:sp>
        <p:nvSpPr>
          <p:cNvPr id="4" name="Text 1"/>
          <p:cNvSpPr/>
          <p:nvPr/>
        </p:nvSpPr>
        <p:spPr>
          <a:xfrm>
            <a:off x="2544485" y="4037409"/>
            <a:ext cx="243149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ҰАТ ЖИ экожүйесі</a:t>
            </a:r>
            <a:endParaRPr lang="en-US" sz="1950" dirty="0"/>
          </a:p>
        </p:txBody>
      </p:sp>
      <p:sp>
        <p:nvSpPr>
          <p:cNvPr id="5" name="Text 2"/>
          <p:cNvSpPr/>
          <p:nvPr/>
        </p:nvSpPr>
        <p:spPr>
          <a:xfrm>
            <a:off x="2544485" y="4776788"/>
            <a:ext cx="2431494" cy="317539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ақпараттық технологиялар» АҚ жасанды интеллект және машиналық оқытуды қауіпсіздік жүйелеріне енгізуде. HSM логтарын талдау және қауіптерді болжау жобалары іске асырылуда.</a:t>
            </a:r>
            <a:endParaRPr lang="en-US" sz="1550" dirty="0"/>
          </a:p>
        </p:txBody>
      </p:sp>
      <p:pic>
        <p:nvPicPr>
          <p:cNvPr id="6" name="Image 1" descr="preencoded.png"/>
          <p:cNvPicPr>
            <a:picLocks noChangeAspect="1"/>
          </p:cNvPicPr>
          <p:nvPr/>
        </p:nvPicPr>
        <p:blipFill>
          <a:blip r:embed="rId4"/>
          <a:stretch>
            <a:fillRect/>
          </a:stretch>
        </p:blipFill>
        <p:spPr>
          <a:xfrm>
            <a:off x="5223986" y="4037409"/>
            <a:ext cx="1502807" cy="928687"/>
          </a:xfrm>
          <a:prstGeom prst="rect">
            <a:avLst/>
          </a:prstGeom>
        </p:spPr>
      </p:pic>
      <p:sp>
        <p:nvSpPr>
          <p:cNvPr id="7" name="Text 3"/>
          <p:cNvSpPr/>
          <p:nvPr/>
        </p:nvSpPr>
        <p:spPr>
          <a:xfrm>
            <a:off x="6974800" y="4037409"/>
            <a:ext cx="2431494"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Цифрлық инфрақұрылымды жетілдіру</a:t>
            </a:r>
            <a:endParaRPr lang="en-US" sz="1950" dirty="0"/>
          </a:p>
        </p:txBody>
      </p:sp>
      <p:sp>
        <p:nvSpPr>
          <p:cNvPr id="8" name="Text 4"/>
          <p:cNvSpPr/>
          <p:nvPr/>
        </p:nvSpPr>
        <p:spPr>
          <a:xfrm>
            <a:off x="6974800" y="5086945"/>
            <a:ext cx="2431494" cy="285785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цифрлық инфрақұрылымда аппараттық қауіпсіздікті арттыру жобалары жүзеге асырылуда. Барлық маңызды мемлекеттік жүйелерде HSM енгізу жоспарлануда.</a:t>
            </a:r>
            <a:endParaRPr lang="en-US" sz="1550" dirty="0"/>
          </a:p>
        </p:txBody>
      </p:sp>
      <p:pic>
        <p:nvPicPr>
          <p:cNvPr id="9" name="Image 2" descr="preencoded.png"/>
          <p:cNvPicPr>
            <a:picLocks noChangeAspect="1"/>
          </p:cNvPicPr>
          <p:nvPr/>
        </p:nvPicPr>
        <p:blipFill>
          <a:blip r:embed="rId5"/>
          <a:stretch>
            <a:fillRect/>
          </a:stretch>
        </p:blipFill>
        <p:spPr>
          <a:xfrm>
            <a:off x="9654302" y="4037409"/>
            <a:ext cx="1502807" cy="928687"/>
          </a:xfrm>
          <a:prstGeom prst="rect">
            <a:avLst/>
          </a:prstGeom>
        </p:spPr>
      </p:pic>
      <p:sp>
        <p:nvSpPr>
          <p:cNvPr id="10" name="Text 5"/>
          <p:cNvSpPr/>
          <p:nvPr/>
        </p:nvSpPr>
        <p:spPr>
          <a:xfrm>
            <a:off x="11405116" y="4037409"/>
            <a:ext cx="2431494" cy="1240631"/>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Блокчейн және аппараттық қауіпсіздік</a:t>
            </a:r>
            <a:endParaRPr lang="en-US" sz="1950" dirty="0"/>
          </a:p>
        </p:txBody>
      </p:sp>
      <p:sp>
        <p:nvSpPr>
          <p:cNvPr id="11" name="Text 6"/>
          <p:cNvSpPr/>
          <p:nvPr/>
        </p:nvSpPr>
        <p:spPr>
          <a:xfrm>
            <a:off x="11405116" y="5397103"/>
            <a:ext cx="2431494"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Блокчейн технологияларын HSM-мен біріктіру бойынша пилоттық жобалар жүргізілуде. Бұл крипто-активтерді қауіпсіз басқаруға мүмкіндік береді.</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5" name="Text 2"/>
          <p:cNvSpPr/>
          <p:nvPr/>
        </p:nvSpPr>
        <p:spPr>
          <a:xfrm>
            <a:off x="793790" y="253638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Аппараттық қорғаныс – қауіпсіздіктің іргетасы</a:t>
            </a:r>
            <a:endParaRPr lang="en-US" sz="3900" dirty="0"/>
          </a:p>
        </p:txBody>
      </p:sp>
      <p:sp>
        <p:nvSpPr>
          <p:cNvPr id="6" name="Text 3"/>
          <p:cNvSpPr/>
          <p:nvPr/>
        </p:nvSpPr>
        <p:spPr>
          <a:xfrm>
            <a:off x="793790" y="4252793"/>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жүйесінің тиімділігі оның ең әлсіз буынымен анықталады. Программалық және ұйымдастырушылық шаралар қаншалықты күшті болса да, аппараттық деңгейде сенімді қорғаныс болмаса, жүйе осал қалады.</a:t>
            </a:r>
            <a:endParaRPr lang="en-US" sz="1550" dirty="0"/>
          </a:p>
        </p:txBody>
      </p:sp>
      <p:sp>
        <p:nvSpPr>
          <p:cNvPr id="7" name="Text 4"/>
          <p:cNvSpPr/>
          <p:nvPr/>
        </p:nvSpPr>
        <p:spPr>
          <a:xfrm>
            <a:off x="793790" y="5701546"/>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және TPM технологиялары аппараттық деңгейде физикалық және логикалық қорғанысты қамтамасыз етеді. Олар криптографиялық кілттерді қауіпсіз сақтайды, шифрлау операцияларын жылдам орындайды және платформа сенімділігін растайды.</a:t>
            </a:r>
            <a:endParaRPr lang="en-US" sz="1550" dirty="0"/>
          </a:p>
        </p:txBody>
      </p:sp>
      <p:sp>
        <p:nvSpPr>
          <p:cNvPr id="8" name="Shape 5"/>
          <p:cNvSpPr/>
          <p:nvPr/>
        </p:nvSpPr>
        <p:spPr>
          <a:xfrm>
            <a:off x="8917543" y="4396621"/>
            <a:ext cx="4035385" cy="248007"/>
          </a:xfrm>
          <a:prstGeom prst="roundRect">
            <a:avLst>
              <a:gd name="adj" fmla="val 33612"/>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8917543" y="4396621"/>
            <a:ext cx="3430072" cy="248007"/>
          </a:xfrm>
          <a:prstGeom prst="roundRect">
            <a:avLst>
              <a:gd name="adj" fmla="val 33612"/>
            </a:avLst>
          </a:prstGeom>
          <a:solidFill>
            <a:srgbClr val="26A688"/>
          </a:solidFill>
          <a:ln/>
        </p:spPr>
        <p:txBody>
          <a:bodyPr/>
          <a:lstStyle/>
          <a:p>
            <a:endParaRPr lang="ru-RU"/>
          </a:p>
        </p:txBody>
      </p:sp>
      <p:sp>
        <p:nvSpPr>
          <p:cNvPr id="10" name="Text 7"/>
          <p:cNvSpPr/>
          <p:nvPr/>
        </p:nvSpPr>
        <p:spPr>
          <a:xfrm>
            <a:off x="13101757" y="4396621"/>
            <a:ext cx="742355" cy="248007"/>
          </a:xfrm>
          <a:prstGeom prst="rect">
            <a:avLst/>
          </a:prstGeom>
          <a:noFill/>
          <a:ln/>
        </p:spPr>
        <p:txBody>
          <a:bodyPr wrap="none" lIns="0" tIns="0" rIns="0" bIns="0" rtlCol="0" anchor="t"/>
          <a:lstStyle/>
          <a:p>
            <a:pPr marL="0" indent="0" algn="l">
              <a:lnSpc>
                <a:spcPts val="1950"/>
              </a:lnSpc>
              <a:buNone/>
            </a:pPr>
            <a:r>
              <a:rPr lang="en-US" sz="1950" b="1" dirty="0">
                <a:solidFill>
                  <a:srgbClr val="333F70"/>
                </a:solidFill>
                <a:latin typeface="Unbounded Bold" pitchFamily="34" charset="0"/>
                <a:ea typeface="Unbounded Bold" pitchFamily="34" charset="-122"/>
                <a:cs typeface="Unbounded Bold" pitchFamily="34" charset="-120"/>
              </a:rPr>
              <a:t>85%</a:t>
            </a:r>
            <a:endParaRPr lang="en-US" sz="1950" dirty="0"/>
          </a:p>
        </p:txBody>
      </p:sp>
      <p:sp>
        <p:nvSpPr>
          <p:cNvPr id="11" name="Text 8"/>
          <p:cNvSpPr/>
          <p:nvPr/>
        </p:nvSpPr>
        <p:spPr>
          <a:xfrm>
            <a:off x="8917543" y="4892635"/>
            <a:ext cx="295656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Сенімділік деңгейі</a:t>
            </a:r>
            <a:endParaRPr lang="en-US" sz="1950" dirty="0"/>
          </a:p>
        </p:txBody>
      </p:sp>
      <p:sp>
        <p:nvSpPr>
          <p:cNvPr id="12" name="Shape 9"/>
          <p:cNvSpPr/>
          <p:nvPr/>
        </p:nvSpPr>
        <p:spPr>
          <a:xfrm>
            <a:off x="8917543" y="5698808"/>
            <a:ext cx="4031694" cy="248007"/>
          </a:xfrm>
          <a:prstGeom prst="roundRect">
            <a:avLst>
              <a:gd name="adj" fmla="val 33612"/>
            </a:avLst>
          </a:prstGeom>
          <a:solidFill>
            <a:srgbClr val="D6F5EE"/>
          </a:solidFill>
          <a:ln w="7620">
            <a:solidFill>
              <a:srgbClr val="BCDBD4"/>
            </a:solidFill>
            <a:prstDash val="solid"/>
          </a:ln>
        </p:spPr>
        <p:txBody>
          <a:bodyPr/>
          <a:lstStyle/>
          <a:p>
            <a:endParaRPr lang="ru-RU"/>
          </a:p>
        </p:txBody>
      </p:sp>
      <p:sp>
        <p:nvSpPr>
          <p:cNvPr id="13" name="Shape 10"/>
          <p:cNvSpPr/>
          <p:nvPr/>
        </p:nvSpPr>
        <p:spPr>
          <a:xfrm>
            <a:off x="8917543" y="5698808"/>
            <a:ext cx="3991332" cy="248007"/>
          </a:xfrm>
          <a:prstGeom prst="roundRect">
            <a:avLst>
              <a:gd name="adj" fmla="val 33612"/>
            </a:avLst>
          </a:prstGeom>
          <a:solidFill>
            <a:srgbClr val="26A688"/>
          </a:solidFill>
          <a:ln/>
        </p:spPr>
        <p:txBody>
          <a:bodyPr/>
          <a:lstStyle/>
          <a:p>
            <a:endParaRPr lang="ru-RU"/>
          </a:p>
        </p:txBody>
      </p:sp>
      <p:sp>
        <p:nvSpPr>
          <p:cNvPr id="14" name="Text 11"/>
          <p:cNvSpPr/>
          <p:nvPr/>
        </p:nvSpPr>
        <p:spPr>
          <a:xfrm>
            <a:off x="13098066" y="5698808"/>
            <a:ext cx="746046" cy="248007"/>
          </a:xfrm>
          <a:prstGeom prst="rect">
            <a:avLst/>
          </a:prstGeom>
          <a:noFill/>
          <a:ln/>
        </p:spPr>
        <p:txBody>
          <a:bodyPr wrap="none" lIns="0" tIns="0" rIns="0" bIns="0" rtlCol="0" anchor="t"/>
          <a:lstStyle/>
          <a:p>
            <a:pPr marL="0" indent="0" algn="l">
              <a:lnSpc>
                <a:spcPts val="1950"/>
              </a:lnSpc>
              <a:buNone/>
            </a:pPr>
            <a:r>
              <a:rPr lang="en-US" sz="1950" b="1" dirty="0">
                <a:solidFill>
                  <a:srgbClr val="333F70"/>
                </a:solidFill>
                <a:latin typeface="Unbounded Bold" pitchFamily="34" charset="0"/>
                <a:ea typeface="Unbounded Bold" pitchFamily="34" charset="-122"/>
                <a:cs typeface="Unbounded Bold" pitchFamily="34" charset="-120"/>
              </a:rPr>
              <a:t>99%</a:t>
            </a:r>
            <a:endParaRPr lang="en-US" sz="1950" dirty="0"/>
          </a:p>
        </p:txBody>
      </p:sp>
      <p:sp>
        <p:nvSpPr>
          <p:cNvPr id="15" name="Text 12"/>
          <p:cNvSpPr/>
          <p:nvPr/>
        </p:nvSpPr>
        <p:spPr>
          <a:xfrm>
            <a:off x="8917543" y="619482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a:t>
            </a:r>
            <a:endParaRPr lang="en-US" sz="1950" dirty="0"/>
          </a:p>
        </p:txBody>
      </p:sp>
      <p:sp>
        <p:nvSpPr>
          <p:cNvPr id="16" name="Shape 13"/>
          <p:cNvSpPr/>
          <p:nvPr/>
        </p:nvSpPr>
        <p:spPr>
          <a:xfrm>
            <a:off x="8917543" y="7000994"/>
            <a:ext cx="3868936" cy="248007"/>
          </a:xfrm>
          <a:prstGeom prst="roundRect">
            <a:avLst>
              <a:gd name="adj" fmla="val 33612"/>
            </a:avLst>
          </a:prstGeom>
          <a:solidFill>
            <a:srgbClr val="D6F5EE"/>
          </a:solidFill>
          <a:ln w="7620">
            <a:solidFill>
              <a:srgbClr val="BCDBD4"/>
            </a:solidFill>
            <a:prstDash val="solid"/>
          </a:ln>
        </p:spPr>
        <p:txBody>
          <a:bodyPr/>
          <a:lstStyle/>
          <a:p>
            <a:endParaRPr lang="ru-RU"/>
          </a:p>
        </p:txBody>
      </p:sp>
      <p:sp>
        <p:nvSpPr>
          <p:cNvPr id="17" name="Shape 14"/>
          <p:cNvSpPr/>
          <p:nvPr/>
        </p:nvSpPr>
        <p:spPr>
          <a:xfrm>
            <a:off x="8917543" y="7000994"/>
            <a:ext cx="3868936" cy="248007"/>
          </a:xfrm>
          <a:prstGeom prst="roundRect">
            <a:avLst>
              <a:gd name="adj" fmla="val 33612"/>
            </a:avLst>
          </a:prstGeom>
          <a:solidFill>
            <a:srgbClr val="26A688"/>
          </a:solidFill>
          <a:ln/>
        </p:spPr>
        <p:txBody>
          <a:bodyPr/>
          <a:lstStyle/>
          <a:p>
            <a:endParaRPr lang="ru-RU"/>
          </a:p>
        </p:txBody>
      </p:sp>
      <p:sp>
        <p:nvSpPr>
          <p:cNvPr id="18" name="Text 15"/>
          <p:cNvSpPr/>
          <p:nvPr/>
        </p:nvSpPr>
        <p:spPr>
          <a:xfrm>
            <a:off x="12935307" y="7000994"/>
            <a:ext cx="908804" cy="248007"/>
          </a:xfrm>
          <a:prstGeom prst="rect">
            <a:avLst/>
          </a:prstGeom>
          <a:noFill/>
          <a:ln/>
        </p:spPr>
        <p:txBody>
          <a:bodyPr wrap="none" lIns="0" tIns="0" rIns="0" bIns="0" rtlCol="0" anchor="t"/>
          <a:lstStyle/>
          <a:p>
            <a:pPr marL="0" indent="0" algn="l">
              <a:lnSpc>
                <a:spcPts val="1950"/>
              </a:lnSpc>
              <a:buNone/>
            </a:pPr>
            <a:r>
              <a:rPr lang="en-US" sz="1950" b="1" dirty="0">
                <a:solidFill>
                  <a:srgbClr val="333F70"/>
                </a:solidFill>
                <a:latin typeface="Unbounded Bold" pitchFamily="34" charset="0"/>
                <a:ea typeface="Unbounded Bold" pitchFamily="34" charset="-122"/>
                <a:cs typeface="Unbounded Bold" pitchFamily="34" charset="-120"/>
              </a:rPr>
              <a:t>100%</a:t>
            </a:r>
            <a:endParaRPr lang="en-US" sz="1950" dirty="0"/>
          </a:p>
        </p:txBody>
      </p:sp>
      <p:sp>
        <p:nvSpPr>
          <p:cNvPr id="19" name="Text 16"/>
          <p:cNvSpPr/>
          <p:nvPr/>
        </p:nvSpPr>
        <p:spPr>
          <a:xfrm>
            <a:off x="8917543" y="749700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a:t>
            </a:r>
            <a:endParaRPr lang="en-US" sz="1950" dirty="0"/>
          </a:p>
        </p:txBody>
      </p:sp>
      <p:sp>
        <p:nvSpPr>
          <p:cNvPr id="20" name="Text 17"/>
          <p:cNvSpPr/>
          <p:nvPr/>
        </p:nvSpPr>
        <p:spPr>
          <a:xfrm>
            <a:off x="793790" y="825365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Қазіргі заманғы киберқауіптер жағдайында аппараттық қауіпсіздік құралдарын енгізу – бұл таңдау емес, қажеттілік. Қазақстан да осы бағытта белсенді қадамдар жасауда.</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793790" y="659487"/>
            <a:ext cx="7249239" cy="558165"/>
          </a:xfrm>
          <a:prstGeom prst="rect">
            <a:avLst/>
          </a:prstGeom>
          <a:noFill/>
          <a:ln/>
        </p:spPr>
        <p:txBody>
          <a:bodyPr wrap="non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Практикалық ұсыныстар</a:t>
            </a:r>
            <a:endParaRPr lang="en-US" sz="3500" dirty="0"/>
          </a:p>
        </p:txBody>
      </p:sp>
      <p:sp>
        <p:nvSpPr>
          <p:cNvPr id="3" name="Shape 1"/>
          <p:cNvSpPr/>
          <p:nvPr/>
        </p:nvSpPr>
        <p:spPr>
          <a:xfrm>
            <a:off x="793790" y="1539121"/>
            <a:ext cx="13042821" cy="2072997"/>
          </a:xfrm>
          <a:prstGeom prst="roundRect">
            <a:avLst>
              <a:gd name="adj" fmla="val 3619"/>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816650" y="1561981"/>
            <a:ext cx="714494" cy="2027277"/>
          </a:xfrm>
          <a:prstGeom prst="roundRect">
            <a:avLst>
              <a:gd name="adj" fmla="val 6661"/>
            </a:avLst>
          </a:prstGeom>
          <a:solidFill>
            <a:srgbClr val="D6F5EE"/>
          </a:solidFill>
          <a:ln/>
        </p:spPr>
        <p:txBody>
          <a:bodyPr/>
          <a:lstStyle/>
          <a:p>
            <a:endParaRPr lang="ru-RU"/>
          </a:p>
        </p:txBody>
      </p:sp>
      <p:sp>
        <p:nvSpPr>
          <p:cNvPr id="5" name="Text 3"/>
          <p:cNvSpPr/>
          <p:nvPr/>
        </p:nvSpPr>
        <p:spPr>
          <a:xfrm>
            <a:off x="1036082" y="2408158"/>
            <a:ext cx="267891" cy="334923"/>
          </a:xfrm>
          <a:prstGeom prst="rect">
            <a:avLst/>
          </a:prstGeom>
          <a:noFill/>
          <a:ln/>
        </p:spPr>
        <p:txBody>
          <a:bodyPr wrap="none" lIns="0" tIns="0" rIns="0" bIns="0" rtlCol="0" anchor="t"/>
          <a:lstStyle/>
          <a:p>
            <a:pPr marL="0" indent="0" algn="l">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1</a:t>
            </a:r>
            <a:endParaRPr lang="en-US" sz="2100" dirty="0"/>
          </a:p>
        </p:txBody>
      </p:sp>
      <p:sp>
        <p:nvSpPr>
          <p:cNvPr id="6" name="Text 4"/>
          <p:cNvSpPr/>
          <p:nvPr/>
        </p:nvSpPr>
        <p:spPr>
          <a:xfrm>
            <a:off x="1691878" y="1740575"/>
            <a:ext cx="4790956"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Аппараттық қорғанысты кеңейту</a:t>
            </a:r>
            <a:endParaRPr lang="en-US" sz="1750" dirty="0"/>
          </a:p>
        </p:txBody>
      </p:sp>
      <p:sp>
        <p:nvSpPr>
          <p:cNvPr id="7" name="Text 5"/>
          <p:cNvSpPr/>
          <p:nvPr/>
        </p:nvSpPr>
        <p:spPr>
          <a:xfrm>
            <a:off x="1691878" y="2115979"/>
            <a:ext cx="11943278" cy="271463"/>
          </a:xfrm>
          <a:prstGeom prst="rect">
            <a:avLst/>
          </a:prstGeom>
          <a:noFill/>
          <a:ln/>
        </p:spPr>
        <p:txBody>
          <a:bodyPr wrap="non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Барлық сыни маңызды жүйелерде HSM немесе TPM технологияларын енгізу. Кезеңдік жоспар құру және ROI есептеу.</a:t>
            </a:r>
            <a:endParaRPr lang="en-US" sz="1400" dirty="0"/>
          </a:p>
        </p:txBody>
      </p:sp>
      <p:sp>
        <p:nvSpPr>
          <p:cNvPr id="8" name="Text 6"/>
          <p:cNvSpPr/>
          <p:nvPr/>
        </p:nvSpPr>
        <p:spPr>
          <a:xfrm>
            <a:off x="1691878" y="2483882"/>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Инфрақұрылымды аудит жүргізу</a:t>
            </a:r>
            <a:endParaRPr lang="en-US" sz="1400" dirty="0"/>
          </a:p>
        </p:txBody>
      </p:sp>
      <p:sp>
        <p:nvSpPr>
          <p:cNvPr id="9" name="Text 7"/>
          <p:cNvSpPr/>
          <p:nvPr/>
        </p:nvSpPr>
        <p:spPr>
          <a:xfrm>
            <a:off x="1691878" y="2811542"/>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Сыни активтерді анықтау</a:t>
            </a:r>
            <a:endParaRPr lang="en-US" sz="1400" dirty="0"/>
          </a:p>
        </p:txBody>
      </p:sp>
      <p:sp>
        <p:nvSpPr>
          <p:cNvPr id="10" name="Text 8"/>
          <p:cNvSpPr/>
          <p:nvPr/>
        </p:nvSpPr>
        <p:spPr>
          <a:xfrm>
            <a:off x="1691878" y="3139202"/>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Енгізу жоспарын әзірлеу</a:t>
            </a:r>
            <a:endParaRPr lang="en-US" sz="1400" dirty="0"/>
          </a:p>
        </p:txBody>
      </p:sp>
      <p:sp>
        <p:nvSpPr>
          <p:cNvPr id="11" name="Shape 9"/>
          <p:cNvSpPr/>
          <p:nvPr/>
        </p:nvSpPr>
        <p:spPr>
          <a:xfrm>
            <a:off x="793790" y="3772853"/>
            <a:ext cx="13042821" cy="2072997"/>
          </a:xfrm>
          <a:prstGeom prst="roundRect">
            <a:avLst>
              <a:gd name="adj" fmla="val 3619"/>
            </a:avLst>
          </a:prstGeom>
          <a:solidFill>
            <a:srgbClr val="FFFFFF"/>
          </a:solidFill>
          <a:ln w="22860">
            <a:solidFill>
              <a:srgbClr val="BCDBD4"/>
            </a:solidFill>
            <a:prstDash val="solid"/>
          </a:ln>
        </p:spPr>
        <p:txBody>
          <a:bodyPr/>
          <a:lstStyle/>
          <a:p>
            <a:endParaRPr lang="ru-RU"/>
          </a:p>
        </p:txBody>
      </p:sp>
      <p:sp>
        <p:nvSpPr>
          <p:cNvPr id="12" name="Shape 10"/>
          <p:cNvSpPr/>
          <p:nvPr/>
        </p:nvSpPr>
        <p:spPr>
          <a:xfrm>
            <a:off x="816650" y="3795712"/>
            <a:ext cx="714494" cy="2027277"/>
          </a:xfrm>
          <a:prstGeom prst="roundRect">
            <a:avLst>
              <a:gd name="adj" fmla="val 6661"/>
            </a:avLst>
          </a:prstGeom>
          <a:solidFill>
            <a:srgbClr val="D6F5EE"/>
          </a:solidFill>
          <a:ln/>
        </p:spPr>
        <p:txBody>
          <a:bodyPr/>
          <a:lstStyle/>
          <a:p>
            <a:endParaRPr lang="ru-RU"/>
          </a:p>
        </p:txBody>
      </p:sp>
      <p:sp>
        <p:nvSpPr>
          <p:cNvPr id="13" name="Text 11"/>
          <p:cNvSpPr/>
          <p:nvPr/>
        </p:nvSpPr>
        <p:spPr>
          <a:xfrm>
            <a:off x="1036082" y="4641890"/>
            <a:ext cx="267891" cy="334923"/>
          </a:xfrm>
          <a:prstGeom prst="rect">
            <a:avLst/>
          </a:prstGeom>
          <a:noFill/>
          <a:ln/>
        </p:spPr>
        <p:txBody>
          <a:bodyPr wrap="none" lIns="0" tIns="0" rIns="0" bIns="0" rtlCol="0" anchor="t"/>
          <a:lstStyle/>
          <a:p>
            <a:pPr marL="0" indent="0" algn="l">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2</a:t>
            </a:r>
            <a:endParaRPr lang="en-US" sz="2100" dirty="0"/>
          </a:p>
        </p:txBody>
      </p:sp>
      <p:sp>
        <p:nvSpPr>
          <p:cNvPr id="14" name="Text 12"/>
          <p:cNvSpPr/>
          <p:nvPr/>
        </p:nvSpPr>
        <p:spPr>
          <a:xfrm>
            <a:off x="1691878" y="3974306"/>
            <a:ext cx="3311128"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Қызметкерлерді оқыту</a:t>
            </a:r>
            <a:endParaRPr lang="en-US" sz="1750" dirty="0"/>
          </a:p>
        </p:txBody>
      </p:sp>
      <p:sp>
        <p:nvSpPr>
          <p:cNvPr id="15" name="Text 13"/>
          <p:cNvSpPr/>
          <p:nvPr/>
        </p:nvSpPr>
        <p:spPr>
          <a:xfrm>
            <a:off x="1691878" y="4349710"/>
            <a:ext cx="11943278" cy="271463"/>
          </a:xfrm>
          <a:prstGeom prst="rect">
            <a:avLst/>
          </a:prstGeom>
          <a:noFill/>
          <a:ln/>
        </p:spPr>
        <p:txBody>
          <a:bodyPr wrap="non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IT мамандары мен қауіпсіздік қызметі қызметкерлерін HSM/TPM технологиялары бойынша үздіксіз оқыту және сертификаттау.</a:t>
            </a:r>
            <a:endParaRPr lang="en-US" sz="1400" dirty="0"/>
          </a:p>
        </p:txBody>
      </p:sp>
      <p:sp>
        <p:nvSpPr>
          <p:cNvPr id="16" name="Text 14"/>
          <p:cNvSpPr/>
          <p:nvPr/>
        </p:nvSpPr>
        <p:spPr>
          <a:xfrm>
            <a:off x="1691878" y="4717613"/>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Негізгі оқу курстары</a:t>
            </a:r>
            <a:endParaRPr lang="en-US" sz="1400" dirty="0"/>
          </a:p>
        </p:txBody>
      </p:sp>
      <p:sp>
        <p:nvSpPr>
          <p:cNvPr id="17" name="Text 15"/>
          <p:cNvSpPr/>
          <p:nvPr/>
        </p:nvSpPr>
        <p:spPr>
          <a:xfrm>
            <a:off x="1691878" y="5045273"/>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Практикалық жаттығулар</a:t>
            </a:r>
            <a:endParaRPr lang="en-US" sz="1400" dirty="0"/>
          </a:p>
        </p:txBody>
      </p:sp>
      <p:sp>
        <p:nvSpPr>
          <p:cNvPr id="18" name="Text 16"/>
          <p:cNvSpPr/>
          <p:nvPr/>
        </p:nvSpPr>
        <p:spPr>
          <a:xfrm>
            <a:off x="1691878" y="5372933"/>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Халықаралық сертификаттау</a:t>
            </a:r>
            <a:endParaRPr lang="en-US" sz="1400" dirty="0"/>
          </a:p>
        </p:txBody>
      </p:sp>
      <p:sp>
        <p:nvSpPr>
          <p:cNvPr id="19" name="Shape 17"/>
          <p:cNvSpPr/>
          <p:nvPr/>
        </p:nvSpPr>
        <p:spPr>
          <a:xfrm>
            <a:off x="793790" y="6006584"/>
            <a:ext cx="13042821" cy="2072997"/>
          </a:xfrm>
          <a:prstGeom prst="roundRect">
            <a:avLst>
              <a:gd name="adj" fmla="val 3619"/>
            </a:avLst>
          </a:prstGeom>
          <a:solidFill>
            <a:srgbClr val="FFFFFF"/>
          </a:solidFill>
          <a:ln w="22860">
            <a:solidFill>
              <a:srgbClr val="BCDBD4"/>
            </a:solidFill>
            <a:prstDash val="solid"/>
          </a:ln>
        </p:spPr>
        <p:txBody>
          <a:bodyPr/>
          <a:lstStyle/>
          <a:p>
            <a:endParaRPr lang="ru-RU"/>
          </a:p>
        </p:txBody>
      </p:sp>
      <p:sp>
        <p:nvSpPr>
          <p:cNvPr id="20" name="Shape 18"/>
          <p:cNvSpPr/>
          <p:nvPr/>
        </p:nvSpPr>
        <p:spPr>
          <a:xfrm>
            <a:off x="816650" y="6029444"/>
            <a:ext cx="714494" cy="2027277"/>
          </a:xfrm>
          <a:prstGeom prst="roundRect">
            <a:avLst>
              <a:gd name="adj" fmla="val 6661"/>
            </a:avLst>
          </a:prstGeom>
          <a:solidFill>
            <a:srgbClr val="D6F5EE"/>
          </a:solidFill>
          <a:ln/>
        </p:spPr>
        <p:txBody>
          <a:bodyPr/>
          <a:lstStyle/>
          <a:p>
            <a:endParaRPr lang="ru-RU"/>
          </a:p>
        </p:txBody>
      </p:sp>
      <p:sp>
        <p:nvSpPr>
          <p:cNvPr id="21" name="Text 19"/>
          <p:cNvSpPr/>
          <p:nvPr/>
        </p:nvSpPr>
        <p:spPr>
          <a:xfrm>
            <a:off x="1036082" y="6875621"/>
            <a:ext cx="267891" cy="334923"/>
          </a:xfrm>
          <a:prstGeom prst="rect">
            <a:avLst/>
          </a:prstGeom>
          <a:noFill/>
          <a:ln/>
        </p:spPr>
        <p:txBody>
          <a:bodyPr wrap="none" lIns="0" tIns="0" rIns="0" bIns="0" rtlCol="0" anchor="t"/>
          <a:lstStyle/>
          <a:p>
            <a:pPr marL="0" indent="0" algn="l">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3</a:t>
            </a:r>
            <a:endParaRPr lang="en-US" sz="2100" dirty="0"/>
          </a:p>
        </p:txBody>
      </p:sp>
      <p:sp>
        <p:nvSpPr>
          <p:cNvPr id="22" name="Text 20"/>
          <p:cNvSpPr/>
          <p:nvPr/>
        </p:nvSpPr>
        <p:spPr>
          <a:xfrm>
            <a:off x="1691878" y="6208038"/>
            <a:ext cx="4708208"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Ақпараттық мәдениетті арттыру</a:t>
            </a:r>
            <a:endParaRPr lang="en-US" sz="1750" dirty="0"/>
          </a:p>
        </p:txBody>
      </p:sp>
      <p:sp>
        <p:nvSpPr>
          <p:cNvPr id="23" name="Text 21"/>
          <p:cNvSpPr/>
          <p:nvPr/>
        </p:nvSpPr>
        <p:spPr>
          <a:xfrm>
            <a:off x="1691878" y="6583442"/>
            <a:ext cx="11943278" cy="271463"/>
          </a:xfrm>
          <a:prstGeom prst="rect">
            <a:avLst/>
          </a:prstGeom>
          <a:noFill/>
          <a:ln/>
        </p:spPr>
        <p:txBody>
          <a:bodyPr wrap="non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Барлық қызметкерлер арасында ақпараттық қауіпсіздік мәдениетін қалыптастыру, қауіптер туралы хабардар ету.</a:t>
            </a:r>
            <a:endParaRPr lang="en-US" sz="1400" dirty="0"/>
          </a:p>
        </p:txBody>
      </p:sp>
      <p:sp>
        <p:nvSpPr>
          <p:cNvPr id="24" name="Text 22"/>
          <p:cNvSpPr/>
          <p:nvPr/>
        </p:nvSpPr>
        <p:spPr>
          <a:xfrm>
            <a:off x="1691878" y="6951345"/>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Жалпы ақпараттандыру семинарлары</a:t>
            </a:r>
            <a:endParaRPr lang="en-US" sz="1400" dirty="0"/>
          </a:p>
        </p:txBody>
      </p:sp>
      <p:sp>
        <p:nvSpPr>
          <p:cNvPr id="25" name="Text 23"/>
          <p:cNvSpPr/>
          <p:nvPr/>
        </p:nvSpPr>
        <p:spPr>
          <a:xfrm>
            <a:off x="1691878" y="7279005"/>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Фишингке қарсы жаттығулар</a:t>
            </a:r>
            <a:endParaRPr lang="en-US" sz="1400" dirty="0"/>
          </a:p>
        </p:txBody>
      </p:sp>
      <p:sp>
        <p:nvSpPr>
          <p:cNvPr id="26" name="Text 24"/>
          <p:cNvSpPr/>
          <p:nvPr/>
        </p:nvSpPr>
        <p:spPr>
          <a:xfrm>
            <a:off x="1691878" y="7606665"/>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Қауіпсіздік саясатын үгіттеу</a:t>
            </a:r>
            <a:endParaRPr lang="en-US" sz="1400" dirty="0"/>
          </a:p>
        </p:txBody>
      </p:sp>
      <p:sp>
        <p:nvSpPr>
          <p:cNvPr id="27" name="Shape 25"/>
          <p:cNvSpPr/>
          <p:nvPr/>
        </p:nvSpPr>
        <p:spPr>
          <a:xfrm>
            <a:off x="793790" y="8240316"/>
            <a:ext cx="13042821" cy="2072997"/>
          </a:xfrm>
          <a:prstGeom prst="roundRect">
            <a:avLst>
              <a:gd name="adj" fmla="val 3619"/>
            </a:avLst>
          </a:prstGeom>
          <a:solidFill>
            <a:srgbClr val="FFFFFF"/>
          </a:solidFill>
          <a:ln w="22860">
            <a:solidFill>
              <a:srgbClr val="BCDBD4"/>
            </a:solidFill>
            <a:prstDash val="solid"/>
          </a:ln>
        </p:spPr>
        <p:txBody>
          <a:bodyPr/>
          <a:lstStyle/>
          <a:p>
            <a:endParaRPr lang="ru-RU"/>
          </a:p>
        </p:txBody>
      </p:sp>
      <p:sp>
        <p:nvSpPr>
          <p:cNvPr id="28" name="Shape 26"/>
          <p:cNvSpPr/>
          <p:nvPr/>
        </p:nvSpPr>
        <p:spPr>
          <a:xfrm>
            <a:off x="816650" y="8263176"/>
            <a:ext cx="714494" cy="2027277"/>
          </a:xfrm>
          <a:prstGeom prst="roundRect">
            <a:avLst>
              <a:gd name="adj" fmla="val 6661"/>
            </a:avLst>
          </a:prstGeom>
          <a:solidFill>
            <a:srgbClr val="D6F5EE"/>
          </a:solidFill>
          <a:ln/>
        </p:spPr>
        <p:txBody>
          <a:bodyPr/>
          <a:lstStyle/>
          <a:p>
            <a:endParaRPr lang="ru-RU"/>
          </a:p>
        </p:txBody>
      </p:sp>
      <p:sp>
        <p:nvSpPr>
          <p:cNvPr id="29" name="Text 27"/>
          <p:cNvSpPr/>
          <p:nvPr/>
        </p:nvSpPr>
        <p:spPr>
          <a:xfrm>
            <a:off x="1036082" y="9109353"/>
            <a:ext cx="267891" cy="334923"/>
          </a:xfrm>
          <a:prstGeom prst="rect">
            <a:avLst/>
          </a:prstGeom>
          <a:noFill/>
          <a:ln/>
        </p:spPr>
        <p:txBody>
          <a:bodyPr wrap="none" lIns="0" tIns="0" rIns="0" bIns="0" rtlCol="0" anchor="t"/>
          <a:lstStyle/>
          <a:p>
            <a:pPr marL="0" indent="0" algn="l">
              <a:lnSpc>
                <a:spcPts val="2100"/>
              </a:lnSpc>
              <a:buNone/>
            </a:pPr>
            <a:r>
              <a:rPr lang="en-US" sz="2100" b="1" dirty="0">
                <a:solidFill>
                  <a:srgbClr val="333F70"/>
                </a:solidFill>
                <a:latin typeface="Unbounded Bold" pitchFamily="34" charset="0"/>
                <a:ea typeface="Unbounded Bold" pitchFamily="34" charset="-122"/>
                <a:cs typeface="Unbounded Bold" pitchFamily="34" charset="-120"/>
              </a:rPr>
              <a:t>4</a:t>
            </a:r>
            <a:endParaRPr lang="en-US" sz="2100" dirty="0"/>
          </a:p>
        </p:txBody>
      </p:sp>
      <p:sp>
        <p:nvSpPr>
          <p:cNvPr id="30" name="Text 28"/>
          <p:cNvSpPr/>
          <p:nvPr/>
        </p:nvSpPr>
        <p:spPr>
          <a:xfrm>
            <a:off x="1691878" y="8441769"/>
            <a:ext cx="5175528"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Мемлекет-бизнес ынтымақтастығы</a:t>
            </a:r>
            <a:endParaRPr lang="en-US" sz="1750" dirty="0"/>
          </a:p>
        </p:txBody>
      </p:sp>
      <p:sp>
        <p:nvSpPr>
          <p:cNvPr id="31" name="Text 29"/>
          <p:cNvSpPr/>
          <p:nvPr/>
        </p:nvSpPr>
        <p:spPr>
          <a:xfrm>
            <a:off x="1691878" y="8817173"/>
            <a:ext cx="11943278" cy="271463"/>
          </a:xfrm>
          <a:prstGeom prst="rect">
            <a:avLst/>
          </a:prstGeom>
          <a:noFill/>
          <a:ln/>
        </p:spPr>
        <p:txBody>
          <a:bodyPr wrap="non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Мемлекеттік органдар мен жеке сектор арасында ақпараттық қауіпсіздік саласында ынтымақтастықты күшейту.</a:t>
            </a:r>
            <a:endParaRPr lang="en-US" sz="1400" dirty="0"/>
          </a:p>
        </p:txBody>
      </p:sp>
      <p:sp>
        <p:nvSpPr>
          <p:cNvPr id="32" name="Text 30"/>
          <p:cNvSpPr/>
          <p:nvPr/>
        </p:nvSpPr>
        <p:spPr>
          <a:xfrm>
            <a:off x="1691878" y="9185077"/>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Ақпарат алмасу платформалары</a:t>
            </a:r>
            <a:endParaRPr lang="en-US" sz="1400" dirty="0"/>
          </a:p>
        </p:txBody>
      </p:sp>
      <p:sp>
        <p:nvSpPr>
          <p:cNvPr id="33" name="Text 31"/>
          <p:cNvSpPr/>
          <p:nvPr/>
        </p:nvSpPr>
        <p:spPr>
          <a:xfrm>
            <a:off x="1691878" y="9512737"/>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Бірлескен оқиғаларды талдау</a:t>
            </a:r>
            <a:endParaRPr lang="en-US" sz="1400" dirty="0"/>
          </a:p>
        </p:txBody>
      </p:sp>
      <p:sp>
        <p:nvSpPr>
          <p:cNvPr id="34" name="Text 32"/>
          <p:cNvSpPr/>
          <p:nvPr/>
        </p:nvSpPr>
        <p:spPr>
          <a:xfrm>
            <a:off x="1691878" y="9840397"/>
            <a:ext cx="11943278" cy="271463"/>
          </a:xfrm>
          <a:prstGeom prst="rect">
            <a:avLst/>
          </a:prstGeom>
          <a:noFill/>
          <a:ln/>
        </p:spPr>
        <p:txBody>
          <a:bodyPr wrap="none" lIns="0" tIns="0" rIns="0" bIns="0" rtlCol="0" anchor="t"/>
          <a:lstStyle/>
          <a:p>
            <a:pPr marL="342900" indent="-342900" algn="l">
              <a:lnSpc>
                <a:spcPts val="2100"/>
              </a:lnSpc>
              <a:buSzPct val="100000"/>
              <a:buChar char="•"/>
            </a:pPr>
            <a:r>
              <a:rPr lang="en-US" sz="1400" dirty="0">
                <a:solidFill>
                  <a:srgbClr val="333F70"/>
                </a:solidFill>
                <a:latin typeface="Open Sans" pitchFamily="34" charset="0"/>
                <a:ea typeface="Open Sans" pitchFamily="34" charset="-122"/>
                <a:cs typeface="Open Sans" pitchFamily="34" charset="-120"/>
              </a:rPr>
              <a:t>Үздік тәжірибелерді тарату</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793790" y="4134445"/>
            <a:ext cx="10620851"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Қауіпсіздік мәдениеті – команда жұмысы</a:t>
            </a:r>
            <a:endParaRPr lang="en-US" sz="3100" dirty="0"/>
          </a:p>
        </p:txBody>
      </p:sp>
      <p:sp>
        <p:nvSpPr>
          <p:cNvPr id="3" name="Text 1"/>
          <p:cNvSpPr/>
          <p:nvPr/>
        </p:nvSpPr>
        <p:spPr>
          <a:xfrm>
            <a:off x="793790" y="502741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 бұл тек технология емес, бұл мәдениет. Ең заманауи HSM құрылғылары мен TPM чиптері болса да, қызметкерлер қауіпсіздік қағидаларын сақтамаса, жүйе осал қалады. Сондықтан барлық деңгейдегі қызметкерлерді оқыту және қауіпсіздік мәдениетін қалыптастыру өте маңызды.</a:t>
            </a:r>
            <a:endParaRPr lang="en-US" sz="1550" dirty="0"/>
          </a:p>
        </p:txBody>
      </p:sp>
      <p:sp>
        <p:nvSpPr>
          <p:cNvPr id="4" name="Text 2"/>
          <p:cNvSpPr/>
          <p:nvPr/>
        </p:nvSpPr>
        <p:spPr>
          <a:xfrm>
            <a:off x="793790" y="620327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қызметкер ақпараттық қауіпсіздіктің бір бөлігі екенін түсінуі керек. Біріккен әрекет пен жауапкершілік арқылы ғана толыққанды қорғанысқа қол жеткізуге болады.</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793790" y="2083237"/>
            <a:ext cx="1075122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Қосымша ақпарат пен ресурстар</a:t>
            </a:r>
            <a:endParaRPr lang="en-US" sz="3900" dirty="0"/>
          </a:p>
        </p:txBody>
      </p:sp>
      <p:sp>
        <p:nvSpPr>
          <p:cNvPr id="3" name="Text 1"/>
          <p:cNvSpPr/>
          <p:nvPr/>
        </p:nvSpPr>
        <p:spPr>
          <a:xfrm>
            <a:off x="793790" y="3199328"/>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Қазақстан Республикасының заңнамалары</a:t>
            </a:r>
            <a:endParaRPr lang="en-US" sz="2300" dirty="0"/>
          </a:p>
        </p:txBody>
      </p:sp>
      <p:sp>
        <p:nvSpPr>
          <p:cNvPr id="4" name="Text 2"/>
          <p:cNvSpPr/>
          <p:nvPr/>
        </p:nvSpPr>
        <p:spPr>
          <a:xfrm>
            <a:off x="793790" y="414182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«Ақпараттандыру туралы» ҚР Заңы</a:t>
            </a:r>
            <a:endParaRPr lang="en-US" sz="1550" dirty="0"/>
          </a:p>
        </p:txBody>
      </p:sp>
      <p:sp>
        <p:nvSpPr>
          <p:cNvPr id="5" name="Text 3"/>
          <p:cNvSpPr/>
          <p:nvPr/>
        </p:nvSpPr>
        <p:spPr>
          <a:xfrm>
            <a:off x="793790" y="452878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«Мемлекеттік құпияларды қорғау туралы» ҚР Заңы</a:t>
            </a:r>
            <a:endParaRPr lang="en-US" sz="1550" dirty="0"/>
          </a:p>
        </p:txBody>
      </p:sp>
      <p:sp>
        <p:nvSpPr>
          <p:cNvPr id="6" name="Text 4"/>
          <p:cNvSpPr/>
          <p:nvPr/>
        </p:nvSpPr>
        <p:spPr>
          <a:xfrm>
            <a:off x="793790" y="4915733"/>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«Электрондық құжат және электрондық цифрлық қолтаңба туралы» ҚР Заңы</a:t>
            </a:r>
            <a:endParaRPr lang="en-US" sz="1550" dirty="0"/>
          </a:p>
        </p:txBody>
      </p:sp>
      <p:sp>
        <p:nvSpPr>
          <p:cNvPr id="7" name="Text 5"/>
          <p:cNvSpPr/>
          <p:nvPr/>
        </p:nvSpPr>
        <p:spPr>
          <a:xfrm>
            <a:off x="793790" y="562022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АҚҰҮО регламенттері мен нормативтік құжаттары</a:t>
            </a:r>
            <a:endParaRPr lang="en-US" sz="1550" dirty="0"/>
          </a:p>
        </p:txBody>
      </p:sp>
      <p:sp>
        <p:nvSpPr>
          <p:cNvPr id="8" name="Text 6"/>
          <p:cNvSpPr/>
          <p:nvPr/>
        </p:nvSpPr>
        <p:spPr>
          <a:xfrm>
            <a:off x="793790" y="6136124"/>
            <a:ext cx="3918585"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Ұлттық стандарттар</a:t>
            </a:r>
            <a:endParaRPr lang="en-US" sz="2300" dirty="0"/>
          </a:p>
        </p:txBody>
      </p:sp>
      <p:sp>
        <p:nvSpPr>
          <p:cNvPr id="9" name="Text 7"/>
          <p:cNvSpPr/>
          <p:nvPr/>
        </p:nvSpPr>
        <p:spPr>
          <a:xfrm>
            <a:off x="793790" y="670655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СТ ISO/IEC 27001 – Ақпараттық қауіпсіздікті басқару</a:t>
            </a:r>
            <a:endParaRPr lang="en-US" sz="1550" dirty="0"/>
          </a:p>
        </p:txBody>
      </p:sp>
      <p:sp>
        <p:nvSpPr>
          <p:cNvPr id="10" name="Text 8"/>
          <p:cNvSpPr/>
          <p:nvPr/>
        </p:nvSpPr>
        <p:spPr>
          <a:xfrm>
            <a:off x="793790" y="709350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СТ ISO/IEC 27002 – Қауіпсіздік бақылаулары</a:t>
            </a:r>
            <a:endParaRPr lang="en-US" sz="1550" dirty="0"/>
          </a:p>
        </p:txBody>
      </p:sp>
      <p:sp>
        <p:nvSpPr>
          <p:cNvPr id="11" name="Text 9"/>
          <p:cNvSpPr/>
          <p:nvPr/>
        </p:nvSpPr>
        <p:spPr>
          <a:xfrm>
            <a:off x="793790" y="748045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СТ РК ГОСТ Р ИСО/МЭК 15408 – Қауіпсіздік критерийлері</a:t>
            </a:r>
            <a:endParaRPr lang="en-US" sz="1550" dirty="0"/>
          </a:p>
        </p:txBody>
      </p:sp>
      <p:sp>
        <p:nvSpPr>
          <p:cNvPr id="12" name="Text 10"/>
          <p:cNvSpPr/>
          <p:nvPr/>
        </p:nvSpPr>
        <p:spPr>
          <a:xfrm>
            <a:off x="7564874" y="3199328"/>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Халықаралық стандарттар мен сертификаттар</a:t>
            </a:r>
            <a:endParaRPr lang="en-US" sz="2300" dirty="0"/>
          </a:p>
        </p:txBody>
      </p:sp>
      <p:sp>
        <p:nvSpPr>
          <p:cNvPr id="13" name="Text 11"/>
          <p:cNvSpPr/>
          <p:nvPr/>
        </p:nvSpPr>
        <p:spPr>
          <a:xfrm>
            <a:off x="7564874" y="4141827"/>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FIPS 140-2/140-3 – Криптографиялық модульдер стандарты (АҚШ)</a:t>
            </a:r>
            <a:endParaRPr lang="en-US" sz="1550" dirty="0"/>
          </a:p>
        </p:txBody>
      </p:sp>
      <p:sp>
        <p:nvSpPr>
          <p:cNvPr id="14" name="Text 12"/>
          <p:cNvSpPr/>
          <p:nvPr/>
        </p:nvSpPr>
        <p:spPr>
          <a:xfrm>
            <a:off x="7564874" y="4846320"/>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Common Criteria (ISO/IEC 15408) – Халықаралық қауіпсіздік критерийлері</a:t>
            </a:r>
            <a:endParaRPr lang="en-US" sz="1550" dirty="0"/>
          </a:p>
        </p:txBody>
      </p:sp>
      <p:sp>
        <p:nvSpPr>
          <p:cNvPr id="15" name="Text 13"/>
          <p:cNvSpPr/>
          <p:nvPr/>
        </p:nvSpPr>
        <p:spPr>
          <a:xfrm>
            <a:off x="7564874" y="5550813"/>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PCI DSS – Төлем карталары индустриясының қауіпсіздік стандарты</a:t>
            </a:r>
            <a:endParaRPr lang="en-US" sz="1550" dirty="0"/>
          </a:p>
        </p:txBody>
      </p:sp>
      <p:sp>
        <p:nvSpPr>
          <p:cNvPr id="16" name="Text 14"/>
          <p:cNvSpPr/>
          <p:nvPr/>
        </p:nvSpPr>
        <p:spPr>
          <a:xfrm>
            <a:off x="7564874" y="625530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TCG TPM 2.0 – Trusted Platform Module спецификациясы</a:t>
            </a:r>
            <a:endParaRPr lang="en-US" sz="1550" dirty="0"/>
          </a:p>
        </p:txBody>
      </p:sp>
      <p:sp>
        <p:nvSpPr>
          <p:cNvPr id="17" name="Text 15"/>
          <p:cNvSpPr/>
          <p:nvPr/>
        </p:nvSpPr>
        <p:spPr>
          <a:xfrm>
            <a:off x="7564874" y="6771203"/>
            <a:ext cx="394894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Пайдалы ресурстар</a:t>
            </a:r>
            <a:endParaRPr lang="en-US" sz="2300" dirty="0"/>
          </a:p>
        </p:txBody>
      </p:sp>
      <p:sp>
        <p:nvSpPr>
          <p:cNvPr id="18" name="Text 16"/>
          <p:cNvSpPr/>
          <p:nvPr/>
        </p:nvSpPr>
        <p:spPr>
          <a:xfrm>
            <a:off x="7564874" y="7341632"/>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АҚҰҮО ресми сайты</a:t>
            </a:r>
            <a:endParaRPr lang="en-US" sz="1550" dirty="0"/>
          </a:p>
        </p:txBody>
      </p:sp>
      <p:sp>
        <p:nvSpPr>
          <p:cNvPr id="19" name="Text 17"/>
          <p:cNvSpPr/>
          <p:nvPr/>
        </p:nvSpPr>
        <p:spPr>
          <a:xfrm>
            <a:off x="7564874" y="7728585"/>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ҰАТ АҚ корпоративтік порталы</a:t>
            </a:r>
            <a:endParaRPr lang="en-US" sz="1550" dirty="0"/>
          </a:p>
        </p:txBody>
      </p:sp>
      <p:sp>
        <p:nvSpPr>
          <p:cNvPr id="20" name="Text 18"/>
          <p:cNvSpPr/>
          <p:nvPr/>
        </p:nvSpPr>
        <p:spPr>
          <a:xfrm>
            <a:off x="7564874" y="8115538"/>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NIST Cryptographic Standards</a:t>
            </a:r>
            <a:endParaRPr lang="en-US" sz="1550" dirty="0"/>
          </a:p>
        </p:txBody>
      </p:sp>
      <p:sp>
        <p:nvSpPr>
          <p:cNvPr id="21" name="Text 19"/>
          <p:cNvSpPr/>
          <p:nvPr/>
        </p:nvSpPr>
        <p:spPr>
          <a:xfrm>
            <a:off x="7564874" y="850249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Trusted Computing Group (TCG)</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793790" y="2782372"/>
            <a:ext cx="10947202"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Байланыс және консультациялар</a:t>
            </a:r>
            <a:endParaRPr lang="en-US" sz="3900" dirty="0"/>
          </a:p>
        </p:txBody>
      </p:sp>
      <p:sp>
        <p:nvSpPr>
          <p:cNvPr id="3" name="Shape 1"/>
          <p:cNvSpPr/>
          <p:nvPr/>
        </p:nvSpPr>
        <p:spPr>
          <a:xfrm>
            <a:off x="793790" y="3799284"/>
            <a:ext cx="4215289" cy="4391144"/>
          </a:xfrm>
          <a:prstGeom prst="roundRect">
            <a:avLst>
              <a:gd name="adj" fmla="val 1978"/>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4005263"/>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4168854"/>
            <a:ext cx="267891" cy="267891"/>
          </a:xfrm>
          <a:prstGeom prst="rect">
            <a:avLst/>
          </a:prstGeom>
        </p:spPr>
      </p:pic>
      <p:sp>
        <p:nvSpPr>
          <p:cNvPr id="6" name="Text 3"/>
          <p:cNvSpPr/>
          <p:nvPr/>
        </p:nvSpPr>
        <p:spPr>
          <a:xfrm>
            <a:off x="999768" y="4798933"/>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«Ұлттық ақпараттық технологиялар» АҚ</a:t>
            </a:r>
            <a:endParaRPr lang="en-US" sz="1950" dirty="0"/>
          </a:p>
        </p:txBody>
      </p:sp>
      <p:sp>
        <p:nvSpPr>
          <p:cNvPr id="7" name="Text 4"/>
          <p:cNvSpPr/>
          <p:nvPr/>
        </p:nvSpPr>
        <p:spPr>
          <a:xfrm>
            <a:off x="999768" y="5538311"/>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Электрондық цифрлық қолтаңба және ақпараттық қауіпсіздік қызметтері бойынша ұлттық оператор</a:t>
            </a:r>
            <a:endParaRPr lang="en-US" sz="1550" dirty="0"/>
          </a:p>
        </p:txBody>
      </p:sp>
      <p:sp>
        <p:nvSpPr>
          <p:cNvPr id="8" name="Text 5"/>
          <p:cNvSpPr/>
          <p:nvPr/>
        </p:nvSpPr>
        <p:spPr>
          <a:xfrm>
            <a:off x="999768" y="6609993"/>
            <a:ext cx="3803333" cy="63507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Мекенжайы:</a:t>
            </a:r>
            <a:r>
              <a:rPr lang="en-US" sz="1550" dirty="0">
                <a:solidFill>
                  <a:srgbClr val="333F70"/>
                </a:solidFill>
                <a:latin typeface="Open Sans" pitchFamily="34" charset="0"/>
                <a:ea typeface="Open Sans" pitchFamily="34" charset="-122"/>
                <a:cs typeface="Open Sans" pitchFamily="34" charset="-120"/>
              </a:rPr>
              <a:t> Астана қ., Мәңгілік Ел д., 55/20</a:t>
            </a:r>
            <a:endParaRPr lang="en-US" sz="1550" dirty="0"/>
          </a:p>
        </p:txBody>
      </p:sp>
      <p:sp>
        <p:nvSpPr>
          <p:cNvPr id="9" name="Text 6"/>
          <p:cNvSpPr/>
          <p:nvPr/>
        </p:nvSpPr>
        <p:spPr>
          <a:xfrm>
            <a:off x="999768" y="7364135"/>
            <a:ext cx="380333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Сайт:</a:t>
            </a:r>
            <a:r>
              <a:rPr lang="en-US" sz="1550" dirty="0">
                <a:solidFill>
                  <a:srgbClr val="333F70"/>
                </a:solidFill>
                <a:latin typeface="Open Sans" pitchFamily="34" charset="0"/>
                <a:ea typeface="Open Sans" pitchFamily="34" charset="-122"/>
                <a:cs typeface="Open Sans" pitchFamily="34" charset="-120"/>
              </a:rPr>
              <a:t> nit.kz</a:t>
            </a:r>
            <a:endParaRPr lang="en-US" sz="1550" dirty="0"/>
          </a:p>
        </p:txBody>
      </p:sp>
      <p:sp>
        <p:nvSpPr>
          <p:cNvPr id="10" name="Shape 7"/>
          <p:cNvSpPr/>
          <p:nvPr/>
        </p:nvSpPr>
        <p:spPr>
          <a:xfrm>
            <a:off x="5207437" y="3799284"/>
            <a:ext cx="4215408" cy="4391144"/>
          </a:xfrm>
          <a:prstGeom prst="roundRect">
            <a:avLst>
              <a:gd name="adj" fmla="val 1977"/>
            </a:avLst>
          </a:prstGeom>
          <a:solidFill>
            <a:srgbClr val="D6F5EE"/>
          </a:solidFill>
          <a:ln w="7620">
            <a:solidFill>
              <a:srgbClr val="BCDBD4"/>
            </a:solidFill>
            <a:prstDash val="solid"/>
          </a:ln>
        </p:spPr>
        <p:txBody>
          <a:bodyPr/>
          <a:lstStyle/>
          <a:p>
            <a:endParaRPr lang="ru-RU"/>
          </a:p>
        </p:txBody>
      </p:sp>
      <p:sp>
        <p:nvSpPr>
          <p:cNvPr id="11" name="Shape 8"/>
          <p:cNvSpPr/>
          <p:nvPr/>
        </p:nvSpPr>
        <p:spPr>
          <a:xfrm>
            <a:off x="5413415" y="4005263"/>
            <a:ext cx="595313" cy="595313"/>
          </a:xfrm>
          <a:prstGeom prst="roundRect">
            <a:avLst>
              <a:gd name="adj" fmla="val 15358451"/>
            </a:avLst>
          </a:prstGeom>
          <a:solidFill>
            <a:srgbClr val="26A688"/>
          </a:solidFill>
          <a:ln/>
        </p:spPr>
        <p:txBody>
          <a:bodyPr/>
          <a:lstStyle/>
          <a:p>
            <a:endParaRPr lang="ru-RU"/>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7126" y="4168854"/>
            <a:ext cx="267891" cy="267891"/>
          </a:xfrm>
          <a:prstGeom prst="rect">
            <a:avLst/>
          </a:prstGeom>
        </p:spPr>
      </p:pic>
      <p:sp>
        <p:nvSpPr>
          <p:cNvPr id="13" name="Text 9"/>
          <p:cNvSpPr/>
          <p:nvPr/>
        </p:nvSpPr>
        <p:spPr>
          <a:xfrm>
            <a:off x="5413415" y="4798933"/>
            <a:ext cx="3803452" cy="1240631"/>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Ақпараттық қауіпсіздіктің ұлттық үйлестіру орталығы (АҚҰҮО)</a:t>
            </a:r>
            <a:endParaRPr lang="en-US" sz="1950" dirty="0"/>
          </a:p>
        </p:txBody>
      </p:sp>
      <p:sp>
        <p:nvSpPr>
          <p:cNvPr id="14" name="Text 10"/>
          <p:cNvSpPr/>
          <p:nvPr/>
        </p:nvSpPr>
        <p:spPr>
          <a:xfrm>
            <a:off x="5413415" y="6158627"/>
            <a:ext cx="3803452"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Киберқауіпсіздік саласындағы мониторинг, үйлестіру және инциденттерге жауап беру орталығы</a:t>
            </a:r>
            <a:endParaRPr lang="en-US" sz="1550" dirty="0"/>
          </a:p>
        </p:txBody>
      </p:sp>
      <p:sp>
        <p:nvSpPr>
          <p:cNvPr id="15" name="Text 11"/>
          <p:cNvSpPr/>
          <p:nvPr/>
        </p:nvSpPr>
        <p:spPr>
          <a:xfrm>
            <a:off x="5413415" y="7230308"/>
            <a:ext cx="3803452"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Мекенжайы:</a:t>
            </a:r>
            <a:r>
              <a:rPr lang="en-US" sz="1550" dirty="0">
                <a:solidFill>
                  <a:srgbClr val="333F70"/>
                </a:solidFill>
                <a:latin typeface="Open Sans" pitchFamily="34" charset="0"/>
                <a:ea typeface="Open Sans" pitchFamily="34" charset="-122"/>
                <a:cs typeface="Open Sans" pitchFamily="34" charset="-120"/>
              </a:rPr>
              <a:t> Астана қ.</a:t>
            </a:r>
            <a:endParaRPr lang="en-US" sz="1550" dirty="0"/>
          </a:p>
        </p:txBody>
      </p:sp>
      <p:sp>
        <p:nvSpPr>
          <p:cNvPr id="16" name="Text 12"/>
          <p:cNvSpPr/>
          <p:nvPr/>
        </p:nvSpPr>
        <p:spPr>
          <a:xfrm>
            <a:off x="5413415" y="7666911"/>
            <a:ext cx="3803452"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Сайт:</a:t>
            </a:r>
            <a:r>
              <a:rPr lang="en-US" sz="1550" dirty="0">
                <a:solidFill>
                  <a:srgbClr val="333F70"/>
                </a:solidFill>
                <a:latin typeface="Open Sans" pitchFamily="34" charset="0"/>
                <a:ea typeface="Open Sans" pitchFamily="34" charset="-122"/>
                <a:cs typeface="Open Sans" pitchFamily="34" charset="-120"/>
              </a:rPr>
              <a:t> gov.kz</a:t>
            </a:r>
            <a:endParaRPr lang="en-US" sz="1550" dirty="0"/>
          </a:p>
        </p:txBody>
      </p:sp>
      <p:sp>
        <p:nvSpPr>
          <p:cNvPr id="17" name="Shape 13"/>
          <p:cNvSpPr/>
          <p:nvPr/>
        </p:nvSpPr>
        <p:spPr>
          <a:xfrm>
            <a:off x="9621203" y="3799284"/>
            <a:ext cx="4215289" cy="4391144"/>
          </a:xfrm>
          <a:prstGeom prst="roundRect">
            <a:avLst>
              <a:gd name="adj" fmla="val 1978"/>
            </a:avLst>
          </a:prstGeom>
          <a:solidFill>
            <a:srgbClr val="D6F5EE"/>
          </a:solidFill>
          <a:ln w="7620">
            <a:solidFill>
              <a:srgbClr val="BCDBD4"/>
            </a:solidFill>
            <a:prstDash val="solid"/>
          </a:ln>
        </p:spPr>
        <p:txBody>
          <a:bodyPr/>
          <a:lstStyle/>
          <a:p>
            <a:endParaRPr lang="ru-RU"/>
          </a:p>
        </p:txBody>
      </p:sp>
      <p:sp>
        <p:nvSpPr>
          <p:cNvPr id="18" name="Shape 14"/>
          <p:cNvSpPr/>
          <p:nvPr/>
        </p:nvSpPr>
        <p:spPr>
          <a:xfrm>
            <a:off x="9827181" y="4005263"/>
            <a:ext cx="595313" cy="595313"/>
          </a:xfrm>
          <a:prstGeom prst="roundRect">
            <a:avLst>
              <a:gd name="adj" fmla="val 15358451"/>
            </a:avLst>
          </a:prstGeom>
          <a:solidFill>
            <a:srgbClr val="26A688"/>
          </a:solidFill>
          <a:ln/>
        </p:spPr>
        <p:txBody>
          <a:bodyPr/>
          <a:lstStyle/>
          <a:p>
            <a:endParaRPr lang="ru-RU"/>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0892" y="4168854"/>
            <a:ext cx="267891" cy="267891"/>
          </a:xfrm>
          <a:prstGeom prst="rect">
            <a:avLst/>
          </a:prstGeom>
        </p:spPr>
      </p:pic>
      <p:sp>
        <p:nvSpPr>
          <p:cNvPr id="20" name="Text 15"/>
          <p:cNvSpPr/>
          <p:nvPr/>
        </p:nvSpPr>
        <p:spPr>
          <a:xfrm>
            <a:off x="9827181" y="4798933"/>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Техникалық қолдау және консультациялар</a:t>
            </a:r>
            <a:endParaRPr lang="en-US" sz="1950" dirty="0"/>
          </a:p>
        </p:txBody>
      </p:sp>
      <p:sp>
        <p:nvSpPr>
          <p:cNvPr id="21" name="Text 16"/>
          <p:cNvSpPr/>
          <p:nvPr/>
        </p:nvSpPr>
        <p:spPr>
          <a:xfrm>
            <a:off x="9827181" y="5538311"/>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HSM және TPM технологиялары бойынша кәсіби консультациялар алу үшін біздің техникалық қолдау қызметіне жүгініңіз</a:t>
            </a:r>
            <a:endParaRPr lang="en-US" sz="1550" dirty="0"/>
          </a:p>
        </p:txBody>
      </p:sp>
      <p:sp>
        <p:nvSpPr>
          <p:cNvPr id="22" name="Text 17"/>
          <p:cNvSpPr/>
          <p:nvPr/>
        </p:nvSpPr>
        <p:spPr>
          <a:xfrm>
            <a:off x="9827181" y="6927533"/>
            <a:ext cx="380333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Email:</a:t>
            </a:r>
            <a:r>
              <a:rPr lang="en-US" sz="1550" dirty="0">
                <a:solidFill>
                  <a:srgbClr val="333F70"/>
                </a:solidFill>
                <a:latin typeface="Open Sans" pitchFamily="34" charset="0"/>
                <a:ea typeface="Open Sans" pitchFamily="34" charset="-122"/>
                <a:cs typeface="Open Sans" pitchFamily="34" charset="-120"/>
              </a:rPr>
              <a:t> support@security.kz</a:t>
            </a:r>
            <a:endParaRPr lang="en-US" sz="1550" dirty="0"/>
          </a:p>
        </p:txBody>
      </p:sp>
      <p:sp>
        <p:nvSpPr>
          <p:cNvPr id="23" name="Text 18"/>
          <p:cNvSpPr/>
          <p:nvPr/>
        </p:nvSpPr>
        <p:spPr>
          <a:xfrm>
            <a:off x="9827181" y="7364135"/>
            <a:ext cx="3803333"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Телефон:</a:t>
            </a:r>
            <a:r>
              <a:rPr lang="en-US" sz="1550" dirty="0">
                <a:solidFill>
                  <a:srgbClr val="333F70"/>
                </a:solidFill>
                <a:latin typeface="Open Sans" pitchFamily="34" charset="0"/>
                <a:ea typeface="Open Sans" pitchFamily="34" charset="-122"/>
                <a:cs typeface="Open Sans" pitchFamily="34" charset="-120"/>
              </a:rPr>
              <a:t> +7 (7172) 00-00-00</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2967</Words>
  <Application>Microsoft Office PowerPoint</Application>
  <PresentationFormat>Произвольный</PresentationFormat>
  <Paragraphs>361</Paragraphs>
  <Slides>38</Slides>
  <Notes>37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38</vt:i4>
      </vt:variant>
    </vt:vector>
  </HeadingPairs>
  <TitlesOfParts>
    <vt:vector size="44"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2026-01-18T19:19:11Z</dcterms:created>
  <dcterms:modified xsi:type="dcterms:W3CDTF">2026-11-03T19:44:17Z</dcterms:modified>
</cp:coreProperties>
</file>