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8"/>
  </p:notesMasterIdLst>
  <p:sldIdLst>
    <p:sldId id="300" r:id="rId2"/>
    <p:sldId id="256"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14630400" cy="10972800"/>
  <p:notesSz cx="10972800" cy="14630400"/>
  <p:embeddedFontLst>
    <p:embeddedFont>
      <p:font typeface="Open Sans" pitchFamily="2" charset="0"/>
      <p:regular r:id="rId39"/>
      <p:bold r:id="rId40"/>
      <p:italic r:id="rId41"/>
      <p:boldItalic r:id="rId42"/>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9" d="100"/>
          <a:sy n="59"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18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txBody>
          <a:bodyPr/>
          <a:lstStyle/>
          <a:p>
            <a:endParaRPr lang="ru-RU"/>
          </a:p>
        </p:txBody>
      </p:sp>
      <p:sp>
        <p:nvSpPr>
          <p:cNvPr id="3" name="Shape 1"/>
          <p:cNvSpPr/>
          <p:nvPr/>
        </p:nvSpPr>
        <p:spPr>
          <a:xfrm>
            <a:off x="0" y="0"/>
            <a:ext cx="14630400" cy="10972800"/>
          </a:xfrm>
          <a:prstGeom prst="rect">
            <a:avLst/>
          </a:prstGeom>
          <a:solidFill>
            <a:srgbClr val="FFFFFF"/>
          </a:solidFill>
          <a:ln/>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795781"/>
            <a:ext cx="12435840" cy="3820160"/>
          </a:xfrm>
        </p:spPr>
        <p:txBody>
          <a:bodyPr anchor="b"/>
          <a:lstStyle>
            <a:lvl1pPr algn="ctr">
              <a:defRPr sz="7200"/>
            </a:lvl1pPr>
          </a:lstStyle>
          <a:p>
            <a:r>
              <a:rPr lang="ru-RU"/>
              <a:t>Образец заголовка</a:t>
            </a:r>
            <a:endParaRPr lang="en-US" dirty="0"/>
          </a:p>
        </p:txBody>
      </p:sp>
      <p:sp>
        <p:nvSpPr>
          <p:cNvPr id="3" name="Subtitle 2"/>
          <p:cNvSpPr>
            <a:spLocks noGrp="1"/>
          </p:cNvSpPr>
          <p:nvPr>
            <p:ph type="subTitle" idx="1"/>
          </p:nvPr>
        </p:nvSpPr>
        <p:spPr>
          <a:xfrm>
            <a:off x="1828800" y="5763261"/>
            <a:ext cx="10972800" cy="2649219"/>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04.11.2026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11571710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0.sv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8.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25.xml"/><Relationship Id="rId1" Type="http://schemas.openxmlformats.org/officeDocument/2006/relationships/slideLayout" Target="../slideLayouts/slideLayout29.xml"/><Relationship Id="rId5" Type="http://schemas.openxmlformats.org/officeDocument/2006/relationships/image" Target="../media/image35.svg"/><Relationship Id="rId4" Type="http://schemas.openxmlformats.org/officeDocument/2006/relationships/image" Target="../media/image34.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32.xml"/><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3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34.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6.sv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37.xml"/><Relationship Id="rId5" Type="http://schemas.openxmlformats.org/officeDocument/2006/relationships/image" Target="../media/image53.png"/><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38.xml"/><Relationship Id="rId5" Type="http://schemas.openxmlformats.org/officeDocument/2006/relationships/image" Target="../media/image56.png"/><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39.xml"/><Relationship Id="rId6" Type="http://schemas.openxmlformats.org/officeDocument/2006/relationships/image" Target="../media/image14.png"/><Relationship Id="rId5" Type="http://schemas.openxmlformats.org/officeDocument/2006/relationships/image" Target="../media/image59.svg"/><Relationship Id="rId4" Type="http://schemas.openxmlformats.org/officeDocument/2006/relationships/image" Target="../media/image5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10972800"/>
          </a:xfrm>
          <a:prstGeom prst="rect">
            <a:avLst/>
          </a:prstGeom>
        </p:spPr>
      </p:pic>
      <p:sp>
        <p:nvSpPr>
          <p:cNvPr id="6" name="Заголовок 5"/>
          <p:cNvSpPr txBox="1">
            <a:spLocks noGrp="1"/>
          </p:cNvSpPr>
          <p:nvPr>
            <p:ph type="ctrTitle"/>
          </p:nvPr>
        </p:nvSpPr>
        <p:spPr>
          <a:xfrm>
            <a:off x="2889013" y="4454091"/>
            <a:ext cx="9319465" cy="1717393"/>
          </a:xfrm>
          <a:prstGeom prst="rect">
            <a:avLst/>
          </a:prstGeom>
          <a:noFill/>
        </p:spPr>
        <p:txBody>
          <a:bodyPr wrap="square" rtlCol="0">
            <a:spAutoFit/>
          </a:bodyPr>
          <a:lstStyle/>
          <a:p>
            <a:r>
              <a:rPr lang="kk-KZ" sz="528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Техникалық құралдар және ақпаратты қорғау әдістері</a:t>
            </a:r>
            <a:endParaRPr lang="ru-RU" sz="336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0954" y="2314265"/>
            <a:ext cx="5014672" cy="1137377"/>
          </a:xfrm>
          <a:prstGeom prst="rect">
            <a:avLst/>
          </a:prstGeom>
        </p:spPr>
      </p:pic>
      <p:sp>
        <p:nvSpPr>
          <p:cNvPr id="2" name="TextBox 1"/>
          <p:cNvSpPr txBox="1"/>
          <p:nvPr/>
        </p:nvSpPr>
        <p:spPr>
          <a:xfrm>
            <a:off x="3916678" y="6171482"/>
            <a:ext cx="8702041" cy="1458861"/>
          </a:xfrm>
          <a:prstGeom prst="rect">
            <a:avLst/>
          </a:prstGeom>
          <a:noFill/>
        </p:spPr>
        <p:txBody>
          <a:bodyPr wrap="square" rtlCol="0">
            <a:spAutoFit/>
          </a:bodyPr>
          <a:lstStyle/>
          <a:p>
            <a:pPr algn="ctr"/>
            <a:r>
              <a:rPr lang="ru-RU" sz="2160" b="1" dirty="0">
                <a:solidFill>
                  <a:schemeClr val="bg1"/>
                </a:solidFill>
                <a:latin typeface="Times New Roman" panose="02020603050405020304" pitchFamily="18" charset="0"/>
                <a:cs typeface="Times New Roman" panose="02020603050405020304" pitchFamily="18" charset="0"/>
              </a:rPr>
              <a:t>Ержан </a:t>
            </a:r>
            <a:r>
              <a:rPr lang="ru-RU" sz="2160" b="1" dirty="0" err="1">
                <a:solidFill>
                  <a:schemeClr val="bg1"/>
                </a:solidFill>
                <a:latin typeface="Times New Roman" panose="02020603050405020304" pitchFamily="18" charset="0"/>
                <a:cs typeface="Times New Roman" panose="02020603050405020304" pitchFamily="18" charset="0"/>
              </a:rPr>
              <a:t>Асел</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Ануаркызы</a:t>
            </a:r>
            <a:r>
              <a:rPr lang="ru-RU" sz="2160" b="1" dirty="0">
                <a:solidFill>
                  <a:schemeClr val="bg1"/>
                </a:solidFill>
                <a:latin typeface="Times New Roman" panose="02020603050405020304" pitchFamily="18" charset="0"/>
                <a:cs typeface="Times New Roman" panose="02020603050405020304" pitchFamily="18" charset="0"/>
              </a:rPr>
              <a:t>,</a:t>
            </a:r>
            <a:r>
              <a:rPr lang="en-US" sz="2160" b="1" dirty="0">
                <a:solidFill>
                  <a:schemeClr val="bg1"/>
                </a:solidFill>
                <a:latin typeface="Times New Roman" panose="02020603050405020304" pitchFamily="18" charset="0"/>
                <a:cs typeface="Times New Roman" panose="02020603050405020304" pitchFamily="18" charset="0"/>
              </a:rPr>
              <a:t>Ph.D.</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қауымдастырылған</a:t>
            </a:r>
            <a:r>
              <a:rPr lang="ru-RU" sz="2160" b="1" dirty="0">
                <a:solidFill>
                  <a:schemeClr val="bg1"/>
                </a:solidFill>
                <a:latin typeface="Times New Roman" panose="02020603050405020304" pitchFamily="18" charset="0"/>
                <a:cs typeface="Times New Roman" panose="02020603050405020304" pitchFamily="18" charset="0"/>
              </a:rPr>
              <a:t> профессор</a:t>
            </a:r>
            <a:br>
              <a:rPr lang="en-US" sz="2160" b="1" dirty="0">
                <a:latin typeface="Times New Roman" panose="02020603050405020304" pitchFamily="18" charset="0"/>
                <a:cs typeface="Times New Roman" panose="02020603050405020304" pitchFamily="18" charset="0"/>
              </a:rPr>
            </a:br>
            <a:br>
              <a:rPr lang="ru-RU" sz="2160" b="1" dirty="0">
                <a:latin typeface="Times New Roman" panose="02020603050405020304" pitchFamily="18" charset="0"/>
                <a:cs typeface="Times New Roman" panose="02020603050405020304" pitchFamily="18" charset="0"/>
              </a:rPr>
            </a:br>
            <a:r>
              <a:rPr lang="en-US" sz="2400" b="1" dirty="0" err="1"/>
              <a:t>Assel.yerzhan@satbayev.university</a:t>
            </a:r>
            <a:br>
              <a:rPr lang="en-US" sz="2160" b="1" dirty="0">
                <a:latin typeface="Times New Roman" panose="02020603050405020304" pitchFamily="18" charset="0"/>
                <a:cs typeface="Times New Roman" panose="02020603050405020304" pitchFamily="18" charset="0"/>
              </a:rPr>
            </a:br>
            <a:endParaRPr lang="ru-RU" sz="21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4248626"/>
            <a:ext cx="7556421" cy="1860233"/>
          </a:xfrm>
          <a:prstGeom prst="rect">
            <a:avLst/>
          </a:prstGeom>
          <a:noFill/>
          <a:ln/>
        </p:spPr>
        <p:txBody>
          <a:bodyPr wrap="square" lIns="0" tIns="0" rIns="0" bIns="0" rtlCol="0" anchor="t"/>
          <a:lstStyle/>
          <a:p>
            <a:pPr marL="0" indent="0" algn="ctr">
              <a:lnSpc>
                <a:spcPts val="4850"/>
              </a:lnSpc>
              <a:buNone/>
            </a:pPr>
            <a:r>
              <a:rPr lang="en-US" sz="3900" b="1" dirty="0">
                <a:solidFill>
                  <a:srgbClr val="333F70"/>
                </a:solidFill>
                <a:latin typeface="Times New Roman" panose="02020603050405020304" pitchFamily="18" charset="0"/>
                <a:ea typeface="Unbounded Bold" pitchFamily="34" charset="-122"/>
                <a:cs typeface="Times New Roman" panose="02020603050405020304" pitchFamily="18" charset="0"/>
              </a:rPr>
              <a:t>Физикалық қорғау және қолжетімділікті бақылау жүйелері</a:t>
            </a:r>
            <a:endParaRPr lang="en-US" sz="3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3681055"/>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Физикалық қорғау жүйелерінің маңызы мен міндеттері</a:t>
            </a:r>
            <a:endParaRPr lang="en-US" sz="3900" dirty="0"/>
          </a:p>
        </p:txBody>
      </p:sp>
      <p:sp>
        <p:nvSpPr>
          <p:cNvPr id="7" name="Text 3"/>
          <p:cNvSpPr/>
          <p:nvPr/>
        </p:nvSpPr>
        <p:spPr>
          <a:xfrm>
            <a:off x="6280190" y="5838944"/>
            <a:ext cx="7556421"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Физикалық қорғау жүйелері – бұл адам өмірі мен материалдық құндылықтарды қорғаудың негізгі құралы. Қазіргі қауіп-қатерлер жағдайында кез келген объектінің қауіпсіздігін қамтамасыз ету үшін кешенді көзқарас қажет. Әлемдік тәжірибе көрсеткендей, тиімді қорғау жүйелері инциденттердің алдын алуда және қауіпсіздік деңгейін арттыруда шешуші рөл атқарады.</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286916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Физикалық қорғау жүйелерінің негізгі міндеттері</a:t>
            </a:r>
            <a:endParaRPr lang="en-US" sz="3900" dirty="0"/>
          </a:p>
        </p:txBody>
      </p:sp>
      <p:sp>
        <p:nvSpPr>
          <p:cNvPr id="3" name="Shape 1"/>
          <p:cNvSpPr/>
          <p:nvPr/>
        </p:nvSpPr>
        <p:spPr>
          <a:xfrm>
            <a:off x="793790" y="4506158"/>
            <a:ext cx="4215289" cy="2739033"/>
          </a:xfrm>
          <a:prstGeom prst="roundRect">
            <a:avLst>
              <a:gd name="adj" fmla="val 3043"/>
            </a:avLst>
          </a:prstGeom>
          <a:solidFill>
            <a:srgbClr val="D6F5EE"/>
          </a:solidFill>
          <a:ln w="7620">
            <a:solidFill>
              <a:srgbClr val="BCDBD4"/>
            </a:solidFill>
            <a:prstDash val="solid"/>
          </a:ln>
        </p:spPr>
        <p:txBody>
          <a:bodyPr/>
          <a:lstStyle/>
          <a:p>
            <a:endParaRPr lang="ru-RU"/>
          </a:p>
        </p:txBody>
      </p:sp>
      <p:sp>
        <p:nvSpPr>
          <p:cNvPr id="4" name="Text 2"/>
          <p:cNvSpPr/>
          <p:nvPr/>
        </p:nvSpPr>
        <p:spPr>
          <a:xfrm>
            <a:off x="999768" y="4712137"/>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деңгейін арттыру</a:t>
            </a:r>
            <a:endParaRPr lang="en-US" sz="1950" dirty="0"/>
          </a:p>
        </p:txBody>
      </p:sp>
      <p:sp>
        <p:nvSpPr>
          <p:cNvPr id="5" name="Text 3"/>
          <p:cNvSpPr/>
          <p:nvPr/>
        </p:nvSpPr>
        <p:spPr>
          <a:xfrm>
            <a:off x="999768" y="5451515"/>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Кешенді технологиялар мен құралдарды пайдалану арқылы объектінің жалпы қорғаныс деңгейін жоғарылату және қауіп-қатерлерді минимизациялау</a:t>
            </a:r>
            <a:endParaRPr lang="en-US" sz="1550" dirty="0"/>
          </a:p>
        </p:txBody>
      </p:sp>
      <p:sp>
        <p:nvSpPr>
          <p:cNvPr id="6" name="Shape 4"/>
          <p:cNvSpPr/>
          <p:nvPr/>
        </p:nvSpPr>
        <p:spPr>
          <a:xfrm>
            <a:off x="5207437" y="4506158"/>
            <a:ext cx="4215408" cy="2739033"/>
          </a:xfrm>
          <a:prstGeom prst="roundRect">
            <a:avLst>
              <a:gd name="adj" fmla="val 3043"/>
            </a:avLst>
          </a:prstGeom>
          <a:solidFill>
            <a:srgbClr val="D6F5EE"/>
          </a:solidFill>
          <a:ln w="7620">
            <a:solidFill>
              <a:srgbClr val="BCDBD4"/>
            </a:solidFill>
            <a:prstDash val="solid"/>
          </a:ln>
        </p:spPr>
        <p:txBody>
          <a:bodyPr/>
          <a:lstStyle/>
          <a:p>
            <a:endParaRPr lang="ru-RU"/>
          </a:p>
        </p:txBody>
      </p:sp>
      <p:sp>
        <p:nvSpPr>
          <p:cNvPr id="7" name="Text 5"/>
          <p:cNvSpPr/>
          <p:nvPr/>
        </p:nvSpPr>
        <p:spPr>
          <a:xfrm>
            <a:off x="5413415" y="4712137"/>
            <a:ext cx="3803452"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Қолжетімділікті бақылау</a:t>
            </a:r>
            <a:endParaRPr lang="en-US" sz="1950" dirty="0"/>
          </a:p>
        </p:txBody>
      </p:sp>
      <p:sp>
        <p:nvSpPr>
          <p:cNvPr id="8" name="Text 6"/>
          <p:cNvSpPr/>
          <p:nvPr/>
        </p:nvSpPr>
        <p:spPr>
          <a:xfrm>
            <a:off x="5413415" y="5451515"/>
            <a:ext cx="3803452"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Рұқсатсыз кіруді болдырмау, кіру-шығу режимін қатаң реттеу және қауіпсіз аймақтарды сақтау арқылы объектінің тұтастығын қамтамасыз ету</a:t>
            </a:r>
            <a:endParaRPr lang="en-US" sz="1550" dirty="0"/>
          </a:p>
        </p:txBody>
      </p:sp>
      <p:sp>
        <p:nvSpPr>
          <p:cNvPr id="9" name="Shape 7"/>
          <p:cNvSpPr/>
          <p:nvPr/>
        </p:nvSpPr>
        <p:spPr>
          <a:xfrm>
            <a:off x="9621203" y="4506158"/>
            <a:ext cx="4215289" cy="2739033"/>
          </a:xfrm>
          <a:prstGeom prst="roundRect">
            <a:avLst>
              <a:gd name="adj" fmla="val 3043"/>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9827181" y="4712137"/>
            <a:ext cx="281904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Жедел әрекет ету</a:t>
            </a:r>
            <a:endParaRPr lang="en-US" sz="1950" dirty="0"/>
          </a:p>
        </p:txBody>
      </p:sp>
      <p:sp>
        <p:nvSpPr>
          <p:cNvPr id="11" name="Text 9"/>
          <p:cNvSpPr/>
          <p:nvPr/>
        </p:nvSpPr>
        <p:spPr>
          <a:xfrm>
            <a:off x="9827181" y="5141357"/>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Қауіп-қатерді алдын алу, инциденттерді тез анықтау және қауіпсіздік қызметінің дер кезінде жауап беруін қамтамасыз ету</a:t>
            </a:r>
            <a:endParaRPr lang="en-US" sz="1550" dirty="0"/>
          </a:p>
        </p:txBody>
      </p:sp>
      <p:sp>
        <p:nvSpPr>
          <p:cNvPr id="12" name="Text 10"/>
          <p:cNvSpPr/>
          <p:nvPr/>
        </p:nvSpPr>
        <p:spPr>
          <a:xfrm>
            <a:off x="793790" y="7468433"/>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міндеттердің орындалуы объектінің толық қауіпсіздігін және оның ішіндегі адамдар мен материалдық құндылықтардың сақталуын қамтамасыз етеді.</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72570" y="542568"/>
            <a:ext cx="7571661" cy="1842373"/>
          </a:xfrm>
          <a:prstGeom prst="rect">
            <a:avLst/>
          </a:prstGeom>
          <a:noFill/>
          <a:ln/>
        </p:spPr>
        <p:txBody>
          <a:bodyPr wrap="square" lIns="0" tIns="0" rIns="0" bIns="0" rtlCol="0" anchor="t"/>
          <a:lstStyle/>
          <a:p>
            <a:pPr marL="0" indent="0" algn="l">
              <a:lnSpc>
                <a:spcPts val="4800"/>
              </a:lnSpc>
              <a:buNone/>
            </a:pPr>
            <a:r>
              <a:rPr lang="en-US" sz="3850" b="1" dirty="0">
                <a:solidFill>
                  <a:srgbClr val="333F70"/>
                </a:solidFill>
                <a:latin typeface="Unbounded Bold" pitchFamily="34" charset="0"/>
                <a:ea typeface="Unbounded Bold" pitchFamily="34" charset="-122"/>
                <a:cs typeface="Unbounded Bold" pitchFamily="34" charset="-120"/>
              </a:rPr>
              <a:t>Қолжетімділікті бақылау жүйелері дегеніміз не?</a:t>
            </a:r>
            <a:endParaRPr lang="en-US" sz="3850" dirty="0"/>
          </a:p>
        </p:txBody>
      </p:sp>
      <p:sp>
        <p:nvSpPr>
          <p:cNvPr id="4" name="Text 1"/>
          <p:cNvSpPr/>
          <p:nvPr/>
        </p:nvSpPr>
        <p:spPr>
          <a:xfrm>
            <a:off x="6272570" y="2679740"/>
            <a:ext cx="7571661" cy="1572220"/>
          </a:xfrm>
          <a:prstGeom prst="rect">
            <a:avLst/>
          </a:prstGeom>
          <a:noFill/>
          <a:ln/>
        </p:spPr>
        <p:txBody>
          <a:bodyPr wrap="squar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Қолжетімділікті бақылау жүйелері – бұл адамдар мен көліктердің объектіге кіруін реттейтін, бақылайтын және жазып алатын технологиялар мен құралдар кешені. Бұл жүйелер электрондық кілттер, биометриялық сканерлер, бейнебақылау камералары және басқа да заманауи құрылғыларды біріктіреді.</a:t>
            </a:r>
            <a:endParaRPr lang="en-US" sz="1500" dirty="0"/>
          </a:p>
        </p:txBody>
      </p:sp>
      <p:sp>
        <p:nvSpPr>
          <p:cNvPr id="5" name="Text 2"/>
          <p:cNvSpPr/>
          <p:nvPr/>
        </p:nvSpPr>
        <p:spPr>
          <a:xfrm>
            <a:off x="6272570" y="4473059"/>
            <a:ext cx="196453" cy="245626"/>
          </a:xfrm>
          <a:prstGeom prst="rect">
            <a:avLst/>
          </a:prstGeom>
          <a:noFill/>
          <a:ln/>
        </p:spPr>
        <p:txBody>
          <a:bodyPr wrap="none" lIns="0" tIns="0" rIns="0" bIns="0" rtlCol="0" anchor="t"/>
          <a:lstStyle/>
          <a:p>
            <a:pPr marL="0" indent="0" algn="l">
              <a:lnSpc>
                <a:spcPts val="2450"/>
              </a:lnSpc>
              <a:buNone/>
            </a:pPr>
            <a:r>
              <a:rPr lang="en-US" sz="1500" dirty="0">
                <a:solidFill>
                  <a:srgbClr val="333F70"/>
                </a:solidFill>
                <a:latin typeface="Unbounded Light" pitchFamily="34" charset="0"/>
                <a:ea typeface="Unbounded Light" pitchFamily="34" charset="-122"/>
                <a:cs typeface="Unbounded Light" pitchFamily="34" charset="-120"/>
              </a:rPr>
              <a:t>01</a:t>
            </a:r>
            <a:endParaRPr lang="en-US" sz="1500" dirty="0"/>
          </a:p>
        </p:txBody>
      </p:sp>
      <p:sp>
        <p:nvSpPr>
          <p:cNvPr id="6" name="Shape 3"/>
          <p:cNvSpPr/>
          <p:nvPr/>
        </p:nvSpPr>
        <p:spPr>
          <a:xfrm>
            <a:off x="6272570" y="4784169"/>
            <a:ext cx="7571661" cy="22860"/>
          </a:xfrm>
          <a:prstGeom prst="rect">
            <a:avLst/>
          </a:prstGeom>
          <a:solidFill>
            <a:srgbClr val="26A688"/>
          </a:solidFill>
          <a:ln/>
        </p:spPr>
        <p:txBody>
          <a:bodyPr/>
          <a:lstStyle/>
          <a:p>
            <a:endParaRPr lang="ru-RU"/>
          </a:p>
        </p:txBody>
      </p:sp>
      <p:sp>
        <p:nvSpPr>
          <p:cNvPr id="7" name="Text 4"/>
          <p:cNvSpPr/>
          <p:nvPr/>
        </p:nvSpPr>
        <p:spPr>
          <a:xfrm>
            <a:off x="6272570" y="4928116"/>
            <a:ext cx="2980253" cy="307181"/>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Сәйкестікті растау</a:t>
            </a:r>
            <a:endParaRPr lang="en-US" sz="1900" dirty="0"/>
          </a:p>
        </p:txBody>
      </p:sp>
      <p:sp>
        <p:nvSpPr>
          <p:cNvPr id="8" name="Text 5"/>
          <p:cNvSpPr/>
          <p:nvPr/>
        </p:nvSpPr>
        <p:spPr>
          <a:xfrm>
            <a:off x="6272570" y="5353169"/>
            <a:ext cx="7571661" cy="314444"/>
          </a:xfrm>
          <a:prstGeom prst="rect">
            <a:avLst/>
          </a:prstGeom>
          <a:noFill/>
          <a:ln/>
        </p:spPr>
        <p:txBody>
          <a:bodyPr wrap="non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Пайдаланушының кім екенін анықтау</a:t>
            </a:r>
            <a:endParaRPr lang="en-US" sz="1500" dirty="0"/>
          </a:p>
        </p:txBody>
      </p:sp>
      <p:sp>
        <p:nvSpPr>
          <p:cNvPr id="9" name="Text 6"/>
          <p:cNvSpPr/>
          <p:nvPr/>
        </p:nvSpPr>
        <p:spPr>
          <a:xfrm>
            <a:off x="6272570" y="6011466"/>
            <a:ext cx="196453" cy="245626"/>
          </a:xfrm>
          <a:prstGeom prst="rect">
            <a:avLst/>
          </a:prstGeom>
          <a:noFill/>
          <a:ln/>
        </p:spPr>
        <p:txBody>
          <a:bodyPr wrap="none" lIns="0" tIns="0" rIns="0" bIns="0" rtlCol="0" anchor="t"/>
          <a:lstStyle/>
          <a:p>
            <a:pPr marL="0" indent="0" algn="l">
              <a:lnSpc>
                <a:spcPts val="2450"/>
              </a:lnSpc>
              <a:buNone/>
            </a:pPr>
            <a:r>
              <a:rPr lang="en-US" sz="1500" dirty="0">
                <a:solidFill>
                  <a:srgbClr val="333F70"/>
                </a:solidFill>
                <a:latin typeface="Unbounded Light" pitchFamily="34" charset="0"/>
                <a:ea typeface="Unbounded Light" pitchFamily="34" charset="-122"/>
                <a:cs typeface="Unbounded Light" pitchFamily="34" charset="-120"/>
              </a:rPr>
              <a:t>02</a:t>
            </a:r>
            <a:endParaRPr lang="en-US" sz="1500" dirty="0"/>
          </a:p>
        </p:txBody>
      </p:sp>
      <p:sp>
        <p:nvSpPr>
          <p:cNvPr id="10" name="Shape 7"/>
          <p:cNvSpPr/>
          <p:nvPr/>
        </p:nvSpPr>
        <p:spPr>
          <a:xfrm>
            <a:off x="6272570" y="6322576"/>
            <a:ext cx="7571661" cy="22860"/>
          </a:xfrm>
          <a:prstGeom prst="rect">
            <a:avLst/>
          </a:prstGeom>
          <a:solidFill>
            <a:srgbClr val="26A688"/>
          </a:solidFill>
          <a:ln/>
        </p:spPr>
        <p:txBody>
          <a:bodyPr/>
          <a:lstStyle/>
          <a:p>
            <a:endParaRPr lang="ru-RU"/>
          </a:p>
        </p:txBody>
      </p:sp>
      <p:sp>
        <p:nvSpPr>
          <p:cNvPr id="11" name="Text 8"/>
          <p:cNvSpPr/>
          <p:nvPr/>
        </p:nvSpPr>
        <p:spPr>
          <a:xfrm>
            <a:off x="6272570" y="6466523"/>
            <a:ext cx="2456974" cy="307181"/>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Рұқсат тексеру</a:t>
            </a:r>
            <a:endParaRPr lang="en-US" sz="1900" dirty="0"/>
          </a:p>
        </p:txBody>
      </p:sp>
      <p:sp>
        <p:nvSpPr>
          <p:cNvPr id="12" name="Text 9"/>
          <p:cNvSpPr/>
          <p:nvPr/>
        </p:nvSpPr>
        <p:spPr>
          <a:xfrm>
            <a:off x="6272570" y="6891576"/>
            <a:ext cx="7571661" cy="314444"/>
          </a:xfrm>
          <a:prstGeom prst="rect">
            <a:avLst/>
          </a:prstGeom>
          <a:noFill/>
          <a:ln/>
        </p:spPr>
        <p:txBody>
          <a:bodyPr wrap="non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Кіру құқығын тексеру</a:t>
            </a:r>
            <a:endParaRPr lang="en-US" sz="1500" dirty="0"/>
          </a:p>
        </p:txBody>
      </p:sp>
      <p:sp>
        <p:nvSpPr>
          <p:cNvPr id="13" name="Text 10"/>
          <p:cNvSpPr/>
          <p:nvPr/>
        </p:nvSpPr>
        <p:spPr>
          <a:xfrm>
            <a:off x="6272570" y="7549872"/>
            <a:ext cx="196453" cy="245626"/>
          </a:xfrm>
          <a:prstGeom prst="rect">
            <a:avLst/>
          </a:prstGeom>
          <a:noFill/>
          <a:ln/>
        </p:spPr>
        <p:txBody>
          <a:bodyPr wrap="none" lIns="0" tIns="0" rIns="0" bIns="0" rtlCol="0" anchor="t"/>
          <a:lstStyle/>
          <a:p>
            <a:pPr marL="0" indent="0" algn="l">
              <a:lnSpc>
                <a:spcPts val="2450"/>
              </a:lnSpc>
              <a:buNone/>
            </a:pPr>
            <a:r>
              <a:rPr lang="en-US" sz="1500" dirty="0">
                <a:solidFill>
                  <a:srgbClr val="333F70"/>
                </a:solidFill>
                <a:latin typeface="Unbounded Light" pitchFamily="34" charset="0"/>
                <a:ea typeface="Unbounded Light" pitchFamily="34" charset="-122"/>
                <a:cs typeface="Unbounded Light" pitchFamily="34" charset="-120"/>
              </a:rPr>
              <a:t>03</a:t>
            </a:r>
            <a:endParaRPr lang="en-US" sz="1500" dirty="0"/>
          </a:p>
        </p:txBody>
      </p:sp>
      <p:sp>
        <p:nvSpPr>
          <p:cNvPr id="14" name="Shape 11"/>
          <p:cNvSpPr/>
          <p:nvPr/>
        </p:nvSpPr>
        <p:spPr>
          <a:xfrm>
            <a:off x="6272570" y="7860983"/>
            <a:ext cx="7571661" cy="22860"/>
          </a:xfrm>
          <a:prstGeom prst="rect">
            <a:avLst/>
          </a:prstGeom>
          <a:solidFill>
            <a:srgbClr val="26A688"/>
          </a:solidFill>
          <a:ln/>
        </p:spPr>
        <p:txBody>
          <a:bodyPr/>
          <a:lstStyle/>
          <a:p>
            <a:endParaRPr lang="ru-RU"/>
          </a:p>
        </p:txBody>
      </p:sp>
      <p:sp>
        <p:nvSpPr>
          <p:cNvPr id="15" name="Text 12"/>
          <p:cNvSpPr/>
          <p:nvPr/>
        </p:nvSpPr>
        <p:spPr>
          <a:xfrm>
            <a:off x="6272570" y="8004929"/>
            <a:ext cx="3106936" cy="307181"/>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Қолжетімділік беру</a:t>
            </a:r>
            <a:endParaRPr lang="en-US" sz="1900" dirty="0"/>
          </a:p>
        </p:txBody>
      </p:sp>
      <p:sp>
        <p:nvSpPr>
          <p:cNvPr id="16" name="Text 13"/>
          <p:cNvSpPr/>
          <p:nvPr/>
        </p:nvSpPr>
        <p:spPr>
          <a:xfrm>
            <a:off x="6272570" y="8429982"/>
            <a:ext cx="7571661" cy="314444"/>
          </a:xfrm>
          <a:prstGeom prst="rect">
            <a:avLst/>
          </a:prstGeom>
          <a:noFill/>
          <a:ln/>
        </p:spPr>
        <p:txBody>
          <a:bodyPr wrap="non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Есік немесе тосқауылды ашу</a:t>
            </a:r>
            <a:endParaRPr lang="en-US" sz="1500" dirty="0"/>
          </a:p>
        </p:txBody>
      </p:sp>
      <p:sp>
        <p:nvSpPr>
          <p:cNvPr id="17" name="Text 14"/>
          <p:cNvSpPr/>
          <p:nvPr/>
        </p:nvSpPr>
        <p:spPr>
          <a:xfrm>
            <a:off x="6272570" y="9088279"/>
            <a:ext cx="196453" cy="245626"/>
          </a:xfrm>
          <a:prstGeom prst="rect">
            <a:avLst/>
          </a:prstGeom>
          <a:noFill/>
          <a:ln/>
        </p:spPr>
        <p:txBody>
          <a:bodyPr wrap="none" lIns="0" tIns="0" rIns="0" bIns="0" rtlCol="0" anchor="t"/>
          <a:lstStyle/>
          <a:p>
            <a:pPr marL="0" indent="0" algn="l">
              <a:lnSpc>
                <a:spcPts val="2450"/>
              </a:lnSpc>
              <a:buNone/>
            </a:pPr>
            <a:r>
              <a:rPr lang="en-US" sz="1500" dirty="0">
                <a:solidFill>
                  <a:srgbClr val="333F70"/>
                </a:solidFill>
                <a:latin typeface="Unbounded Light" pitchFamily="34" charset="0"/>
                <a:ea typeface="Unbounded Light" pitchFamily="34" charset="-122"/>
                <a:cs typeface="Unbounded Light" pitchFamily="34" charset="-120"/>
              </a:rPr>
              <a:t>04</a:t>
            </a:r>
            <a:endParaRPr lang="en-US" sz="1500" dirty="0"/>
          </a:p>
        </p:txBody>
      </p:sp>
      <p:sp>
        <p:nvSpPr>
          <p:cNvPr id="18" name="Shape 15"/>
          <p:cNvSpPr/>
          <p:nvPr/>
        </p:nvSpPr>
        <p:spPr>
          <a:xfrm>
            <a:off x="6272570" y="9399389"/>
            <a:ext cx="7571661" cy="22860"/>
          </a:xfrm>
          <a:prstGeom prst="rect">
            <a:avLst/>
          </a:prstGeom>
          <a:solidFill>
            <a:srgbClr val="26A688"/>
          </a:solidFill>
          <a:ln/>
        </p:spPr>
        <p:txBody>
          <a:bodyPr/>
          <a:lstStyle/>
          <a:p>
            <a:endParaRPr lang="ru-RU"/>
          </a:p>
        </p:txBody>
      </p:sp>
      <p:sp>
        <p:nvSpPr>
          <p:cNvPr id="19" name="Text 16"/>
          <p:cNvSpPr/>
          <p:nvPr/>
        </p:nvSpPr>
        <p:spPr>
          <a:xfrm>
            <a:off x="6272570" y="9543336"/>
            <a:ext cx="2456974" cy="307181"/>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Оқиғаны тіркеу</a:t>
            </a:r>
            <a:endParaRPr lang="en-US" sz="1900" dirty="0"/>
          </a:p>
        </p:txBody>
      </p:sp>
      <p:sp>
        <p:nvSpPr>
          <p:cNvPr id="20" name="Text 17"/>
          <p:cNvSpPr/>
          <p:nvPr/>
        </p:nvSpPr>
        <p:spPr>
          <a:xfrm>
            <a:off x="6272570" y="9968389"/>
            <a:ext cx="7571661" cy="314444"/>
          </a:xfrm>
          <a:prstGeom prst="rect">
            <a:avLst/>
          </a:prstGeom>
          <a:noFill/>
          <a:ln/>
        </p:spPr>
        <p:txBody>
          <a:bodyPr wrap="none" lIns="0" tIns="0" rIns="0" bIns="0" rtlCol="0" anchor="t"/>
          <a:lstStyle/>
          <a:p>
            <a:pPr marL="0" indent="0" algn="l">
              <a:lnSpc>
                <a:spcPts val="2450"/>
              </a:lnSpc>
              <a:buNone/>
            </a:pPr>
            <a:r>
              <a:rPr lang="en-US" sz="1500" dirty="0">
                <a:solidFill>
                  <a:srgbClr val="333F70"/>
                </a:solidFill>
                <a:latin typeface="Open Sans" pitchFamily="34" charset="0"/>
                <a:ea typeface="Open Sans" pitchFamily="34" charset="-122"/>
                <a:cs typeface="Open Sans" pitchFamily="34" charset="-120"/>
              </a:rPr>
              <a:t>Кіру фактісін жазып алу</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3958233"/>
            <a:ext cx="7556421" cy="1488400"/>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Қауіпсіздік технологияларының интеграциясы</a:t>
            </a:r>
            <a:endParaRPr lang="en-US" sz="3100" dirty="0"/>
          </a:p>
        </p:txBody>
      </p:sp>
      <p:sp>
        <p:nvSpPr>
          <p:cNvPr id="4" name="Text 1"/>
          <p:cNvSpPr/>
          <p:nvPr/>
        </p:nvSpPr>
        <p:spPr>
          <a:xfrm>
            <a:off x="6280190" y="5744289"/>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Қазіргі заманғы объектілерде қауіпсіздік камералары мен қолжетімділікті бақылау терминалдары бірлесіп жұмыс істейді. Бұл кешенді көзқарас максималды қорғау деңгейін қамтамасыз етеді және инциденттерді тиімді анықтауға мүмкіндік береді.</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6" name="Text 2"/>
          <p:cNvSpPr/>
          <p:nvPr/>
        </p:nvSpPr>
        <p:spPr>
          <a:xfrm>
            <a:off x="793790" y="5707856"/>
            <a:ext cx="13042821" cy="1240155"/>
          </a:xfrm>
          <a:prstGeom prst="rect">
            <a:avLst/>
          </a:prstGeom>
          <a:noFill/>
          <a:ln/>
        </p:spPr>
        <p:txBody>
          <a:bodyPr wrap="square" lIns="0" tIns="0" rIns="0" bIns="0" rtlCol="0" anchor="t"/>
          <a:lstStyle/>
          <a:p>
            <a:pPr marL="0" indent="0" algn="r" rtl="1">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Физикалық қорғау жүйелерінің құрамдас бөліктері</a:t>
            </a:r>
            <a:endParaRPr lang="en-US" sz="3900" dirty="0"/>
          </a:p>
        </p:txBody>
      </p:sp>
      <p:sp>
        <p:nvSpPr>
          <p:cNvPr id="7" name="Text 3"/>
          <p:cNvSpPr/>
          <p:nvPr/>
        </p:nvSpPr>
        <p:spPr>
          <a:xfrm>
            <a:off x="793790" y="7245668"/>
            <a:ext cx="13042821" cy="952619"/>
          </a:xfrm>
          <a:prstGeom prst="rect">
            <a:avLst/>
          </a:prstGeom>
          <a:noFill/>
          <a:ln/>
        </p:spPr>
        <p:txBody>
          <a:bodyPr wrap="square" lIns="0" tIns="0" rIns="0" bIns="0" rtlCol="0" anchor="t"/>
          <a:lstStyle/>
          <a:p>
            <a:pPr marL="0" indent="0" algn="r" rtl="1">
              <a:lnSpc>
                <a:spcPts val="2500"/>
              </a:lnSpc>
              <a:buNone/>
            </a:pPr>
            <a:r>
              <a:rPr lang="en-US" sz="1550" dirty="0">
                <a:solidFill>
                  <a:srgbClr val="333F70"/>
                </a:solidFill>
                <a:latin typeface="Open Sans" pitchFamily="34" charset="0"/>
                <a:ea typeface="Open Sans" pitchFamily="34" charset="-122"/>
                <a:cs typeface="Open Sans" pitchFamily="34" charset="-120"/>
              </a:rPr>
              <a:t>Тиімді қауіпсіздік жүйесі бірнеше негізгі элементтерден тұрады. Әрбір компонент белгілі бір функцияны орындайды, ал олардың үйлесімді жұмысы объектінің толық қорғалуын қамтамасыз етеді. Заманауи технологиялар осы элементтерді бір біріне интеграциялауға және орталықтандырылған басқаруға мүмкіндік береді.</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3441621"/>
            <a:ext cx="6011228"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Негізгі элементтер</a:t>
            </a:r>
            <a:endParaRPr lang="en-US" sz="39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4458533"/>
            <a:ext cx="496133" cy="496133"/>
          </a:xfrm>
          <a:prstGeom prst="rect">
            <a:avLst/>
          </a:prstGeom>
        </p:spPr>
      </p:pic>
      <p:sp>
        <p:nvSpPr>
          <p:cNvPr id="4" name="Text 1"/>
          <p:cNvSpPr/>
          <p:nvPr/>
        </p:nvSpPr>
        <p:spPr>
          <a:xfrm>
            <a:off x="1537930" y="4576286"/>
            <a:ext cx="343804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камералары (CCTV)</a:t>
            </a:r>
            <a:endParaRPr lang="en-US" sz="1950" dirty="0"/>
          </a:p>
        </p:txBody>
      </p:sp>
      <p:sp>
        <p:nvSpPr>
          <p:cNvPr id="5" name="Text 2"/>
          <p:cNvSpPr/>
          <p:nvPr/>
        </p:nvSpPr>
        <p:spPr>
          <a:xfrm>
            <a:off x="1537930" y="5315664"/>
            <a:ext cx="3438049"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Объектіні үздіксіз бейнебақылау, жазып алу және жедел мониторинг жүргізу үшін арналған жүйе. Жоғары ажыратымдылықтағы камералар түнде де жақсы сапада түсіру қамтамасыз етеді.</a:t>
            </a:r>
            <a:endParaRPr lang="en-US" sz="15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3986" y="4458533"/>
            <a:ext cx="496133" cy="496133"/>
          </a:xfrm>
          <a:prstGeom prst="rect">
            <a:avLst/>
          </a:prstGeom>
        </p:spPr>
      </p:pic>
      <p:sp>
        <p:nvSpPr>
          <p:cNvPr id="7" name="Text 3"/>
          <p:cNvSpPr/>
          <p:nvPr/>
        </p:nvSpPr>
        <p:spPr>
          <a:xfrm>
            <a:off x="5968127" y="4576286"/>
            <a:ext cx="3438168"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Қолжетімділікті бақылау терминалдары</a:t>
            </a:r>
            <a:endParaRPr lang="en-US" sz="1950" dirty="0"/>
          </a:p>
        </p:txBody>
      </p:sp>
      <p:sp>
        <p:nvSpPr>
          <p:cNvPr id="8" name="Text 4"/>
          <p:cNvSpPr/>
          <p:nvPr/>
        </p:nvSpPr>
        <p:spPr>
          <a:xfrm>
            <a:off x="5968127" y="5625822"/>
            <a:ext cx="3438168"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Карталар, биометриялық сканерлер және PIN-кодтар арқылы объектіге кіру-шығуды реттейтін құрылғылар. Әрбір кіру оқиғасы жүйеде тіркеліп, есепте сақталады.</a:t>
            </a:r>
            <a:endParaRPr lang="en-US" sz="15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54302" y="4458533"/>
            <a:ext cx="496133" cy="496133"/>
          </a:xfrm>
          <a:prstGeom prst="rect">
            <a:avLst/>
          </a:prstGeom>
        </p:spPr>
      </p:pic>
      <p:sp>
        <p:nvSpPr>
          <p:cNvPr id="10" name="Text 5"/>
          <p:cNvSpPr/>
          <p:nvPr/>
        </p:nvSpPr>
        <p:spPr>
          <a:xfrm>
            <a:off x="10398443" y="4576286"/>
            <a:ext cx="343816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дабылдары</a:t>
            </a:r>
            <a:endParaRPr lang="en-US" sz="1950" dirty="0"/>
          </a:p>
        </p:txBody>
      </p:sp>
      <p:sp>
        <p:nvSpPr>
          <p:cNvPr id="11" name="Text 6"/>
          <p:cNvSpPr/>
          <p:nvPr/>
        </p:nvSpPr>
        <p:spPr>
          <a:xfrm>
            <a:off x="10398443" y="5315664"/>
            <a:ext cx="3438168"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Рұқсатсыз кіру, өрт, су тасқыны және басқа қауіпті жағдайларды анықтайтын сигнализациялар мен сенсорлар. Дабыл беру жүйесі қауіпсіздік қызметін дереу хабардар етеді.</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497687"/>
            <a:ext cx="1158240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камераларының түрлері</a:t>
            </a:r>
            <a:endParaRPr lang="en-US" sz="3900" dirty="0"/>
          </a:p>
        </p:txBody>
      </p:sp>
      <p:sp>
        <p:nvSpPr>
          <p:cNvPr id="3" name="Text 1"/>
          <p:cNvSpPr/>
          <p:nvPr/>
        </p:nvSpPr>
        <p:spPr>
          <a:xfrm>
            <a:off x="793790" y="261377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IP камералар</a:t>
            </a:r>
            <a:endParaRPr lang="en-US" sz="1950" dirty="0"/>
          </a:p>
        </p:txBody>
      </p:sp>
      <p:pic>
        <p:nvPicPr>
          <p:cNvPr id="4" name="Image 0" descr="preencoded.png"/>
          <p:cNvPicPr>
            <a:picLocks noChangeAspect="1"/>
          </p:cNvPicPr>
          <p:nvPr/>
        </p:nvPicPr>
        <p:blipFill>
          <a:blip r:embed="rId3"/>
          <a:stretch>
            <a:fillRect/>
          </a:stretch>
        </p:blipFill>
        <p:spPr>
          <a:xfrm>
            <a:off x="793790" y="3147179"/>
            <a:ext cx="3979664" cy="3979664"/>
          </a:xfrm>
          <a:prstGeom prst="rect">
            <a:avLst/>
          </a:prstGeom>
        </p:spPr>
      </p:pic>
      <p:sp>
        <p:nvSpPr>
          <p:cNvPr id="5" name="Text 2"/>
          <p:cNvSpPr/>
          <p:nvPr/>
        </p:nvSpPr>
        <p:spPr>
          <a:xfrm>
            <a:off x="793790" y="7350085"/>
            <a:ext cx="397966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 арқылы жұмыс істейді, жоғары ажыратымдылық, қашықтан басқару мүмкіндігі, аналитика функциялары бар.</a:t>
            </a:r>
            <a:endParaRPr lang="en-US" sz="1550" dirty="0"/>
          </a:p>
        </p:txBody>
      </p:sp>
      <p:sp>
        <p:nvSpPr>
          <p:cNvPr id="6" name="Text 3"/>
          <p:cNvSpPr/>
          <p:nvPr/>
        </p:nvSpPr>
        <p:spPr>
          <a:xfrm>
            <a:off x="5265182" y="2613779"/>
            <a:ext cx="365617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Аналогтық камералар</a:t>
            </a:r>
            <a:endParaRPr lang="en-US" sz="1950" dirty="0"/>
          </a:p>
        </p:txBody>
      </p:sp>
      <p:pic>
        <p:nvPicPr>
          <p:cNvPr id="7" name="Image 1" descr="preencoded.png"/>
          <p:cNvPicPr>
            <a:picLocks noChangeAspect="1"/>
          </p:cNvPicPr>
          <p:nvPr/>
        </p:nvPicPr>
        <p:blipFill>
          <a:blip r:embed="rId4"/>
          <a:stretch>
            <a:fillRect/>
          </a:stretch>
        </p:blipFill>
        <p:spPr>
          <a:xfrm>
            <a:off x="5265182" y="3147179"/>
            <a:ext cx="3979664" cy="3979664"/>
          </a:xfrm>
          <a:prstGeom prst="rect">
            <a:avLst/>
          </a:prstGeom>
        </p:spPr>
      </p:pic>
      <p:sp>
        <p:nvSpPr>
          <p:cNvPr id="8" name="Text 4"/>
          <p:cNvSpPr/>
          <p:nvPr/>
        </p:nvSpPr>
        <p:spPr>
          <a:xfrm>
            <a:off x="5265182" y="7350085"/>
            <a:ext cx="397966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Дәстүрлі, қарапайым және арзан шешім. Орнату оңай, бірақ функционалдығы шектеулі.</a:t>
            </a:r>
            <a:endParaRPr lang="en-US" sz="1550" dirty="0"/>
          </a:p>
        </p:txBody>
      </p:sp>
      <p:sp>
        <p:nvSpPr>
          <p:cNvPr id="9" name="Text 5"/>
          <p:cNvSpPr/>
          <p:nvPr/>
        </p:nvSpPr>
        <p:spPr>
          <a:xfrm>
            <a:off x="9736574" y="2613779"/>
            <a:ext cx="294370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Смарт камералар</a:t>
            </a:r>
            <a:endParaRPr lang="en-US" sz="1950" dirty="0"/>
          </a:p>
        </p:txBody>
      </p:sp>
      <p:pic>
        <p:nvPicPr>
          <p:cNvPr id="10" name="Image 2" descr="preencoded.png"/>
          <p:cNvPicPr>
            <a:picLocks noChangeAspect="1"/>
          </p:cNvPicPr>
          <p:nvPr/>
        </p:nvPicPr>
        <p:blipFill>
          <a:blip r:embed="rId5"/>
          <a:stretch>
            <a:fillRect/>
          </a:stretch>
        </p:blipFill>
        <p:spPr>
          <a:xfrm>
            <a:off x="9736574" y="3147179"/>
            <a:ext cx="4115038" cy="4115038"/>
          </a:xfrm>
          <a:prstGeom prst="rect">
            <a:avLst/>
          </a:prstGeom>
        </p:spPr>
      </p:pic>
      <p:sp>
        <p:nvSpPr>
          <p:cNvPr id="11" name="Text 6"/>
          <p:cNvSpPr/>
          <p:nvPr/>
        </p:nvSpPr>
        <p:spPr>
          <a:xfrm>
            <a:off x="9736574" y="7485459"/>
            <a:ext cx="4115038"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Қозғалыс детекторлары, түнгі көру, бет-әлпет тану және автоматты аналитика мүмкіндіктері.</a:t>
            </a:r>
            <a:endParaRPr lang="en-US" sz="1550" dirty="0"/>
          </a:p>
        </p:txBody>
      </p:sp>
      <p:sp>
        <p:nvSpPr>
          <p:cNvPr id="12" name="Text 7"/>
          <p:cNvSpPr/>
          <p:nvPr/>
        </p:nvSpPr>
        <p:spPr>
          <a:xfrm>
            <a:off x="793790" y="8839914"/>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Камераларды таңдау объектінің ерекшеліктеріне, қауіпсіздік талаптарына және бюджетке байланысты жүргізіледі. Қазіргі трендтер IP және смарт камераларға қарай бағытталған.</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3088243"/>
            <a:ext cx="1255645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Қолжетімділікті бақылау құрылғылары</a:t>
            </a:r>
            <a:endParaRPr lang="en-US" sz="3900" dirty="0"/>
          </a:p>
        </p:txBody>
      </p:sp>
      <p:sp>
        <p:nvSpPr>
          <p:cNvPr id="3" name="Shape 1"/>
          <p:cNvSpPr/>
          <p:nvPr/>
        </p:nvSpPr>
        <p:spPr>
          <a:xfrm>
            <a:off x="793790" y="410515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4" name="Text 2"/>
          <p:cNvSpPr/>
          <p:nvPr/>
        </p:nvSpPr>
        <p:spPr>
          <a:xfrm>
            <a:off x="868204" y="414236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5" name="Text 3"/>
          <p:cNvSpPr/>
          <p:nvPr/>
        </p:nvSpPr>
        <p:spPr>
          <a:xfrm>
            <a:off x="1438632" y="4173379"/>
            <a:ext cx="3537347"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RFID карталар мен чиптер</a:t>
            </a:r>
            <a:endParaRPr lang="en-US" sz="1950" dirty="0"/>
          </a:p>
        </p:txBody>
      </p:sp>
      <p:sp>
        <p:nvSpPr>
          <p:cNvPr id="6" name="Text 4"/>
          <p:cNvSpPr/>
          <p:nvPr/>
        </p:nvSpPr>
        <p:spPr>
          <a:xfrm>
            <a:off x="1438632" y="4912757"/>
            <a:ext cx="3537347"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Жанасу арқылы немесе қашықтан оқылатын электрондық идентификаторлар. Оңай пайдалану, жоғалған жағдайда тез блоктау мүмкіндігі, көптеген кіру нүктелерінде бір карта.</a:t>
            </a:r>
            <a:endParaRPr lang="en-US" sz="1550" dirty="0"/>
          </a:p>
        </p:txBody>
      </p:sp>
      <p:sp>
        <p:nvSpPr>
          <p:cNvPr id="7" name="Shape 5"/>
          <p:cNvSpPr/>
          <p:nvPr/>
        </p:nvSpPr>
        <p:spPr>
          <a:xfrm>
            <a:off x="5223986" y="410515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8" name="Text 6"/>
          <p:cNvSpPr/>
          <p:nvPr/>
        </p:nvSpPr>
        <p:spPr>
          <a:xfrm>
            <a:off x="5298400" y="414236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9" name="Text 7"/>
          <p:cNvSpPr/>
          <p:nvPr/>
        </p:nvSpPr>
        <p:spPr>
          <a:xfrm>
            <a:off x="5868829" y="4173379"/>
            <a:ext cx="3537466"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Биометриялық сканерлер</a:t>
            </a:r>
            <a:endParaRPr lang="en-US" sz="1950" dirty="0"/>
          </a:p>
        </p:txBody>
      </p:sp>
      <p:sp>
        <p:nvSpPr>
          <p:cNvPr id="10" name="Text 8"/>
          <p:cNvSpPr/>
          <p:nvPr/>
        </p:nvSpPr>
        <p:spPr>
          <a:xfrm>
            <a:off x="5868829" y="4912757"/>
            <a:ext cx="353746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Саусақ ізі, бет-әлпет, көз торы арқылы сәйкестікті растау. Жоғары дәлдік, бұрмалау мүмкін емес, ыңғайлы пайдалану.</a:t>
            </a:r>
            <a:endParaRPr lang="en-US" sz="1550" dirty="0"/>
          </a:p>
        </p:txBody>
      </p:sp>
      <p:sp>
        <p:nvSpPr>
          <p:cNvPr id="11" name="Shape 9"/>
          <p:cNvSpPr/>
          <p:nvPr/>
        </p:nvSpPr>
        <p:spPr>
          <a:xfrm>
            <a:off x="9654302" y="410515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2" name="Text 10"/>
          <p:cNvSpPr/>
          <p:nvPr/>
        </p:nvSpPr>
        <p:spPr>
          <a:xfrm>
            <a:off x="9728716" y="414236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3" name="Text 11"/>
          <p:cNvSpPr/>
          <p:nvPr/>
        </p:nvSpPr>
        <p:spPr>
          <a:xfrm>
            <a:off x="10299144" y="4173379"/>
            <a:ext cx="275963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PIN-код жүйелері</a:t>
            </a:r>
            <a:endParaRPr lang="en-US" sz="1950" dirty="0"/>
          </a:p>
        </p:txBody>
      </p:sp>
      <p:sp>
        <p:nvSpPr>
          <p:cNvPr id="14" name="Text 12"/>
          <p:cNvSpPr/>
          <p:nvPr/>
        </p:nvSpPr>
        <p:spPr>
          <a:xfrm>
            <a:off x="10299144" y="4602599"/>
            <a:ext cx="3537466"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Сандық кодтар арқылы кіру. Қарапайым, арзан, карта немесе биометрия қажет емес. Бірнеше қорғаныс деңгейі үшін басқа әдістермен үйлестіріледі.</a:t>
            </a:r>
            <a:endParaRPr lang="en-US" sz="1550" dirty="0"/>
          </a:p>
        </p:txBody>
      </p:sp>
      <p:sp>
        <p:nvSpPr>
          <p:cNvPr id="15" name="Shape 13"/>
          <p:cNvSpPr/>
          <p:nvPr/>
        </p:nvSpPr>
        <p:spPr>
          <a:xfrm>
            <a:off x="793790" y="7041237"/>
            <a:ext cx="13042821" cy="843201"/>
          </a:xfrm>
          <a:prstGeom prst="roundRect">
            <a:avLst>
              <a:gd name="adj" fmla="val 9886"/>
            </a:avLst>
          </a:prstGeom>
          <a:solidFill>
            <a:srgbClr val="C1F1E5"/>
          </a:solidFill>
          <a:ln/>
        </p:spPr>
        <p:txBody>
          <a:bodyPr/>
          <a:lstStyle/>
          <a:p>
            <a:endParaRPr lang="ru-RU"/>
          </a:p>
        </p:txBody>
      </p:sp>
      <p:pic>
        <p:nvPicPr>
          <p:cNvPr id="16" name="Image 0" descr="preencoded.png"/>
          <p:cNvPicPr>
            <a:picLocks noChangeAspect="1"/>
          </p:cNvPicPr>
          <p:nvPr/>
        </p:nvPicPr>
        <p:blipFill>
          <a:blip r:embed="rId3"/>
          <a:stretch>
            <a:fillRect/>
          </a:stretch>
        </p:blipFill>
        <p:spPr>
          <a:xfrm>
            <a:off x="992148" y="7344132"/>
            <a:ext cx="248007" cy="198358"/>
          </a:xfrm>
          <a:prstGeom prst="rect">
            <a:avLst/>
          </a:prstGeom>
        </p:spPr>
      </p:pic>
      <p:sp>
        <p:nvSpPr>
          <p:cNvPr id="17" name="Text 14"/>
          <p:cNvSpPr/>
          <p:nvPr/>
        </p:nvSpPr>
        <p:spPr>
          <a:xfrm>
            <a:off x="1438513" y="7289125"/>
            <a:ext cx="12199739" cy="317540"/>
          </a:xfrm>
          <a:prstGeom prst="rect">
            <a:avLst/>
          </a:prstGeom>
          <a:noFill/>
          <a:ln/>
        </p:spPr>
        <p:txBody>
          <a:bodyPr wrap="none" lIns="0" tIns="0" rIns="0" bIns="0" rtlCol="0" anchor="t"/>
          <a:lstStyle/>
          <a:p>
            <a:pPr marL="0" indent="0" algn="l">
              <a:lnSpc>
                <a:spcPts val="2500"/>
              </a:lnSpc>
              <a:buNone/>
            </a:pPr>
            <a:r>
              <a:rPr lang="en-US" sz="1550" dirty="0">
                <a:solidFill>
                  <a:srgbClr val="000000"/>
                </a:solidFill>
                <a:latin typeface="Open Sans" pitchFamily="34" charset="0"/>
                <a:ea typeface="Open Sans" pitchFamily="34" charset="-122"/>
                <a:cs typeface="Open Sans" pitchFamily="34" charset="-120"/>
              </a:rPr>
              <a:t>Ең жоғары қауіпсіздік үшін екі немесе үш әдісті біріктіру (мультифакторлы аутентификация) ұсынылады.</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3799523"/>
            <a:ext cx="7556421" cy="1488400"/>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Биометриялық технологиялардың жұмыс принципі</a:t>
            </a:r>
            <a:endParaRPr lang="en-US" sz="3100" dirty="0"/>
          </a:p>
        </p:txBody>
      </p:sp>
      <p:sp>
        <p:nvSpPr>
          <p:cNvPr id="4" name="Text 1"/>
          <p:cNvSpPr/>
          <p:nvPr/>
        </p:nvSpPr>
        <p:spPr>
          <a:xfrm>
            <a:off x="6280190" y="5585579"/>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Биометриялық жүйелер адамның бірегей физиологиялық немесе мінез-құлық сипаттамаларын пайдаланады. Бұл технология ең жоғары қауіпсіздік деңгейін қамтамасыз етеді, өйткені биометриялық деректерді көшіру немесе беру мүмкін емес. Заманауи алгоритмдер 99.9% дәлдікпен адамды тануды қамтамасыз етеді.</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3839766"/>
            <a:ext cx="7556421" cy="1860233"/>
          </a:xfrm>
          <a:prstGeom prst="rect">
            <a:avLst/>
          </a:prstGeom>
          <a:noFill/>
          <a:ln/>
        </p:spPr>
        <p:txBody>
          <a:bodyPr wrap="square" lIns="0" tIns="0" rIns="0" bIns="0" rtlCol="0" anchor="t"/>
          <a:lstStyle/>
          <a:p>
            <a:pPr marL="0" indent="0" algn="r" rtl="1">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Қолданылатын технологиялар мен инновациялар</a:t>
            </a:r>
            <a:endParaRPr lang="en-US" sz="3900" dirty="0"/>
          </a:p>
        </p:txBody>
      </p:sp>
      <p:sp>
        <p:nvSpPr>
          <p:cNvPr id="7" name="Text 3"/>
          <p:cNvSpPr/>
          <p:nvPr/>
        </p:nvSpPr>
        <p:spPr>
          <a:xfrm>
            <a:off x="793790" y="5997654"/>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саласында технологиялық революция болып жатыр. Жасанды интеллект, машиналық оқыту, заттар интернеті (IoT) және үлкен деректерді талдау қауіпсіздік жүйелерін принципті жаңа деңгейге көтереді. Бұл инновациялар қауіп-қатерлерді алдын ала болжауға, автоматты шешім қабылдауға және адам факторына тәуелділікті азайтуға мүмкіндік береді.</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025009"/>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IoT және смарт қауіпсіздік жүйелері</a:t>
            </a:r>
            <a:endParaRPr lang="en-US" sz="3900" dirty="0"/>
          </a:p>
        </p:txBody>
      </p:sp>
      <p:sp>
        <p:nvSpPr>
          <p:cNvPr id="4" name="Text 1"/>
          <p:cNvSpPr/>
          <p:nvPr/>
        </p:nvSpPr>
        <p:spPr>
          <a:xfrm>
            <a:off x="6280190" y="2562820"/>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Заттар интернеті (Internet of Things) технологиясы барлық қауіпсіздік құрылғыларын бір желіге біріктіреді. Камералар, сенсорлар, дабылдар және бақылау терминалдары үздіксіз деректермен алмасып, орталықтандырылған басқару жүйесіне ақпарат жібереді.</a:t>
            </a:r>
            <a:endParaRPr lang="en-US" sz="1550" dirty="0"/>
          </a:p>
        </p:txBody>
      </p:sp>
      <p:pic>
        <p:nvPicPr>
          <p:cNvPr id="5" name="Image 1" descr="preencoded.png"/>
          <p:cNvPicPr>
            <a:picLocks noChangeAspect="1"/>
          </p:cNvPicPr>
          <p:nvPr/>
        </p:nvPicPr>
        <p:blipFill>
          <a:blip r:embed="rId4"/>
          <a:stretch>
            <a:fillRect/>
          </a:stretch>
        </p:blipFill>
        <p:spPr>
          <a:xfrm>
            <a:off x="6280190" y="4056221"/>
            <a:ext cx="992267" cy="1461016"/>
          </a:xfrm>
          <a:prstGeom prst="rect">
            <a:avLst/>
          </a:prstGeom>
        </p:spPr>
      </p:pic>
      <p:sp>
        <p:nvSpPr>
          <p:cNvPr id="6" name="Text 2"/>
          <p:cNvSpPr/>
          <p:nvPr/>
        </p:nvSpPr>
        <p:spPr>
          <a:xfrm>
            <a:off x="7470815" y="4254579"/>
            <a:ext cx="300370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Деректерді жинау</a:t>
            </a:r>
            <a:endParaRPr lang="en-US" sz="1950" dirty="0"/>
          </a:p>
        </p:txBody>
      </p:sp>
      <p:sp>
        <p:nvSpPr>
          <p:cNvPr id="7" name="Text 3"/>
          <p:cNvSpPr/>
          <p:nvPr/>
        </p:nvSpPr>
        <p:spPr>
          <a:xfrm>
            <a:off x="7470815" y="4683800"/>
            <a:ext cx="636579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сенсорлар мен құрылғылар нақты уақытта ақпарат жібереді</a:t>
            </a:r>
            <a:endParaRPr lang="en-US" sz="1550" dirty="0"/>
          </a:p>
        </p:txBody>
      </p:sp>
      <p:pic>
        <p:nvPicPr>
          <p:cNvPr id="8" name="Image 2" descr="preencoded.png"/>
          <p:cNvPicPr>
            <a:picLocks noChangeAspect="1"/>
          </p:cNvPicPr>
          <p:nvPr/>
        </p:nvPicPr>
        <p:blipFill>
          <a:blip r:embed="rId5"/>
          <a:stretch>
            <a:fillRect/>
          </a:stretch>
        </p:blipFill>
        <p:spPr>
          <a:xfrm>
            <a:off x="6280190" y="5517237"/>
            <a:ext cx="992267" cy="1190744"/>
          </a:xfrm>
          <a:prstGeom prst="rect">
            <a:avLst/>
          </a:prstGeom>
        </p:spPr>
      </p:pic>
      <p:sp>
        <p:nvSpPr>
          <p:cNvPr id="9" name="Text 4"/>
          <p:cNvSpPr/>
          <p:nvPr/>
        </p:nvSpPr>
        <p:spPr>
          <a:xfrm>
            <a:off x="7470815" y="571559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Бұлтта өңдеу</a:t>
            </a:r>
            <a:endParaRPr lang="en-US" sz="1950" dirty="0"/>
          </a:p>
        </p:txBody>
      </p:sp>
      <p:sp>
        <p:nvSpPr>
          <p:cNvPr id="10" name="Text 5"/>
          <p:cNvSpPr/>
          <p:nvPr/>
        </p:nvSpPr>
        <p:spPr>
          <a:xfrm>
            <a:off x="7470815" y="6144816"/>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Үлкен деректер талданады және жіктеледі</a:t>
            </a:r>
            <a:endParaRPr lang="en-US" sz="1550" dirty="0"/>
          </a:p>
        </p:txBody>
      </p:sp>
      <p:pic>
        <p:nvPicPr>
          <p:cNvPr id="11" name="Image 3" descr="preencoded.png"/>
          <p:cNvPicPr>
            <a:picLocks noChangeAspect="1"/>
          </p:cNvPicPr>
          <p:nvPr/>
        </p:nvPicPr>
        <p:blipFill>
          <a:blip r:embed="rId6"/>
          <a:stretch>
            <a:fillRect/>
          </a:stretch>
        </p:blipFill>
        <p:spPr>
          <a:xfrm>
            <a:off x="6280190" y="6707981"/>
            <a:ext cx="992267" cy="1190744"/>
          </a:xfrm>
          <a:prstGeom prst="rect">
            <a:avLst/>
          </a:prstGeom>
        </p:spPr>
      </p:pic>
      <p:sp>
        <p:nvSpPr>
          <p:cNvPr id="12" name="Text 6"/>
          <p:cNvSpPr/>
          <p:nvPr/>
        </p:nvSpPr>
        <p:spPr>
          <a:xfrm>
            <a:off x="7470815" y="690633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Визуализация</a:t>
            </a:r>
            <a:endParaRPr lang="en-US" sz="1950" dirty="0"/>
          </a:p>
        </p:txBody>
      </p:sp>
      <p:sp>
        <p:nvSpPr>
          <p:cNvPr id="13" name="Text 7"/>
          <p:cNvSpPr/>
          <p:nvPr/>
        </p:nvSpPr>
        <p:spPr>
          <a:xfrm>
            <a:off x="7470815" y="7335560"/>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Оператор бірыңғай интерфейсте барлығын бақылайды</a:t>
            </a:r>
            <a:endParaRPr lang="en-US" sz="1550" dirty="0"/>
          </a:p>
        </p:txBody>
      </p:sp>
      <p:pic>
        <p:nvPicPr>
          <p:cNvPr id="14" name="Image 4" descr="preencoded.png"/>
          <p:cNvPicPr>
            <a:picLocks noChangeAspect="1"/>
          </p:cNvPicPr>
          <p:nvPr/>
        </p:nvPicPr>
        <p:blipFill>
          <a:blip r:embed="rId7"/>
          <a:stretch>
            <a:fillRect/>
          </a:stretch>
        </p:blipFill>
        <p:spPr>
          <a:xfrm>
            <a:off x="6280190" y="7898725"/>
            <a:ext cx="992267" cy="1190744"/>
          </a:xfrm>
          <a:prstGeom prst="rect">
            <a:avLst/>
          </a:prstGeom>
        </p:spPr>
      </p:pic>
      <p:sp>
        <p:nvSpPr>
          <p:cNvPr id="15" name="Text 8"/>
          <p:cNvSpPr/>
          <p:nvPr/>
        </p:nvSpPr>
        <p:spPr>
          <a:xfrm>
            <a:off x="7470815" y="8097083"/>
            <a:ext cx="292203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Автоматты әрекет</a:t>
            </a:r>
            <a:endParaRPr lang="en-US" sz="1950" dirty="0"/>
          </a:p>
        </p:txBody>
      </p:sp>
      <p:sp>
        <p:nvSpPr>
          <p:cNvPr id="16" name="Text 9"/>
          <p:cNvSpPr/>
          <p:nvPr/>
        </p:nvSpPr>
        <p:spPr>
          <a:xfrm>
            <a:off x="7470815" y="8526304"/>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Жүйе дербес шешім қабылдап, әрекет етеді</a:t>
            </a:r>
            <a:endParaRPr lang="en-US" sz="1550" dirty="0"/>
          </a:p>
        </p:txBody>
      </p:sp>
      <p:sp>
        <p:nvSpPr>
          <p:cNvPr id="17" name="Text 10"/>
          <p:cNvSpPr/>
          <p:nvPr/>
        </p:nvSpPr>
        <p:spPr>
          <a:xfrm>
            <a:off x="6280190" y="9312712"/>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Қашықтан басқару функциясы қауіпсіздік қызметіне кез келген жерден жүйені мониторингілеуге және басқаруға мүмкіндік береді.</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1354574"/>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Автоматтандырылған өрт дабылдары мен эвакуация жүйелері</a:t>
            </a:r>
            <a:endParaRPr lang="en-US" sz="3900" dirty="0"/>
          </a:p>
        </p:txBody>
      </p:sp>
      <p:pic>
        <p:nvPicPr>
          <p:cNvPr id="3" name="Image 0" descr="preencoded.png"/>
          <p:cNvPicPr>
            <a:picLocks noChangeAspect="1"/>
          </p:cNvPicPr>
          <p:nvPr/>
        </p:nvPicPr>
        <p:blipFill>
          <a:blip r:embed="rId3"/>
          <a:stretch>
            <a:fillRect/>
          </a:stretch>
        </p:blipFill>
        <p:spPr>
          <a:xfrm>
            <a:off x="793790" y="3115627"/>
            <a:ext cx="6279356" cy="6279356"/>
          </a:xfrm>
          <a:prstGeom prst="rect">
            <a:avLst/>
          </a:prstGeom>
        </p:spPr>
      </p:pic>
      <p:sp>
        <p:nvSpPr>
          <p:cNvPr id="4" name="Text 1"/>
          <p:cNvSpPr/>
          <p:nvPr/>
        </p:nvSpPr>
        <p:spPr>
          <a:xfrm>
            <a:off x="7564874" y="3070979"/>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Өрт қауіпсіздігі жүйелері адам өмірін сақтаудың критикалық элементі болып табылады. ҚР Үкіметінің 2008 жылғы №796 қаулысына сәйкес, барлық қоғамдық және өндірістік объектілерде автоматты өрт дабыл жүйелері орнатылуы тиіс.</a:t>
            </a:r>
            <a:endParaRPr lang="en-US" sz="1550" dirty="0"/>
          </a:p>
        </p:txBody>
      </p:sp>
      <p:sp>
        <p:nvSpPr>
          <p:cNvPr id="5" name="Shape 2"/>
          <p:cNvSpPr/>
          <p:nvPr/>
        </p:nvSpPr>
        <p:spPr>
          <a:xfrm>
            <a:off x="7564874" y="4669810"/>
            <a:ext cx="99179" cy="99179"/>
          </a:xfrm>
          <a:prstGeom prst="roundRect">
            <a:avLst>
              <a:gd name="adj" fmla="val 460985"/>
            </a:avLst>
          </a:prstGeom>
          <a:solidFill>
            <a:srgbClr val="26A688"/>
          </a:solidFill>
          <a:ln/>
        </p:spPr>
        <p:txBody>
          <a:bodyPr/>
          <a:lstStyle/>
          <a:p>
            <a:endParaRPr lang="ru-RU"/>
          </a:p>
        </p:txBody>
      </p:sp>
      <p:sp>
        <p:nvSpPr>
          <p:cNvPr id="6" name="Text 3"/>
          <p:cNvSpPr/>
          <p:nvPr/>
        </p:nvSpPr>
        <p:spPr>
          <a:xfrm>
            <a:off x="7862411" y="4564380"/>
            <a:ext cx="598181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Түтін детекторлары мен жылу сенсорлары өртті анықтайды</a:t>
            </a:r>
            <a:endParaRPr lang="en-US" sz="1950" dirty="0"/>
          </a:p>
        </p:txBody>
      </p:sp>
      <p:sp>
        <p:nvSpPr>
          <p:cNvPr id="7" name="Shape 4"/>
          <p:cNvSpPr/>
          <p:nvPr/>
        </p:nvSpPr>
        <p:spPr>
          <a:xfrm>
            <a:off x="7564874" y="5686961"/>
            <a:ext cx="99179" cy="99179"/>
          </a:xfrm>
          <a:prstGeom prst="roundRect">
            <a:avLst>
              <a:gd name="adj" fmla="val 460985"/>
            </a:avLst>
          </a:prstGeom>
          <a:solidFill>
            <a:srgbClr val="26A688"/>
          </a:solidFill>
          <a:ln/>
        </p:spPr>
        <p:txBody>
          <a:bodyPr/>
          <a:lstStyle/>
          <a:p>
            <a:endParaRPr lang="ru-RU"/>
          </a:p>
        </p:txBody>
      </p:sp>
      <p:sp>
        <p:nvSpPr>
          <p:cNvPr id="8" name="Text 5"/>
          <p:cNvSpPr/>
          <p:nvPr/>
        </p:nvSpPr>
        <p:spPr>
          <a:xfrm>
            <a:off x="7862411" y="5581531"/>
            <a:ext cx="598181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Дабыл жүйесі адамдарды дереу хабардар етеді</a:t>
            </a:r>
            <a:endParaRPr lang="en-US" sz="1950" dirty="0"/>
          </a:p>
        </p:txBody>
      </p:sp>
      <p:sp>
        <p:nvSpPr>
          <p:cNvPr id="9" name="Shape 6"/>
          <p:cNvSpPr/>
          <p:nvPr/>
        </p:nvSpPr>
        <p:spPr>
          <a:xfrm>
            <a:off x="7564874" y="6704112"/>
            <a:ext cx="99179" cy="99179"/>
          </a:xfrm>
          <a:prstGeom prst="roundRect">
            <a:avLst>
              <a:gd name="adj" fmla="val 460985"/>
            </a:avLst>
          </a:prstGeom>
          <a:solidFill>
            <a:srgbClr val="26A688"/>
          </a:solidFill>
          <a:ln/>
        </p:spPr>
        <p:txBody>
          <a:bodyPr/>
          <a:lstStyle/>
          <a:p>
            <a:endParaRPr lang="ru-RU"/>
          </a:p>
        </p:txBody>
      </p:sp>
      <p:sp>
        <p:nvSpPr>
          <p:cNvPr id="10" name="Text 7"/>
          <p:cNvSpPr/>
          <p:nvPr/>
        </p:nvSpPr>
        <p:spPr>
          <a:xfrm>
            <a:off x="7862411" y="6598682"/>
            <a:ext cx="598181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Эвакуация жолдары автоматты жарықтандырылады</a:t>
            </a:r>
            <a:endParaRPr lang="en-US" sz="1950" dirty="0"/>
          </a:p>
        </p:txBody>
      </p:sp>
      <p:sp>
        <p:nvSpPr>
          <p:cNvPr id="11" name="Shape 8"/>
          <p:cNvSpPr/>
          <p:nvPr/>
        </p:nvSpPr>
        <p:spPr>
          <a:xfrm>
            <a:off x="7564874" y="7721263"/>
            <a:ext cx="99179" cy="99179"/>
          </a:xfrm>
          <a:prstGeom prst="roundRect">
            <a:avLst>
              <a:gd name="adj" fmla="val 460985"/>
            </a:avLst>
          </a:prstGeom>
          <a:solidFill>
            <a:srgbClr val="26A688"/>
          </a:solidFill>
          <a:ln/>
        </p:spPr>
        <p:txBody>
          <a:bodyPr/>
          <a:lstStyle/>
          <a:p>
            <a:endParaRPr lang="ru-RU"/>
          </a:p>
        </p:txBody>
      </p:sp>
      <p:sp>
        <p:nvSpPr>
          <p:cNvPr id="12" name="Text 9"/>
          <p:cNvSpPr/>
          <p:nvPr/>
        </p:nvSpPr>
        <p:spPr>
          <a:xfrm>
            <a:off x="7862411" y="7615833"/>
            <a:ext cx="580691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Өрт сөндіру жүйелері іске қосылады</a:t>
            </a:r>
            <a:endParaRPr lang="en-US" sz="1950" dirty="0"/>
          </a:p>
        </p:txBody>
      </p:sp>
      <p:sp>
        <p:nvSpPr>
          <p:cNvPr id="13" name="Shape 10"/>
          <p:cNvSpPr/>
          <p:nvPr/>
        </p:nvSpPr>
        <p:spPr>
          <a:xfrm>
            <a:off x="7564874" y="8428256"/>
            <a:ext cx="99179" cy="99179"/>
          </a:xfrm>
          <a:prstGeom prst="roundRect">
            <a:avLst>
              <a:gd name="adj" fmla="val 460985"/>
            </a:avLst>
          </a:prstGeom>
          <a:solidFill>
            <a:srgbClr val="26A688"/>
          </a:solidFill>
          <a:ln/>
        </p:spPr>
        <p:txBody>
          <a:bodyPr/>
          <a:lstStyle/>
          <a:p>
            <a:endParaRPr lang="ru-RU"/>
          </a:p>
        </p:txBody>
      </p:sp>
      <p:sp>
        <p:nvSpPr>
          <p:cNvPr id="14" name="Text 11"/>
          <p:cNvSpPr/>
          <p:nvPr/>
        </p:nvSpPr>
        <p:spPr>
          <a:xfrm>
            <a:off x="7862411" y="8322826"/>
            <a:ext cx="598181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Өрт қауіпсіздігі қызметіне сигнал жіберіледі</a:t>
            </a:r>
            <a:endParaRPr lang="en-US" sz="1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4047530"/>
            <a:ext cx="75564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Смарт қауіпсіздік жүйесінің архитектурасы</a:t>
            </a:r>
            <a:endParaRPr lang="en-US" sz="3100" dirty="0"/>
          </a:p>
        </p:txBody>
      </p:sp>
      <p:sp>
        <p:nvSpPr>
          <p:cNvPr id="4" name="Text 1"/>
          <p:cNvSpPr/>
          <p:nvPr/>
        </p:nvSpPr>
        <p:spPr>
          <a:xfrm>
            <a:off x="793790" y="5337453"/>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Қазіргі заманғы қауіпсіздік жүйелері көп деңгейлі архитектураға негізделген. Дереккөздер деңгейінде сенсорлар мен камералар деректер жинайды, желілік деңгейде ақпарат беріледі, қолданбалар деңгейінде талдау және шешім қабылдау жүргізіледі, ал пайдаланушы деңгейінде визуализация және басқару жүзеге асырылады.</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30863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Құқықтық және нормативтік негіздер</a:t>
            </a:r>
            <a:endParaRPr lang="en-US" sz="3900" dirty="0"/>
          </a:p>
        </p:txBody>
      </p:sp>
      <p:sp>
        <p:nvSpPr>
          <p:cNvPr id="7" name="Text 3"/>
          <p:cNvSpPr/>
          <p:nvPr/>
        </p:nvSpPr>
        <p:spPr>
          <a:xfrm>
            <a:off x="793790" y="584644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Физикалық қорғау жүйелерін жобалау, орнату және пайдалану қатаң нормативтік-құқықтық базаға негізделуі тиіс. Қазақстан Республикасында қауіпсіздік жүйелеріне қойылатын талаптар техникалық регламенттер, мемлекеттік стандарттар және салалық нормативтер арқылы реттеледі.</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189821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техникалық регламенттер</a:t>
            </a:r>
            <a:endParaRPr lang="en-US" sz="3900" dirty="0"/>
          </a:p>
        </p:txBody>
      </p:sp>
      <p:sp>
        <p:nvSpPr>
          <p:cNvPr id="3" name="Shape 1"/>
          <p:cNvSpPr/>
          <p:nvPr/>
        </p:nvSpPr>
        <p:spPr>
          <a:xfrm>
            <a:off x="793790" y="3535204"/>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4" name="Text 2"/>
          <p:cNvSpPr/>
          <p:nvPr/>
        </p:nvSpPr>
        <p:spPr>
          <a:xfrm>
            <a:off x="868204" y="3572411"/>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5" name="Text 3"/>
          <p:cNvSpPr/>
          <p:nvPr/>
        </p:nvSpPr>
        <p:spPr>
          <a:xfrm>
            <a:off x="1438632" y="3603427"/>
            <a:ext cx="1239797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"Объектілерді қорғауға арналған өрт техникасының қауіпсіздігіне қойылатын талаптар"</a:t>
            </a:r>
            <a:endParaRPr lang="en-US" sz="1950" dirty="0"/>
          </a:p>
        </p:txBody>
      </p:sp>
      <p:sp>
        <p:nvSpPr>
          <p:cNvPr id="6" name="Text 4"/>
          <p:cNvSpPr/>
          <p:nvPr/>
        </p:nvSpPr>
        <p:spPr>
          <a:xfrm>
            <a:off x="1438632" y="4342805"/>
            <a:ext cx="12397978"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Қабылданған:</a:t>
            </a:r>
            <a:r>
              <a:rPr lang="en-US" sz="1550" dirty="0">
                <a:solidFill>
                  <a:srgbClr val="333F70"/>
                </a:solidFill>
                <a:latin typeface="Open Sans" pitchFamily="34" charset="0"/>
                <a:ea typeface="Open Sans" pitchFamily="34" charset="-122"/>
                <a:cs typeface="Open Sans" pitchFamily="34" charset="-120"/>
              </a:rPr>
              <a:t> 2017 жыл</a:t>
            </a:r>
            <a:endParaRPr lang="en-US" sz="1550" dirty="0"/>
          </a:p>
        </p:txBody>
      </p:sp>
      <p:sp>
        <p:nvSpPr>
          <p:cNvPr id="7" name="Text 5"/>
          <p:cNvSpPr/>
          <p:nvPr/>
        </p:nvSpPr>
        <p:spPr>
          <a:xfrm>
            <a:off x="1438632" y="4779407"/>
            <a:ext cx="12397978"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регламент өрт қауіпсіздігі жүйелерінің техникалық сипаттамаларын, сертификаттау тәртібін, орнату және техникалық қызмет көрсету талаптарын белгілейді. Барлық өрт дабылдары мен автоматты өрт сөндіру жүйелері осы талаптарға сай болуы тиіс.</a:t>
            </a:r>
            <a:endParaRPr lang="en-US" sz="1550" dirty="0"/>
          </a:p>
        </p:txBody>
      </p:sp>
      <p:sp>
        <p:nvSpPr>
          <p:cNvPr id="8" name="Shape 6"/>
          <p:cNvSpPr/>
          <p:nvPr/>
        </p:nvSpPr>
        <p:spPr>
          <a:xfrm>
            <a:off x="793790" y="6128861"/>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9" name="Text 7"/>
          <p:cNvSpPr/>
          <p:nvPr/>
        </p:nvSpPr>
        <p:spPr>
          <a:xfrm>
            <a:off x="868204" y="6166068"/>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0" name="Text 8"/>
          <p:cNvSpPr/>
          <p:nvPr/>
        </p:nvSpPr>
        <p:spPr>
          <a:xfrm>
            <a:off x="1438632" y="6197084"/>
            <a:ext cx="1239797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"Қозғалыс дабылының, бөгеуінің, байланысының және оны ақпараттандырудың қауіпсіздігіне қойылатын талаптар"</a:t>
            </a:r>
            <a:endParaRPr lang="en-US" sz="1950" dirty="0"/>
          </a:p>
        </p:txBody>
      </p:sp>
      <p:sp>
        <p:nvSpPr>
          <p:cNvPr id="11" name="Text 9"/>
          <p:cNvSpPr/>
          <p:nvPr/>
        </p:nvSpPr>
        <p:spPr>
          <a:xfrm>
            <a:off x="1438632" y="6936462"/>
            <a:ext cx="12397978"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Қабылданған:</a:t>
            </a:r>
            <a:r>
              <a:rPr lang="en-US" sz="1550" dirty="0">
                <a:solidFill>
                  <a:srgbClr val="333F70"/>
                </a:solidFill>
                <a:latin typeface="Open Sans" pitchFamily="34" charset="0"/>
                <a:ea typeface="Open Sans" pitchFamily="34" charset="-122"/>
                <a:cs typeface="Open Sans" pitchFamily="34" charset="-120"/>
              </a:rPr>
              <a:t> 2018 жыл</a:t>
            </a:r>
            <a:endParaRPr lang="en-US" sz="1550" dirty="0"/>
          </a:p>
        </p:txBody>
      </p:sp>
      <p:sp>
        <p:nvSpPr>
          <p:cNvPr id="12" name="Text 10"/>
          <p:cNvSpPr/>
          <p:nvPr/>
        </p:nvSpPr>
        <p:spPr>
          <a:xfrm>
            <a:off x="1438632" y="7373064"/>
            <a:ext cx="12397978"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Регламент қауіпсіздік жүйелерінің сигнал беру, тосқауылдар, байланыс желілері және ақпараттық компоненттеріне арналған. Жүйелердің үйлесімділігі, сенімділігі және киберқауіпсіздік талаптары қамтылған.</a:t>
            </a:r>
            <a:endParaRPr lang="en-US" sz="1550" dirty="0"/>
          </a:p>
        </p:txBody>
      </p:sp>
      <p:sp>
        <p:nvSpPr>
          <p:cNvPr id="13" name="Shape 11"/>
          <p:cNvSpPr/>
          <p:nvPr/>
        </p:nvSpPr>
        <p:spPr>
          <a:xfrm>
            <a:off x="793790" y="8231386"/>
            <a:ext cx="13042821" cy="843201"/>
          </a:xfrm>
          <a:prstGeom prst="roundRect">
            <a:avLst>
              <a:gd name="adj" fmla="val 9886"/>
            </a:avLst>
          </a:prstGeom>
          <a:solidFill>
            <a:srgbClr val="C1F1E5"/>
          </a:solidFill>
          <a:ln/>
        </p:spPr>
        <p:txBody>
          <a:bodyPr/>
          <a:lstStyle/>
          <a:p>
            <a:endParaRPr lang="ru-RU"/>
          </a:p>
        </p:txBody>
      </p:sp>
      <p:pic>
        <p:nvPicPr>
          <p:cNvPr id="14" name="Image 0" descr="preencoded.png"/>
          <p:cNvPicPr>
            <a:picLocks noChangeAspect="1"/>
          </p:cNvPicPr>
          <p:nvPr/>
        </p:nvPicPr>
        <p:blipFill>
          <a:blip r:embed="rId3"/>
          <a:stretch>
            <a:fillRect/>
          </a:stretch>
        </p:blipFill>
        <p:spPr>
          <a:xfrm>
            <a:off x="992148" y="8534281"/>
            <a:ext cx="248007" cy="198358"/>
          </a:xfrm>
          <a:prstGeom prst="rect">
            <a:avLst/>
          </a:prstGeom>
        </p:spPr>
      </p:pic>
      <p:sp>
        <p:nvSpPr>
          <p:cNvPr id="15" name="Text 12"/>
          <p:cNvSpPr/>
          <p:nvPr/>
        </p:nvSpPr>
        <p:spPr>
          <a:xfrm>
            <a:off x="1438513" y="8479274"/>
            <a:ext cx="12199739" cy="317540"/>
          </a:xfrm>
          <a:prstGeom prst="rect">
            <a:avLst/>
          </a:prstGeom>
          <a:noFill/>
          <a:ln/>
        </p:spPr>
        <p:txBody>
          <a:bodyPr wrap="none" lIns="0" tIns="0" rIns="0" bIns="0" rtlCol="0" anchor="t"/>
          <a:lstStyle/>
          <a:p>
            <a:pPr marL="0" indent="0" algn="l">
              <a:lnSpc>
                <a:spcPts val="2500"/>
              </a:lnSpc>
              <a:buNone/>
            </a:pPr>
            <a:r>
              <a:rPr lang="en-US" sz="1550" dirty="0">
                <a:solidFill>
                  <a:srgbClr val="000000"/>
                </a:solidFill>
                <a:latin typeface="Open Sans" pitchFamily="34" charset="0"/>
                <a:ea typeface="Open Sans" pitchFamily="34" charset="-122"/>
                <a:cs typeface="Open Sans" pitchFamily="34" charset="-120"/>
              </a:rPr>
              <a:t>Барлық қауіпсіздік жүйелері мемлекеттік стандарттарға сертификатталуы және тиісті құжаттама болуы міндетті.</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40794" y="440531"/>
            <a:ext cx="13348811" cy="1001316"/>
          </a:xfrm>
          <a:prstGeom prst="rect">
            <a:avLst/>
          </a:prstGeom>
          <a:noFill/>
          <a:ln/>
        </p:spPr>
        <p:txBody>
          <a:bodyPr wrap="square" lIns="0" tIns="0" rIns="0" bIns="0" rtlCol="0" anchor="t"/>
          <a:lstStyle/>
          <a:p>
            <a:pPr marL="0" indent="0" algn="l">
              <a:lnSpc>
                <a:spcPts val="3900"/>
              </a:lnSpc>
              <a:buNone/>
            </a:pPr>
            <a:r>
              <a:rPr lang="en-US" sz="3150" b="1" dirty="0">
                <a:solidFill>
                  <a:srgbClr val="333F70"/>
                </a:solidFill>
                <a:latin typeface="Unbounded Bold" pitchFamily="34" charset="0"/>
                <a:ea typeface="Unbounded Bold" pitchFamily="34" charset="-122"/>
                <a:cs typeface="Unbounded Bold" pitchFamily="34" charset="-120"/>
              </a:rPr>
              <a:t>Қолжетімділікті бақылау жүйелеріне қойылатын талаптар</a:t>
            </a:r>
            <a:endParaRPr lang="en-US" sz="3150" dirty="0"/>
          </a:p>
        </p:txBody>
      </p:sp>
      <p:sp>
        <p:nvSpPr>
          <p:cNvPr id="3" name="Text 1"/>
          <p:cNvSpPr/>
          <p:nvPr/>
        </p:nvSpPr>
        <p:spPr>
          <a:xfrm>
            <a:off x="640794" y="1842254"/>
            <a:ext cx="3409355" cy="250269"/>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Bold" pitchFamily="34" charset="0"/>
                <a:ea typeface="Unbounded Bold" pitchFamily="34" charset="-122"/>
                <a:cs typeface="Unbounded Bold" pitchFamily="34" charset="-120"/>
              </a:rPr>
              <a:t>Құрылғылардың сәйкестігі</a:t>
            </a:r>
            <a:endParaRPr lang="en-US" sz="1550" dirty="0"/>
          </a:p>
        </p:txBody>
      </p:sp>
      <p:sp>
        <p:nvSpPr>
          <p:cNvPr id="4" name="Text 2"/>
          <p:cNvSpPr/>
          <p:nvPr/>
        </p:nvSpPr>
        <p:spPr>
          <a:xfrm>
            <a:off x="640794" y="2252663"/>
            <a:ext cx="6479024" cy="769025"/>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Қолданылатын барлық құрылғылар (терминалдар, сканерлер, карта оқығыштар) ҚР техникалық регламенттеріне сәйкес сертификатталуы тиіс. Өндіруші немесе жеткізуші қауіпсіздік сертификатын және сәйкестік декларациясын беруі міндетті.</a:t>
            </a:r>
            <a:endParaRPr lang="en-US" sz="1250" dirty="0"/>
          </a:p>
        </p:txBody>
      </p:sp>
      <p:pic>
        <p:nvPicPr>
          <p:cNvPr id="5" name="Image 0" descr="preencoded.png"/>
          <p:cNvPicPr>
            <a:picLocks noChangeAspect="1"/>
          </p:cNvPicPr>
          <p:nvPr/>
        </p:nvPicPr>
        <p:blipFill>
          <a:blip r:embed="rId3"/>
          <a:stretch>
            <a:fillRect/>
          </a:stretch>
        </p:blipFill>
        <p:spPr>
          <a:xfrm>
            <a:off x="640794" y="3201829"/>
            <a:ext cx="6479024" cy="6479024"/>
          </a:xfrm>
          <a:prstGeom prst="rect">
            <a:avLst/>
          </a:prstGeom>
        </p:spPr>
      </p:pic>
      <p:sp>
        <p:nvSpPr>
          <p:cNvPr id="6" name="Text 3"/>
          <p:cNvSpPr/>
          <p:nvPr/>
        </p:nvSpPr>
        <p:spPr>
          <a:xfrm>
            <a:off x="7518202" y="1842254"/>
            <a:ext cx="4005739" cy="250269"/>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Bold" pitchFamily="34" charset="0"/>
                <a:ea typeface="Unbounded Bold" pitchFamily="34" charset="-122"/>
                <a:cs typeface="Unbounded Bold" pitchFamily="34" charset="-120"/>
              </a:rPr>
              <a:t>Деректерді қорғау нормалары</a:t>
            </a:r>
            <a:endParaRPr lang="en-US" sz="1550" dirty="0"/>
          </a:p>
        </p:txBody>
      </p:sp>
      <p:sp>
        <p:nvSpPr>
          <p:cNvPr id="7" name="Text 4"/>
          <p:cNvSpPr/>
          <p:nvPr/>
        </p:nvSpPr>
        <p:spPr>
          <a:xfrm>
            <a:off x="7518202" y="2252663"/>
            <a:ext cx="6479024" cy="769025"/>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Жеке деректерді өңдеу "Жеке деректер және оларды қорғау туралы" ҚР Заңына сәйкес жүргізілуі тиіс. Биометриялық деректер ерекше қорғау санатына жатады және оларды сақтау мен өңдеуге қосымша талаптар қойылады.</a:t>
            </a:r>
            <a:endParaRPr lang="en-US" sz="1250" dirty="0"/>
          </a:p>
        </p:txBody>
      </p:sp>
      <p:pic>
        <p:nvPicPr>
          <p:cNvPr id="8" name="Image 1" descr="preencoded.png"/>
          <p:cNvPicPr>
            <a:picLocks noChangeAspect="1"/>
          </p:cNvPicPr>
          <p:nvPr/>
        </p:nvPicPr>
        <p:blipFill>
          <a:blip r:embed="rId4"/>
          <a:stretch>
            <a:fillRect/>
          </a:stretch>
        </p:blipFill>
        <p:spPr>
          <a:xfrm>
            <a:off x="7518202" y="3201829"/>
            <a:ext cx="6479024" cy="6479024"/>
          </a:xfrm>
          <a:prstGeom prst="rect">
            <a:avLst/>
          </a:prstGeom>
        </p:spPr>
      </p:pic>
      <p:sp>
        <p:nvSpPr>
          <p:cNvPr id="9" name="Text 5"/>
          <p:cNvSpPr/>
          <p:nvPr/>
        </p:nvSpPr>
        <p:spPr>
          <a:xfrm>
            <a:off x="640794" y="10041136"/>
            <a:ext cx="13348811" cy="512683"/>
          </a:xfrm>
          <a:prstGeom prst="rect">
            <a:avLst/>
          </a:prstGeom>
          <a:noFill/>
          <a:ln/>
        </p:spPr>
        <p:txBody>
          <a:bodyPr wrap="square" lIns="0" tIns="0" rIns="0" bIns="0" rtlCol="0" anchor="t"/>
          <a:lstStyle/>
          <a:p>
            <a:pPr marL="0" indent="0" algn="l">
              <a:lnSpc>
                <a:spcPts val="2000"/>
              </a:lnSpc>
              <a:buNone/>
            </a:pPr>
            <a:r>
              <a:rPr lang="en-US" sz="1250" dirty="0">
                <a:solidFill>
                  <a:srgbClr val="333F70"/>
                </a:solidFill>
                <a:latin typeface="Open Sans" pitchFamily="34" charset="0"/>
                <a:ea typeface="Open Sans" pitchFamily="34" charset="-122"/>
                <a:cs typeface="Open Sans" pitchFamily="34" charset="-120"/>
              </a:rPr>
              <a:t>Құпиялылықты сақтау принциптері: деректерді шифрлау, рұқсат берілген қызметкерлердің ғана қолжетімділігі, аудит журналдарын жүргізу, тұрақты резервтік көшірмелер жасау.</a:t>
            </a:r>
            <a:endParaRPr lang="en-US" sz="12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793790" y="315265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Функционалдық қауіпсіздік стандарттары</a:t>
            </a:r>
            <a:endParaRPr lang="en-US" sz="3900" dirty="0"/>
          </a:p>
        </p:txBody>
      </p:sp>
      <p:sp>
        <p:nvSpPr>
          <p:cNvPr id="3" name="Shape 1"/>
          <p:cNvSpPr/>
          <p:nvPr/>
        </p:nvSpPr>
        <p:spPr>
          <a:xfrm>
            <a:off x="793790" y="478964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4" name="Text 2"/>
          <p:cNvSpPr/>
          <p:nvPr/>
        </p:nvSpPr>
        <p:spPr>
          <a:xfrm>
            <a:off x="868204" y="482685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5" name="Text 3"/>
          <p:cNvSpPr/>
          <p:nvPr/>
        </p:nvSpPr>
        <p:spPr>
          <a:xfrm>
            <a:off x="1438632" y="4857869"/>
            <a:ext cx="3537347"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Басқару жүйелерінің сенімділігі</a:t>
            </a:r>
            <a:endParaRPr lang="en-US" sz="1950" dirty="0"/>
          </a:p>
        </p:txBody>
      </p:sp>
      <p:sp>
        <p:nvSpPr>
          <p:cNvPr id="6" name="Text 4"/>
          <p:cNvSpPr/>
          <p:nvPr/>
        </p:nvSpPr>
        <p:spPr>
          <a:xfrm>
            <a:off x="1438632" y="5597247"/>
            <a:ext cx="3537347"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Жүйе 24/7 режимінде үздіксіз жұмыс істеуі тиіс. Қосарланған серверлер, резервтік қуат көздері, автоматты сақтық көшірмелер міндетті. Жүйе істен шыққан жағдайда қалпына келтіру уақыты 1 сағаттан аспауы керек.</a:t>
            </a:r>
            <a:endParaRPr lang="en-US" sz="1550" dirty="0"/>
          </a:p>
        </p:txBody>
      </p:sp>
      <p:sp>
        <p:nvSpPr>
          <p:cNvPr id="7" name="Shape 5"/>
          <p:cNvSpPr/>
          <p:nvPr/>
        </p:nvSpPr>
        <p:spPr>
          <a:xfrm>
            <a:off x="5223986" y="478964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8" name="Text 6"/>
          <p:cNvSpPr/>
          <p:nvPr/>
        </p:nvSpPr>
        <p:spPr>
          <a:xfrm>
            <a:off x="5298400" y="482685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9" name="Text 7"/>
          <p:cNvSpPr/>
          <p:nvPr/>
        </p:nvSpPr>
        <p:spPr>
          <a:xfrm>
            <a:off x="5868829" y="4857869"/>
            <a:ext cx="3537466"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Мемлекеттік бақылау</a:t>
            </a:r>
            <a:endParaRPr lang="en-US" sz="1950" dirty="0"/>
          </a:p>
        </p:txBody>
      </p:sp>
      <p:sp>
        <p:nvSpPr>
          <p:cNvPr id="10" name="Text 8"/>
          <p:cNvSpPr/>
          <p:nvPr/>
        </p:nvSpPr>
        <p:spPr>
          <a:xfrm>
            <a:off x="5868829" y="5597247"/>
            <a:ext cx="3537466"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жүйелері мемлекеттік органдардың тұрақты бақылауына жатады. Жылына кемінде бір рет техникалық тексеру және аудит жүргізіледі. Сәйкессіздіктер анықталған жағдайда жоюға белгілі мерзім беріледі.</a:t>
            </a:r>
            <a:endParaRPr lang="en-US" sz="1550" dirty="0"/>
          </a:p>
        </p:txBody>
      </p:sp>
      <p:sp>
        <p:nvSpPr>
          <p:cNvPr id="11" name="Shape 9"/>
          <p:cNvSpPr/>
          <p:nvPr/>
        </p:nvSpPr>
        <p:spPr>
          <a:xfrm>
            <a:off x="9654302" y="478964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2" name="Text 10"/>
          <p:cNvSpPr/>
          <p:nvPr/>
        </p:nvSpPr>
        <p:spPr>
          <a:xfrm>
            <a:off x="9728716" y="482685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3" name="Text 11"/>
          <p:cNvSpPr/>
          <p:nvPr/>
        </p:nvSpPr>
        <p:spPr>
          <a:xfrm>
            <a:off x="10299144" y="4857869"/>
            <a:ext cx="283202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Аудит талаптары</a:t>
            </a:r>
            <a:endParaRPr lang="en-US" sz="1950" dirty="0"/>
          </a:p>
        </p:txBody>
      </p:sp>
      <p:sp>
        <p:nvSpPr>
          <p:cNvPr id="14" name="Text 12"/>
          <p:cNvSpPr/>
          <p:nvPr/>
        </p:nvSpPr>
        <p:spPr>
          <a:xfrm>
            <a:off x="10299144" y="5287089"/>
            <a:ext cx="3537466"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кіру-шығу оқиғалары, жүйелік хабарламалар және ұйым әрекеттері журналға жазылуы және кемінде 1 жыл сақталуы тиіс. Аудит журналдары өзгертілуден қорғалуы керек.</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4295656"/>
            <a:ext cx="7131368"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Нормативтік-құқықтық база</a:t>
            </a:r>
            <a:endParaRPr lang="en-US" sz="3100" dirty="0"/>
          </a:p>
        </p:txBody>
      </p:sp>
      <p:sp>
        <p:nvSpPr>
          <p:cNvPr id="4" name="Text 1"/>
          <p:cNvSpPr/>
          <p:nvPr/>
        </p:nvSpPr>
        <p:spPr>
          <a:xfrm>
            <a:off x="6280190" y="5089446"/>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Республикасының техникалық регламенттері мен стандарттары халықаралық тәжірибені ескере отырып әзірленген. Олар ISO, IEC халықаралық стандарттарына сәйкес келеді және еуропалық EN стандарттарын ескереді. Бұл отандық қауіпсіздік жүйелерінің әлемдік деңгейге сәйкестігін қамтамасыз етеді.</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3688556"/>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Физикалық қорғау жүйелерінің жобалануы мен енгізілуі</a:t>
            </a:r>
            <a:endParaRPr lang="en-US" sz="3900" dirty="0"/>
          </a:p>
        </p:txBody>
      </p:sp>
      <p:sp>
        <p:nvSpPr>
          <p:cNvPr id="7" name="Text 3"/>
          <p:cNvSpPr/>
          <p:nvPr/>
        </p:nvSpPr>
        <p:spPr>
          <a:xfrm>
            <a:off x="6280190" y="6466523"/>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жүйесін сәтті енгізу жан-жақты жоспарлауды және кезең-кезеңімен орындауды талап етеді. Әрбір кезең өзінің міндеттері мен нәтижелерімен сипатталады. Жобалау процесі объектінің ерекшеліктерін толық ескеруі және тұтынушының барлық талаптарын қанағаттандыруы тиіс.</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553408"/>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аудиті және тәуекелдерді бағалау</a:t>
            </a:r>
            <a:endParaRPr lang="en-US" sz="3900" dirty="0"/>
          </a:p>
        </p:txBody>
      </p:sp>
      <p:sp>
        <p:nvSpPr>
          <p:cNvPr id="4" name="Text 1"/>
          <p:cNvSpPr/>
          <p:nvPr/>
        </p:nvSpPr>
        <p:spPr>
          <a:xfrm>
            <a:off x="793790" y="3909655"/>
            <a:ext cx="3536156"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Объектінің ерекшеліктерін анықтау</a:t>
            </a:r>
            <a:endParaRPr lang="en-US" sz="1950" dirty="0"/>
          </a:p>
        </p:txBody>
      </p:sp>
      <p:sp>
        <p:nvSpPr>
          <p:cNvPr id="5" name="Text 2"/>
          <p:cNvSpPr/>
          <p:nvPr/>
        </p:nvSpPr>
        <p:spPr>
          <a:xfrm>
            <a:off x="793790" y="5038487"/>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Ғимараттың сәулет-жоспар шешімдері</a:t>
            </a:r>
            <a:endParaRPr lang="en-US" sz="1550" dirty="0"/>
          </a:p>
        </p:txBody>
      </p:sp>
      <p:sp>
        <p:nvSpPr>
          <p:cNvPr id="6" name="Text 3"/>
          <p:cNvSpPr/>
          <p:nvPr/>
        </p:nvSpPr>
        <p:spPr>
          <a:xfrm>
            <a:off x="793790" y="5742980"/>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Кіру-шығу нүктелерінің саны мен орналасуы</a:t>
            </a:r>
            <a:endParaRPr lang="en-US" sz="1550" dirty="0"/>
          </a:p>
        </p:txBody>
      </p:sp>
      <p:sp>
        <p:nvSpPr>
          <p:cNvPr id="7" name="Text 4"/>
          <p:cNvSpPr/>
          <p:nvPr/>
        </p:nvSpPr>
        <p:spPr>
          <a:xfrm>
            <a:off x="793790" y="6447473"/>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Қорғалатын аймақтардың саны</a:t>
            </a:r>
            <a:endParaRPr lang="en-US" sz="1550" dirty="0"/>
          </a:p>
        </p:txBody>
      </p:sp>
      <p:sp>
        <p:nvSpPr>
          <p:cNvPr id="8" name="Text 5"/>
          <p:cNvSpPr/>
          <p:nvPr/>
        </p:nvSpPr>
        <p:spPr>
          <a:xfrm>
            <a:off x="793790" y="6834426"/>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Қызметкерлер мен келушілер саны</a:t>
            </a:r>
            <a:endParaRPr lang="en-US" sz="1550" dirty="0"/>
          </a:p>
        </p:txBody>
      </p:sp>
      <p:sp>
        <p:nvSpPr>
          <p:cNvPr id="9" name="Text 6"/>
          <p:cNvSpPr/>
          <p:nvPr/>
        </p:nvSpPr>
        <p:spPr>
          <a:xfrm>
            <a:off x="793790" y="7538918"/>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Қолданыстағы қауіпсіздік шаралары</a:t>
            </a:r>
            <a:endParaRPr lang="en-US" sz="1550" dirty="0"/>
          </a:p>
        </p:txBody>
      </p:sp>
      <p:sp>
        <p:nvSpPr>
          <p:cNvPr id="10" name="Text 7"/>
          <p:cNvSpPr/>
          <p:nvPr/>
        </p:nvSpPr>
        <p:spPr>
          <a:xfrm>
            <a:off x="4821674" y="3909655"/>
            <a:ext cx="3536156"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Қауіп-қатерлерді талдау</a:t>
            </a:r>
            <a:endParaRPr lang="en-US" sz="1950" dirty="0"/>
          </a:p>
        </p:txBody>
      </p:sp>
      <p:sp>
        <p:nvSpPr>
          <p:cNvPr id="11" name="Text 8"/>
          <p:cNvSpPr/>
          <p:nvPr/>
        </p:nvSpPr>
        <p:spPr>
          <a:xfrm>
            <a:off x="4821674" y="4728329"/>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Рұқсатсыз кіру ықтималдығы</a:t>
            </a:r>
            <a:endParaRPr lang="en-US" sz="1550" dirty="0"/>
          </a:p>
        </p:txBody>
      </p:sp>
      <p:sp>
        <p:nvSpPr>
          <p:cNvPr id="12" name="Text 9"/>
          <p:cNvSpPr/>
          <p:nvPr/>
        </p:nvSpPr>
        <p:spPr>
          <a:xfrm>
            <a:off x="4821674" y="5115282"/>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Ұрлық және вандализм қаупі</a:t>
            </a:r>
            <a:endParaRPr lang="en-US" sz="1550" dirty="0"/>
          </a:p>
        </p:txBody>
      </p:sp>
      <p:sp>
        <p:nvSpPr>
          <p:cNvPr id="13" name="Text 10"/>
          <p:cNvSpPr/>
          <p:nvPr/>
        </p:nvSpPr>
        <p:spPr>
          <a:xfrm>
            <a:off x="4821674" y="5502235"/>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Өрт қауіпсіздігі тәуекелдері</a:t>
            </a:r>
            <a:endParaRPr lang="en-US" sz="1550" dirty="0"/>
          </a:p>
        </p:txBody>
      </p:sp>
      <p:sp>
        <p:nvSpPr>
          <p:cNvPr id="14" name="Text 11"/>
          <p:cNvSpPr/>
          <p:nvPr/>
        </p:nvSpPr>
        <p:spPr>
          <a:xfrm>
            <a:off x="4821674" y="5889188"/>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Табиғи апаттар қаупі</a:t>
            </a:r>
            <a:endParaRPr lang="en-US" sz="1550" dirty="0"/>
          </a:p>
        </p:txBody>
      </p:sp>
      <p:sp>
        <p:nvSpPr>
          <p:cNvPr id="15" name="Text 12"/>
          <p:cNvSpPr/>
          <p:nvPr/>
        </p:nvSpPr>
        <p:spPr>
          <a:xfrm>
            <a:off x="4821674" y="6276142"/>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Ішкі қауіп-қатерлер (қызметкерлер әрекеттері)</a:t>
            </a:r>
            <a:endParaRPr lang="en-US" sz="1550" dirty="0"/>
          </a:p>
        </p:txBody>
      </p:sp>
      <p:sp>
        <p:nvSpPr>
          <p:cNvPr id="16" name="Text 13"/>
          <p:cNvSpPr/>
          <p:nvPr/>
        </p:nvSpPr>
        <p:spPr>
          <a:xfrm>
            <a:off x="793790" y="8466653"/>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Аудит қорытындысы бойынша тәуекелдер матрицасы құрылады және әрбір тәуекел үшін азайту шаралары әзірленеді. Жүйелік шешімдер барлық анықталған қауіп-қатерлерді жабуы тиіс.</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87837" y="541853"/>
            <a:ext cx="8599646" cy="615553"/>
          </a:xfrm>
          <a:prstGeom prst="rect">
            <a:avLst/>
          </a:prstGeom>
          <a:noFill/>
          <a:ln/>
        </p:spPr>
        <p:txBody>
          <a:bodyPr wrap="none" lIns="0" tIns="0" rIns="0" bIns="0" rtlCol="0" anchor="t"/>
          <a:lstStyle/>
          <a:p>
            <a:pPr marL="0" indent="0" algn="l">
              <a:lnSpc>
                <a:spcPts val="4800"/>
              </a:lnSpc>
              <a:buNone/>
            </a:pPr>
            <a:r>
              <a:rPr lang="en-US" sz="3850" b="1" dirty="0">
                <a:solidFill>
                  <a:srgbClr val="333F70"/>
                </a:solidFill>
                <a:latin typeface="Unbounded Bold" pitchFamily="34" charset="0"/>
                <a:ea typeface="Unbounded Bold" pitchFamily="34" charset="-122"/>
                <a:cs typeface="Unbounded Bold" pitchFamily="34" charset="-120"/>
              </a:rPr>
              <a:t>Жүйені жобалау кезеңдері</a:t>
            </a:r>
            <a:endParaRPr lang="en-US" sz="3850" dirty="0"/>
          </a:p>
        </p:txBody>
      </p:sp>
      <p:sp>
        <p:nvSpPr>
          <p:cNvPr id="3" name="Shape 1"/>
          <p:cNvSpPr/>
          <p:nvPr/>
        </p:nvSpPr>
        <p:spPr>
          <a:xfrm>
            <a:off x="787837" y="1551265"/>
            <a:ext cx="196929" cy="1449824"/>
          </a:xfrm>
          <a:prstGeom prst="roundRect">
            <a:avLst>
              <a:gd name="adj" fmla="val 42009"/>
            </a:avLst>
          </a:prstGeom>
          <a:solidFill>
            <a:srgbClr val="D6F5EE"/>
          </a:solidFill>
          <a:ln w="7620">
            <a:solidFill>
              <a:srgbClr val="BCDBD4"/>
            </a:solidFill>
            <a:prstDash val="solid"/>
          </a:ln>
        </p:spPr>
        <p:txBody>
          <a:bodyPr/>
          <a:lstStyle/>
          <a:p>
            <a:endParaRPr lang="ru-RU"/>
          </a:p>
        </p:txBody>
      </p:sp>
      <p:sp>
        <p:nvSpPr>
          <p:cNvPr id="4" name="Text 2"/>
          <p:cNvSpPr/>
          <p:nvPr/>
        </p:nvSpPr>
        <p:spPr>
          <a:xfrm>
            <a:off x="1181695" y="1748195"/>
            <a:ext cx="3970377" cy="307777"/>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Қажеттіліктерді анықтау</a:t>
            </a:r>
            <a:endParaRPr lang="en-US" sz="1900" dirty="0"/>
          </a:p>
        </p:txBody>
      </p:sp>
      <p:sp>
        <p:nvSpPr>
          <p:cNvPr id="5" name="Text 3"/>
          <p:cNvSpPr/>
          <p:nvPr/>
        </p:nvSpPr>
        <p:spPr>
          <a:xfrm>
            <a:off x="1181695" y="2174081"/>
            <a:ext cx="12660868" cy="630079"/>
          </a:xfrm>
          <a:prstGeom prst="rect">
            <a:avLst/>
          </a:prstGeom>
          <a:noFill/>
          <a:ln/>
        </p:spPr>
        <p:txBody>
          <a:bodyPr wrap="squar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Тұтынушымен бірлесіп техникалық тапсырма әзірлеу, функционалдық және техникалық талаптарды нақтылау, бюджет пен мерзімдерді келісу.</a:t>
            </a:r>
            <a:endParaRPr lang="en-US" sz="1550" dirty="0"/>
          </a:p>
        </p:txBody>
      </p:sp>
      <p:sp>
        <p:nvSpPr>
          <p:cNvPr id="6" name="Shape 4"/>
          <p:cNvSpPr/>
          <p:nvPr/>
        </p:nvSpPr>
        <p:spPr>
          <a:xfrm>
            <a:off x="1083231" y="3198019"/>
            <a:ext cx="196929" cy="1449824"/>
          </a:xfrm>
          <a:prstGeom prst="roundRect">
            <a:avLst>
              <a:gd name="adj" fmla="val 42009"/>
            </a:avLst>
          </a:prstGeom>
          <a:solidFill>
            <a:srgbClr val="D6F5EE"/>
          </a:solidFill>
          <a:ln w="7620">
            <a:solidFill>
              <a:srgbClr val="BCDBD4"/>
            </a:solidFill>
            <a:prstDash val="solid"/>
          </a:ln>
        </p:spPr>
        <p:txBody>
          <a:bodyPr/>
          <a:lstStyle/>
          <a:p>
            <a:endParaRPr lang="ru-RU"/>
          </a:p>
        </p:txBody>
      </p:sp>
      <p:sp>
        <p:nvSpPr>
          <p:cNvPr id="7" name="Text 5"/>
          <p:cNvSpPr/>
          <p:nvPr/>
        </p:nvSpPr>
        <p:spPr>
          <a:xfrm>
            <a:off x="1477089" y="3394948"/>
            <a:ext cx="3625691" cy="307777"/>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Құрылғыларды таңдау</a:t>
            </a:r>
            <a:endParaRPr lang="en-US" sz="1900" dirty="0"/>
          </a:p>
        </p:txBody>
      </p:sp>
      <p:sp>
        <p:nvSpPr>
          <p:cNvPr id="8" name="Text 6"/>
          <p:cNvSpPr/>
          <p:nvPr/>
        </p:nvSpPr>
        <p:spPr>
          <a:xfrm>
            <a:off x="1477089" y="3820835"/>
            <a:ext cx="12365474" cy="630079"/>
          </a:xfrm>
          <a:prstGeom prst="rect">
            <a:avLst/>
          </a:prstGeom>
          <a:noFill/>
          <a:ln/>
        </p:spPr>
        <p:txBody>
          <a:bodyPr wrap="squar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Техникалық сипаттамалар бойынша жабдықты таңдау, өндірушілер мен жеткізушілерді салыстыру, сертификаттар мен кепілдіктерді тексеру.</a:t>
            </a:r>
            <a:endParaRPr lang="en-US" sz="1550" dirty="0"/>
          </a:p>
        </p:txBody>
      </p:sp>
      <p:sp>
        <p:nvSpPr>
          <p:cNvPr id="9" name="Shape 7"/>
          <p:cNvSpPr/>
          <p:nvPr/>
        </p:nvSpPr>
        <p:spPr>
          <a:xfrm>
            <a:off x="1378744" y="4844772"/>
            <a:ext cx="196929" cy="1181814"/>
          </a:xfrm>
          <a:prstGeom prst="roundRect">
            <a:avLst>
              <a:gd name="adj" fmla="val 42009"/>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1772603" y="5041702"/>
            <a:ext cx="2462093" cy="307777"/>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Жобалау</a:t>
            </a:r>
            <a:endParaRPr lang="en-US" sz="1900" dirty="0"/>
          </a:p>
        </p:txBody>
      </p:sp>
      <p:sp>
        <p:nvSpPr>
          <p:cNvPr id="11" name="Text 9"/>
          <p:cNvSpPr/>
          <p:nvPr/>
        </p:nvSpPr>
        <p:spPr>
          <a:xfrm>
            <a:off x="1772603" y="5467588"/>
            <a:ext cx="12069961" cy="315039"/>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Толық жоба құжаттамасын дайындау: сызбалар, сметалар, техникалық спецификациялар, орнату кестелері.</a:t>
            </a:r>
            <a:endParaRPr lang="en-US" sz="1550" dirty="0"/>
          </a:p>
        </p:txBody>
      </p:sp>
      <p:sp>
        <p:nvSpPr>
          <p:cNvPr id="12" name="Shape 10"/>
          <p:cNvSpPr/>
          <p:nvPr/>
        </p:nvSpPr>
        <p:spPr>
          <a:xfrm>
            <a:off x="1674138" y="6223516"/>
            <a:ext cx="196929" cy="1449824"/>
          </a:xfrm>
          <a:prstGeom prst="roundRect">
            <a:avLst>
              <a:gd name="adj" fmla="val 42009"/>
            </a:avLst>
          </a:prstGeom>
          <a:solidFill>
            <a:srgbClr val="D6F5EE"/>
          </a:solidFill>
          <a:ln w="7620">
            <a:solidFill>
              <a:srgbClr val="BCDBD4"/>
            </a:solidFill>
            <a:prstDash val="solid"/>
          </a:ln>
        </p:spPr>
        <p:txBody>
          <a:bodyPr/>
          <a:lstStyle/>
          <a:p>
            <a:endParaRPr lang="ru-RU"/>
          </a:p>
        </p:txBody>
      </p:sp>
      <p:sp>
        <p:nvSpPr>
          <p:cNvPr id="13" name="Text 11"/>
          <p:cNvSpPr/>
          <p:nvPr/>
        </p:nvSpPr>
        <p:spPr>
          <a:xfrm>
            <a:off x="2067997" y="6420445"/>
            <a:ext cx="2514719" cy="307777"/>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Интеграциялау</a:t>
            </a:r>
            <a:endParaRPr lang="en-US" sz="1900" dirty="0"/>
          </a:p>
        </p:txBody>
      </p:sp>
      <p:sp>
        <p:nvSpPr>
          <p:cNvPr id="14" name="Text 12"/>
          <p:cNvSpPr/>
          <p:nvPr/>
        </p:nvSpPr>
        <p:spPr>
          <a:xfrm>
            <a:off x="2067997" y="6846332"/>
            <a:ext cx="11774567" cy="630079"/>
          </a:xfrm>
          <a:prstGeom prst="rect">
            <a:avLst/>
          </a:prstGeom>
          <a:noFill/>
          <a:ln/>
        </p:spPr>
        <p:txBody>
          <a:bodyPr wrap="squar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Барлық жүйелерді бір платформаға біріктіру, қолданыстағы инфрақұрылыммен үйлестіру, деректер алмасу протоколдарын баптау.</a:t>
            </a:r>
            <a:endParaRPr lang="en-US" sz="1550" dirty="0"/>
          </a:p>
        </p:txBody>
      </p:sp>
      <p:sp>
        <p:nvSpPr>
          <p:cNvPr id="15" name="Shape 13"/>
          <p:cNvSpPr/>
          <p:nvPr/>
        </p:nvSpPr>
        <p:spPr>
          <a:xfrm>
            <a:off x="1378744" y="7870269"/>
            <a:ext cx="196929" cy="1181814"/>
          </a:xfrm>
          <a:prstGeom prst="roundRect">
            <a:avLst>
              <a:gd name="adj" fmla="val 42009"/>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1772603" y="8067199"/>
            <a:ext cx="3440311" cy="307777"/>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Орнату және тестілеу</a:t>
            </a:r>
            <a:endParaRPr lang="en-US" sz="1900" dirty="0"/>
          </a:p>
        </p:txBody>
      </p:sp>
      <p:sp>
        <p:nvSpPr>
          <p:cNvPr id="17" name="Text 15"/>
          <p:cNvSpPr/>
          <p:nvPr/>
        </p:nvSpPr>
        <p:spPr>
          <a:xfrm>
            <a:off x="1772603" y="8493085"/>
            <a:ext cx="12069961" cy="315039"/>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Жабдықты монтаждау, желілік инфрақұрылыманы жайластыру, жүйені баптау және кешенді сынақтан өткізу.</a:t>
            </a:r>
            <a:endParaRPr lang="en-US" sz="1550" dirty="0"/>
          </a:p>
        </p:txBody>
      </p:sp>
      <p:sp>
        <p:nvSpPr>
          <p:cNvPr id="18" name="Shape 16"/>
          <p:cNvSpPr/>
          <p:nvPr/>
        </p:nvSpPr>
        <p:spPr>
          <a:xfrm>
            <a:off x="1083231" y="9249013"/>
            <a:ext cx="196929" cy="1181814"/>
          </a:xfrm>
          <a:prstGeom prst="roundRect">
            <a:avLst>
              <a:gd name="adj" fmla="val 42009"/>
            </a:avLst>
          </a:prstGeom>
          <a:solidFill>
            <a:srgbClr val="D6F5EE"/>
          </a:solidFill>
          <a:ln w="7620">
            <a:solidFill>
              <a:srgbClr val="BCDBD4"/>
            </a:solidFill>
            <a:prstDash val="solid"/>
          </a:ln>
        </p:spPr>
        <p:txBody>
          <a:bodyPr/>
          <a:lstStyle/>
          <a:p>
            <a:endParaRPr lang="ru-RU"/>
          </a:p>
        </p:txBody>
      </p:sp>
      <p:sp>
        <p:nvSpPr>
          <p:cNvPr id="19" name="Text 17"/>
          <p:cNvSpPr/>
          <p:nvPr/>
        </p:nvSpPr>
        <p:spPr>
          <a:xfrm>
            <a:off x="1477089" y="9445943"/>
            <a:ext cx="2996208" cy="307777"/>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Пайдалануға беру</a:t>
            </a:r>
            <a:endParaRPr lang="en-US" sz="1900" dirty="0"/>
          </a:p>
        </p:txBody>
      </p:sp>
      <p:sp>
        <p:nvSpPr>
          <p:cNvPr id="20" name="Text 18"/>
          <p:cNvSpPr/>
          <p:nvPr/>
        </p:nvSpPr>
        <p:spPr>
          <a:xfrm>
            <a:off x="1477089" y="9871829"/>
            <a:ext cx="12365474" cy="315039"/>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Қызметкерлерді оқыту, қолдау регламентін белгілеу, құжаттаманы тапсыру және кепілдік қызметін бастау.</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5764292"/>
            <a:ext cx="130428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Өндірістік объектідегі қауіпсіздік жүйесінің жоспары</a:t>
            </a:r>
            <a:endParaRPr lang="en-US" sz="3100" dirty="0"/>
          </a:p>
        </p:txBody>
      </p:sp>
      <p:sp>
        <p:nvSpPr>
          <p:cNvPr id="4" name="Text 1"/>
          <p:cNvSpPr/>
          <p:nvPr/>
        </p:nvSpPr>
        <p:spPr>
          <a:xfrm>
            <a:off x="793790" y="705421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Толық жүйе периметрлік қорғаныс, аймақтық бақылау және критикалық нүктелердегі күшейтілген қауіпсіздік деңгейлерін біріктіреді. Орталық бақылау бөлмесінен барлық жүйелер нақты уақытта басқарылады және мониторингіленеді.</a:t>
            </a:r>
            <a:endParaRPr lang="en-US" sz="15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5" name="Text 2"/>
          <p:cNvSpPr/>
          <p:nvPr/>
        </p:nvSpPr>
        <p:spPr>
          <a:xfrm>
            <a:off x="793790" y="1151572"/>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Қолжетімділікті бақылау жүйелерінің артықшылықтары мен шектеулері</a:t>
            </a:r>
            <a:endParaRPr lang="en-US" sz="3900" dirty="0"/>
          </a:p>
        </p:txBody>
      </p:sp>
      <p:sp>
        <p:nvSpPr>
          <p:cNvPr id="6" name="Text 3"/>
          <p:cNvSpPr/>
          <p:nvPr/>
        </p:nvSpPr>
        <p:spPr>
          <a:xfrm>
            <a:off x="793790" y="2689384"/>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Қолжетімділікті бақылау жүйелері объектінің қауіпсіздігін айтарлықтай арттырады, бірақ олардың шектеулері мен қиындықтары да бар. Жүйені енгізу туралы шешім қабылдағанда барлық жағдайларды қарастыру маңызды.</a:t>
            </a:r>
            <a:endParaRPr lang="en-US" sz="1550" dirty="0"/>
          </a:p>
        </p:txBody>
      </p:sp>
      <p:pic>
        <p:nvPicPr>
          <p:cNvPr id="7" name="Image 1" descr="preencoded.png"/>
          <p:cNvPicPr>
            <a:picLocks noChangeAspect="1"/>
          </p:cNvPicPr>
          <p:nvPr/>
        </p:nvPicPr>
        <p:blipFill>
          <a:blip r:embed="rId3"/>
          <a:stretch>
            <a:fillRect/>
          </a:stretch>
        </p:blipFill>
        <p:spPr>
          <a:xfrm>
            <a:off x="793790" y="3770948"/>
            <a:ext cx="6279356" cy="6279356"/>
          </a:xfrm>
          <a:prstGeom prst="rect">
            <a:avLst/>
          </a:prstGeom>
        </p:spPr>
      </p:pic>
      <p:sp>
        <p:nvSpPr>
          <p:cNvPr id="8" name="Shape 4"/>
          <p:cNvSpPr/>
          <p:nvPr/>
        </p:nvSpPr>
        <p:spPr>
          <a:xfrm>
            <a:off x="7564874" y="3770948"/>
            <a:ext cx="3572470" cy="1984653"/>
          </a:xfrm>
          <a:prstGeom prst="roundRect">
            <a:avLst>
              <a:gd name="adj" fmla="val 4200"/>
            </a:avLst>
          </a:prstGeom>
          <a:solidFill>
            <a:srgbClr val="DFDFE0"/>
          </a:solidFill>
          <a:ln/>
        </p:spPr>
        <p:txBody>
          <a:bodyPr/>
          <a:lstStyle/>
          <a:p>
            <a:endParaRPr lang="ru-RU"/>
          </a:p>
        </p:txBody>
      </p:sp>
      <p:pic>
        <p:nvPicPr>
          <p:cNvPr id="9" name="Image 2" descr="preencoded.png"/>
          <p:cNvPicPr>
            <a:picLocks noChangeAspect="1"/>
          </p:cNvPicPr>
          <p:nvPr/>
        </p:nvPicPr>
        <p:blipFill>
          <a:blip r:embed="rId4"/>
          <a:stretch>
            <a:fillRect/>
          </a:stretch>
        </p:blipFill>
        <p:spPr>
          <a:xfrm>
            <a:off x="9236750" y="4546521"/>
            <a:ext cx="228600" cy="228600"/>
          </a:xfrm>
          <a:prstGeom prst="rect">
            <a:avLst/>
          </a:prstGeom>
        </p:spPr>
      </p:pic>
      <p:sp>
        <p:nvSpPr>
          <p:cNvPr id="10" name="Text 5"/>
          <p:cNvSpPr/>
          <p:nvPr/>
        </p:nvSpPr>
        <p:spPr>
          <a:xfrm>
            <a:off x="7940754" y="4876086"/>
            <a:ext cx="2820591" cy="170617"/>
          </a:xfrm>
          <a:prstGeom prst="rect">
            <a:avLst/>
          </a:prstGeom>
          <a:noFill/>
          <a:ln/>
        </p:spPr>
        <p:txBody>
          <a:bodyPr wrap="none" lIns="0" tIns="0" rIns="0" bIns="0" rtlCol="0" anchor="t"/>
          <a:lstStyle/>
          <a:p>
            <a:pPr marL="0" indent="0" algn="ctr">
              <a:lnSpc>
                <a:spcPts val="1300"/>
              </a:lnSpc>
              <a:buNone/>
            </a:pPr>
            <a:r>
              <a:rPr lang="en-US" sz="800" dirty="0">
                <a:solidFill>
                  <a:srgbClr val="AEAEB2"/>
                </a:solidFill>
                <a:latin typeface="Open Sans" pitchFamily="34" charset="0"/>
                <a:ea typeface="Open Sans" pitchFamily="34" charset="-122"/>
                <a:cs typeface="Open Sans" pitchFamily="34" charset="-120"/>
              </a:rPr>
              <a:t>При создании этого изображения произошла ошибка</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793790" y="3307675"/>
            <a:ext cx="5965627"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Артықшылықтары</a:t>
            </a:r>
            <a:endParaRPr lang="en-US" sz="3900" dirty="0"/>
          </a:p>
        </p:txBody>
      </p:sp>
      <p:sp>
        <p:nvSpPr>
          <p:cNvPr id="3" name="Shape 1"/>
          <p:cNvSpPr/>
          <p:nvPr/>
        </p:nvSpPr>
        <p:spPr>
          <a:xfrm>
            <a:off x="793790" y="4324588"/>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8204" y="4398943"/>
            <a:ext cx="297656" cy="297656"/>
          </a:xfrm>
          <a:prstGeom prst="rect">
            <a:avLst/>
          </a:prstGeom>
        </p:spPr>
      </p:pic>
      <p:sp>
        <p:nvSpPr>
          <p:cNvPr id="5" name="Text 2"/>
          <p:cNvSpPr/>
          <p:nvPr/>
        </p:nvSpPr>
        <p:spPr>
          <a:xfrm>
            <a:off x="1438632" y="4392811"/>
            <a:ext cx="345995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Қауіпсіздікті арттыру</a:t>
            </a:r>
            <a:endParaRPr lang="en-US" sz="1950" dirty="0"/>
          </a:p>
        </p:txBody>
      </p:sp>
      <p:sp>
        <p:nvSpPr>
          <p:cNvPr id="6" name="Text 3"/>
          <p:cNvSpPr/>
          <p:nvPr/>
        </p:nvSpPr>
        <p:spPr>
          <a:xfrm>
            <a:off x="1438632" y="4822031"/>
            <a:ext cx="3537347"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Рұқсатсыз кіруді болдырмау, инциденттер санын азайту, объектінің жалпы қорғау деңгейін жоғарылату. Статистика бойынша, қауіпсіздік жүйелері ұрлықтар мен вандализм оқиғаларын орташа 60-70%-ға қысқартады.</a:t>
            </a:r>
            <a:endParaRPr lang="en-US" sz="1550" dirty="0"/>
          </a:p>
        </p:txBody>
      </p:sp>
      <p:sp>
        <p:nvSpPr>
          <p:cNvPr id="7" name="Shape 4"/>
          <p:cNvSpPr/>
          <p:nvPr/>
        </p:nvSpPr>
        <p:spPr>
          <a:xfrm>
            <a:off x="5223986" y="4324588"/>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98400" y="4398943"/>
            <a:ext cx="297656" cy="297656"/>
          </a:xfrm>
          <a:prstGeom prst="rect">
            <a:avLst/>
          </a:prstGeom>
        </p:spPr>
      </p:pic>
      <p:sp>
        <p:nvSpPr>
          <p:cNvPr id="9" name="Text 5"/>
          <p:cNvSpPr/>
          <p:nvPr/>
        </p:nvSpPr>
        <p:spPr>
          <a:xfrm>
            <a:off x="5868829" y="4392811"/>
            <a:ext cx="341733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Қозғалысты бақылау</a:t>
            </a:r>
            <a:endParaRPr lang="en-US" sz="1950" dirty="0"/>
          </a:p>
        </p:txBody>
      </p:sp>
      <p:sp>
        <p:nvSpPr>
          <p:cNvPr id="10" name="Text 6"/>
          <p:cNvSpPr/>
          <p:nvPr/>
        </p:nvSpPr>
        <p:spPr>
          <a:xfrm>
            <a:off x="5868829" y="4822031"/>
            <a:ext cx="3537466"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 мен келушілердің қозғалысын толық мониторингілеу. Кім, қашан, қайда кіргенін нақты білу. Жұмыс уақытын есепке алу және еңбек тәртібін жақсарту мүмкіндігі.</a:t>
            </a:r>
            <a:endParaRPr lang="en-US" sz="1550" dirty="0"/>
          </a:p>
        </p:txBody>
      </p:sp>
      <p:sp>
        <p:nvSpPr>
          <p:cNvPr id="11" name="Shape 7"/>
          <p:cNvSpPr/>
          <p:nvPr/>
        </p:nvSpPr>
        <p:spPr>
          <a:xfrm>
            <a:off x="9654302" y="4324588"/>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28716" y="4398943"/>
            <a:ext cx="297656" cy="297656"/>
          </a:xfrm>
          <a:prstGeom prst="rect">
            <a:avLst/>
          </a:prstGeom>
        </p:spPr>
      </p:pic>
      <p:sp>
        <p:nvSpPr>
          <p:cNvPr id="13" name="Text 8"/>
          <p:cNvSpPr/>
          <p:nvPr/>
        </p:nvSpPr>
        <p:spPr>
          <a:xfrm>
            <a:off x="10299144" y="4392811"/>
            <a:ext cx="3537466"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Құқық бұзушылықтарды азайту</a:t>
            </a:r>
            <a:endParaRPr lang="en-US" sz="1950" dirty="0"/>
          </a:p>
        </p:txBody>
      </p:sp>
      <p:sp>
        <p:nvSpPr>
          <p:cNvPr id="14" name="Text 9"/>
          <p:cNvSpPr/>
          <p:nvPr/>
        </p:nvSpPr>
        <p:spPr>
          <a:xfrm>
            <a:off x="10299144" y="5442347"/>
            <a:ext cx="3537466"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жүйелерінің болуы өзі профилактикалық әсер етеді. Адамдар бақылауда екенін білгенде заң бұзу ықтималдығы төмендейді. Инцидент болған жағдайда жазбалар дәлел ретінде пайдаланылады.</a:t>
            </a:r>
            <a:endParaRPr lang="en-US" sz="15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793790" y="3145155"/>
            <a:ext cx="496181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Шектеулері</a:t>
            </a:r>
            <a:endParaRPr lang="en-US" sz="3900" dirty="0"/>
          </a:p>
        </p:txBody>
      </p:sp>
      <p:sp>
        <p:nvSpPr>
          <p:cNvPr id="3" name="Shape 1"/>
          <p:cNvSpPr/>
          <p:nvPr/>
        </p:nvSpPr>
        <p:spPr>
          <a:xfrm>
            <a:off x="793790" y="4162068"/>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4" name="Text 2"/>
          <p:cNvSpPr/>
          <p:nvPr/>
        </p:nvSpPr>
        <p:spPr>
          <a:xfrm>
            <a:off x="868204" y="4199275"/>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5" name="Text 3"/>
          <p:cNvSpPr/>
          <p:nvPr/>
        </p:nvSpPr>
        <p:spPr>
          <a:xfrm>
            <a:off x="1438632" y="4230291"/>
            <a:ext cx="3537347"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Жеке деректерді қорғау мәселелері</a:t>
            </a:r>
            <a:endParaRPr lang="en-US" sz="1950" dirty="0"/>
          </a:p>
        </p:txBody>
      </p:sp>
      <p:sp>
        <p:nvSpPr>
          <p:cNvPr id="6" name="Text 4"/>
          <p:cNvSpPr/>
          <p:nvPr/>
        </p:nvSpPr>
        <p:spPr>
          <a:xfrm>
            <a:off x="1438632" y="4969669"/>
            <a:ext cx="3537347" cy="2857857"/>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Биометриялық деректерді жинау мен сақтау құпиялылық туралы сұрақтар туғызады. Заңнамаға сәйкес келу, қызметкерлер мен келушілердің келісімін алу, деректердің қауіпсіздігін қамтамасыз ету қажет. Дұрыс басқарылмаған жағдайда құқықтық тәуекелдер туындайды.</a:t>
            </a:r>
            <a:endParaRPr lang="en-US" sz="1550" dirty="0"/>
          </a:p>
        </p:txBody>
      </p:sp>
      <p:sp>
        <p:nvSpPr>
          <p:cNvPr id="7" name="Shape 5"/>
          <p:cNvSpPr/>
          <p:nvPr/>
        </p:nvSpPr>
        <p:spPr>
          <a:xfrm>
            <a:off x="5223986" y="4162068"/>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8" name="Text 6"/>
          <p:cNvSpPr/>
          <p:nvPr/>
        </p:nvSpPr>
        <p:spPr>
          <a:xfrm>
            <a:off x="5298400" y="4199275"/>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9" name="Text 7"/>
          <p:cNvSpPr/>
          <p:nvPr/>
        </p:nvSpPr>
        <p:spPr>
          <a:xfrm>
            <a:off x="5868829" y="4230291"/>
            <a:ext cx="335184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Техникалық ақаулар</a:t>
            </a:r>
            <a:endParaRPr lang="en-US" sz="1950" dirty="0"/>
          </a:p>
        </p:txBody>
      </p:sp>
      <p:sp>
        <p:nvSpPr>
          <p:cNvPr id="10" name="Text 8"/>
          <p:cNvSpPr/>
          <p:nvPr/>
        </p:nvSpPr>
        <p:spPr>
          <a:xfrm>
            <a:off x="5868829" y="4659511"/>
            <a:ext cx="3537466"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Кез келген техника істен шығуы мүмкін. Жабдықтың сапасына, климаттық жағдайларға, электр желісінің тұрақтылығына тәуелділік. Резервтік жүйелер мен қосарлау арқылы тәуекелдерді азайтуға болады, бірақ бұл қосымша шығындар талап етеді.</a:t>
            </a:r>
            <a:endParaRPr lang="en-US" sz="1550" dirty="0"/>
          </a:p>
        </p:txBody>
      </p:sp>
      <p:sp>
        <p:nvSpPr>
          <p:cNvPr id="11" name="Shape 9"/>
          <p:cNvSpPr/>
          <p:nvPr/>
        </p:nvSpPr>
        <p:spPr>
          <a:xfrm>
            <a:off x="9654302" y="4162068"/>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2" name="Text 10"/>
          <p:cNvSpPr/>
          <p:nvPr/>
        </p:nvSpPr>
        <p:spPr>
          <a:xfrm>
            <a:off x="9728716" y="4199275"/>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3" name="Text 11"/>
          <p:cNvSpPr/>
          <p:nvPr/>
        </p:nvSpPr>
        <p:spPr>
          <a:xfrm>
            <a:off x="10299144" y="4230291"/>
            <a:ext cx="352972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Қаржылық шығындар</a:t>
            </a:r>
            <a:endParaRPr lang="en-US" sz="1950" dirty="0"/>
          </a:p>
        </p:txBody>
      </p:sp>
      <p:sp>
        <p:nvSpPr>
          <p:cNvPr id="14" name="Text 12"/>
          <p:cNvSpPr/>
          <p:nvPr/>
        </p:nvSpPr>
        <p:spPr>
          <a:xfrm>
            <a:off x="10299144" y="4659511"/>
            <a:ext cx="3537466"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Жүйені сатып алу мен орнатудың бастапқы құны жоғары болуы мүмкін. Тұрақты техникалық қызмет көрсету, жөндеу, жаңарту қажет. Оператор мен қауіпсіздік қызметкерлерін оқытуға кететін шығындар. Дегенмен, ұзақ мерзімді перспективада инвестиция өтеледі.</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3839766"/>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Қазіргі заманғы трендтер мен болашақ бағыттар</a:t>
            </a:r>
            <a:endParaRPr lang="en-US" sz="3900" dirty="0"/>
          </a:p>
        </p:txBody>
      </p:sp>
      <p:sp>
        <p:nvSpPr>
          <p:cNvPr id="7" name="Text 3"/>
          <p:cNvSpPr/>
          <p:nvPr/>
        </p:nvSpPr>
        <p:spPr>
          <a:xfrm>
            <a:off x="793790" y="5997654"/>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технологиялары қарқынды дамуда. Жасанды интеллект, үлкен деректерді талдау, биометрияның жаңа әдістері, IoT құрылғыларының кеңеюі – бұл трендтер келесі жылдары қауіпсіздік жүйелерін түбегейлі өзгертеді. Автоматтандыру деңгейі артып, адам қатысуының қажеттілігі азаяды.</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793790" y="720923"/>
            <a:ext cx="6485811" cy="558165"/>
          </a:xfrm>
          <a:prstGeom prst="rect">
            <a:avLst/>
          </a:prstGeom>
          <a:noFill/>
          <a:ln/>
        </p:spPr>
        <p:txBody>
          <a:bodyPr wrap="none" lIns="0" tIns="0" rIns="0" bIns="0" rtlCol="0" anchor="t"/>
          <a:lstStyle/>
          <a:p>
            <a:pPr marL="0" indent="0" algn="l">
              <a:lnSpc>
                <a:spcPts val="4350"/>
              </a:lnSpc>
              <a:buNone/>
            </a:pPr>
            <a:r>
              <a:rPr lang="en-US" sz="3500" b="1" dirty="0">
                <a:solidFill>
                  <a:srgbClr val="333F70"/>
                </a:solidFill>
                <a:latin typeface="Unbounded Bold" pitchFamily="34" charset="0"/>
                <a:ea typeface="Unbounded Bold" pitchFamily="34" charset="-122"/>
                <a:cs typeface="Unbounded Bold" pitchFamily="34" charset="-120"/>
              </a:rPr>
              <a:t>Биометрияның дамуы</a:t>
            </a:r>
            <a:endParaRPr lang="en-US" sz="3500" dirty="0"/>
          </a:p>
        </p:txBody>
      </p:sp>
      <p:sp>
        <p:nvSpPr>
          <p:cNvPr id="3" name="Text 1"/>
          <p:cNvSpPr/>
          <p:nvPr/>
        </p:nvSpPr>
        <p:spPr>
          <a:xfrm>
            <a:off x="793790" y="1664851"/>
            <a:ext cx="7651313"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Биометриялық технологиялар жылдан жылға жетіліп келеді. Дәлдік пен жылдамдық артып, құны төмендеп жатыр. Жаңа әдістер: жүрісті тану, дауысты талдау, жүрек соғысын анықтау, веналық өрнекті сканерлеу.</a:t>
            </a:r>
            <a:endParaRPr lang="en-US" sz="1400" dirty="0"/>
          </a:p>
        </p:txBody>
      </p:sp>
      <p:sp>
        <p:nvSpPr>
          <p:cNvPr id="4" name="Text 2"/>
          <p:cNvSpPr/>
          <p:nvPr/>
        </p:nvSpPr>
        <p:spPr>
          <a:xfrm>
            <a:off x="3520797" y="3821192"/>
            <a:ext cx="2197060" cy="446484"/>
          </a:xfrm>
          <a:prstGeom prst="rect">
            <a:avLst/>
          </a:prstGeom>
          <a:noFill/>
          <a:ln/>
        </p:spPr>
        <p:txBody>
          <a:bodyPr wrap="none" lIns="0" tIns="0" rIns="0" bIns="0" rtlCol="0" anchor="t"/>
          <a:lstStyle/>
          <a:p>
            <a:pPr marL="0" indent="0" algn="ctr">
              <a:lnSpc>
                <a:spcPts val="3500"/>
              </a:lnSpc>
              <a:buNone/>
            </a:pPr>
            <a:r>
              <a:rPr lang="en-US" sz="3500" b="1" dirty="0">
                <a:solidFill>
                  <a:srgbClr val="333F70"/>
                </a:solidFill>
                <a:latin typeface="Unbounded Bold" pitchFamily="34" charset="0"/>
                <a:ea typeface="Unbounded Bold" pitchFamily="34" charset="-122"/>
                <a:cs typeface="Unbounded Bold" pitchFamily="34" charset="-120"/>
              </a:rPr>
              <a:t>99.9%</a:t>
            </a:r>
            <a:endParaRPr lang="en-US" sz="3500" dirty="0"/>
          </a:p>
        </p:txBody>
      </p:sp>
      <p:pic>
        <p:nvPicPr>
          <p:cNvPr id="5" name="Image 0" descr="preencoded.png"/>
          <p:cNvPicPr>
            <a:picLocks noChangeAspect="1"/>
          </p:cNvPicPr>
          <p:nvPr/>
        </p:nvPicPr>
        <p:blipFill>
          <a:blip r:embed="rId3"/>
          <a:stretch>
            <a:fillRect/>
          </a:stretch>
        </p:blipFill>
        <p:spPr>
          <a:xfrm>
            <a:off x="3279696" y="2704743"/>
            <a:ext cx="2679383" cy="2679383"/>
          </a:xfrm>
          <a:prstGeom prst="rect">
            <a:avLst/>
          </a:prstGeom>
        </p:spPr>
      </p:pic>
      <p:sp>
        <p:nvSpPr>
          <p:cNvPr id="6" name="Text 3"/>
          <p:cNvSpPr/>
          <p:nvPr/>
        </p:nvSpPr>
        <p:spPr>
          <a:xfrm>
            <a:off x="793790" y="5589508"/>
            <a:ext cx="7651313" cy="271463"/>
          </a:xfrm>
          <a:prstGeom prst="rect">
            <a:avLst/>
          </a:prstGeom>
          <a:noFill/>
          <a:ln/>
        </p:spPr>
        <p:txBody>
          <a:bodyPr wrap="none" lIns="0" tIns="0" rIns="0" bIns="0" rtlCol="0" anchor="t"/>
          <a:lstStyle/>
          <a:p>
            <a:pPr marL="0" indent="0" algn="ctr">
              <a:lnSpc>
                <a:spcPts val="2100"/>
              </a:lnSpc>
              <a:buNone/>
            </a:pPr>
            <a:r>
              <a:rPr lang="en-US" sz="1400" dirty="0">
                <a:solidFill>
                  <a:srgbClr val="333F70"/>
                </a:solidFill>
                <a:latin typeface="Open Sans" pitchFamily="34" charset="0"/>
                <a:ea typeface="Open Sans" pitchFamily="34" charset="-122"/>
                <a:cs typeface="Open Sans" pitchFamily="34" charset="-120"/>
              </a:rPr>
              <a:t>Тану дәлдігі</a:t>
            </a:r>
            <a:endParaRPr lang="en-US" sz="1400" dirty="0"/>
          </a:p>
        </p:txBody>
      </p:sp>
      <p:sp>
        <p:nvSpPr>
          <p:cNvPr id="7" name="Text 4"/>
          <p:cNvSpPr/>
          <p:nvPr/>
        </p:nvSpPr>
        <p:spPr>
          <a:xfrm>
            <a:off x="3520797" y="7343537"/>
            <a:ext cx="2197060" cy="446484"/>
          </a:xfrm>
          <a:prstGeom prst="rect">
            <a:avLst/>
          </a:prstGeom>
          <a:noFill/>
          <a:ln/>
        </p:spPr>
        <p:txBody>
          <a:bodyPr wrap="none" lIns="0" tIns="0" rIns="0" bIns="0" rtlCol="0" anchor="t"/>
          <a:lstStyle/>
          <a:p>
            <a:pPr marL="0" indent="0" algn="ctr">
              <a:lnSpc>
                <a:spcPts val="3500"/>
              </a:lnSpc>
              <a:buNone/>
            </a:pPr>
            <a:r>
              <a:rPr lang="en-US" sz="3500" b="1" dirty="0">
                <a:solidFill>
                  <a:srgbClr val="333F70"/>
                </a:solidFill>
                <a:latin typeface="Unbounded Bold" pitchFamily="34" charset="0"/>
                <a:ea typeface="Unbounded Bold" pitchFamily="34" charset="-122"/>
                <a:cs typeface="Unbounded Bold" pitchFamily="34" charset="-120"/>
              </a:rPr>
              <a:t>1/10</a:t>
            </a:r>
            <a:endParaRPr lang="en-US" sz="3500" dirty="0"/>
          </a:p>
        </p:txBody>
      </p:sp>
      <p:pic>
        <p:nvPicPr>
          <p:cNvPr id="8" name="Image 1" descr="preencoded.png"/>
          <p:cNvPicPr>
            <a:picLocks noChangeAspect="1"/>
          </p:cNvPicPr>
          <p:nvPr/>
        </p:nvPicPr>
        <p:blipFill>
          <a:blip r:embed="rId4"/>
          <a:stretch>
            <a:fillRect/>
          </a:stretch>
        </p:blipFill>
        <p:spPr>
          <a:xfrm>
            <a:off x="3279696" y="6227088"/>
            <a:ext cx="2679383" cy="2679383"/>
          </a:xfrm>
          <a:prstGeom prst="rect">
            <a:avLst/>
          </a:prstGeom>
        </p:spPr>
      </p:pic>
      <p:sp>
        <p:nvSpPr>
          <p:cNvPr id="9" name="Text 5"/>
          <p:cNvSpPr/>
          <p:nvPr/>
        </p:nvSpPr>
        <p:spPr>
          <a:xfrm>
            <a:off x="793790" y="9111853"/>
            <a:ext cx="7651313" cy="271463"/>
          </a:xfrm>
          <a:prstGeom prst="rect">
            <a:avLst/>
          </a:prstGeom>
          <a:noFill/>
          <a:ln/>
        </p:spPr>
        <p:txBody>
          <a:bodyPr wrap="none" lIns="0" tIns="0" rIns="0" bIns="0" rtlCol="0" anchor="t"/>
          <a:lstStyle/>
          <a:p>
            <a:pPr marL="0" indent="0" algn="ctr">
              <a:lnSpc>
                <a:spcPts val="2100"/>
              </a:lnSpc>
              <a:buNone/>
            </a:pPr>
            <a:r>
              <a:rPr lang="en-US" sz="1400" dirty="0">
                <a:solidFill>
                  <a:srgbClr val="333F70"/>
                </a:solidFill>
                <a:latin typeface="Open Sans" pitchFamily="34" charset="0"/>
                <a:ea typeface="Open Sans" pitchFamily="34" charset="-122"/>
                <a:cs typeface="Open Sans" pitchFamily="34" charset="-120"/>
              </a:rPr>
              <a:t>Процесс жылдамдығы (секунд)</a:t>
            </a:r>
            <a:endParaRPr lang="en-US" sz="1400" dirty="0"/>
          </a:p>
        </p:txBody>
      </p:sp>
      <p:sp>
        <p:nvSpPr>
          <p:cNvPr id="10" name="Text 6"/>
          <p:cNvSpPr/>
          <p:nvPr/>
        </p:nvSpPr>
        <p:spPr>
          <a:xfrm>
            <a:off x="793790" y="9564172"/>
            <a:ext cx="7651313" cy="542925"/>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Көп факторлы биометриялық аутентификация (мысалы, бет-әлпет + саусақ ізі) максималды қауіпсіздік қамтамасыз етеді. Бұрмалау мүмкіндігі іс жүзінде нөлге тең.</a:t>
            </a:r>
            <a:endParaRPr lang="en-US" sz="1400" dirty="0"/>
          </a:p>
        </p:txBody>
      </p:sp>
      <p:pic>
        <p:nvPicPr>
          <p:cNvPr id="11" name="Image 2" descr="preencoded.png"/>
          <p:cNvPicPr>
            <a:picLocks noChangeAspect="1"/>
          </p:cNvPicPr>
          <p:nvPr/>
        </p:nvPicPr>
        <p:blipFill>
          <a:blip r:embed="rId5"/>
          <a:stretch>
            <a:fillRect/>
          </a:stretch>
        </p:blipFill>
        <p:spPr>
          <a:xfrm>
            <a:off x="8888492" y="1701046"/>
            <a:ext cx="4459962" cy="4459962"/>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477804"/>
            <a:ext cx="7556421" cy="1240155"/>
          </a:xfrm>
          <a:prstGeom prst="rect">
            <a:avLst/>
          </a:prstGeom>
          <a:noFill/>
          <a:ln/>
        </p:spPr>
        <p:txBody>
          <a:bodyPr wrap="square" lIns="0" tIns="0" rIns="0" bIns="0" rtlCol="0" anchor="t"/>
          <a:lstStyle/>
          <a:p>
            <a:pPr marL="0" indent="0" algn="r" rtl="1">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Жасанды интеллект пен аналитика</a:t>
            </a:r>
            <a:endParaRPr lang="en-US" sz="3900" dirty="0"/>
          </a:p>
        </p:txBody>
      </p:sp>
      <p:pic>
        <p:nvPicPr>
          <p:cNvPr id="4" name="Image 1" descr="preencoded.png"/>
          <p:cNvPicPr>
            <a:picLocks noChangeAspect="1"/>
          </p:cNvPicPr>
          <p:nvPr/>
        </p:nvPicPr>
        <p:blipFill>
          <a:blip r:embed="rId4"/>
          <a:stretch>
            <a:fillRect/>
          </a:stretch>
        </p:blipFill>
        <p:spPr>
          <a:xfrm>
            <a:off x="7357943" y="3015615"/>
            <a:ext cx="992267" cy="1461016"/>
          </a:xfrm>
          <a:prstGeom prst="rect">
            <a:avLst/>
          </a:prstGeom>
        </p:spPr>
      </p:pic>
      <p:sp>
        <p:nvSpPr>
          <p:cNvPr id="5" name="Text 1"/>
          <p:cNvSpPr/>
          <p:nvPr/>
        </p:nvSpPr>
        <p:spPr>
          <a:xfrm>
            <a:off x="3660219" y="3213973"/>
            <a:ext cx="3499366" cy="310158"/>
          </a:xfrm>
          <a:prstGeom prst="rect">
            <a:avLst/>
          </a:prstGeom>
          <a:noFill/>
          <a:ln/>
        </p:spPr>
        <p:txBody>
          <a:bodyPr wrap="none" lIns="0" tIns="0" rIns="0" bIns="0" rtlCol="0" anchor="t"/>
          <a:lstStyle/>
          <a:p>
            <a:pPr marL="0" indent="0" algn="r" rtl="1">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Қауіп-қатерді болжау</a:t>
            </a:r>
            <a:endParaRPr lang="en-US" sz="1950" dirty="0"/>
          </a:p>
        </p:txBody>
      </p:sp>
      <p:sp>
        <p:nvSpPr>
          <p:cNvPr id="6" name="Text 2"/>
          <p:cNvSpPr/>
          <p:nvPr/>
        </p:nvSpPr>
        <p:spPr>
          <a:xfrm>
            <a:off x="793790" y="3643193"/>
            <a:ext cx="6365796" cy="635079"/>
          </a:xfrm>
          <a:prstGeom prst="rect">
            <a:avLst/>
          </a:prstGeom>
          <a:noFill/>
          <a:ln/>
        </p:spPr>
        <p:txBody>
          <a:bodyPr wrap="square" lIns="0" tIns="0" rIns="0" bIns="0" rtlCol="0" anchor="t"/>
          <a:lstStyle/>
          <a:p>
            <a:pPr marL="0" indent="0" algn="r" rtl="1">
              <a:lnSpc>
                <a:spcPts val="2500"/>
              </a:lnSpc>
              <a:buNone/>
            </a:pPr>
            <a:r>
              <a:rPr lang="en-US" sz="1550" dirty="0">
                <a:solidFill>
                  <a:srgbClr val="333F70"/>
                </a:solidFill>
                <a:latin typeface="Open Sans" pitchFamily="34" charset="0"/>
                <a:ea typeface="Open Sans" pitchFamily="34" charset="-122"/>
                <a:cs typeface="Open Sans" pitchFamily="34" charset="-120"/>
              </a:rPr>
              <a:t>ЖИ тарихи деректерді талдап, келесі инциденттердің ықтималдығын есептейді</a:t>
            </a:r>
            <a:endParaRPr lang="en-US" sz="1550" dirty="0"/>
          </a:p>
        </p:txBody>
      </p:sp>
      <p:pic>
        <p:nvPicPr>
          <p:cNvPr id="7" name="Image 2" descr="preencoded.png"/>
          <p:cNvPicPr>
            <a:picLocks noChangeAspect="1"/>
          </p:cNvPicPr>
          <p:nvPr/>
        </p:nvPicPr>
        <p:blipFill>
          <a:blip r:embed="rId5"/>
          <a:stretch>
            <a:fillRect/>
          </a:stretch>
        </p:blipFill>
        <p:spPr>
          <a:xfrm>
            <a:off x="7357943" y="4476631"/>
            <a:ext cx="992267" cy="1461016"/>
          </a:xfrm>
          <a:prstGeom prst="rect">
            <a:avLst/>
          </a:prstGeom>
        </p:spPr>
      </p:pic>
      <p:sp>
        <p:nvSpPr>
          <p:cNvPr id="8" name="Text 3"/>
          <p:cNvSpPr/>
          <p:nvPr/>
        </p:nvSpPr>
        <p:spPr>
          <a:xfrm>
            <a:off x="3546277" y="4674989"/>
            <a:ext cx="3613309" cy="310158"/>
          </a:xfrm>
          <a:prstGeom prst="rect">
            <a:avLst/>
          </a:prstGeom>
          <a:noFill/>
          <a:ln/>
        </p:spPr>
        <p:txBody>
          <a:bodyPr wrap="none" lIns="0" tIns="0" rIns="0" bIns="0" rtlCol="0" anchor="t"/>
          <a:lstStyle/>
          <a:p>
            <a:pPr marL="0" indent="0" algn="r" rtl="1">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Мінез-құлықты талдау</a:t>
            </a:r>
            <a:endParaRPr lang="en-US" sz="1950" dirty="0"/>
          </a:p>
        </p:txBody>
      </p:sp>
      <p:sp>
        <p:nvSpPr>
          <p:cNvPr id="9" name="Text 4"/>
          <p:cNvSpPr/>
          <p:nvPr/>
        </p:nvSpPr>
        <p:spPr>
          <a:xfrm>
            <a:off x="793790" y="5104209"/>
            <a:ext cx="6365796" cy="635079"/>
          </a:xfrm>
          <a:prstGeom prst="rect">
            <a:avLst/>
          </a:prstGeom>
          <a:noFill/>
          <a:ln/>
        </p:spPr>
        <p:txBody>
          <a:bodyPr wrap="square" lIns="0" tIns="0" rIns="0" bIns="0" rtlCol="0" anchor="t"/>
          <a:lstStyle/>
          <a:p>
            <a:pPr marL="0" indent="0" algn="r" rtl="1">
              <a:lnSpc>
                <a:spcPts val="2500"/>
              </a:lnSpc>
              <a:buNone/>
            </a:pPr>
            <a:r>
              <a:rPr lang="en-US" sz="1550" dirty="0">
                <a:solidFill>
                  <a:srgbClr val="333F70"/>
                </a:solidFill>
                <a:latin typeface="Open Sans" pitchFamily="34" charset="0"/>
                <a:ea typeface="Open Sans" pitchFamily="34" charset="-122"/>
                <a:cs typeface="Open Sans" pitchFamily="34" charset="-120"/>
              </a:rPr>
              <a:t>Адамдардың қозғалыс үлгілерін оқып, күдікті әрекеттерді анықтайды</a:t>
            </a:r>
            <a:endParaRPr lang="en-US" sz="1550" dirty="0"/>
          </a:p>
        </p:txBody>
      </p:sp>
      <p:pic>
        <p:nvPicPr>
          <p:cNvPr id="10" name="Image 3" descr="preencoded.png"/>
          <p:cNvPicPr>
            <a:picLocks noChangeAspect="1"/>
          </p:cNvPicPr>
          <p:nvPr/>
        </p:nvPicPr>
        <p:blipFill>
          <a:blip r:embed="rId6"/>
          <a:stretch>
            <a:fillRect/>
          </a:stretch>
        </p:blipFill>
        <p:spPr>
          <a:xfrm>
            <a:off x="7357943" y="5937647"/>
            <a:ext cx="992267" cy="1190744"/>
          </a:xfrm>
          <a:prstGeom prst="rect">
            <a:avLst/>
          </a:prstGeom>
        </p:spPr>
      </p:pic>
      <p:sp>
        <p:nvSpPr>
          <p:cNvPr id="11" name="Text 5"/>
          <p:cNvSpPr/>
          <p:nvPr/>
        </p:nvSpPr>
        <p:spPr>
          <a:xfrm>
            <a:off x="4189928" y="6136005"/>
            <a:ext cx="2969657" cy="310158"/>
          </a:xfrm>
          <a:prstGeom prst="rect">
            <a:avLst/>
          </a:prstGeom>
          <a:noFill/>
          <a:ln/>
        </p:spPr>
        <p:txBody>
          <a:bodyPr wrap="none" lIns="0" tIns="0" rIns="0" bIns="0" rtlCol="0" anchor="t"/>
          <a:lstStyle/>
          <a:p>
            <a:pPr marL="0" indent="0" algn="r" rtl="1">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Автоматты шешім</a:t>
            </a:r>
            <a:endParaRPr lang="en-US" sz="1950" dirty="0"/>
          </a:p>
        </p:txBody>
      </p:sp>
      <p:sp>
        <p:nvSpPr>
          <p:cNvPr id="12" name="Text 6"/>
          <p:cNvSpPr/>
          <p:nvPr/>
        </p:nvSpPr>
        <p:spPr>
          <a:xfrm>
            <a:off x="793790" y="6565225"/>
            <a:ext cx="6365796" cy="317540"/>
          </a:xfrm>
          <a:prstGeom prst="rect">
            <a:avLst/>
          </a:prstGeom>
          <a:noFill/>
          <a:ln/>
        </p:spPr>
        <p:txBody>
          <a:bodyPr wrap="none" lIns="0" tIns="0" rIns="0" bIns="0" rtlCol="0" anchor="t"/>
          <a:lstStyle/>
          <a:p>
            <a:pPr marL="0" indent="0" algn="r" rtl="1">
              <a:lnSpc>
                <a:spcPts val="2500"/>
              </a:lnSpc>
              <a:buNone/>
            </a:pPr>
            <a:r>
              <a:rPr lang="en-US" sz="1550" dirty="0">
                <a:solidFill>
                  <a:srgbClr val="333F70"/>
                </a:solidFill>
                <a:latin typeface="Open Sans" pitchFamily="34" charset="0"/>
                <a:ea typeface="Open Sans" pitchFamily="34" charset="-122"/>
                <a:cs typeface="Open Sans" pitchFamily="34" charset="-120"/>
              </a:rPr>
              <a:t>Жүйе өзі шешім қабылдап, қауіпсіздік шараларын іске қосады</a:t>
            </a:r>
            <a:endParaRPr lang="en-US" sz="1550" dirty="0"/>
          </a:p>
        </p:txBody>
      </p:sp>
      <p:pic>
        <p:nvPicPr>
          <p:cNvPr id="13" name="Image 4" descr="preencoded.png"/>
          <p:cNvPicPr>
            <a:picLocks noChangeAspect="1"/>
          </p:cNvPicPr>
          <p:nvPr/>
        </p:nvPicPr>
        <p:blipFill>
          <a:blip r:embed="rId7"/>
          <a:stretch>
            <a:fillRect/>
          </a:stretch>
        </p:blipFill>
        <p:spPr>
          <a:xfrm>
            <a:off x="7357943" y="7128391"/>
            <a:ext cx="992267" cy="1190744"/>
          </a:xfrm>
          <a:prstGeom prst="rect">
            <a:avLst/>
          </a:prstGeom>
        </p:spPr>
      </p:pic>
      <p:sp>
        <p:nvSpPr>
          <p:cNvPr id="14" name="Text 7"/>
          <p:cNvSpPr/>
          <p:nvPr/>
        </p:nvSpPr>
        <p:spPr>
          <a:xfrm>
            <a:off x="4678680" y="7326749"/>
            <a:ext cx="2480905" cy="310158"/>
          </a:xfrm>
          <a:prstGeom prst="rect">
            <a:avLst/>
          </a:prstGeom>
          <a:noFill/>
          <a:ln/>
        </p:spPr>
        <p:txBody>
          <a:bodyPr wrap="none" lIns="0" tIns="0" rIns="0" bIns="0" rtlCol="0" anchor="t"/>
          <a:lstStyle/>
          <a:p>
            <a:pPr marL="0" indent="0" algn="r" rtl="1">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 оқу</a:t>
            </a:r>
            <a:endParaRPr lang="en-US" sz="1950" dirty="0"/>
          </a:p>
        </p:txBody>
      </p:sp>
      <p:sp>
        <p:nvSpPr>
          <p:cNvPr id="15" name="Text 8"/>
          <p:cNvSpPr/>
          <p:nvPr/>
        </p:nvSpPr>
        <p:spPr>
          <a:xfrm>
            <a:off x="793790" y="7755969"/>
            <a:ext cx="6365796" cy="317540"/>
          </a:xfrm>
          <a:prstGeom prst="rect">
            <a:avLst/>
          </a:prstGeom>
          <a:noFill/>
          <a:ln/>
        </p:spPr>
        <p:txBody>
          <a:bodyPr wrap="none" lIns="0" tIns="0" rIns="0" bIns="0" rtlCol="0" anchor="t"/>
          <a:lstStyle/>
          <a:p>
            <a:pPr marL="0" indent="0" algn="r" rtl="1">
              <a:lnSpc>
                <a:spcPts val="2500"/>
              </a:lnSpc>
              <a:buNone/>
            </a:pPr>
            <a:r>
              <a:rPr lang="en-US" sz="1550" dirty="0">
                <a:solidFill>
                  <a:srgbClr val="333F70"/>
                </a:solidFill>
                <a:latin typeface="Open Sans" pitchFamily="34" charset="0"/>
                <a:ea typeface="Open Sans" pitchFamily="34" charset="-122"/>
                <a:cs typeface="Open Sans" pitchFamily="34" charset="-120"/>
              </a:rPr>
              <a:t>Машиналық оқыту арқылы жүйе үнемі жақсарып отырады</a:t>
            </a:r>
            <a:endParaRPr lang="en-US" sz="1550" dirty="0"/>
          </a:p>
        </p:txBody>
      </p:sp>
      <p:sp>
        <p:nvSpPr>
          <p:cNvPr id="16" name="Text 9"/>
          <p:cNvSpPr/>
          <p:nvPr/>
        </p:nvSpPr>
        <p:spPr>
          <a:xfrm>
            <a:off x="793790" y="8542377"/>
            <a:ext cx="7556421" cy="952619"/>
          </a:xfrm>
          <a:prstGeom prst="rect">
            <a:avLst/>
          </a:prstGeom>
          <a:noFill/>
          <a:ln/>
        </p:spPr>
        <p:txBody>
          <a:bodyPr wrap="square" lIns="0" tIns="0" rIns="0" bIns="0" rtlCol="0" anchor="t"/>
          <a:lstStyle/>
          <a:p>
            <a:pPr marL="0" indent="0" algn="r" rtl="1">
              <a:lnSpc>
                <a:spcPts val="2500"/>
              </a:lnSpc>
              <a:buNone/>
            </a:pPr>
            <a:r>
              <a:rPr lang="en-US" sz="1550" dirty="0">
                <a:solidFill>
                  <a:srgbClr val="333F70"/>
                </a:solidFill>
                <a:latin typeface="Open Sans" pitchFamily="34" charset="0"/>
                <a:ea typeface="Open Sans" pitchFamily="34" charset="-122"/>
                <a:cs typeface="Open Sans" pitchFamily="34" charset="-120"/>
              </a:rPr>
              <a:t>Жасанды интеллект жалған дабылдар санын 80%-дан астамға қысқартады және инциденттерге жауап беру уақытын 10 есеге дейін азайтады. Операторға шынайы қауіп-қатерлер ғана хабарланады.</a:t>
            </a:r>
            <a:endParaRPr lang="en-US" sz="15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014532"/>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Смарт ғимараттар мен интеграцияланған қауіпсіздік жүйелері</a:t>
            </a:r>
            <a:endParaRPr lang="en-US" sz="3900" dirty="0"/>
          </a:p>
        </p:txBody>
      </p:sp>
      <p:sp>
        <p:nvSpPr>
          <p:cNvPr id="4" name="Text 1"/>
          <p:cNvSpPr/>
          <p:nvPr/>
        </p:nvSpPr>
        <p:spPr>
          <a:xfrm>
            <a:off x="6280190" y="3172420"/>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Смарт ғимараттар концепциясы барлық инженерлік жүйелерді бір платформада біріктіреді. Қауіпсіздік жүйелері жарықтандыру, климат-бақылау, лифттер, өрт қауіпсіздігі жүйелерімен тығыз байланыста жұмыс істейді.</a:t>
            </a:r>
            <a:endParaRPr lang="en-US" sz="155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80190" y="4665821"/>
            <a:ext cx="496133" cy="496133"/>
          </a:xfrm>
          <a:prstGeom prst="rect">
            <a:avLst/>
          </a:prstGeom>
        </p:spPr>
      </p:pic>
      <p:sp>
        <p:nvSpPr>
          <p:cNvPr id="6" name="Text 2"/>
          <p:cNvSpPr/>
          <p:nvPr/>
        </p:nvSpPr>
        <p:spPr>
          <a:xfrm>
            <a:off x="7024330" y="4783574"/>
            <a:ext cx="249150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Бір платформа</a:t>
            </a:r>
            <a:endParaRPr lang="en-US" sz="1950" dirty="0"/>
          </a:p>
        </p:txBody>
      </p:sp>
      <p:sp>
        <p:nvSpPr>
          <p:cNvPr id="7" name="Text 3"/>
          <p:cNvSpPr/>
          <p:nvPr/>
        </p:nvSpPr>
        <p:spPr>
          <a:xfrm>
            <a:off x="7024330" y="5212794"/>
            <a:ext cx="6812280"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жүйелер бірыңғай интерфейстен басқарылады. Оператор бір экраннан қауіпсіздік, климат, жарық, лифттерді реттей алады. Жүйелер бір-бірімен ақпарат алмасады.</a:t>
            </a:r>
            <a:endParaRPr lang="en-US" sz="155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80190" y="6562249"/>
            <a:ext cx="496133" cy="496133"/>
          </a:xfrm>
          <a:prstGeom prst="rect">
            <a:avLst/>
          </a:prstGeom>
        </p:spPr>
      </p:pic>
      <p:sp>
        <p:nvSpPr>
          <p:cNvPr id="9" name="Text 4"/>
          <p:cNvSpPr/>
          <p:nvPr/>
        </p:nvSpPr>
        <p:spPr>
          <a:xfrm>
            <a:off x="7024330" y="6680002"/>
            <a:ext cx="276463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Энергия үнемдеу</a:t>
            </a:r>
            <a:endParaRPr lang="en-US" sz="1950" dirty="0"/>
          </a:p>
        </p:txBody>
      </p:sp>
      <p:sp>
        <p:nvSpPr>
          <p:cNvPr id="10" name="Text 5"/>
          <p:cNvSpPr/>
          <p:nvPr/>
        </p:nvSpPr>
        <p:spPr>
          <a:xfrm>
            <a:off x="7024330" y="7109222"/>
            <a:ext cx="6812280"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Қолжетімділік жүйесі қызметкерлердің болу-болмауын анықтап, жарық пен климат-бақылауды автоматты реттейді. Бос бөлмелерде жарық сөніп, кондиционер тоқтайды.</a:t>
            </a:r>
            <a:endParaRPr lang="en-US" sz="155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80190" y="8458676"/>
            <a:ext cx="496133" cy="496133"/>
          </a:xfrm>
          <a:prstGeom prst="rect">
            <a:avLst/>
          </a:prstGeom>
        </p:spPr>
      </p:pic>
      <p:sp>
        <p:nvSpPr>
          <p:cNvPr id="12" name="Text 6"/>
          <p:cNvSpPr/>
          <p:nvPr/>
        </p:nvSpPr>
        <p:spPr>
          <a:xfrm>
            <a:off x="7024330" y="857642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Тиімділік</a:t>
            </a:r>
            <a:endParaRPr lang="en-US" sz="1950" dirty="0"/>
          </a:p>
        </p:txBody>
      </p:sp>
      <p:sp>
        <p:nvSpPr>
          <p:cNvPr id="13" name="Text 7"/>
          <p:cNvSpPr/>
          <p:nvPr/>
        </p:nvSpPr>
        <p:spPr>
          <a:xfrm>
            <a:off x="7024330" y="9005649"/>
            <a:ext cx="6812280"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Автоматтандыру операциялық шығындарды 30-40%-ға қысқартады. Қызмет көрсету оңайланып, проблемаларды жедел анықтау мүмкіндігі пайда болады.</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4047530"/>
            <a:ext cx="75564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Болашақ қауіпсіздік жүйелері</a:t>
            </a:r>
            <a:endParaRPr lang="en-US" sz="3100" dirty="0"/>
          </a:p>
        </p:txBody>
      </p:sp>
      <p:sp>
        <p:nvSpPr>
          <p:cNvPr id="4" name="Text 1"/>
          <p:cNvSpPr/>
          <p:nvPr/>
        </p:nvSpPr>
        <p:spPr>
          <a:xfrm>
            <a:off x="793790" y="5337453"/>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Алдағы 5-10 жылда қауіпсіздік жүйелері танымайтындай өзгереді. Голографиялық интерфейстер, дронмен патрульдеу, квант шифрлау, нейро-интерфейстер – бұлар ғылыми фантастика емес, болашақтың нақты технологиялары. Әрбір адамның цифрлық қосағы болып, виртуалды және физикалық қауіпсіздік толық интеграцияланады.</a:t>
            </a:r>
            <a:endParaRPr lang="en-US" sz="15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446734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Іс жүзіндегі мысалдар мен тәжірибелер</a:t>
            </a:r>
            <a:endParaRPr lang="en-US" sz="3900" dirty="0"/>
          </a:p>
        </p:txBody>
      </p:sp>
      <p:sp>
        <p:nvSpPr>
          <p:cNvPr id="7" name="Text 3"/>
          <p:cNvSpPr/>
          <p:nvPr/>
        </p:nvSpPr>
        <p:spPr>
          <a:xfrm>
            <a:off x="6280190" y="6005155"/>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Теория мен практиканың айырмашылығы үлкен. Нақты объектілерде қауіпсіздік жүйелерін енгізу тәжірибесі құнды сабақтар береді. Қазақстандағы және әлем бойындағы сәтті жобалар басқа ұйымдарға бағдар болады.</a:t>
            </a:r>
            <a:endParaRPr lang="en-US" sz="15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793790" y="2132290"/>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ірі нысандардағы физикалық қорғау жүйелері</a:t>
            </a:r>
            <a:endParaRPr lang="en-US" sz="3900" dirty="0"/>
          </a:p>
        </p:txBody>
      </p:sp>
      <p:pic>
        <p:nvPicPr>
          <p:cNvPr id="3" name="Image 0" descr="preencoded.png"/>
          <p:cNvPicPr>
            <a:picLocks noChangeAspect="1"/>
          </p:cNvPicPr>
          <p:nvPr/>
        </p:nvPicPr>
        <p:blipFill>
          <a:blip r:embed="rId3"/>
          <a:stretch>
            <a:fillRect/>
          </a:stretch>
        </p:blipFill>
        <p:spPr>
          <a:xfrm>
            <a:off x="793790" y="3769281"/>
            <a:ext cx="3011091" cy="1860947"/>
          </a:xfrm>
          <a:prstGeom prst="rect">
            <a:avLst/>
          </a:prstGeom>
        </p:spPr>
      </p:pic>
      <p:sp>
        <p:nvSpPr>
          <p:cNvPr id="4" name="Text 1"/>
          <p:cNvSpPr/>
          <p:nvPr/>
        </p:nvSpPr>
        <p:spPr>
          <a:xfrm>
            <a:off x="793790" y="5878235"/>
            <a:ext cx="418218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Астана қаласындағы әкімшілік ғимараттар</a:t>
            </a:r>
            <a:endParaRPr lang="en-US" sz="1950" dirty="0"/>
          </a:p>
        </p:txBody>
      </p:sp>
      <p:sp>
        <p:nvSpPr>
          <p:cNvPr id="5" name="Text 2"/>
          <p:cNvSpPr/>
          <p:nvPr/>
        </p:nvSpPr>
        <p:spPr>
          <a:xfrm>
            <a:off x="793790" y="6617613"/>
            <a:ext cx="4182189"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Мемлекеттік органдардың ғимараттарында көп деңгейлі қауіпсіздік жүйелері енгізілген. Периметрлік қорғаныс, биометриялық қолжетімділік бақылау, бейнеталдау жүйелері 24/7 режимінде жұмыс істейді. Кіру-шығуды бақылаудың 4 деңгейі бар.</a:t>
            </a:r>
            <a:endParaRPr lang="en-US" sz="1550" dirty="0"/>
          </a:p>
        </p:txBody>
      </p:sp>
      <p:pic>
        <p:nvPicPr>
          <p:cNvPr id="6" name="Image 1" descr="preencoded.png"/>
          <p:cNvPicPr>
            <a:picLocks noChangeAspect="1"/>
          </p:cNvPicPr>
          <p:nvPr/>
        </p:nvPicPr>
        <p:blipFill>
          <a:blip r:embed="rId4"/>
          <a:stretch>
            <a:fillRect/>
          </a:stretch>
        </p:blipFill>
        <p:spPr>
          <a:xfrm>
            <a:off x="5223986" y="3769281"/>
            <a:ext cx="3011210" cy="1861066"/>
          </a:xfrm>
          <a:prstGeom prst="rect">
            <a:avLst/>
          </a:prstGeom>
        </p:spPr>
      </p:pic>
      <p:sp>
        <p:nvSpPr>
          <p:cNvPr id="7" name="Text 3"/>
          <p:cNvSpPr/>
          <p:nvPr/>
        </p:nvSpPr>
        <p:spPr>
          <a:xfrm>
            <a:off x="5223986" y="5878354"/>
            <a:ext cx="418230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Өндірістік кешендердегі қауіпсіздік</a:t>
            </a:r>
            <a:endParaRPr lang="en-US" sz="1950" dirty="0"/>
          </a:p>
        </p:txBody>
      </p:sp>
      <p:sp>
        <p:nvSpPr>
          <p:cNvPr id="8" name="Text 4"/>
          <p:cNvSpPr/>
          <p:nvPr/>
        </p:nvSpPr>
        <p:spPr>
          <a:xfrm>
            <a:off x="5223986" y="6617732"/>
            <a:ext cx="4182308"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Қарағанды және Атырау облыстарындағы өндірістік кешендерде кешенді қауіпсіздік шаралары қолданылады. Камералар, датчиктер, автоматты дабыл жүйелері құнды жабдық пен қызметкерлердің қауіпсіздігін қамтамасыз етеді.</a:t>
            </a:r>
            <a:endParaRPr lang="en-US" sz="1550" dirty="0"/>
          </a:p>
        </p:txBody>
      </p:sp>
      <p:pic>
        <p:nvPicPr>
          <p:cNvPr id="9" name="Image 2" descr="preencoded.png"/>
          <p:cNvPicPr>
            <a:picLocks noChangeAspect="1"/>
          </p:cNvPicPr>
          <p:nvPr/>
        </p:nvPicPr>
        <p:blipFill>
          <a:blip r:embed="rId5"/>
          <a:stretch>
            <a:fillRect/>
          </a:stretch>
        </p:blipFill>
        <p:spPr>
          <a:xfrm>
            <a:off x="9654302" y="3769281"/>
            <a:ext cx="3011210" cy="1861066"/>
          </a:xfrm>
          <a:prstGeom prst="rect">
            <a:avLst/>
          </a:prstGeom>
        </p:spPr>
      </p:pic>
      <p:sp>
        <p:nvSpPr>
          <p:cNvPr id="10" name="Text 5"/>
          <p:cNvSpPr/>
          <p:nvPr/>
        </p:nvSpPr>
        <p:spPr>
          <a:xfrm>
            <a:off x="9654302" y="5878354"/>
            <a:ext cx="329207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Сауда орталықтары</a:t>
            </a:r>
            <a:endParaRPr lang="en-US" sz="1950" dirty="0"/>
          </a:p>
        </p:txBody>
      </p:sp>
      <p:sp>
        <p:nvSpPr>
          <p:cNvPr id="11" name="Text 6"/>
          <p:cNvSpPr/>
          <p:nvPr/>
        </p:nvSpPr>
        <p:spPr>
          <a:xfrm>
            <a:off x="9654302" y="6307574"/>
            <a:ext cx="4182308"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Алматы мен Астанадағы ірі сауда орталықтарында жетілдірілген қауіпсіздік жүйелері қолданылады. Келушілердің санын есептеу, бет-әлпет тану, автоматты инцидент анықтау функциялары іске қосылған.</a:t>
            </a:r>
            <a:endParaRPr lang="en-US" sz="15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793790" y="1180148"/>
            <a:ext cx="755511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Халықаралық тәжірибе</a:t>
            </a:r>
            <a:endParaRPr lang="en-US" sz="3900" dirty="0"/>
          </a:p>
        </p:txBody>
      </p:sp>
      <p:sp>
        <p:nvSpPr>
          <p:cNvPr id="3" name="Text 1"/>
          <p:cNvSpPr/>
          <p:nvPr/>
        </p:nvSpPr>
        <p:spPr>
          <a:xfrm>
            <a:off x="793790" y="229623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АҚШ</a:t>
            </a:r>
            <a:endParaRPr lang="en-US" sz="1950" dirty="0"/>
          </a:p>
        </p:txBody>
      </p:sp>
      <p:pic>
        <p:nvPicPr>
          <p:cNvPr id="4" name="Image 0" descr="preencoded.png"/>
          <p:cNvPicPr>
            <a:picLocks noChangeAspect="1"/>
          </p:cNvPicPr>
          <p:nvPr/>
        </p:nvPicPr>
        <p:blipFill>
          <a:blip r:embed="rId3"/>
          <a:stretch>
            <a:fillRect/>
          </a:stretch>
        </p:blipFill>
        <p:spPr>
          <a:xfrm>
            <a:off x="793790" y="2829639"/>
            <a:ext cx="3979664" cy="3979664"/>
          </a:xfrm>
          <a:prstGeom prst="rect">
            <a:avLst/>
          </a:prstGeom>
        </p:spPr>
      </p:pic>
      <p:sp>
        <p:nvSpPr>
          <p:cNvPr id="5" name="Text 2"/>
          <p:cNvSpPr/>
          <p:nvPr/>
        </p:nvSpPr>
        <p:spPr>
          <a:xfrm>
            <a:off x="793790" y="7032546"/>
            <a:ext cx="3979664"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Америкада қауіпсіздік технологияларына жылына 100 млрд доллардан астам инвестиция салынады. Жасанды интеллект, квант шифрлау, автономды қауіпсіздік роботтары белсенді пайдаланылады.</a:t>
            </a:r>
            <a:endParaRPr lang="en-US" sz="1550" dirty="0"/>
          </a:p>
        </p:txBody>
      </p:sp>
      <p:sp>
        <p:nvSpPr>
          <p:cNvPr id="6" name="Text 3"/>
          <p:cNvSpPr/>
          <p:nvPr/>
        </p:nvSpPr>
        <p:spPr>
          <a:xfrm>
            <a:off x="5265182" y="229623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Еуропа</a:t>
            </a:r>
            <a:endParaRPr lang="en-US" sz="1950" dirty="0"/>
          </a:p>
        </p:txBody>
      </p:sp>
      <p:pic>
        <p:nvPicPr>
          <p:cNvPr id="7" name="Image 1" descr="preencoded.png"/>
          <p:cNvPicPr>
            <a:picLocks noChangeAspect="1"/>
          </p:cNvPicPr>
          <p:nvPr/>
        </p:nvPicPr>
        <p:blipFill>
          <a:blip r:embed="rId4"/>
          <a:stretch>
            <a:fillRect/>
          </a:stretch>
        </p:blipFill>
        <p:spPr>
          <a:xfrm>
            <a:off x="5265182" y="2829639"/>
            <a:ext cx="3979664" cy="3979664"/>
          </a:xfrm>
          <a:prstGeom prst="rect">
            <a:avLst/>
          </a:prstGeom>
        </p:spPr>
      </p:pic>
      <p:sp>
        <p:nvSpPr>
          <p:cNvPr id="8" name="Text 4"/>
          <p:cNvSpPr/>
          <p:nvPr/>
        </p:nvSpPr>
        <p:spPr>
          <a:xfrm>
            <a:off x="5265182" y="7032546"/>
            <a:ext cx="3979664"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Еуропалық елдерде құпиялылық пен қауіпсіздік арасындағы теңгерім басты назарда. GDPR талаптарына сәйкес жүйелер енгізіліп, деректерді қорғау ең жоғары деңгейде.</a:t>
            </a:r>
            <a:endParaRPr lang="en-US" sz="1550" dirty="0"/>
          </a:p>
        </p:txBody>
      </p:sp>
      <p:sp>
        <p:nvSpPr>
          <p:cNvPr id="9" name="Text 5"/>
          <p:cNvSpPr/>
          <p:nvPr/>
        </p:nvSpPr>
        <p:spPr>
          <a:xfrm>
            <a:off x="9736574" y="229623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Азия</a:t>
            </a:r>
            <a:endParaRPr lang="en-US" sz="1950" dirty="0"/>
          </a:p>
        </p:txBody>
      </p:sp>
      <p:pic>
        <p:nvPicPr>
          <p:cNvPr id="10" name="Image 2" descr="preencoded.png"/>
          <p:cNvPicPr>
            <a:picLocks noChangeAspect="1"/>
          </p:cNvPicPr>
          <p:nvPr/>
        </p:nvPicPr>
        <p:blipFill>
          <a:blip r:embed="rId5"/>
          <a:stretch>
            <a:fillRect/>
          </a:stretch>
        </p:blipFill>
        <p:spPr>
          <a:xfrm>
            <a:off x="9736574" y="2829639"/>
            <a:ext cx="4115038" cy="4115038"/>
          </a:xfrm>
          <a:prstGeom prst="rect">
            <a:avLst/>
          </a:prstGeom>
        </p:spPr>
      </p:pic>
      <p:sp>
        <p:nvSpPr>
          <p:cNvPr id="11" name="Text 6"/>
          <p:cNvSpPr/>
          <p:nvPr/>
        </p:nvSpPr>
        <p:spPr>
          <a:xfrm>
            <a:off x="9736574" y="7167920"/>
            <a:ext cx="4115038"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Жапония, Оңтүстік Корея, Сингапур қауіпсіздік инновацияларының көшбасшылары. Смарт қалалар концепциясы, бет-әлпет тану технологиялары, IoT сенсорлар кеңінен қолданылады.</a:t>
            </a:r>
            <a:endParaRPr lang="en-US" sz="1550" dirty="0"/>
          </a:p>
        </p:txBody>
      </p:sp>
      <p:sp>
        <p:nvSpPr>
          <p:cNvPr id="12" name="Text 7"/>
          <p:cNvSpPr/>
          <p:nvPr/>
        </p:nvSpPr>
        <p:spPr>
          <a:xfrm>
            <a:off x="793790" y="9474994"/>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үшін озық халықаралық тәжірибені зерделеу және ұлттық ерекшеліктерді ескере отырып бейімдеу маңызды.</a:t>
            </a:r>
            <a:endParaRPr lang="en-US" sz="15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280636"/>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саласындағы инновациялық жобалар</a:t>
            </a:r>
            <a:endParaRPr lang="en-US" sz="3900" dirty="0"/>
          </a:p>
        </p:txBody>
      </p:sp>
      <p:sp>
        <p:nvSpPr>
          <p:cNvPr id="4" name="Shape 1"/>
          <p:cNvSpPr/>
          <p:nvPr/>
        </p:nvSpPr>
        <p:spPr>
          <a:xfrm>
            <a:off x="6280190" y="405860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54604" y="4132957"/>
            <a:ext cx="297656" cy="297656"/>
          </a:xfrm>
          <a:prstGeom prst="rect">
            <a:avLst/>
          </a:prstGeom>
        </p:spPr>
      </p:pic>
      <p:sp>
        <p:nvSpPr>
          <p:cNvPr id="6" name="Text 2"/>
          <p:cNvSpPr/>
          <p:nvPr/>
        </p:nvSpPr>
        <p:spPr>
          <a:xfrm>
            <a:off x="6925032" y="4126825"/>
            <a:ext cx="487715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Компьютерлік көру жобалары</a:t>
            </a:r>
            <a:endParaRPr lang="en-US" sz="1950" dirty="0"/>
          </a:p>
        </p:txBody>
      </p:sp>
      <p:sp>
        <p:nvSpPr>
          <p:cNvPr id="7" name="Text 3"/>
          <p:cNvSpPr/>
          <p:nvPr/>
        </p:nvSpPr>
        <p:spPr>
          <a:xfrm>
            <a:off x="6925032" y="4556046"/>
            <a:ext cx="6911578"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бірнеше IT-компаниялар компьютерлік көру технологияларын әзірлеуде. Бұл жобалар объектілерді автоматты тану, мінез-құлықты талдау, инциденттерді болжау функцияларын қамтиды. Отандық әзірлемелер импорттық шешімдерден 2-3 есе арзан.</a:t>
            </a:r>
            <a:endParaRPr lang="en-US" sz="1550" dirty="0"/>
          </a:p>
        </p:txBody>
      </p:sp>
      <p:sp>
        <p:nvSpPr>
          <p:cNvPr id="8" name="Shape 4"/>
          <p:cNvSpPr/>
          <p:nvPr/>
        </p:nvSpPr>
        <p:spPr>
          <a:xfrm>
            <a:off x="6280190" y="6540579"/>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54604" y="6614934"/>
            <a:ext cx="297656" cy="297656"/>
          </a:xfrm>
          <a:prstGeom prst="rect">
            <a:avLst/>
          </a:prstGeom>
        </p:spPr>
      </p:pic>
      <p:sp>
        <p:nvSpPr>
          <p:cNvPr id="10" name="Text 5"/>
          <p:cNvSpPr/>
          <p:nvPr/>
        </p:nvSpPr>
        <p:spPr>
          <a:xfrm>
            <a:off x="6925032" y="6608802"/>
            <a:ext cx="41474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ЖИ негізіндегі қауіпсіздік</a:t>
            </a:r>
            <a:endParaRPr lang="en-US" sz="1950" dirty="0"/>
          </a:p>
        </p:txBody>
      </p:sp>
      <p:sp>
        <p:nvSpPr>
          <p:cNvPr id="11" name="Text 6"/>
          <p:cNvSpPr/>
          <p:nvPr/>
        </p:nvSpPr>
        <p:spPr>
          <a:xfrm>
            <a:off x="6925032" y="7038022"/>
            <a:ext cx="691157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Жасанды интеллект үлкен деректер массивін талдап, қауіп-қатер үлгілерін анықтайды. Машиналық оқыту алгоритмдері үнемі жетіліп, дәлдік артып отырады. Интеллектуалды аналитика қауіпсіздік қызметінің тиімділігін 5-7 есе арттырады.</a:t>
            </a:r>
            <a:endParaRPr lang="en-US" sz="1550" dirty="0"/>
          </a:p>
        </p:txBody>
      </p:sp>
      <p:sp>
        <p:nvSpPr>
          <p:cNvPr id="12" name="Shape 7"/>
          <p:cNvSpPr/>
          <p:nvPr/>
        </p:nvSpPr>
        <p:spPr>
          <a:xfrm>
            <a:off x="6280190" y="8531423"/>
            <a:ext cx="7556421" cy="1160740"/>
          </a:xfrm>
          <a:prstGeom prst="roundRect">
            <a:avLst>
              <a:gd name="adj" fmla="val 7182"/>
            </a:avLst>
          </a:prstGeom>
          <a:solidFill>
            <a:srgbClr val="C1F1E5"/>
          </a:solidFill>
          <a:ln/>
        </p:spPr>
        <p:txBody>
          <a:bodyPr/>
          <a:lstStyle/>
          <a:p>
            <a:endParaRPr lang="ru-RU"/>
          </a:p>
        </p:txBody>
      </p:sp>
      <p:pic>
        <p:nvPicPr>
          <p:cNvPr id="13" name="Image 3" descr="preencoded.png"/>
          <p:cNvPicPr>
            <a:picLocks noChangeAspect="1"/>
          </p:cNvPicPr>
          <p:nvPr/>
        </p:nvPicPr>
        <p:blipFill>
          <a:blip r:embed="rId6"/>
          <a:stretch>
            <a:fillRect/>
          </a:stretch>
        </p:blipFill>
        <p:spPr>
          <a:xfrm>
            <a:off x="6478548" y="8834318"/>
            <a:ext cx="248007" cy="198358"/>
          </a:xfrm>
          <a:prstGeom prst="rect">
            <a:avLst/>
          </a:prstGeom>
        </p:spPr>
      </p:pic>
      <p:sp>
        <p:nvSpPr>
          <p:cNvPr id="14" name="Text 8"/>
          <p:cNvSpPr/>
          <p:nvPr/>
        </p:nvSpPr>
        <p:spPr>
          <a:xfrm>
            <a:off x="6924913" y="8779312"/>
            <a:ext cx="6713339"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Open Sans" pitchFamily="34" charset="0"/>
                <a:ea typeface="Open Sans" pitchFamily="34" charset="-122"/>
                <a:cs typeface="Open Sans" pitchFamily="34" charset="-120"/>
              </a:rPr>
              <a:t>Құрметбек Бекболаттың 2023 жылғы зерттеуі компьютерлік көрудің Қазақстан жағдайларында тиімділігін растайды.</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2357</Words>
  <Application>Microsoft Office PowerPoint</Application>
  <PresentationFormat>Произвольный</PresentationFormat>
  <Paragraphs>249</Paragraphs>
  <Slides>36</Slides>
  <Notes>35</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36</vt:i4>
      </vt:variant>
    </vt:vector>
  </HeadingPairs>
  <TitlesOfParts>
    <vt:vector size="42" baseType="lpstr">
      <vt:lpstr>Unbounded Bold</vt:lpstr>
      <vt:lpstr>Unbounded Light</vt:lpstr>
      <vt:lpstr>Arial</vt:lpstr>
      <vt:lpstr>Times New Roman</vt:lpstr>
      <vt:lpstr>Open Sans</vt:lpstr>
      <vt:lpstr>Office Theme</vt:lpstr>
      <vt:lpstr>Техникалық құралдар және ақпаратты қорғау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3</cp:revision>
  <dcterms:created xsi:type="dcterms:W3CDTF">2026-01-18T19:33:17Z</dcterms:created>
  <dcterms:modified xsi:type="dcterms:W3CDTF">2026-11-03T19:44:52Z</dcterms:modified>
</cp:coreProperties>
</file>