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7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14630400" cy="10972800"/>
  <p:notesSz cx="10972800" cy="14630400"/>
  <p:embeddedFontLst>
    <p:embeddedFont>
      <p:font typeface="Open Sans" pitchFamily="2" charset="0"/>
      <p:regular r:id="rId38"/>
      <p:bold r:id="rId39"/>
      <p:italic r:id="rId40"/>
      <p:boldItalic r:id="rId4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97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3.svg"/><Relationship Id="rId5" Type="http://schemas.openxmlformats.org/officeDocument/2006/relationships/image" Target="../media/image62.svg"/><Relationship Id="rId4" Type="http://schemas.openxmlformats.org/officeDocument/2006/relationships/image" Target="../media/image6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8.svg"/><Relationship Id="rId5" Type="http://schemas.openxmlformats.org/officeDocument/2006/relationships/image" Target="../media/image67.svg"/><Relationship Id="rId4" Type="http://schemas.openxmlformats.org/officeDocument/2006/relationships/image" Target="../media/image6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889013" y="4454091"/>
            <a:ext cx="931946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28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құралдар және ақпаратты қорғау әдістері</a:t>
            </a:r>
            <a:endParaRPr lang="ru-RU" sz="33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954" y="2314265"/>
            <a:ext cx="5014672" cy="1137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16678" y="6171482"/>
            <a:ext cx="8702041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/>
              <a:t>Assel.yerzhan@satbayev.university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55866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Қауіпсіздік аудиті және тестілеу әдістері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80190" y="1871424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пен аудиттің маңызы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4227671"/>
            <a:ext cx="353615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цифрлық трансформация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280190" y="5356503"/>
            <a:ext cx="3536156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ақпараттық технологиялардың қарқынды дамуы киберқауіптердің күрделенуіне әкелді. Электрондық үкімет, банктік жүйелер, өнеркәсіптік желілер – барлығы қорғанысты қажет етеді.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280190" y="7757874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және жеке секторлардың цифрландыруы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280190" y="846236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Киберқауіптердің жаһандық өсуі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280190" y="8849320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қорғау заңнамасының күшеюі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308074" y="4227671"/>
            <a:ext cx="35361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– қорғаныстың негізі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0308074" y="5046345"/>
            <a:ext cx="353615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ұйымдардың ақпараттық активтерін қорғаудың маңызды құралы болып табылады. Бұл процесс жүйелердің қауіпсіздік деңгейін бағалауға, осалдықтарды анықтауға және тиімді қорғаныс стратегиясын құруға мүмкіндік береді.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308074" y="7765256"/>
            <a:ext cx="35361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өткізбеу қаржылық шығындар, беделдің түсуі және заңнамалық жауапкершілікке әкелуі мүмкін.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22665"/>
            <a:ext cx="1014448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 дегеніміз не?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39578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– бұл ұйымның ақпараттық жүйелері мен процестерінің қауіпсіздік деңгейін жан-жақты бағалауға арналған жүйелі және құрылымдалған процесс. Аудит барысында қауіпсіздік саясаттары, техникалық бақылау шаралары, ұйымдық процедуралар және заңнамалық талаптарға сәйкестік тексеріледі.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415439"/>
            <a:ext cx="4215289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56214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Бағалау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605063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жағдайының ағымдағы деңгейін анықтау және талдау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5415439"/>
            <a:ext cx="4215408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5413415" y="56214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Анықтау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13415" y="6050637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Осалдықтар, қауіптер мен сәйкессіздіктерді табу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21203" y="5415439"/>
            <a:ext cx="4215289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9827181" y="562141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Ұсыну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827181" y="605063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Қауіпсіздікті жақсарту бойынша нақты ұсыныстар беру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93790" y="711493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нәтижесінде ұйым өз қауіпсіздік жағдайын нақты түсініп, басым бағыттарды анықтай алады. Бұл инвестицияларды тиімді бөлуге және қорғаныс деңгейін арттыруға көмектеседі.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77846" y="4967883"/>
            <a:ext cx="5354479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Қауіпсіздіксіз – қауіп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577846" y="5761673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– кейінге қалдыруға болмайтын міндет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670227"/>
            <a:ext cx="22860" cy="1632228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1553527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Аудиттің негізгі мақсаттары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3091339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бірнеше стратегиялық мақсаттарды көздейді. Бұл мақсаттар ұйымның ақпараттық активтерін қорғауды қамтамасыз етуге, тәуекелдерді басқаруға және үздіксіз жетілдіруге бағытталған.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793790" y="4564856"/>
            <a:ext cx="3679031" cy="304442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5"/>
          <p:cNvSpPr/>
          <p:nvPr/>
        </p:nvSpPr>
        <p:spPr>
          <a:xfrm>
            <a:off x="793790" y="4541996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6"/>
          <p:cNvSpPr/>
          <p:nvPr/>
        </p:nvSpPr>
        <p:spPr>
          <a:xfrm>
            <a:off x="2335649" y="4267200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7"/>
          <p:cNvSpPr/>
          <p:nvPr/>
        </p:nvSpPr>
        <p:spPr>
          <a:xfrm>
            <a:off x="2514243" y="4416028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1015008" y="5060990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Саясатты сақтауды бақылау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1015008" y="5800368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саясаты мен процедураларының нақты орындалуын тексеру. Құжаттаманың өмірге енгізілуін бағалау.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4671179" y="4564856"/>
            <a:ext cx="3679031" cy="304442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4671179" y="4541996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6213038" y="4267200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3"/>
          <p:cNvSpPr/>
          <p:nvPr/>
        </p:nvSpPr>
        <p:spPr>
          <a:xfrm>
            <a:off x="6391632" y="4416028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4892397" y="5060990"/>
            <a:ext cx="31333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Тиімділікті бағалау</a:t>
            </a:r>
            <a:endParaRPr lang="en-US" sz="1950" dirty="0"/>
          </a:p>
        </p:txBody>
      </p:sp>
      <p:sp>
        <p:nvSpPr>
          <p:cNvPr id="19" name="Text 15"/>
          <p:cNvSpPr/>
          <p:nvPr/>
        </p:nvSpPr>
        <p:spPr>
          <a:xfrm>
            <a:off x="4892397" y="5490210"/>
            <a:ext cx="323659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Енгізілген қауіпсіздік шараларының нәтижелілігін өлшеу. Инвестициялардың қайтарымын анықтау.</a:t>
            </a:r>
            <a:endParaRPr lang="en-US" sz="1550" dirty="0"/>
          </a:p>
        </p:txBody>
      </p:sp>
      <p:sp>
        <p:nvSpPr>
          <p:cNvPr id="20" name="Shape 16"/>
          <p:cNvSpPr/>
          <p:nvPr/>
        </p:nvSpPr>
        <p:spPr>
          <a:xfrm>
            <a:off x="793790" y="8105299"/>
            <a:ext cx="7556421" cy="1781651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7"/>
          <p:cNvSpPr/>
          <p:nvPr/>
        </p:nvSpPr>
        <p:spPr>
          <a:xfrm>
            <a:off x="793790" y="8082439"/>
            <a:ext cx="755642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Shape 18"/>
          <p:cNvSpPr/>
          <p:nvPr/>
        </p:nvSpPr>
        <p:spPr>
          <a:xfrm>
            <a:off x="4274344" y="780764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Text 19"/>
          <p:cNvSpPr/>
          <p:nvPr/>
        </p:nvSpPr>
        <p:spPr>
          <a:xfrm>
            <a:off x="4452938" y="7956471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24" name="Text 20"/>
          <p:cNvSpPr/>
          <p:nvPr/>
        </p:nvSpPr>
        <p:spPr>
          <a:xfrm>
            <a:off x="1015008" y="8601432"/>
            <a:ext cx="31293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Сәйкестікті тексеру</a:t>
            </a:r>
            <a:endParaRPr lang="en-US" sz="1950" dirty="0"/>
          </a:p>
        </p:txBody>
      </p:sp>
      <p:sp>
        <p:nvSpPr>
          <p:cNvPr id="25" name="Text 21"/>
          <p:cNvSpPr/>
          <p:nvPr/>
        </p:nvSpPr>
        <p:spPr>
          <a:xfrm>
            <a:off x="1015008" y="9030653"/>
            <a:ext cx="711398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Халықаралық стандарттар мен ұлттық заңнамаға сәйкестікті растау. Регуляторлық талаптарды орындауды қамтамасыз ету.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26958"/>
            <a:ext cx="919055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аудитінің түрлері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34387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түрлері өз мақсаттары, ауқымы және жүргізу әдістері бойынша айтарлықтай ерекшеленеді. Әрбір түр белгілі бір міндеттерді шешуге бағытталған.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202192"/>
            <a:ext cx="3011091" cy="18609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631114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Ішкі аудит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740366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Ұйымның өз қызметкерлері немесе бөлімшелері жүргізетін аудит. Үздіксіз мониторинг және жылдам реакция мүмкіндігін береді. Ішкі ресурстарды пайдалану арқылы тұрақты бақылау жүргізіледі.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202192"/>
            <a:ext cx="3011210" cy="18610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63112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Сыртқы аудит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6740485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Тәуелсіз сарапшылар немесе аудиторлық компаниялар өткізетін тексеру. Объективті бағалау мен тереңірек талдау қамтамасыз етіледі. Халықаралық тәжірибе мен заманауи әдістемелер қолданылады.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202192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6311265"/>
            <a:ext cx="29641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аудит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674048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Жүйелік архитектура, желілік инфрақұрылым және қауіпсіздік технологияларын тексеру. Осалдықтарды техникалық деңгейде анықтау және конфигурацияларды бағалау жүргізіледі.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12959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Аудиттің стандарттары мен нормативтері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169206"/>
            <a:ext cx="27320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Нормативтік база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3987879"/>
            <a:ext cx="2732008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халықаралық стандарттар мен ұлттық заңнамаға негізделеді. Бұл құжаттар аудиттің сапасы мен біртектілігін қамтамасыз етеді.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6389251"/>
            <a:ext cx="27320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27001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Ақпараттық қауіпсіздік менеджмент жүйелері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7411283"/>
            <a:ext cx="27320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 19011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Аудит жүргізу бойынша нұсқаулық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8433316"/>
            <a:ext cx="27320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ҚР заңнамасы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Ұлттық қауіпсіздік талаптары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93790" y="9137809"/>
            <a:ext cx="27320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NIST Framework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Киберқауіпсіздік шеңбері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017526" y="3169206"/>
            <a:ext cx="362021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Этикалық принциптер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4017526" y="3677722"/>
            <a:ext cx="434018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процесі қатаң этикалық нормаларға бағынады. Аудиторлар тәуелсіздік, объективтілік және құпиялылық принциптерін сақтауға міндетті.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4017526" y="5171123"/>
            <a:ext cx="4340185" cy="2720935"/>
          </a:xfrm>
          <a:prstGeom prst="roundRect">
            <a:avLst>
              <a:gd name="adj" fmla="val 3064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884" y="5445800"/>
            <a:ext cx="310039" cy="24800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724281" y="5419011"/>
            <a:ext cx="318051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Маңызды талаптар</a:t>
            </a:r>
            <a:endParaRPr lang="en-US" sz="1950" dirty="0"/>
          </a:p>
        </p:txBody>
      </p:sp>
      <p:sp>
        <p:nvSpPr>
          <p:cNvPr id="15" name="Text 11"/>
          <p:cNvSpPr/>
          <p:nvPr/>
        </p:nvSpPr>
        <p:spPr>
          <a:xfrm>
            <a:off x="4724281" y="5927527"/>
            <a:ext cx="34350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Мүдделер қақтығысының болмауы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724281" y="6632019"/>
            <a:ext cx="34350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Ақпараттың құпиялылығы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4724281" y="7018973"/>
            <a:ext cx="34350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Кәсіби құзыреттілік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4724281" y="7405926"/>
            <a:ext cx="34350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Объективті бағалау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77846" y="4967883"/>
            <a:ext cx="6628448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Дәлелдер мен құжаттама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577846" y="5761673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Аудиттің сапасы дұрыс құжаттамаға негізделеді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670227"/>
            <a:ext cx="22860" cy="1632228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968948"/>
            <a:ext cx="100161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аудитінің кезеңдері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4886682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аудит жүйелі және құрылымдалған процесс арқылы жүргізіледі. Әрбір кезең өзінің нақты міндеттері мен нәтижелеріне ие.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427464"/>
            <a:ext cx="6521410" cy="79379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92148" y="6419612"/>
            <a:ext cx="45554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Жоспарлау және дайындық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992148" y="6848832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Аудиттің мақсаттары мен ауқымын анықтау, команда құру, ресурстарды бөлу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5427464"/>
            <a:ext cx="6521410" cy="7937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513558" y="6419612"/>
            <a:ext cx="46305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 жинау және талдау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7513558" y="6848832"/>
            <a:ext cx="612469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жинау, құжаттарды қарау, сұхбаттар жүргізу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682270"/>
            <a:ext cx="6521410" cy="79379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92148" y="8674418"/>
            <a:ext cx="32437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Тексеру және сынау</a:t>
            </a:r>
            <a:endParaRPr lang="en-US" sz="1950" dirty="0"/>
          </a:p>
        </p:txBody>
      </p:sp>
      <p:sp>
        <p:nvSpPr>
          <p:cNvPr id="16" name="Text 9"/>
          <p:cNvSpPr/>
          <p:nvPr/>
        </p:nvSpPr>
        <p:spPr>
          <a:xfrm>
            <a:off x="992148" y="9103638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Техникалық тестілеу, бақылау шараларын тексеру, осалдықтарды анықтау</a:t>
            </a:r>
            <a:endParaRPr lang="en-US" sz="15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7682270"/>
            <a:ext cx="6521410" cy="79379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7513558" y="8674418"/>
            <a:ext cx="429077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Есеп беру және ұсыныстар</a:t>
            </a:r>
            <a:endParaRPr lang="en-US" sz="1950" dirty="0"/>
          </a:p>
        </p:txBody>
      </p:sp>
      <p:sp>
        <p:nvSpPr>
          <p:cNvPr id="19" name="Text 11"/>
          <p:cNvSpPr/>
          <p:nvPr/>
        </p:nvSpPr>
        <p:spPr>
          <a:xfrm>
            <a:off x="7513558" y="9103638"/>
            <a:ext cx="612469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Нәтижелерді талдау, есеп дайындау, жетілдіру жоспарын құру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99504"/>
            <a:ext cx="957869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Жоспарлау кезеңінің маңызы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95832"/>
            <a:ext cx="6955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Жоспарлау кезеңі – аудиттің табысты болуының кепілі. Осы кезеңде негізгі мәселелер шешіледі, ресурстар бөлінеді және күтілетін нәтижелер айқындалады.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946809"/>
            <a:ext cx="27231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міндеттер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5455325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Мақсаттарды айқындау: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Аудиттің нақты не үшін өткізілетіні анықталады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6159818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Ауқымды белгілеу: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Қандай жүйелер мен процестер тексерілетіні айқындалады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6864310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Ресурстарды бөлу: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Қажетті мамандар, құралдар және уақыт есептеледі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7568803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Әдістемені таңдау: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Қолданылатын стандарттар мен тәсілдер анықталады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241149" y="3939659"/>
            <a:ext cx="267747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30%</a:t>
            </a:r>
            <a:endParaRPr lang="en-US" sz="5150" dirty="0"/>
          </a:p>
        </p:txBody>
      </p:sp>
      <p:sp>
        <p:nvSpPr>
          <p:cNvPr id="10" name="Text 8"/>
          <p:cNvSpPr/>
          <p:nvPr/>
        </p:nvSpPr>
        <p:spPr>
          <a:xfrm>
            <a:off x="8339376" y="48426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Уақыт үнемдеу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8241149" y="5351145"/>
            <a:ext cx="26774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Жақсы жоспарлау жалпы уақытты қысқартады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1166634" y="3939659"/>
            <a:ext cx="267747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2x</a:t>
            </a:r>
            <a:endParaRPr lang="en-US" sz="5150" dirty="0"/>
          </a:p>
        </p:txBody>
      </p:sp>
      <p:sp>
        <p:nvSpPr>
          <p:cNvPr id="13" name="Text 11"/>
          <p:cNvSpPr/>
          <p:nvPr/>
        </p:nvSpPr>
        <p:spPr>
          <a:xfrm>
            <a:off x="11264860" y="48426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Тиімділік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1166634" y="5351145"/>
            <a:ext cx="26774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Нәтижелердің сапасы екі есе артады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11530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 жинау әдістері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349341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процесінде ақпарат жинау бірнеше әдістер арқылы жүзеге асырылады. Әрбір әдіс өзінің артықшылықтары мен қолданылу саласына ие.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207663"/>
            <a:ext cx="3679031" cy="4167783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999768" y="341364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479" y="3577233"/>
            <a:ext cx="267891" cy="2678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9768" y="4207312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Сұхбаттар мен сауалнамалар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99768" y="4946690"/>
            <a:ext cx="326707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Қызметкерлермен және басшылықпен тікелей әңгімелесу арқылы процестер мен мәселелер туралы терең түсінік алу. Жазбаша сауалнамалар кең ауқымды деректер жинауға мүмкіндік береді.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4671179" y="3207663"/>
            <a:ext cx="3679031" cy="4167783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7"/>
          <p:cNvSpPr/>
          <p:nvPr/>
        </p:nvSpPr>
        <p:spPr>
          <a:xfrm>
            <a:off x="4877157" y="3413641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40868" y="3577233"/>
            <a:ext cx="267891" cy="2678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77157" y="4207312"/>
            <a:ext cx="304585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Құжаттарды қарау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4877157" y="4636532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Саясаттар, процедуралар, журналдар және басқа да құжаттаманы зерттеу. Ресми талаптар мен нақты практиканың арасындағы алшақтықты анықтау.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793790" y="7573804"/>
            <a:ext cx="755642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1"/>
          <p:cNvSpPr/>
          <p:nvPr/>
        </p:nvSpPr>
        <p:spPr>
          <a:xfrm>
            <a:off x="999768" y="777978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3479" y="7943374"/>
            <a:ext cx="267891" cy="2678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99768" y="8573453"/>
            <a:ext cx="52526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бақылау құралдары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999768" y="9002673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Арнайы бағдарламалық қамтамасыз ету арқылы жүйелерді автоматты түрде тексеру. Логтарды талдау, желілік трафикті бақылау және конфигурацияларды сканерлеу.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3198852"/>
            <a:ext cx="842438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әдістеріне кіріспе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411658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тестілеу аудиттің ажырамас бөлігі болып табылады. Тестілеу процесі жүйелердің нақты қауіпсіздік деңгейін бағалауға және теориялық осалдықтардың практикада пайдаланылу мүмкіндігін тексеруге мүмкіндік береді.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173266"/>
            <a:ext cx="25592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Тестілеудің мәні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5681782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– бұл жүйенің қорғанысын бұзуға әрекет ету арқылы осалдықтарды анықтау процесі. Бұл бақыланатын жағдайларда жүргізіледі және жүйеге зиян келтірмейді.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681299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Нақты қауіптерді анықтау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719994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Қорғаныс механизмдерін тексеру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758690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Инцидентке дайындықты бағалау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5173266"/>
            <a:ext cx="32833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Аудитпен байланыс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564874" y="5681782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нәтижелері аудит есебінің маңызды бөлігін құрайды. Олар теориялық бағалауды практикалық дәлелдермен толықтырады және нақты тәуекел деңгейін көрсетеді.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564874" y="6857643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7160538"/>
            <a:ext cx="248007" cy="19835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209598" y="7105531"/>
            <a:ext cx="5436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міндетті түрде заңды рұқсатпен және анық шектерде жүргізілуі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190982"/>
            <a:ext cx="515445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түрлері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10871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тестілеудің әртүрлі тәсілдері бар, олардың әрқайсысы белгілі бір мақсаттарға жетуге бағытталған. Тестілеу түрін таңдау аудиттің мақсаттары мен қолда бар ресурстарға байланысты.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284577"/>
            <a:ext cx="7556421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816650" y="3307437"/>
            <a:ext cx="793790" cy="2088713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060847" y="416575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808798" y="3505795"/>
            <a:ext cx="63201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тестілеу (Penetration Testing)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808798" y="4245173"/>
            <a:ext cx="63201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Шынайы шабуылды имитациялау арқылы жүйенің қорғанысын сынау. Мамандар хакерлер сияқты әрекет етіп, жүйеге кіруге тырысады. Бұл ең кешенді және тереңдетілген тестілеу түрі.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5617369"/>
            <a:ext cx="7556421" cy="2141815"/>
          </a:xfrm>
          <a:prstGeom prst="roundRect">
            <a:avLst>
              <a:gd name="adj" fmla="val 389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816650" y="5640229"/>
            <a:ext cx="793790" cy="2096095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1060847" y="650224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808798" y="5838587"/>
            <a:ext cx="35691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сканерлеу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808798" y="6267807"/>
            <a:ext cx="632019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Автоматтандырылған құралдар көмегімен белгілі осалдықтарды тез іздеу. Желілік қызметтер, веб-қосымшалар және операциялық жүйелер тексеріледі. Жылдам және кең ауқымды бағалауға мүмкіндік береді.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93790" y="7957542"/>
            <a:ext cx="7556421" cy="1824276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816650" y="7980402"/>
            <a:ext cx="793790" cy="177855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1060847" y="868358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808798" y="8178760"/>
            <a:ext cx="57046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Әлеуетті шабуылдарды модельдеу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808798" y="8607981"/>
            <a:ext cx="632019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Теориялық шабуыл сценарийлерін жасау және олардың сәттілік ықтималдығын бағалау. Тәуекелдерді талдау және қорғаныс стратегиясын жоспарлау үшін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446" y="4967883"/>
            <a:ext cx="6990517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Пентест – қорғаныс сынағы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1091446" y="5761673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Қауіпсіздікті сынамай, оның тиімділігін білу мүмкін емес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4670227"/>
            <a:ext cx="22860" cy="1632228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793790" y="1332071"/>
            <a:ext cx="10595610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Қолданбалы тестілеудің кезеңдері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189798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Penetration testing кешенді және құрылымдалған процесс. Әрбір кезең алдыңғы кезеңнің нәтижелеріне негізделеді және келесі қадамдарға дайындық жасайды.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79658"/>
            <a:ext cx="565547" cy="1143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38407" y="3168134"/>
            <a:ext cx="434923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Жоспарлау және рұқсат алу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1538407" y="3570208"/>
            <a:ext cx="12298204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ауқымын айқындау, заңды құжаттаманы ресімдеу, мақсаттарды белгілеу. Клиентпен келісім жасасу және тестілеу шектерін нақтылау.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563" y="4526161"/>
            <a:ext cx="565547" cy="1143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821180" y="4714637"/>
            <a:ext cx="508670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 жинау (Reconnaissance)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1821180" y="5116711"/>
            <a:ext cx="12015430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Мақсатты жүйе туралы мүмкіндігінше көп деректер жинау. Желілік сканерлеу, DNS талдау, қоғамдық ақпаратты зерттеу.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337" y="5836444"/>
            <a:ext cx="565547" cy="11430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103953" y="6024920"/>
            <a:ext cx="374130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Осалдықтарды анықтау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2103953" y="6426994"/>
            <a:ext cx="11732657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Сканерлеу құралдары мен қолмен талдау арқылы әлсіз тұстарды табу. Конфигурация қателері мен белгілі осалдықтарды іздеу.</a:t>
            </a:r>
            <a:endParaRPr lang="en-US" sz="14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229" y="7146727"/>
            <a:ext cx="565547" cy="11430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2386846" y="7335203"/>
            <a:ext cx="606742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Шабуылдарды іске асыру (Exploitation)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2386846" y="7737277"/>
            <a:ext cx="11449764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Табылған осалдықтарды пайдаланып жүйеге кіруге әрекет ету. Привилегияларды арттыру және қосымша ресурстарға қол жеткізу.</a:t>
            </a:r>
            <a:endParaRPr lang="en-US" sz="14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37" y="8693229"/>
            <a:ext cx="565547" cy="11430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2103953" y="8881705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Есеп беру</a:t>
            </a:r>
            <a:endParaRPr lang="en-US" sz="1850" dirty="0"/>
          </a:p>
        </p:txBody>
      </p:sp>
      <p:sp>
        <p:nvSpPr>
          <p:cNvPr id="21" name="Text 13"/>
          <p:cNvSpPr/>
          <p:nvPr/>
        </p:nvSpPr>
        <p:spPr>
          <a:xfrm>
            <a:off x="2103953" y="9283779"/>
            <a:ext cx="11732657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табылымдарды құжаттау, тәуекел деңгейін бағалау және түзету жолдарын ұсыну. Техникалық және басшылыққа арналған есептерді дайындау.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88789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сканерлеу құралдары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93790" y="2146221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сканерлеу құралдары осалдықтарды жылдам және тиімді анықтауға мүмкіндік береді. Бұл құралдар автоматтандыру арқылы адам қатесін азайтады және үлкен желілерді тексеруге қабілетті.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141464"/>
            <a:ext cx="535781" cy="53578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87810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Nessus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793790" y="4253508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Ең кең таралған коммерциялық осалдықтарды сканерлеу құралы. 65,000-нан астам белгілі осалдықтарды анықтай алады. Толық есептер мен приоритеттендіру функцияларын ұсынады.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389364"/>
            <a:ext cx="535781" cy="53578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93790" y="612600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OpenVAS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793790" y="6501408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Ашық кодты және тегін сканер. Үздіксіз жаңартылатын осалдықтар базасына ие. Кіші және орта бизнес үшін өте қолайлы, кеңейтілетін архитектурасы бар.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7365802"/>
            <a:ext cx="535781" cy="53578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93790" y="8102441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Qualys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93790" y="8477845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Бұлтты қауіпсіздік және сәйкестік шешімдері платформасы. Үздіксіз мониторинг және автоматты түзету мүмкіндіктерін қамтамасыз етеді. Кәсіпорындар үшін жасалған.</a:t>
            </a:r>
            <a:endParaRPr lang="en-US" sz="1400" dirty="0"/>
          </a:p>
        </p:txBody>
      </p:sp>
      <p:sp>
        <p:nvSpPr>
          <p:cNvPr id="14" name="Shape 8"/>
          <p:cNvSpPr/>
          <p:nvPr/>
        </p:nvSpPr>
        <p:spPr>
          <a:xfrm>
            <a:off x="793790" y="9201626"/>
            <a:ext cx="7556421" cy="982266"/>
          </a:xfrm>
          <a:prstGeom prst="roundRect">
            <a:avLst>
              <a:gd name="adj" fmla="val 7638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383" y="9466659"/>
            <a:ext cx="223242" cy="17859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374219" y="9407009"/>
            <a:ext cx="6797397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Маңызды:</a:t>
            </a: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Құралдарды таңдағанда ұйымның қажеттіліктері, бюджеті және техникалық мүмкіндіктерін ескеру керек.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9707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 деңгейінің визуалдауы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50854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Тәуекелдерді басқару матрицасы осалдықтарды олардың ықтималдығы мен әсері бойынша бағалауға көмектеседі.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80190" y="6366867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Қызыл аймақ – жоғары басымдық, сары – орташа назар, жасыл – төмен тәуекел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76130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аудитінде қолданылатын негізгі құралдар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29911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аудит процесі кең спектрлі бағдарламалық және аппараттық құралдарды қажет етеді. Бұл құралдар мониторинг, талдау және қорғаныс міндеттерін шешеді.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793790" y="6157436"/>
            <a:ext cx="4215289" cy="3987403"/>
          </a:xfrm>
          <a:prstGeom prst="roundRect">
            <a:avLst>
              <a:gd name="adj" fmla="val 209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/>
          <p:nvPr/>
        </p:nvSpPr>
        <p:spPr>
          <a:xfrm>
            <a:off x="1015008" y="63786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SIEM жүйелері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1015008" y="6807875"/>
            <a:ext cx="377285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Security Information and Event Management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қауіпсіздік оқиғаларын басқару платформалары. Splunk, IBM QRadar, ArcSight сияқты шешімдер логтарды жинайды, талдайды және қауіптерді анықтайды.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1015008" y="8832175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Орталықтандырылған мониторинг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1015008" y="9219128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Нақты уақытта талдау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1015008" y="9606082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Автоматты хабарлама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5207437" y="6157436"/>
            <a:ext cx="4215408" cy="3987403"/>
          </a:xfrm>
          <a:prstGeom prst="roundRect">
            <a:avLst>
              <a:gd name="adj" fmla="val 209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/>
          <p:nvPr/>
        </p:nvSpPr>
        <p:spPr>
          <a:xfrm>
            <a:off x="5428655" y="6378654"/>
            <a:ext cx="37729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мониторинг құралдары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5428655" y="7118033"/>
            <a:ext cx="377297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Wireshark, tcpdump, Nagios секілді құралдар желілік трафикті талдайды. Аномалияларды, шабуылдарды және өнімділік мәселелерін анықтайды.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5428655" y="8507254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Пакеттік талдау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5428655" y="8894207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Протокол талдау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5428655" y="9281160"/>
            <a:ext cx="377297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Өнімділік мониторингі</a:t>
            </a:r>
            <a:endParaRPr lang="en-US" sz="1550" dirty="0"/>
          </a:p>
        </p:txBody>
      </p:sp>
      <p:sp>
        <p:nvSpPr>
          <p:cNvPr id="20" name="Shape 16"/>
          <p:cNvSpPr/>
          <p:nvPr/>
        </p:nvSpPr>
        <p:spPr>
          <a:xfrm>
            <a:off x="9621203" y="6157436"/>
            <a:ext cx="4215289" cy="3987403"/>
          </a:xfrm>
          <a:prstGeom prst="roundRect">
            <a:avLst>
              <a:gd name="adj" fmla="val 2091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7"/>
          <p:cNvSpPr/>
          <p:nvPr/>
        </p:nvSpPr>
        <p:spPr>
          <a:xfrm>
            <a:off x="9842421" y="6378654"/>
            <a:ext cx="37728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Құпиялылықты қорғау жүйелері</a:t>
            </a:r>
            <a:endParaRPr lang="en-US" sz="1950" dirty="0"/>
          </a:p>
        </p:txBody>
      </p:sp>
      <p:sp>
        <p:nvSpPr>
          <p:cNvPr id="22" name="Text 18"/>
          <p:cNvSpPr/>
          <p:nvPr/>
        </p:nvSpPr>
        <p:spPr>
          <a:xfrm>
            <a:off x="9842421" y="7118033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DLP (Data Loss Prevention) жүйелері құпия ақпараттың шығуын болдырмайды. Құжаттарды жіктеу, шифрлау және бақылау функцияларын ұсынады.</a:t>
            </a:r>
            <a:endParaRPr lang="en-US" sz="1550" dirty="0"/>
          </a:p>
        </p:txBody>
      </p:sp>
      <p:sp>
        <p:nvSpPr>
          <p:cNvPr id="23" name="Text 19"/>
          <p:cNvSpPr/>
          <p:nvPr/>
        </p:nvSpPr>
        <p:spPr>
          <a:xfrm>
            <a:off x="9842421" y="8824793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жіктеу</a:t>
            </a:r>
            <a:endParaRPr lang="en-US" sz="1550" dirty="0"/>
          </a:p>
        </p:txBody>
      </p:sp>
      <p:sp>
        <p:nvSpPr>
          <p:cNvPr id="24" name="Text 20"/>
          <p:cNvSpPr/>
          <p:nvPr/>
        </p:nvSpPr>
        <p:spPr>
          <a:xfrm>
            <a:off x="9842421" y="9211747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Шығуды бақылау</a:t>
            </a:r>
            <a:endParaRPr lang="en-US" sz="1550" dirty="0"/>
          </a:p>
        </p:txBody>
      </p:sp>
      <p:sp>
        <p:nvSpPr>
          <p:cNvPr id="25" name="Text 21"/>
          <p:cNvSpPr/>
          <p:nvPr/>
        </p:nvSpPr>
        <p:spPr>
          <a:xfrm>
            <a:off x="9842421" y="9598700"/>
            <a:ext cx="3772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Шифрлау басқару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77703" y="1995845"/>
            <a:ext cx="1125890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Аудиттің сапасын қамтамасыз ету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1275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Жоғары сапалы аудит бірнеше маңызды факторлардың үйлесімін қажет етеді. Бұл факторлар аудит нәтижелерінің сенімділігін және пайдалылығын анықтайды.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4407575"/>
            <a:ext cx="394120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Стандарттарға сәйкестік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5146953"/>
            <a:ext cx="3941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ISO, NIST және басқа да танылған әдістемелерді қолдану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871079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4626" y="4857571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3950018"/>
            <a:ext cx="394132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Құжаттаманың толықтығы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4689396"/>
            <a:ext cx="394132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процестер мен табылымдарды мұқият тіркеу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871079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4144" y="4592895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94463" y="5780127"/>
            <a:ext cx="38421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Тәуелсіздік пен объективтілік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994463" y="6519505"/>
            <a:ext cx="38421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Мүдделер қақтығысының болмауы, әділ бағалау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3871079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40557" y="6279654"/>
            <a:ext cx="296942" cy="29694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895284" y="7610237"/>
            <a:ext cx="308455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Кәсіби құзыреттілік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9895284" y="8039457"/>
            <a:ext cx="39413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Мамандардың біліктілігі мен тәжірибесі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3871079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91698" y="7586722"/>
            <a:ext cx="296942" cy="29694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828086" y="7152680"/>
            <a:ext cx="290691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Үздіксіз жетілдіру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93790" y="7581900"/>
            <a:ext cx="394120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Процестерді талдау және оңтайландыру</a:t>
            </a:r>
            <a:endParaRPr lang="en-US" sz="15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3871079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31728" y="6707922"/>
            <a:ext cx="296942" cy="296942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793790" y="865929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элементтердің үйлесімділігі аудиттің шынайы құндылығын қамтамасыз етеді және ұйымның қауіпсіздігін нақты жақсартады.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56852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қауіпсіздік аудитінің нормативтік базасы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310634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Республикасында ақпараттық қауіпсіздік аудиті нақты заңнамалық және нормативтік базаға негізделген. Бұл құжаттар аудиттің міндетті талаптары мен рәсімдерін анықтайды.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96466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93790" y="4278987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93790" y="4423886"/>
            <a:ext cx="57659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«Ақпараттандыру туралы» Заңы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4853107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жүйелердің қауіпсіздігіне қойылатын жалпы талаптарды белгілейді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14379" y="396466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414379" y="4278987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414379" y="4423886"/>
            <a:ext cx="64222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«Жеке деректер және оларды қорғау туралы» Заңы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414379" y="5163264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деректерді өңдеу мен қорғауға арналған нормаларды қамтиды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93790" y="6145530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93790" y="6459855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793790" y="6604754"/>
            <a:ext cx="63828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органдардың бұйрықтары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793790" y="703397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Арнайы салалар мен мемлекеттік қызметтегі аудит талаптары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414379" y="6145530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414379" y="6459855"/>
            <a:ext cx="642223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7414379" y="6604754"/>
            <a:ext cx="424398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регламенттер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7414379" y="703397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Нақты техникалық талаптар мен қауіпсіздік стандарттары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93790" y="7921943"/>
            <a:ext cx="62793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сектордағы ерекшеліктер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793790" y="8740616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органдарда қауіпсіздік аудиті қатаң регламенттелген. Міндетті аттестаттау, тұрақты мониторинг және есептілік қажет.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564874" y="7921943"/>
            <a:ext cx="42094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интеграция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7564874" y="843045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ISO стандарттарын қабылдауда және халықаралық үздік тәжірибелерді енгізуде белсенді жұмыс жүргізуде.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793790" y="1052274"/>
            <a:ext cx="130428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аудитінің тәуекелдерді басқарудағы рөлі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499122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Тәуекелдерді басқару ұйымның стратегиялық дамуының маңызды элементі. Қауіпсіздік аудиті осы процестің орталық құралы болып табылады.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483566" y="4155043"/>
            <a:ext cx="342935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Тәуекелдерді анықтау</a:t>
            </a:r>
            <a:endParaRPr lang="en-US" sz="18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834" y="3288983"/>
            <a:ext cx="4336733" cy="4336733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5951" y="4668381"/>
            <a:ext cx="265033" cy="2650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863804" y="3770114"/>
            <a:ext cx="328302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Бағалау және талдау</a:t>
            </a:r>
            <a:endParaRPr lang="en-US" sz="18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834" y="3288983"/>
            <a:ext cx="4336733" cy="4336733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7462" y="4262616"/>
            <a:ext cx="265033" cy="26503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946196" y="5309949"/>
            <a:ext cx="282356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Приоритеттендіру</a:t>
            </a:r>
            <a:endParaRPr lang="en-US" sz="18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6834" y="3288983"/>
            <a:ext cx="4336733" cy="4336733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65818" y="5324773"/>
            <a:ext cx="265033" cy="26503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302550" y="6849785"/>
            <a:ext cx="28442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Азайту шаралары</a:t>
            </a:r>
            <a:endParaRPr lang="en-US" sz="185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6834" y="3288983"/>
            <a:ext cx="4336733" cy="4336733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37462" y="6386810"/>
            <a:ext cx="265033" cy="265033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9483566" y="6464856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Мониторинг</a:t>
            </a:r>
            <a:endParaRPr lang="en-US" sz="1850" dirty="0"/>
          </a:p>
        </p:txBody>
      </p:sp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6834" y="3288983"/>
            <a:ext cx="4336733" cy="4336733"/>
          </a:xfrm>
          <a:prstGeom prst="rect">
            <a:avLst/>
          </a:prstGeom>
        </p:spPr>
      </p:pic>
      <p:pic>
        <p:nvPicPr>
          <p:cNvPr id="21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85951" y="5981045"/>
            <a:ext cx="265033" cy="265033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793790" y="7827169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процесі барлық IT активтердің тәуекелдерін жүйелі түрде бағалауға мүмкіндік береді. Бұл тәуекелдерді басқару стратегиясын құру және оңтайландыру үшін қажетті деректерді қамтамасыз етеді.</a:t>
            </a:r>
            <a:endParaRPr lang="en-US" sz="1450" dirty="0"/>
          </a:p>
        </p:txBody>
      </p:sp>
      <p:sp>
        <p:nvSpPr>
          <p:cNvPr id="23" name="Text 10"/>
          <p:cNvSpPr/>
          <p:nvPr/>
        </p:nvSpPr>
        <p:spPr>
          <a:xfrm>
            <a:off x="793790" y="8796099"/>
            <a:ext cx="3455670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Қаржылық тәуекелдер</a:t>
            </a:r>
            <a:endParaRPr lang="en-US" sz="1850" dirty="0"/>
          </a:p>
        </p:txBody>
      </p:sp>
      <p:sp>
        <p:nvSpPr>
          <p:cNvPr id="24" name="Text 11"/>
          <p:cNvSpPr/>
          <p:nvPr/>
        </p:nvSpPr>
        <p:spPr>
          <a:xfrm>
            <a:off x="793790" y="9269849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 жоғалтуынан келетін шығындар</a:t>
            </a:r>
            <a:endParaRPr lang="en-US" sz="1450" dirty="0"/>
          </a:p>
        </p:txBody>
      </p:sp>
      <p:sp>
        <p:nvSpPr>
          <p:cNvPr id="25" name="Text 12"/>
          <p:cNvSpPr/>
          <p:nvPr/>
        </p:nvSpPr>
        <p:spPr>
          <a:xfrm>
            <a:off x="793790" y="9626679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Қызметтердің тоқтап қалуынан түсетін залал</a:t>
            </a:r>
            <a:endParaRPr lang="en-US" sz="1450" dirty="0"/>
          </a:p>
        </p:txBody>
      </p:sp>
      <p:sp>
        <p:nvSpPr>
          <p:cNvPr id="26" name="Text 13"/>
          <p:cNvSpPr/>
          <p:nvPr/>
        </p:nvSpPr>
        <p:spPr>
          <a:xfrm>
            <a:off x="793790" y="9983510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Айыппұлдар мен өтемақылар</a:t>
            </a:r>
            <a:endParaRPr lang="en-US" sz="1450" dirty="0"/>
          </a:p>
        </p:txBody>
      </p:sp>
      <p:sp>
        <p:nvSpPr>
          <p:cNvPr id="27" name="Text 14"/>
          <p:cNvSpPr/>
          <p:nvPr/>
        </p:nvSpPr>
        <p:spPr>
          <a:xfrm>
            <a:off x="7552849" y="8796099"/>
            <a:ext cx="398204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Стратегиялық тәуекелдер</a:t>
            </a:r>
            <a:endParaRPr lang="en-US" sz="1850" dirty="0"/>
          </a:p>
        </p:txBody>
      </p:sp>
      <p:sp>
        <p:nvSpPr>
          <p:cNvPr id="28" name="Text 15"/>
          <p:cNvSpPr/>
          <p:nvPr/>
        </p:nvSpPr>
        <p:spPr>
          <a:xfrm>
            <a:off x="7552849" y="9269849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Беделдің нашарлауы</a:t>
            </a:r>
            <a:endParaRPr lang="en-US" sz="1450" dirty="0"/>
          </a:p>
        </p:txBody>
      </p:sp>
      <p:sp>
        <p:nvSpPr>
          <p:cNvPr id="29" name="Text 16"/>
          <p:cNvSpPr/>
          <p:nvPr/>
        </p:nvSpPr>
        <p:spPr>
          <a:xfrm>
            <a:off x="7552849" y="9626679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Клиенттер мен серіктестер сенімінің жоғалуы</a:t>
            </a:r>
            <a:endParaRPr lang="en-US" sz="1450" dirty="0"/>
          </a:p>
        </p:txBody>
      </p:sp>
      <p:sp>
        <p:nvSpPr>
          <p:cNvPr id="30" name="Text 17"/>
          <p:cNvSpPr/>
          <p:nvPr/>
        </p:nvSpPr>
        <p:spPr>
          <a:xfrm>
            <a:off x="7552849" y="9983510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Бәсекеге қабілеттіліктің төмендеуі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98314"/>
            <a:ext cx="117987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мен аудиттің интеграциясы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1522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және аудит – бір-бірін толықтыратын процестер. Олардың тиімді интеграциясы кешенді қауіпсіздік бағалауына жол ашады.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303770" y="2356009"/>
            <a:ext cx="22860" cy="5925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6519505" y="2567821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7091958" y="235600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166372" y="239321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03402" y="2424232"/>
            <a:ext cx="29195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жоспарлау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2853452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қажеттіліктері анықталады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515582" y="375844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091958" y="354663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166372" y="358384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8307467" y="361485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өткізу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307467" y="4044077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Техникалық осалдықтар табылады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519505" y="4784765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091958" y="45729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166372" y="461016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664851" y="4641175"/>
            <a:ext cx="46580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Нәтижелерді интеграциялау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93790" y="5070396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Тестілеу деректері аудит есебіне енгізіледі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515582" y="5811203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7091958" y="559939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7166372" y="5636597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3" name="Text 21"/>
          <p:cNvSpPr/>
          <p:nvPr/>
        </p:nvSpPr>
        <p:spPr>
          <a:xfrm>
            <a:off x="8307467" y="5667613"/>
            <a:ext cx="29185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Ұсыныстар жасау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8307467" y="6096833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Кешенді түзету жоспары құрылады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6519505" y="6837640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Shape 24"/>
          <p:cNvSpPr/>
          <p:nvPr/>
        </p:nvSpPr>
        <p:spPr>
          <a:xfrm>
            <a:off x="7091958" y="662582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7166372" y="666303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2300" dirty="0"/>
          </a:p>
        </p:txBody>
      </p:sp>
      <p:sp>
        <p:nvSpPr>
          <p:cNvPr id="28" name="Text 26"/>
          <p:cNvSpPr/>
          <p:nvPr/>
        </p:nvSpPr>
        <p:spPr>
          <a:xfrm>
            <a:off x="3842028" y="66940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Қайта тексеру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793790" y="7123271"/>
            <a:ext cx="552914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Енгізілген шаралар тексеріледі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793790" y="8505111"/>
            <a:ext cx="13042821" cy="1669256"/>
          </a:xfrm>
          <a:prstGeom prst="roundRect">
            <a:avLst>
              <a:gd name="adj" fmla="val 4994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8779788"/>
            <a:ext cx="310039" cy="248007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500545" y="875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Синергия әсері</a:t>
            </a:r>
            <a:endParaRPr lang="en-US" sz="1950" dirty="0"/>
          </a:p>
        </p:txBody>
      </p:sp>
      <p:sp>
        <p:nvSpPr>
          <p:cNvPr id="33" name="Text 30"/>
          <p:cNvSpPr/>
          <p:nvPr/>
        </p:nvSpPr>
        <p:spPr>
          <a:xfrm>
            <a:off x="1500545" y="9261515"/>
            <a:ext cx="121377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пен тестілеудің үйлесімі қауіпсіздік бағалауының тереңдігі мен толықтығын айтарлықтай арттырады. Теориялық талдау мен практикалық тексеру бірге нақты және іске асырылатын ұсыныстарға әкеледі.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385173"/>
            <a:ext cx="12952333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Нақты мысал: Қазақстандағы ірі компанияның аудиті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93790" y="2017752"/>
            <a:ext cx="13042821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Қаржы секторындағы ұйым кешенді қауіпсіздік аудиті мен penetration testing өткізді. Бұл нақты жағдайды талдау аудиттің практикалық құндылығын көрсетеді.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07580" y="2351603"/>
            <a:ext cx="15240" cy="6454973"/>
          </a:xfrm>
          <a:prstGeom prst="roundRect">
            <a:avLst>
              <a:gd name="adj" fmla="val 410233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778550" y="2351603"/>
            <a:ext cx="6521410" cy="1237417"/>
          </a:xfrm>
          <a:prstGeom prst="roundRect">
            <a:avLst>
              <a:gd name="adj" fmla="val 505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999434" y="2508052"/>
            <a:ext cx="2151698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Бастапқы жағдай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934998" y="2807494"/>
            <a:ext cx="6216134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Компанияның 15 филиалы мен 50+ серверлік инфрақұрылымы болды. Қауіпсіздік жүйесі бөлшектелген, бірыңғай басқару жоқ болды. Регуляторлық талаптарға толық сәйкестік қажет еді.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330440" y="3812262"/>
            <a:ext cx="6521410" cy="1029057"/>
          </a:xfrm>
          <a:prstGeom prst="rect">
            <a:avLst/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479268" y="396871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процесі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479268" y="4268153"/>
            <a:ext cx="621613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 аптаға созылған аудит барысында: құжаттама қаралды, 120+ қызметкермен сұхбат жүргізілді, желілік инфрақұрылым талданды, penetration testing өткізілді.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78550" y="5064562"/>
            <a:ext cx="6521410" cy="1237417"/>
          </a:xfrm>
          <a:prstGeom prst="roundRect">
            <a:avLst>
              <a:gd name="adj" fmla="val 505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4443651" y="5221010"/>
            <a:ext cx="2707481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Табылған осалдықтар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934998" y="5520452"/>
            <a:ext cx="6216134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23 критикалық, 47 жоғары және 89 орташа деңгейлі осалдық анықталды. Негізгі мәселелер: конфигурация қателері, ескірген бағдарлама, әлсіз аутентификация, құпия деректердің қорғалмауы.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30440" y="6525220"/>
            <a:ext cx="6521410" cy="1029057"/>
          </a:xfrm>
          <a:prstGeom prst="rect">
            <a:avLst/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479268" y="6681668"/>
            <a:ext cx="250948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Енгізілген шешімдер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479268" y="6981111"/>
            <a:ext cx="621613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SIEM жүйесі орнатылды, желілік сегментация жүргізілді, бірыңғай саясат енгізілді, қызметкерлер оқытылды. Барлық критикалық осалдықтар 30 күнде жойылды.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78550" y="7777520"/>
            <a:ext cx="6521410" cy="1029057"/>
          </a:xfrm>
          <a:prstGeom prst="roundRect">
            <a:avLst>
              <a:gd name="adj" fmla="val 60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5290542" y="7933968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Нәтижелер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934998" y="8233410"/>
            <a:ext cx="621613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 ай ішінде: қауіпсіздік инциденттері 78% азайды, сәйкестік деңгейі 95% жетті, тәуекел көрсеткіші 60% төмендеді. ROI 14 айда қайтарылды.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93790" y="9006483"/>
            <a:ext cx="4254579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5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78%</a:t>
            </a:r>
            <a:endParaRPr lang="en-US" sz="3850" dirty="0"/>
          </a:p>
        </p:txBody>
      </p:sp>
      <p:sp>
        <p:nvSpPr>
          <p:cNvPr id="23" name="Text 21"/>
          <p:cNvSpPr/>
          <p:nvPr/>
        </p:nvSpPr>
        <p:spPr>
          <a:xfrm>
            <a:off x="1492329" y="9655731"/>
            <a:ext cx="2857381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Инциденттердің азаюы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5187910" y="9006483"/>
            <a:ext cx="4254579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5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95%</a:t>
            </a:r>
            <a:endParaRPr lang="en-US" sz="3850" dirty="0"/>
          </a:p>
        </p:txBody>
      </p:sp>
      <p:sp>
        <p:nvSpPr>
          <p:cNvPr id="25" name="Text 23"/>
          <p:cNvSpPr/>
          <p:nvPr/>
        </p:nvSpPr>
        <p:spPr>
          <a:xfrm>
            <a:off x="6264712" y="9655731"/>
            <a:ext cx="2100977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Сәйкестік деңгейі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582031" y="9006483"/>
            <a:ext cx="4254579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5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14</a:t>
            </a:r>
            <a:endParaRPr lang="en-US" sz="3850" dirty="0"/>
          </a:p>
        </p:txBody>
      </p:sp>
      <p:sp>
        <p:nvSpPr>
          <p:cNvPr id="27" name="Text 25"/>
          <p:cNvSpPr/>
          <p:nvPr/>
        </p:nvSpPr>
        <p:spPr>
          <a:xfrm>
            <a:off x="10778966" y="9655731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ROI (айлар)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6852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аудитінің қиындықтары мен шектеулері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20552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процесі бірқатар объективті қиындықтарға кездеседі. Осы шектеулерді түсіну және есепке алу сапалы аудит өткізудің маңызды шарты.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063841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70930" y="4063841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83588" y="4285059"/>
            <a:ext cx="41996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Ақпараттың құпиялылығы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83588" y="4714280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Аудиторлар өте құпия деректермен жұмыс істейді. Мұның өзі қосымша қауіпсіздік шараларын талап етеді және кейде толық ақпаратқа қол жеткізуді шектейді. Аудит ауқымы мен тереңдігі зардап шегуі мүмкін.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4379" y="4063841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7391519" y="4063841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704177" y="4285059"/>
            <a:ext cx="366462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күрделілік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704177" y="4714280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IT инфрақұрылымдар өте күрделі. Бұлтты қызметтер, микросервистер, IoT құрылғылары – барлығы арнайы білімді қажет етеді. Барлық жүйелерді толық қамту қиын.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6404015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770930" y="6404015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83588" y="6625233"/>
            <a:ext cx="28750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Адамдық фактор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83588" y="7054453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 аудитке қарсылық танытуы, қажетті ақпаратты бермеуі немесе процестерді дұрыс сипаттамауы мүмкін. Ұйымдық мәдениет аудиттің тиімділігіне үлкен әсер етеді.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6404015"/>
            <a:ext cx="6422231" cy="2141815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7391519" y="6404015"/>
            <a:ext cx="91440" cy="214181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704177" y="6625233"/>
            <a:ext cx="43779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Ресурстардың шектеулілігі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704177" y="7054453"/>
            <a:ext cx="59112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Уақыт, бюджет және қолда бар мамандар саны әрқашан шектеулі. Бұл аудит ауқымын тарылтуға немесе кейбір аспектілерді терең қарастырмауға мәжбүр етуі мүмкін.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93790" y="876907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Осы қиындықтарды еңсеру үшін мұқият жоспарлау, мүдделі тараптармен белсенді қарым-қатынас және икемді әдістемелерді қолдану қажет.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26745" y="787837"/>
            <a:ext cx="12482274" cy="489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 жүргізудің үздік тәжірибелері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626745" y="1512451"/>
            <a:ext cx="13376910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Халықаралық тәжірибе мен жергілікті реалийлерге негізделген ұсыныстар аудиттің тиімділігін айтарлықтай арттырады.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26745" y="1939290"/>
            <a:ext cx="352544" cy="352544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685443" y="1968639"/>
            <a:ext cx="235029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135975" y="1993106"/>
            <a:ext cx="2901315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Тәуелсіз аудит жүргізу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135975" y="2331839"/>
            <a:ext cx="3819168" cy="100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Мүдделер қақтығысын болдырмау үшін аудиторлар тексерілетін жүйелерге тікелей қатысы жоқ болуы керек. Сыртқы сарапшыларды тарту объективтілікті арттырады.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151001" y="1939290"/>
            <a:ext cx="352544" cy="352544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5209699" y="1968639"/>
            <a:ext cx="235029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660231" y="1993106"/>
            <a:ext cx="3593068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Құжаттаманы толық жүргізу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660231" y="2331839"/>
            <a:ext cx="3819168" cy="100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аудит қадамдары, табылымдар және ұсыныстар мұқият құжатталуы керек. Бұл нәтижелердің ізденуі мен келешектегі аудиттерге дайындықты қамтамасыз етеді.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675257" y="1939290"/>
            <a:ext cx="352544" cy="352544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9733955" y="1968639"/>
            <a:ext cx="235029" cy="293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17" name="Text 14"/>
          <p:cNvSpPr/>
          <p:nvPr/>
        </p:nvSpPr>
        <p:spPr>
          <a:xfrm>
            <a:off x="10184487" y="1993106"/>
            <a:ext cx="3819168" cy="489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Қауіптерді жүйелі түрде бақылау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0184487" y="2576632"/>
            <a:ext cx="3819168" cy="100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бір реттік оқиға емес, үздіксіз процесс. Тұрақты мониторинг пен қайта бағалау жаңа қауіптерді уақытында анықтауға мүмкіндік береді.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26745" y="3912037"/>
            <a:ext cx="2686407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Қосымша ұсыныстар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626745" y="4313515"/>
            <a:ext cx="6497360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Басшылықтың қолдауын қамтамасыз ету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26745" y="4618911"/>
            <a:ext cx="6497360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Мүдделі тараптарды процеске тарту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26745" y="4924306"/>
            <a:ext cx="6497360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Нақты және орындалатын ұсыныстар беру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26745" y="5229701"/>
            <a:ext cx="6497360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Қайта тексеру жүргізу</a:t>
            </a:r>
            <a:endParaRPr lang="en-US" sz="120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15" y="3931563"/>
            <a:ext cx="6497360" cy="64973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79947"/>
            <a:ext cx="116621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әдістерінің инновациялары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9686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Киберқауіптер дамып келе жатқан сайын, оларды анықтау және болдырмау әдістері де жаңаруда. Жасанды интеллект пен автоматтандыру қауіпсіздік тестілеуді жаңа деңгейге көтеруде.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355181"/>
            <a:ext cx="3011091" cy="18609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464135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Автоматтандырылған тестілеу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203513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құралдар тестілеу процестерінің көп бөлігін автоматтандырады. DevSecOps тәсілі қауіпсіздік тексерулерін әзірлеу циклына интеграциялайды, осалдықтарды ерте сатыларда анықтауға мүмкіндік береді.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355181"/>
            <a:ext cx="3011210" cy="18610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5464254"/>
            <a:ext cx="30525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Машиналық оқыту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589347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ML алгоритмдері аномалияларды анықтауда, қауіптерді болжауда және жаңа шабуыл үлгілерін табуда қолданылады. Жүйе өз тәжірибесінен үйреніп, тиімділігін үнемі арттырады.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355181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5464254"/>
            <a:ext cx="361330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Мінез-құлықты талдау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589347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Жасанды интеллект пайдаланушылар мен жүйелердің қалыпты мінез-құлқын үйреніп, ауытқуларды дереу анықтайды. Бұл жаңа түрдегі шабуылдарға қарсы тиімді.</a:t>
            </a:r>
            <a:endParaRPr lang="en-US" sz="1550" dirty="0"/>
          </a:p>
        </p:txBody>
      </p:sp>
      <p:sp>
        <p:nvSpPr>
          <p:cNvPr id="13" name="Shape 8"/>
          <p:cNvSpPr/>
          <p:nvPr/>
        </p:nvSpPr>
        <p:spPr>
          <a:xfrm>
            <a:off x="793790" y="8331994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48" y="8634889"/>
            <a:ext cx="248007" cy="19835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38513" y="8579882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Болашақ трендтері: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Кванттық компьютерлер, блокчейн технологиясы және 5G желілері қауіпсіздік тестілеуге жаңа қиындықтар мен мүмкіндіктер әкеледі.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446" y="6208395"/>
            <a:ext cx="7079575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AI және қауіпсіздік тестілеу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1091446" y="7002185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Жасанды интеллект киберқорғаныстың болашағы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5910739"/>
            <a:ext cx="22860" cy="1632228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1054537"/>
            <a:ext cx="7556421" cy="1674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 мен тестілеу саласындағы мамандардың рөлі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793790" y="2970133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Сапалы аудит білікті мамандарсыз мүмкін емес. Қауіпсіздік аудиторлары мен penetration tester-лері арнайы білім, дағдылар және тәжірибеге ие болуы керек.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793790" y="3854648"/>
            <a:ext cx="262008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құзыреттер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793790" y="4294346"/>
            <a:ext cx="35603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Операциялық жүйелер мен желілік технологиялар білімі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793790" y="4893469"/>
            <a:ext cx="35603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стандарттары мен әдістемелері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93790" y="5492591"/>
            <a:ext cx="3560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Бағдарламалау және скриптинг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93790" y="5820251"/>
            <a:ext cx="3560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Тәуекелдерді басқару принциптері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93790" y="6147911"/>
            <a:ext cx="3560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Бизнес-процестерді түсіну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793790" y="6475571"/>
            <a:ext cx="3560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Коммуникация дағдылары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797504" y="3854648"/>
            <a:ext cx="330874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Кәсіби сертификаттар</a:t>
            </a:r>
            <a:endParaRPr lang="en-US" sz="1750" dirty="0"/>
          </a:p>
        </p:txBody>
      </p:sp>
      <p:sp>
        <p:nvSpPr>
          <p:cNvPr id="16" name="Shape 12"/>
          <p:cNvSpPr/>
          <p:nvPr/>
        </p:nvSpPr>
        <p:spPr>
          <a:xfrm>
            <a:off x="4797504" y="4314468"/>
            <a:ext cx="3560326" cy="4831556"/>
          </a:xfrm>
          <a:prstGeom prst="roundRect">
            <a:avLst>
              <a:gd name="adj" fmla="val 210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3"/>
          <p:cNvSpPr/>
          <p:nvPr/>
        </p:nvSpPr>
        <p:spPr>
          <a:xfrm>
            <a:off x="4805124" y="4322088"/>
            <a:ext cx="3545086" cy="1068348"/>
          </a:xfrm>
          <a:prstGeom prst="roundRect">
            <a:avLst>
              <a:gd name="adj" fmla="val 702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4"/>
          <p:cNvSpPr/>
          <p:nvPr/>
        </p:nvSpPr>
        <p:spPr>
          <a:xfrm>
            <a:off x="4983718" y="4500682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CISA</a:t>
            </a:r>
            <a:endParaRPr lang="en-US" sz="1750" dirty="0"/>
          </a:p>
        </p:txBody>
      </p:sp>
      <p:sp>
        <p:nvSpPr>
          <p:cNvPr id="19" name="Text 15"/>
          <p:cNvSpPr/>
          <p:nvPr/>
        </p:nvSpPr>
        <p:spPr>
          <a:xfrm>
            <a:off x="4983718" y="4940379"/>
            <a:ext cx="318789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Certified Information Systems Auditor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4805124" y="5390436"/>
            <a:ext cx="3545086" cy="133981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7"/>
          <p:cNvSpPr/>
          <p:nvPr/>
        </p:nvSpPr>
        <p:spPr>
          <a:xfrm>
            <a:off x="4805124" y="5390436"/>
            <a:ext cx="3545086" cy="22860"/>
          </a:xfrm>
          <a:prstGeom prst="roundRect">
            <a:avLst>
              <a:gd name="adj" fmla="val 328186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18"/>
          <p:cNvSpPr/>
          <p:nvPr/>
        </p:nvSpPr>
        <p:spPr>
          <a:xfrm>
            <a:off x="4983718" y="5569029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CISSP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4983718" y="6008727"/>
            <a:ext cx="318789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Certified Information Systems Security Professional</a:t>
            </a:r>
            <a:endParaRPr lang="en-US" sz="1400" dirty="0"/>
          </a:p>
        </p:txBody>
      </p:sp>
      <p:sp>
        <p:nvSpPr>
          <p:cNvPr id="24" name="Shape 20"/>
          <p:cNvSpPr/>
          <p:nvPr/>
        </p:nvSpPr>
        <p:spPr>
          <a:xfrm>
            <a:off x="4805124" y="6730246"/>
            <a:ext cx="3545086" cy="1068348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1"/>
          <p:cNvSpPr/>
          <p:nvPr/>
        </p:nvSpPr>
        <p:spPr>
          <a:xfrm>
            <a:off x="4805124" y="6730246"/>
            <a:ext cx="3545086" cy="22860"/>
          </a:xfrm>
          <a:prstGeom prst="roundRect">
            <a:avLst>
              <a:gd name="adj" fmla="val 328186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2"/>
          <p:cNvSpPr/>
          <p:nvPr/>
        </p:nvSpPr>
        <p:spPr>
          <a:xfrm>
            <a:off x="4983718" y="690884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CEH</a:t>
            </a:r>
            <a:endParaRPr lang="en-US" sz="1750" dirty="0"/>
          </a:p>
        </p:txBody>
      </p:sp>
      <p:sp>
        <p:nvSpPr>
          <p:cNvPr id="27" name="Text 23"/>
          <p:cNvSpPr/>
          <p:nvPr/>
        </p:nvSpPr>
        <p:spPr>
          <a:xfrm>
            <a:off x="4983718" y="7348538"/>
            <a:ext cx="318789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Certified Ethical Hacker</a:t>
            </a:r>
            <a:endParaRPr lang="en-US" sz="1400" dirty="0"/>
          </a:p>
        </p:txBody>
      </p:sp>
      <p:sp>
        <p:nvSpPr>
          <p:cNvPr id="28" name="Shape 24"/>
          <p:cNvSpPr/>
          <p:nvPr/>
        </p:nvSpPr>
        <p:spPr>
          <a:xfrm>
            <a:off x="4805124" y="7798594"/>
            <a:ext cx="3545086" cy="133981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Shape 25"/>
          <p:cNvSpPr/>
          <p:nvPr/>
        </p:nvSpPr>
        <p:spPr>
          <a:xfrm>
            <a:off x="4805124" y="7798594"/>
            <a:ext cx="3545086" cy="22860"/>
          </a:xfrm>
          <a:prstGeom prst="roundRect">
            <a:avLst>
              <a:gd name="adj" fmla="val 328186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" name="Text 26"/>
          <p:cNvSpPr/>
          <p:nvPr/>
        </p:nvSpPr>
        <p:spPr>
          <a:xfrm>
            <a:off x="4983718" y="7977187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OSCP</a:t>
            </a:r>
            <a:endParaRPr lang="en-US" sz="1750" dirty="0"/>
          </a:p>
        </p:txBody>
      </p:sp>
      <p:sp>
        <p:nvSpPr>
          <p:cNvPr id="31" name="Text 27"/>
          <p:cNvSpPr/>
          <p:nvPr/>
        </p:nvSpPr>
        <p:spPr>
          <a:xfrm>
            <a:off x="4983718" y="8416885"/>
            <a:ext cx="318789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Offensive Security Certified Professional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793790" y="9507736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Маман болу үшін теориялық білімді практикалық тәжірибемен үйлестіру және технологиялардың дамуын үнемі қадағалау қажет. Киберқауіпсіздік саласы тез дамып келеді, сондықтан үздіксіз оқу міндетті талап.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90563"/>
            <a:ext cx="7556421" cy="1767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киберқауіпсіздік мамандарын дайындау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2726531"/>
            <a:ext cx="75564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киберқауіпсіздік мамандарына сұраныс жылдан жылға өсуде. Бұл тенденция білім беру жүйесінің дамуына серпін береді.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516392"/>
            <a:ext cx="471368" cy="47136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88996" y="3628311"/>
            <a:ext cx="350508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Жоғары оқу орындары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488996" y="4030385"/>
            <a:ext cx="6861215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Қ.И.Сәтбаев атындағы ҚазҰТЗУ, Әл-Фараби атындағы ҚазҰУ, КИМЭП және басқа да жетекші университеттер киберқауіпсіздік мамандықтары бойынша бағдарламалар ұсынады. Теориялық білімді практикалық зертханалық жұмыстармен үйлестіреді.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565338"/>
            <a:ext cx="471368" cy="47136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88996" y="5677257"/>
            <a:ext cx="45260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бағдарламалар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1488996" y="6079331"/>
            <a:ext cx="6861215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«Цифрлық Қазақстан» бағдарламасы шеңберінде киберқауіпсіздік мамандарын даярлауға ерекше назар аударылады. Арнайы гранттар мен стипендиялар бөлінеді.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7320082"/>
            <a:ext cx="471368" cy="4713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88996" y="7432000"/>
            <a:ext cx="277689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Кәсіби тренингтер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1488996" y="7834074"/>
            <a:ext cx="6861215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Халықаралық сертификациялық бағдарламалар, жергілікті тренинг орталықтары және компаниялардың ішкі оқу бағдарламалары практикалық дағдыларды жетілдіруге көмектеседі.</a:t>
            </a:r>
            <a:endParaRPr lang="en-US" sz="1450" dirty="0"/>
          </a:p>
        </p:txBody>
      </p:sp>
      <p:sp>
        <p:nvSpPr>
          <p:cNvPr id="14" name="Shape 8"/>
          <p:cNvSpPr/>
          <p:nvPr/>
        </p:nvSpPr>
        <p:spPr>
          <a:xfrm>
            <a:off x="793790" y="8918138"/>
            <a:ext cx="7556421" cy="1364099"/>
          </a:xfrm>
          <a:prstGeom prst="roundRect">
            <a:avLst>
              <a:gd name="adj" fmla="val 5805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266" y="9201983"/>
            <a:ext cx="235625" cy="18847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406366" y="9144238"/>
            <a:ext cx="6755368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Перспективалар:</a:t>
            </a: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Киберқауіпсіздік мамандарына сұраныс келесі 5 жылда екі еседен артады деп болжануда. Мамандықтың орташа жалақысы да тартымды деңгейде.</a:t>
            </a:r>
            <a:endParaRPr lang="en-US" sz="14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3651766" y="2053828"/>
            <a:ext cx="101848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аудитінің болашағы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97156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трансформация мен киберқауіптердің өсуі қауіпсіздік аудитін үнемі дамытып отырады. Келесі жылдары бірнеше маңызды тренд күшейеді.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91446" y="4326017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793790" y="4127540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618" y="4276368"/>
            <a:ext cx="297656" cy="2976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309574" y="4921210"/>
            <a:ext cx="47080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Киберқауіптердің күрделенуі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992148" y="5350431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APT (Advanced Persistent Threat) шабуылдары, ransomware және AI-қолданған қауіптер жаңа деңгейге көтеріледі. Аудит әдістемелері осы қауіптерге жауап беретіндей дамуы керек.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7712035" y="4028361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7414379" y="3829883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3207" y="3978712"/>
            <a:ext cx="297656" cy="29765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612737" y="4623554"/>
            <a:ext cx="40707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Автоматтандыру және AI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7612737" y="5052774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процестері толығымен автоматтандырылып, үздіксіз мониторинг режиміне көшеді. AI нақты уақытта тәуекелдерді бағалап, алдын алу шараларын ұсынады.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1091446" y="7195899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Shape 13"/>
          <p:cNvSpPr/>
          <p:nvPr/>
        </p:nvSpPr>
        <p:spPr>
          <a:xfrm>
            <a:off x="793790" y="699742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618" y="7146250"/>
            <a:ext cx="297656" cy="2976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92148" y="7791093"/>
            <a:ext cx="36408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Бұлтты технологиялар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992148" y="8220313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Hybrid және multi-cloud орталарға арналған арнайы аудит әдістемелері дамиды. Cloud Security Posture Management (CSPM) құралдары стандартқа айналады.</a:t>
            </a:r>
            <a:endParaRPr lang="en-US" sz="1550" dirty="0"/>
          </a:p>
        </p:txBody>
      </p:sp>
      <p:sp>
        <p:nvSpPr>
          <p:cNvPr id="22" name="Shape 16"/>
          <p:cNvSpPr/>
          <p:nvPr/>
        </p:nvSpPr>
        <p:spPr>
          <a:xfrm>
            <a:off x="7712035" y="6898243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Shape 17"/>
          <p:cNvSpPr/>
          <p:nvPr/>
        </p:nvSpPr>
        <p:spPr>
          <a:xfrm>
            <a:off x="7414379" y="6699766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3207" y="6848594"/>
            <a:ext cx="297656" cy="2976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612737" y="7493437"/>
            <a:ext cx="48181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Реттеушілік талаптардың өсуі</a:t>
            </a:r>
            <a:endParaRPr lang="en-US" sz="1950" dirty="0"/>
          </a:p>
        </p:txBody>
      </p:sp>
      <p:sp>
        <p:nvSpPr>
          <p:cNvPr id="26" name="Text 19"/>
          <p:cNvSpPr/>
          <p:nvPr/>
        </p:nvSpPr>
        <p:spPr>
          <a:xfrm>
            <a:off x="7612737" y="7922657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GDPR, CCPA және басқа регламенттердің аналогтары Қазақстанда да қабылданады. Сәйкестікті растау міндетті және тұрақты процеске айналады.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1446" y="6208395"/>
            <a:ext cx="1047571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Технологиялар дамып, қауіптер өзгереді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1091446" y="7002185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Бірақ қауіпсіздік әрдайым басымдықта қалады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5910739"/>
            <a:ext cx="22860" cy="1632228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1002030"/>
            <a:ext cx="75564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 мен тестілеудің маңызы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448878"/>
            <a:ext cx="7556421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аудиті мен тестілеу – бұл заманауи ұйымдардың тұрақтылығын қамтамасыз ететін іргелі құралдар. Олардың маңызы жай ғана техникалық қорғаныспен шектелмейді.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3532942"/>
            <a:ext cx="7556421" cy="1382673"/>
          </a:xfrm>
          <a:prstGeom prst="roundRect">
            <a:avLst>
              <a:gd name="adj" fmla="val 5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989886" y="3729038"/>
            <a:ext cx="321302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Сенімділікті арттыру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989886" y="4131112"/>
            <a:ext cx="716422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Тұрақты аудит клиенттер мен серіктестер сенімін нығайтады. Компания өз қауіпсіздігіне жауапкершілікпен қарайтынын көрсетеді.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93790" y="5094684"/>
            <a:ext cx="7556421" cy="1382673"/>
          </a:xfrm>
          <a:prstGeom prst="roundRect">
            <a:avLst>
              <a:gd name="adj" fmla="val 5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989886" y="5290780"/>
            <a:ext cx="351936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Қаржылық тұрақтылық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989886" y="5692854"/>
            <a:ext cx="716422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Тәуекелдерді ерте анықтау инцидент кезіндегі шығындарды айтарлықтай азайтады. Қауіпсіздікке салынған инвестиция өзін ақтайды.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93790" y="6656427"/>
            <a:ext cx="7556421" cy="1382673"/>
          </a:xfrm>
          <a:prstGeom prst="roundRect">
            <a:avLst>
              <a:gd name="adj" fmla="val 5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989886" y="6852523"/>
            <a:ext cx="346590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Заңнамалық сәйкестік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89886" y="7254597"/>
            <a:ext cx="716422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нормативтік талаптарды орындауды қамтамасыз етеді. Айыппұлдар мен заңнамалық жауапкершіліктен қорғайды.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793790" y="8218170"/>
            <a:ext cx="7556421" cy="1382673"/>
          </a:xfrm>
          <a:prstGeom prst="roundRect">
            <a:avLst>
              <a:gd name="adj" fmla="val 5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989886" y="8414266"/>
            <a:ext cx="276177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Үздіксіз жетілдіру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989886" y="8816340"/>
            <a:ext cx="716422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Жүйелі бағалау қауіпсіздік деңгейін біртіндеп арттыруға мүмкіндік береді. Компания технологиялардың дамуына үнемі бейімделеді.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93790" y="9802297"/>
            <a:ext cx="75564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– бұл шығын емес, инвестиция. Ұйымның ұзақ мерзімді дамуына, бәсекеге қабілеттілігіне және тұрақтылығына инвестиция.</a:t>
            </a:r>
            <a:endParaRPr lang="en-US" sz="14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793790" y="2299692"/>
            <a:ext cx="805541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Практикалық ұсыныстар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3217426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қауіпсіздік аудиті мен тестілеуді ұйымдастыру үшін келесі ұсыныстарды ескеру маңызды.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75820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438632" y="3826431"/>
            <a:ext cx="35373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аудитін жүйелі жүргізу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438632" y="4565809"/>
            <a:ext cx="353734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Аудитті кемінде жылына бір рет өткізу қажет. Критикалық жүйелер үшін жиілігі артуы мүмкін. Жоспарлы аудитпен қатар, маңызды өзгерістерден кейін қосымша тексерулер жүргізу керек.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223986" y="375820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868829" y="3826431"/>
            <a:ext cx="353746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Тестілеу әдістерін жаңарту және жетілдіру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868829" y="4875967"/>
            <a:ext cx="35374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Жаңа шабуыл векторлары мен осалдықтарды ескере отырып, тестілеу әдістемесін үнемі жаңарту. Халықаралық тәжірибені зерттеп, үздік практикаларды қабылдау.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9654302" y="375820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10299144" y="3826431"/>
            <a:ext cx="353746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Қызметкерлерді оқыту мен ақпараттандыру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299144" y="4875967"/>
            <a:ext cx="35374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 факторы – қауіпсіздіктің ең әлсіз буыны. Тұрақты оқыту бағдарламалары, simulation exercises және хабардарлық науқандары өткізу маңызды.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793790" y="6892647"/>
            <a:ext cx="34037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Қосымша ұсыныстар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793790" y="740116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Incident response жоспарын жасау және тексеру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793790" y="778811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Басшылықтың қолдауын алу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793790" y="817506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Бюджетті ұтымды бөлу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793790" y="856202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Сыртқы сарапшылармен ынтымақтасу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7564874" y="6917531"/>
            <a:ext cx="3572470" cy="1984653"/>
          </a:xfrm>
          <a:prstGeom prst="roundRect">
            <a:avLst>
              <a:gd name="adj" fmla="val 4200"/>
            </a:avLst>
          </a:prstGeom>
          <a:solidFill>
            <a:srgbClr val="DFDFE0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750" y="7693104"/>
            <a:ext cx="228600" cy="22860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940754" y="8022669"/>
            <a:ext cx="2820591" cy="170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800" dirty="0">
                <a:solidFill>
                  <a:srgbClr val="AEAEB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 создании этого изображения произошла ошибка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99874"/>
            <a:ext cx="7556421" cy="158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нормативтік-құқықтық базаға сілтемелер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93790" y="2696170"/>
            <a:ext cx="7556421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аудитін өткізу кезінде келесі нормативтік құжаттарды басшылыққа алу қажет.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93790" y="3107055"/>
            <a:ext cx="168593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793790" y="3370898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793790" y="3500914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Заңдары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93790" y="3850362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«Ақпараттандыру туралы» Заң, «Жеке деректер және оларды қорғау туралы» Заң, «Электрондық құжат және электрондық цифрлық қолтаңба туралы» Заң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93790" y="4619506"/>
            <a:ext cx="168593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93790" y="4883348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793790" y="5013365"/>
            <a:ext cx="2487454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Үкімет қаулылары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793790" y="5362813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қауіпсіздікті қамтамасыз ету бойынша нормативтік құқықтық актілер, техникалық регламенттер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93790" y="6131957"/>
            <a:ext cx="168593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93790" y="6395799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793790" y="6525816"/>
            <a:ext cx="340125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Ведомстволық құжаттар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793790" y="6875264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даму, инновациялар және аэроғарыш өнеркәсібі министрлігінің, ҰҚК және басқа мемлекеттік органдардың бұйрықтары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93790" y="7644408"/>
            <a:ext cx="168593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93790" y="7908250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6"/>
          <p:cNvSpPr/>
          <p:nvPr/>
        </p:nvSpPr>
        <p:spPr>
          <a:xfrm>
            <a:off x="793790" y="8038267"/>
            <a:ext cx="3752493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стандарттар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793790" y="8387715"/>
            <a:ext cx="7556421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27001, ISO/IEC 27002, ISO 19011, NIST Cybersecurity Framework, CIS Controls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793790" y="8925044"/>
            <a:ext cx="7556421" cy="1147763"/>
          </a:xfrm>
          <a:prstGeom prst="roundRect">
            <a:avLst>
              <a:gd name="adj" fmla="val 6173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82" y="9178766"/>
            <a:ext cx="210860" cy="168593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341834" y="9110543"/>
            <a:ext cx="6839783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Маңызды:</a:t>
            </a: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Нормативтік база үнемі жаңартылып отырады. Аудит өткізер алдында ағымдағы нұсқаларымен танысу қажет. Ресми сайттарды тұрақты түрде бақылау ұсынылады.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2970</Words>
  <Application>Microsoft Office PowerPoint</Application>
  <PresentationFormat>Произвольный</PresentationFormat>
  <Paragraphs>389</Paragraphs>
  <Slides>35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Unbounded Bold</vt:lpstr>
      <vt:lpstr>Unbounded Light</vt:lpstr>
      <vt:lpstr>Arial</vt:lpstr>
      <vt:lpstr>Times New Roman</vt:lpstr>
      <vt:lpstr>Open Sans</vt:lpstr>
      <vt:lpstr>Office Theme</vt:lpstr>
      <vt:lpstr>Техникалық құралдар және ақпаратты қорғау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2026-01-18T19:47:34Z</dcterms:created>
  <dcterms:modified xsi:type="dcterms:W3CDTF">2026-11-03T19:45:29Z</dcterms:modified>
</cp:coreProperties>
</file>