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36"/>
  </p:notesMasterIdLst>
  <p:sldIdLst>
    <p:sldId id="300" r:id="rId2"/>
    <p:sldId id="256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80" r:id="rId23"/>
    <p:sldId id="281" r:id="rId24"/>
    <p:sldId id="283" r:id="rId25"/>
    <p:sldId id="285" r:id="rId26"/>
    <p:sldId id="286" r:id="rId27"/>
    <p:sldId id="287" r:id="rId28"/>
    <p:sldId id="288" r:id="rId29"/>
    <p:sldId id="289" r:id="rId30"/>
    <p:sldId id="290" r:id="rId31"/>
    <p:sldId id="292" r:id="rId32"/>
    <p:sldId id="293" r:id="rId33"/>
    <p:sldId id="294" r:id="rId34"/>
    <p:sldId id="295" r:id="rId35"/>
  </p:sldIdLst>
  <p:sldSz cx="14630400" cy="10972800"/>
  <p:notesSz cx="10972800" cy="14630400"/>
  <p:embeddedFontLst>
    <p:embeddedFont>
      <p:font typeface="Open Sans" pitchFamily="2" charset="0"/>
      <p:regular r:id="rId37"/>
      <p:bold r:id="rId38"/>
      <p:italic r:id="rId39"/>
      <p:boldItalic r:id="rId40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59" d="100"/>
          <a:sy n="59" d="100"/>
        </p:scale>
        <p:origin x="106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3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57256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1795781"/>
            <a:ext cx="12435840" cy="3820160"/>
          </a:xfrm>
        </p:spPr>
        <p:txBody>
          <a:bodyPr anchor="b"/>
          <a:lstStyle>
            <a:lvl1pPr algn="ctr"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5763261"/>
            <a:ext cx="10972800" cy="2649219"/>
          </a:xfrm>
        </p:spPr>
        <p:txBody>
          <a:bodyPr/>
          <a:lstStyle>
            <a:lvl1pPr marL="0" indent="0" algn="ctr">
              <a:buNone/>
              <a:defRPr sz="2880"/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6419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5" Type="http://schemas.openxmlformats.org/officeDocument/2006/relationships/image" Target="../media/image7.svg"/><Relationship Id="rId4" Type="http://schemas.openxmlformats.org/officeDocument/2006/relationships/image" Target="../media/image6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4.svg"/><Relationship Id="rId4" Type="http://schemas.openxmlformats.org/officeDocument/2006/relationships/image" Target="../media/image13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6.png"/><Relationship Id="rId5" Type="http://schemas.openxmlformats.org/officeDocument/2006/relationships/image" Target="../media/image32.svg"/><Relationship Id="rId4" Type="http://schemas.openxmlformats.org/officeDocument/2006/relationships/image" Target="../media/image31.sv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6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sv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43.svg"/><Relationship Id="rId5" Type="http://schemas.openxmlformats.org/officeDocument/2006/relationships/image" Target="../media/image42.png"/><Relationship Id="rId10" Type="http://schemas.openxmlformats.org/officeDocument/2006/relationships/image" Target="../media/image47.svg"/><Relationship Id="rId4" Type="http://schemas.openxmlformats.org/officeDocument/2006/relationships/image" Target="../media/image41.svg"/><Relationship Id="rId9" Type="http://schemas.openxmlformats.org/officeDocument/2006/relationships/image" Target="../media/image4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6" name="Заголовок 5"/>
          <p:cNvSpPr txBox="1">
            <a:spLocks noGrp="1"/>
          </p:cNvSpPr>
          <p:nvPr>
            <p:ph type="ctrTitle"/>
          </p:nvPr>
        </p:nvSpPr>
        <p:spPr>
          <a:xfrm>
            <a:off x="2889013" y="4454091"/>
            <a:ext cx="9319465" cy="1717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528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 құралдар және ақпаратты қорғау әдістері</a:t>
            </a:r>
            <a:endParaRPr lang="ru-RU" sz="336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0954" y="2314265"/>
            <a:ext cx="5014672" cy="113737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916678" y="6171482"/>
            <a:ext cx="8702041" cy="1458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16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Ержан </a:t>
            </a:r>
            <a:r>
              <a:rPr lang="ru-RU" sz="216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Асел</a:t>
            </a:r>
            <a:r>
              <a:rPr lang="ru-RU" sz="216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6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Ануаркызы</a:t>
            </a:r>
            <a:r>
              <a:rPr lang="ru-RU" sz="216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16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Ph.D.</a:t>
            </a:r>
            <a:r>
              <a:rPr lang="ru-RU" sz="216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16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қауымдастырылған</a:t>
            </a:r>
            <a:r>
              <a:rPr lang="ru-RU" sz="216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профессор</a:t>
            </a:r>
            <a:br>
              <a:rPr lang="en-US" sz="216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16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 err="1"/>
              <a:t>Assel.yerzhan@satbayev.university</a:t>
            </a:r>
            <a:br>
              <a:rPr lang="en-US" sz="216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16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7840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779877"/>
            <a:ext cx="7556421" cy="24803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Заманауи кибершабуылдар және оларға қарсы әдістер</a:t>
            </a:r>
            <a:endParaRPr lang="en-US" sz="3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109728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280190" y="3720703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Кибершабуылдардың өсуі мен маңызы</a:t>
            </a:r>
            <a:endParaRPr lang="en-US" sz="3900" dirty="0"/>
          </a:p>
        </p:txBody>
      </p:sp>
      <p:sp>
        <p:nvSpPr>
          <p:cNvPr id="6" name="Text 3"/>
          <p:cNvSpPr/>
          <p:nvPr/>
        </p:nvSpPr>
        <p:spPr>
          <a:xfrm>
            <a:off x="6280190" y="5258514"/>
            <a:ext cx="7556421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Технологиялардың дамуымен қатар киберқылмыстар да күрделене түсуде. Қазақстан мен әлем бойынша кибершабуылдардың саны қарқынды өсіп келеді. Бұл тенденция мемлекеттік және жеке секторда жаңа қорғаныс стратегияларын қажет етеді.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6280190" y="6751915"/>
            <a:ext cx="75564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Цифрлық трансформация процесінде киберқауіпсіздікке назар аудару өте маңызды. Әрбір жаңа технология жаңа қауіптерді де алып келеді, сондықтан үнемі сақ болу керек.</a:t>
            </a:r>
            <a:endParaRPr lang="en-US" sz="15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872859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2024 жыл: Қазақстандағы кибершабуылдардың жаңа деңгейі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93790" y="4509849"/>
            <a:ext cx="4215289" cy="2731651"/>
          </a:xfrm>
          <a:prstGeom prst="roundRect">
            <a:avLst>
              <a:gd name="adj" fmla="val 3052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999768" y="4715828"/>
            <a:ext cx="3803333" cy="9304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Zaimer.kz дерекқорының ұрлануы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999768" y="5765363"/>
            <a:ext cx="3803333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1,9 миллион адамның жеке мәліметтері Telegram-да ашық жарияланды. Бұл – қаржы секторындағы ең ірі дерек утечкасы.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207437" y="4509849"/>
            <a:ext cx="4215408" cy="2731651"/>
          </a:xfrm>
          <a:prstGeom prst="roundRect">
            <a:avLst>
              <a:gd name="adj" fmla="val 3052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7" name="Text 5"/>
          <p:cNvSpPr/>
          <p:nvPr/>
        </p:nvSpPr>
        <p:spPr>
          <a:xfrm>
            <a:off x="5413415" y="4715828"/>
            <a:ext cx="3803452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Министрлікке шпиондық шабуыл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5413415" y="5455206"/>
            <a:ext cx="3803452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Мемлекеттік органның серверіне жасалған шабуыл құпия ақпараттың ұрлануына әкелді. Ұлттық қауіпсіздікке тікелей қатер төнді.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9621203" y="4509849"/>
            <a:ext cx="4215289" cy="2731651"/>
          </a:xfrm>
          <a:prstGeom prst="roundRect">
            <a:avLst>
              <a:gd name="adj" fmla="val 3052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0" name="Text 8"/>
          <p:cNvSpPr/>
          <p:nvPr/>
        </p:nvSpPr>
        <p:spPr>
          <a:xfrm>
            <a:off x="9827181" y="4715828"/>
            <a:ext cx="3803333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Медициналық деректердің жоғалуы</a:t>
            </a:r>
            <a:endParaRPr lang="en-US" sz="1950" dirty="0"/>
          </a:p>
        </p:txBody>
      </p:sp>
      <p:sp>
        <p:nvSpPr>
          <p:cNvPr id="11" name="Text 9"/>
          <p:cNvSpPr/>
          <p:nvPr/>
        </p:nvSpPr>
        <p:spPr>
          <a:xfrm>
            <a:off x="9827181" y="5455206"/>
            <a:ext cx="3803333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Балалардың медициналық карталары мен жеке мәліметтері заңсыз қолға түсті. Бұл отбасылар үшін үлкен қауіп тудырды.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793790" y="7464742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Осы оқиғалар Қазақстандағы киберқауіпсіздік жүйесінің әлсіз тұстарын ашып берді. Мұндай жағдайлар жүйелі қорғаныс шараларының қажеттігін көрсетеді.</a:t>
            </a:r>
            <a:endParaRPr lang="en-US" sz="15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467570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Кибершабуылдар: цифрлық дәуірдің жаңа қауіпі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4183975"/>
            <a:ext cx="763202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Әлемдік статистика бойынша 2024 жылы кибершабуылдар саны алдыңғы жылмен салыстырғанда 30 пайызға артты. Бұл өсім әсіресе мемлекеттік органдар мен қаржы институттарына бағытталған шабуылдарға байланысты.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793790" y="5315188"/>
            <a:ext cx="763202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Қазақстан да бұл үрдістен тыс қалмады. Мемлекеттік және жеке секторда шабуылдардың жиілігі артып, олардың салдары да ауырлай түсуде. Экономикалық шығындар миллиардтаған теңгені құрайды.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8917543" y="4327803"/>
            <a:ext cx="4926568" cy="654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150"/>
              </a:lnSpc>
              <a:buNone/>
            </a:pPr>
            <a:r>
              <a:rPr lang="en-US" sz="51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30%</a:t>
            </a:r>
            <a:endParaRPr lang="en-US" sz="5150" dirty="0"/>
          </a:p>
        </p:txBody>
      </p:sp>
      <p:sp>
        <p:nvSpPr>
          <p:cNvPr id="6" name="Text 4"/>
          <p:cNvSpPr/>
          <p:nvPr/>
        </p:nvSpPr>
        <p:spPr>
          <a:xfrm>
            <a:off x="9723358" y="5230773"/>
            <a:ext cx="331493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Шабуылдардың өсуі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8917543" y="5739289"/>
            <a:ext cx="4926568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2024 жылы әлем бойынша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8917543" y="6552843"/>
            <a:ext cx="4926568" cy="654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150"/>
              </a:lnSpc>
              <a:buNone/>
            </a:pPr>
            <a:r>
              <a:rPr lang="en-US" sz="51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60%</a:t>
            </a:r>
            <a:endParaRPr lang="en-US" sz="5150" dirty="0"/>
          </a:p>
        </p:txBody>
      </p:sp>
      <p:sp>
        <p:nvSpPr>
          <p:cNvPr id="9" name="Text 7"/>
          <p:cNvSpPr/>
          <p:nvPr/>
        </p:nvSpPr>
        <p:spPr>
          <a:xfrm>
            <a:off x="9532858" y="7455813"/>
            <a:ext cx="3695819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Мемлекеттік органдар</a:t>
            </a:r>
            <a:endParaRPr lang="en-US" sz="1950" dirty="0"/>
          </a:p>
        </p:txBody>
      </p:sp>
      <p:sp>
        <p:nvSpPr>
          <p:cNvPr id="10" name="Text 8"/>
          <p:cNvSpPr/>
          <p:nvPr/>
        </p:nvSpPr>
        <p:spPr>
          <a:xfrm>
            <a:off x="8917543" y="7964329"/>
            <a:ext cx="4926568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Шабуылдардың үлесі</a:t>
            </a:r>
            <a:endParaRPr lang="en-US" sz="15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3283625"/>
            <a:ext cx="11791355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Кибершабуылдардың негізгі түрлері</a:t>
            </a:r>
            <a:endParaRPr lang="en-US" sz="3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3790" y="4300538"/>
            <a:ext cx="496133" cy="49613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537930" y="4418290"/>
            <a:ext cx="5653207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Фишинг және әлеуметтік инженерия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1537930" y="5157668"/>
            <a:ext cx="5653207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Пайдаланушыларды алдап, құпия ақпаратты алу әдісі. Жалған электрондық хаттар мен сайттар арқылы жүзеге асырылады.</a:t>
            </a:r>
            <a:endParaRPr lang="en-US" sz="15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39144" y="4300538"/>
            <a:ext cx="496133" cy="49613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8183285" y="4418290"/>
            <a:ext cx="312420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DDoS шабуылдары</a:t>
            </a:r>
            <a:endParaRPr lang="en-US" sz="1950" dirty="0"/>
          </a:p>
        </p:txBody>
      </p:sp>
      <p:sp>
        <p:nvSpPr>
          <p:cNvPr id="8" name="Text 4"/>
          <p:cNvSpPr/>
          <p:nvPr/>
        </p:nvSpPr>
        <p:spPr>
          <a:xfrm>
            <a:off x="8183285" y="4847511"/>
            <a:ext cx="565332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Серверлерді үлкен трафик ағынымен шамадан тыс жүктеп, қызметін тоқтату. Бизнеске үлкен зиян келтіреді.</a:t>
            </a:r>
            <a:endParaRPr lang="en-US" sz="15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3790" y="6507123"/>
            <a:ext cx="496133" cy="496133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537930" y="6624876"/>
            <a:ext cx="395632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Зиянды бағдарламалар</a:t>
            </a:r>
            <a:endParaRPr lang="en-US" sz="1950" dirty="0"/>
          </a:p>
        </p:txBody>
      </p:sp>
      <p:sp>
        <p:nvSpPr>
          <p:cNvPr id="11" name="Text 6"/>
          <p:cNvSpPr/>
          <p:nvPr/>
        </p:nvSpPr>
        <p:spPr>
          <a:xfrm>
            <a:off x="1537930" y="7054096"/>
            <a:ext cx="5653207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Вирустар, трояндар, ransomware – жүйелерді бұзатын және деректерді ұрлайтын бағдарламалар.</a:t>
            </a:r>
            <a:endParaRPr lang="en-US" sz="15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39144" y="6507123"/>
            <a:ext cx="496133" cy="496133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8183285" y="6624876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Ақпарат ұрлау</a:t>
            </a:r>
            <a:endParaRPr lang="en-US" sz="1950" dirty="0"/>
          </a:p>
        </p:txBody>
      </p:sp>
      <p:sp>
        <p:nvSpPr>
          <p:cNvPr id="14" name="Text 8"/>
          <p:cNvSpPr/>
          <p:nvPr/>
        </p:nvSpPr>
        <p:spPr>
          <a:xfrm>
            <a:off x="8183285" y="7054096"/>
            <a:ext cx="565332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Жеке және корпоративтік деректерді заңсыз жолмен алу, қолдану және сату. Ең қауіпті түрлерінің бірі.</a:t>
            </a:r>
            <a:endParaRPr lang="en-US" sz="15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109728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93790" y="4626173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Қазақстандағы нақты оқиғалар</a:t>
            </a:r>
            <a:endParaRPr lang="en-US" sz="3900" dirty="0"/>
          </a:p>
        </p:txBody>
      </p:sp>
      <p:sp>
        <p:nvSpPr>
          <p:cNvPr id="6" name="Text 3"/>
          <p:cNvSpPr/>
          <p:nvPr/>
        </p:nvSpPr>
        <p:spPr>
          <a:xfrm>
            <a:off x="793790" y="6163985"/>
            <a:ext cx="75564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Отандық кибершабуылдар тарихындағы ең ірі инциденттер қазіргі қорғаныс жүйесінің олқылықтарын көрсетеді. Әрбір оқиға маңызды сабақ береді.</a:t>
            </a:r>
            <a:endParaRPr lang="en-US" sz="15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664613"/>
            <a:ext cx="1195697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Zaimer.kz дерекқорының ірі утечкасы</a:t>
            </a:r>
            <a:endParaRPr lang="en-US" sz="3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805589"/>
            <a:ext cx="6279356" cy="6279356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7564874" y="2805589"/>
            <a:ext cx="6279356" cy="1903571"/>
          </a:xfrm>
          <a:prstGeom prst="roundRect">
            <a:avLst>
              <a:gd name="adj" fmla="val 4379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5" name="Text 2"/>
          <p:cNvSpPr/>
          <p:nvPr/>
        </p:nvSpPr>
        <p:spPr>
          <a:xfrm>
            <a:off x="7786092" y="3026807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Масштабы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7786092" y="3535323"/>
            <a:ext cx="5836920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1 947 022 адамның толық жеке мәліметтері – ЖСН, телефондар, мекенжайлар, қаржылық деректер ашық қолжетімді болды.</a:t>
            </a:r>
            <a:endParaRPr lang="en-US" sz="1550" dirty="0"/>
          </a:p>
        </p:txBody>
      </p:sp>
      <p:sp>
        <p:nvSpPr>
          <p:cNvPr id="7" name="Shape 4"/>
          <p:cNvSpPr/>
          <p:nvPr/>
        </p:nvSpPr>
        <p:spPr>
          <a:xfrm>
            <a:off x="7564874" y="4907518"/>
            <a:ext cx="6279356" cy="1903571"/>
          </a:xfrm>
          <a:prstGeom prst="roundRect">
            <a:avLst>
              <a:gd name="adj" fmla="val 4379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8" name="Text 5"/>
          <p:cNvSpPr/>
          <p:nvPr/>
        </p:nvSpPr>
        <p:spPr>
          <a:xfrm>
            <a:off x="7786092" y="5128736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Салдары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7786092" y="5637252"/>
            <a:ext cx="5836920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Мошенниктер осы деректерді пайдаланып жалған займдар ресімдеп, клиенттердің ақшаларын ұрлады. Мыңдаған адам зардап шекті.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7564874" y="7009448"/>
            <a:ext cx="6279356" cy="1903571"/>
          </a:xfrm>
          <a:prstGeom prst="roundRect">
            <a:avLst>
              <a:gd name="adj" fmla="val 4379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1" name="Text 8"/>
          <p:cNvSpPr/>
          <p:nvPr/>
        </p:nvSpPr>
        <p:spPr>
          <a:xfrm>
            <a:off x="7786092" y="7230666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Себептері</a:t>
            </a:r>
            <a:endParaRPr lang="en-US" sz="1950" dirty="0"/>
          </a:p>
        </p:txBody>
      </p:sp>
      <p:sp>
        <p:nvSpPr>
          <p:cNvPr id="12" name="Text 9"/>
          <p:cNvSpPr/>
          <p:nvPr/>
        </p:nvSpPr>
        <p:spPr>
          <a:xfrm>
            <a:off x="7786092" y="7739182"/>
            <a:ext cx="5836920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Ескірген жүйелер, әлсіз шифрлау механизмдері, қауіпсіздік аудитінің жүргізілмеуі және қызметкерлердің төмен дайындығы.</a:t>
            </a:r>
            <a:endParaRPr lang="en-US" sz="15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789033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Министрліктің серверіне жасалған шабуыл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3426023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2024 жылдың басында белгісіз хакерлер тобы бір министрліктің ішкі желісіне кіруге сәтті болды. Олар әлсіз парольдер мен жаңартылмаған бағдарламалық қамтамасыз етудің орнын пайдаланды.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7303770" y="4284345"/>
            <a:ext cx="22860" cy="4899422"/>
          </a:xfrm>
          <a:prstGeom prst="roundRect">
            <a:avLst>
              <a:gd name="adj" fmla="val 364651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" name="Shape 3"/>
          <p:cNvSpPr/>
          <p:nvPr/>
        </p:nvSpPr>
        <p:spPr>
          <a:xfrm>
            <a:off x="6519505" y="4496157"/>
            <a:ext cx="595313" cy="22860"/>
          </a:xfrm>
          <a:prstGeom prst="roundRect">
            <a:avLst>
              <a:gd name="adj" fmla="val 364651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Shape 4"/>
          <p:cNvSpPr/>
          <p:nvPr/>
        </p:nvSpPr>
        <p:spPr>
          <a:xfrm>
            <a:off x="7091958" y="4284345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7" name="Text 5"/>
          <p:cNvSpPr/>
          <p:nvPr/>
        </p:nvSpPr>
        <p:spPr>
          <a:xfrm>
            <a:off x="7166372" y="4321552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1</a:t>
            </a:r>
            <a:endParaRPr lang="en-US" sz="2300" dirty="0"/>
          </a:p>
        </p:txBody>
      </p:sp>
      <p:sp>
        <p:nvSpPr>
          <p:cNvPr id="8" name="Text 6"/>
          <p:cNvSpPr/>
          <p:nvPr/>
        </p:nvSpPr>
        <p:spPr>
          <a:xfrm>
            <a:off x="3842028" y="4352568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1-қадам: Кіру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793790" y="4781788"/>
            <a:ext cx="552914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Қызметкердің электрондық поштасына фишинг хат жіберіліп, есептік жазбасына қол жеткізілді.</a:t>
            </a:r>
            <a:endParaRPr lang="en-US" sz="1550" dirty="0"/>
          </a:p>
        </p:txBody>
      </p:sp>
      <p:sp>
        <p:nvSpPr>
          <p:cNvPr id="10" name="Shape 8"/>
          <p:cNvSpPr/>
          <p:nvPr/>
        </p:nvSpPr>
        <p:spPr>
          <a:xfrm>
            <a:off x="7515582" y="5686782"/>
            <a:ext cx="595313" cy="22860"/>
          </a:xfrm>
          <a:prstGeom prst="roundRect">
            <a:avLst>
              <a:gd name="adj" fmla="val 364651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1" name="Shape 9"/>
          <p:cNvSpPr/>
          <p:nvPr/>
        </p:nvSpPr>
        <p:spPr>
          <a:xfrm>
            <a:off x="7091958" y="5474970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2" name="Text 10"/>
          <p:cNvSpPr/>
          <p:nvPr/>
        </p:nvSpPr>
        <p:spPr>
          <a:xfrm>
            <a:off x="7166372" y="5512177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2</a:t>
            </a:r>
            <a:endParaRPr lang="en-US" sz="2300" dirty="0"/>
          </a:p>
        </p:txBody>
      </p:sp>
      <p:sp>
        <p:nvSpPr>
          <p:cNvPr id="13" name="Text 11"/>
          <p:cNvSpPr/>
          <p:nvPr/>
        </p:nvSpPr>
        <p:spPr>
          <a:xfrm>
            <a:off x="8307467" y="5543193"/>
            <a:ext cx="330981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2-қадам: Жүйеге ену</a:t>
            </a:r>
            <a:endParaRPr lang="en-US" sz="1950" dirty="0"/>
          </a:p>
        </p:txBody>
      </p:sp>
      <p:sp>
        <p:nvSpPr>
          <p:cNvPr id="14" name="Text 12"/>
          <p:cNvSpPr/>
          <p:nvPr/>
        </p:nvSpPr>
        <p:spPr>
          <a:xfrm>
            <a:off x="8307467" y="5972413"/>
            <a:ext cx="552914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Хакерлер ішкі желіге кіріп, басқа қызметкерлердің есептік жазбаларын да бақылауға алды.</a:t>
            </a:r>
            <a:endParaRPr lang="en-US" sz="1550" dirty="0"/>
          </a:p>
        </p:txBody>
      </p:sp>
      <p:sp>
        <p:nvSpPr>
          <p:cNvPr id="15" name="Shape 13"/>
          <p:cNvSpPr/>
          <p:nvPr/>
        </p:nvSpPr>
        <p:spPr>
          <a:xfrm>
            <a:off x="6519505" y="6713101"/>
            <a:ext cx="595313" cy="22860"/>
          </a:xfrm>
          <a:prstGeom prst="roundRect">
            <a:avLst>
              <a:gd name="adj" fmla="val 364651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6" name="Shape 14"/>
          <p:cNvSpPr/>
          <p:nvPr/>
        </p:nvSpPr>
        <p:spPr>
          <a:xfrm>
            <a:off x="7091958" y="6501289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7" name="Text 15"/>
          <p:cNvSpPr/>
          <p:nvPr/>
        </p:nvSpPr>
        <p:spPr>
          <a:xfrm>
            <a:off x="7166372" y="6538496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3</a:t>
            </a:r>
            <a:endParaRPr lang="en-US" sz="2300" dirty="0"/>
          </a:p>
        </p:txBody>
      </p:sp>
      <p:sp>
        <p:nvSpPr>
          <p:cNvPr id="18" name="Text 16"/>
          <p:cNvSpPr/>
          <p:nvPr/>
        </p:nvSpPr>
        <p:spPr>
          <a:xfrm>
            <a:off x="1976557" y="6569512"/>
            <a:ext cx="4346377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3-қадам: Деректерді ұрлау</a:t>
            </a:r>
            <a:endParaRPr lang="en-US" sz="1950" dirty="0"/>
          </a:p>
        </p:txBody>
      </p:sp>
      <p:sp>
        <p:nvSpPr>
          <p:cNvPr id="19" name="Text 17"/>
          <p:cNvSpPr/>
          <p:nvPr/>
        </p:nvSpPr>
        <p:spPr>
          <a:xfrm>
            <a:off x="793790" y="6998732"/>
            <a:ext cx="552914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Құпия хат алмасулар, стратегиялық құжаттар және басқа да маңызды ақпарат көшіріліп алынды.</a:t>
            </a:r>
            <a:endParaRPr lang="en-US" sz="1550" dirty="0"/>
          </a:p>
        </p:txBody>
      </p:sp>
      <p:sp>
        <p:nvSpPr>
          <p:cNvPr id="20" name="Shape 18"/>
          <p:cNvSpPr/>
          <p:nvPr/>
        </p:nvSpPr>
        <p:spPr>
          <a:xfrm>
            <a:off x="7515582" y="7739539"/>
            <a:ext cx="595313" cy="22860"/>
          </a:xfrm>
          <a:prstGeom prst="roundRect">
            <a:avLst>
              <a:gd name="adj" fmla="val 364651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1" name="Shape 19"/>
          <p:cNvSpPr/>
          <p:nvPr/>
        </p:nvSpPr>
        <p:spPr>
          <a:xfrm>
            <a:off x="7091958" y="7527727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2" name="Text 20"/>
          <p:cNvSpPr/>
          <p:nvPr/>
        </p:nvSpPr>
        <p:spPr>
          <a:xfrm>
            <a:off x="7166372" y="7564934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4</a:t>
            </a:r>
            <a:endParaRPr lang="en-US" sz="2300" dirty="0"/>
          </a:p>
        </p:txBody>
      </p:sp>
      <p:sp>
        <p:nvSpPr>
          <p:cNvPr id="23" name="Text 21"/>
          <p:cNvSpPr/>
          <p:nvPr/>
        </p:nvSpPr>
        <p:spPr>
          <a:xfrm>
            <a:off x="8307467" y="7595949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Салдары</a:t>
            </a:r>
            <a:endParaRPr lang="en-US" sz="1950" dirty="0"/>
          </a:p>
        </p:txBody>
      </p:sp>
      <p:sp>
        <p:nvSpPr>
          <p:cNvPr id="24" name="Text 22"/>
          <p:cNvSpPr/>
          <p:nvPr/>
        </p:nvSpPr>
        <p:spPr>
          <a:xfrm>
            <a:off x="8307467" y="8025170"/>
            <a:ext cx="5529143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Ұлттық қауіпсіздікке төнген қатер, сыртқы мемлекеттердің мүддесі, халықаралық беделдің зақымдалуы.</a:t>
            </a:r>
            <a:endParaRPr lang="en-US" sz="15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030968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Медициналық ақпараттық жүйедегі деректердің ұрлануы</a:t>
            </a:r>
            <a:endParaRPr lang="en-US" sz="3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3792022"/>
            <a:ext cx="4926568" cy="492656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212086" y="3747373"/>
            <a:ext cx="763202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Қазақстанның бірыңғай медициналық ақпараттық жүйесі 2024 жылы кибершабуылға ұшырады. Нәтижесінде мыңдаған балалардың жеке және медициналық деректері заңсыз қолға түсті.</a:t>
            </a:r>
            <a:endParaRPr lang="en-US" sz="1550" dirty="0"/>
          </a:p>
        </p:txBody>
      </p:sp>
      <p:sp>
        <p:nvSpPr>
          <p:cNvPr id="5" name="Text 2"/>
          <p:cNvSpPr/>
          <p:nvPr/>
        </p:nvSpPr>
        <p:spPr>
          <a:xfrm>
            <a:off x="6212086" y="4878586"/>
            <a:ext cx="763202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Ұрланған ақпарат: толық аты-жөні, туған күні, ЖСН, мекенжайы, ата-анасының байланыс деректері, вакцинация тарихы, медициналық диагноздар мен емдеу тарихы.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6212086" y="6009799"/>
            <a:ext cx="763202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Бұл деректер әлеуметтік инженерия, таргеттік алаяқтық және тіпті баланы ұрлау қылмыстарында пайдаланылуы мүмкін. Ата-аналар қауіпті хабарламалар алып, үлкен стресс сезінді.</a:t>
            </a:r>
            <a:endParaRPr lang="en-US" sz="15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786182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DDoS шабуылы: отандық интернет ресурсына шабуыл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4423172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2024 жылдың қаңтар айында Қазақстанның ірі электрондық коммерция платформасы күшті DDoS шабуылына ұшырады. Шабуылшылар әлемнің әр түкпірінен мыңдаған IP-адрестерді пайдаланды.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793790" y="5281493"/>
            <a:ext cx="4215289" cy="2905006"/>
          </a:xfrm>
          <a:prstGeom prst="roundRect">
            <a:avLst>
              <a:gd name="adj" fmla="val 287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5" name="Shape 3"/>
          <p:cNvSpPr/>
          <p:nvPr/>
        </p:nvSpPr>
        <p:spPr>
          <a:xfrm>
            <a:off x="999768" y="5487472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63479" y="5651063"/>
            <a:ext cx="267891" cy="267891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99768" y="6281142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Ұзақтығы</a:t>
            </a:r>
            <a:endParaRPr lang="en-US" sz="1950" dirty="0"/>
          </a:p>
        </p:txBody>
      </p:sp>
      <p:sp>
        <p:nvSpPr>
          <p:cNvPr id="8" name="Text 5"/>
          <p:cNvSpPr/>
          <p:nvPr/>
        </p:nvSpPr>
        <p:spPr>
          <a:xfrm>
            <a:off x="999768" y="6710362"/>
            <a:ext cx="3803333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Шабуыл 6 сағатқа созылды. Сайт толығымен қолжетімсіз болды, клиенттер қызметтерді пайдалана алмады.</a:t>
            </a:r>
            <a:endParaRPr lang="en-US" sz="1550" dirty="0"/>
          </a:p>
        </p:txBody>
      </p:sp>
      <p:sp>
        <p:nvSpPr>
          <p:cNvPr id="9" name="Shape 6"/>
          <p:cNvSpPr/>
          <p:nvPr/>
        </p:nvSpPr>
        <p:spPr>
          <a:xfrm>
            <a:off x="5207437" y="5281493"/>
            <a:ext cx="4215408" cy="2905006"/>
          </a:xfrm>
          <a:prstGeom prst="roundRect">
            <a:avLst>
              <a:gd name="adj" fmla="val 287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0" name="Shape 7"/>
          <p:cNvSpPr/>
          <p:nvPr/>
        </p:nvSpPr>
        <p:spPr>
          <a:xfrm>
            <a:off x="5413415" y="5487472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77126" y="5651063"/>
            <a:ext cx="267891" cy="267891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413415" y="6281142"/>
            <a:ext cx="2492097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Қарқындылығы</a:t>
            </a:r>
            <a:endParaRPr lang="en-US" sz="1950" dirty="0"/>
          </a:p>
        </p:txBody>
      </p:sp>
      <p:sp>
        <p:nvSpPr>
          <p:cNvPr id="13" name="Text 9"/>
          <p:cNvSpPr/>
          <p:nvPr/>
        </p:nvSpPr>
        <p:spPr>
          <a:xfrm>
            <a:off x="5413415" y="6710362"/>
            <a:ext cx="3803452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Секундына 500 гигабиттен астам трафик серверлерге бағытталды, бұл қалыпты жүктемеден 1000 есе көп.</a:t>
            </a:r>
            <a:endParaRPr lang="en-US" sz="1550" dirty="0"/>
          </a:p>
        </p:txBody>
      </p:sp>
      <p:sp>
        <p:nvSpPr>
          <p:cNvPr id="14" name="Shape 10"/>
          <p:cNvSpPr/>
          <p:nvPr/>
        </p:nvSpPr>
        <p:spPr>
          <a:xfrm>
            <a:off x="9621203" y="5281493"/>
            <a:ext cx="4215289" cy="2905006"/>
          </a:xfrm>
          <a:prstGeom prst="roundRect">
            <a:avLst>
              <a:gd name="adj" fmla="val 287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5" name="Shape 11"/>
          <p:cNvSpPr/>
          <p:nvPr/>
        </p:nvSpPr>
        <p:spPr>
          <a:xfrm>
            <a:off x="9827181" y="5487472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90892" y="5651063"/>
            <a:ext cx="267891" cy="267891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9827181" y="6281142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Шығындар</a:t>
            </a:r>
            <a:endParaRPr lang="en-US" sz="1950" dirty="0"/>
          </a:p>
        </p:txBody>
      </p:sp>
      <p:sp>
        <p:nvSpPr>
          <p:cNvPr id="18" name="Text 13"/>
          <p:cNvSpPr/>
          <p:nvPr/>
        </p:nvSpPr>
        <p:spPr>
          <a:xfrm>
            <a:off x="9827181" y="6710362"/>
            <a:ext cx="3803333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Тікелей қаржылық залал 50 млн теңгеден асты. Беделдік шығындар одан да жоғары болды.</a:t>
            </a:r>
            <a:endParaRPr lang="en-US" sz="15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480905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93790" y="5866567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Кибершабуылдардың технологиялық негіздері</a:t>
            </a:r>
            <a:endParaRPr lang="en-US" sz="3900" dirty="0"/>
          </a:p>
        </p:txBody>
      </p:sp>
      <p:sp>
        <p:nvSpPr>
          <p:cNvPr id="6" name="Text 3"/>
          <p:cNvSpPr/>
          <p:nvPr/>
        </p:nvSpPr>
        <p:spPr>
          <a:xfrm>
            <a:off x="793790" y="7404378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Кибершабуылдарды түсіну үшін олардың техникалық құрылымын білу маңызды. Қорғану стратегиясы қауіптің сипатына негізделуі керек.</a:t>
            </a:r>
            <a:endParaRPr lang="en-US" sz="15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94328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Вирустар мен зиянды бағдарламалардың түрлері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93790" y="2931319"/>
            <a:ext cx="13042821" cy="1190744"/>
          </a:xfrm>
          <a:prstGeom prst="roundRect">
            <a:avLst>
              <a:gd name="adj" fmla="val 7001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4" name="Shape 2"/>
          <p:cNvSpPr/>
          <p:nvPr/>
        </p:nvSpPr>
        <p:spPr>
          <a:xfrm>
            <a:off x="816650" y="2954179"/>
            <a:ext cx="793790" cy="1145024"/>
          </a:xfrm>
          <a:prstGeom prst="roundRect">
            <a:avLst>
              <a:gd name="adj" fmla="val 7046"/>
            </a:avLst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" name="Text 3"/>
          <p:cNvSpPr/>
          <p:nvPr/>
        </p:nvSpPr>
        <p:spPr>
          <a:xfrm>
            <a:off x="1060847" y="3340656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1</a:t>
            </a:r>
            <a:endParaRPr lang="en-US" sz="2300" dirty="0"/>
          </a:p>
        </p:txBody>
      </p:sp>
      <p:sp>
        <p:nvSpPr>
          <p:cNvPr id="6" name="Text 4"/>
          <p:cNvSpPr/>
          <p:nvPr/>
        </p:nvSpPr>
        <p:spPr>
          <a:xfrm>
            <a:off x="1808798" y="3152537"/>
            <a:ext cx="2614732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Макровирустар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1808798" y="3581757"/>
            <a:ext cx="1180659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Microsoft Office құжаттарына енгізіледі. Макро функцияларын пайдаланып таралады және файлдарды бұзады.</a:t>
            </a:r>
            <a:endParaRPr lang="en-US" sz="1550" dirty="0"/>
          </a:p>
        </p:txBody>
      </p:sp>
      <p:sp>
        <p:nvSpPr>
          <p:cNvPr id="8" name="Shape 6"/>
          <p:cNvSpPr/>
          <p:nvPr/>
        </p:nvSpPr>
        <p:spPr>
          <a:xfrm>
            <a:off x="793790" y="4320421"/>
            <a:ext cx="13042821" cy="1190744"/>
          </a:xfrm>
          <a:prstGeom prst="roundRect">
            <a:avLst>
              <a:gd name="adj" fmla="val 7001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9" name="Shape 7"/>
          <p:cNvSpPr/>
          <p:nvPr/>
        </p:nvSpPr>
        <p:spPr>
          <a:xfrm>
            <a:off x="816650" y="4343281"/>
            <a:ext cx="793790" cy="1145024"/>
          </a:xfrm>
          <a:prstGeom prst="roundRect">
            <a:avLst>
              <a:gd name="adj" fmla="val 7046"/>
            </a:avLst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0" name="Text 8"/>
          <p:cNvSpPr/>
          <p:nvPr/>
        </p:nvSpPr>
        <p:spPr>
          <a:xfrm>
            <a:off x="1060847" y="4729758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2</a:t>
            </a:r>
            <a:endParaRPr lang="en-US" sz="2300" dirty="0"/>
          </a:p>
        </p:txBody>
      </p:sp>
      <p:sp>
        <p:nvSpPr>
          <p:cNvPr id="11" name="Text 9"/>
          <p:cNvSpPr/>
          <p:nvPr/>
        </p:nvSpPr>
        <p:spPr>
          <a:xfrm>
            <a:off x="1808798" y="4541639"/>
            <a:ext cx="3539847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Резиденттік вирустар</a:t>
            </a:r>
            <a:endParaRPr lang="en-US" sz="1950" dirty="0"/>
          </a:p>
        </p:txBody>
      </p:sp>
      <p:sp>
        <p:nvSpPr>
          <p:cNvPr id="12" name="Text 10"/>
          <p:cNvSpPr/>
          <p:nvPr/>
        </p:nvSpPr>
        <p:spPr>
          <a:xfrm>
            <a:off x="1808798" y="4970859"/>
            <a:ext cx="1180659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Компьютердің жедел жадында орналасады. Жүйе қосылған кезде белсенді болып, үнемі әрекет етеді.</a:t>
            </a:r>
            <a:endParaRPr lang="en-US" sz="1550" dirty="0"/>
          </a:p>
        </p:txBody>
      </p:sp>
      <p:sp>
        <p:nvSpPr>
          <p:cNvPr id="13" name="Shape 11"/>
          <p:cNvSpPr/>
          <p:nvPr/>
        </p:nvSpPr>
        <p:spPr>
          <a:xfrm>
            <a:off x="793790" y="5709523"/>
            <a:ext cx="13042821" cy="1190744"/>
          </a:xfrm>
          <a:prstGeom prst="roundRect">
            <a:avLst>
              <a:gd name="adj" fmla="val 7001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4" name="Shape 12"/>
          <p:cNvSpPr/>
          <p:nvPr/>
        </p:nvSpPr>
        <p:spPr>
          <a:xfrm>
            <a:off x="816650" y="5732383"/>
            <a:ext cx="793790" cy="1145024"/>
          </a:xfrm>
          <a:prstGeom prst="roundRect">
            <a:avLst>
              <a:gd name="adj" fmla="val 7046"/>
            </a:avLst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5" name="Text 13"/>
          <p:cNvSpPr/>
          <p:nvPr/>
        </p:nvSpPr>
        <p:spPr>
          <a:xfrm>
            <a:off x="1060847" y="6118860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3</a:t>
            </a:r>
            <a:endParaRPr lang="en-US" sz="2300" dirty="0"/>
          </a:p>
        </p:txBody>
      </p:sp>
      <p:sp>
        <p:nvSpPr>
          <p:cNvPr id="16" name="Text 14"/>
          <p:cNvSpPr/>
          <p:nvPr/>
        </p:nvSpPr>
        <p:spPr>
          <a:xfrm>
            <a:off x="1808798" y="5930741"/>
            <a:ext cx="440757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Резиденттік емес вирустар</a:t>
            </a:r>
            <a:endParaRPr lang="en-US" sz="1950" dirty="0"/>
          </a:p>
        </p:txBody>
      </p:sp>
      <p:sp>
        <p:nvSpPr>
          <p:cNvPr id="17" name="Text 15"/>
          <p:cNvSpPr/>
          <p:nvPr/>
        </p:nvSpPr>
        <p:spPr>
          <a:xfrm>
            <a:off x="1808798" y="6359962"/>
            <a:ext cx="1180659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Жедел жадта тұрақты орналаспайды. Белгілі бір файл іске қосылған кезде ғана белсенді болады.</a:t>
            </a:r>
            <a:endParaRPr lang="en-US" sz="1550" dirty="0"/>
          </a:p>
        </p:txBody>
      </p:sp>
      <p:sp>
        <p:nvSpPr>
          <p:cNvPr id="18" name="Shape 16"/>
          <p:cNvSpPr/>
          <p:nvPr/>
        </p:nvSpPr>
        <p:spPr>
          <a:xfrm>
            <a:off x="793790" y="7098625"/>
            <a:ext cx="13042821" cy="1190744"/>
          </a:xfrm>
          <a:prstGeom prst="roundRect">
            <a:avLst>
              <a:gd name="adj" fmla="val 7001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9" name="Shape 17"/>
          <p:cNvSpPr/>
          <p:nvPr/>
        </p:nvSpPr>
        <p:spPr>
          <a:xfrm>
            <a:off x="816650" y="7121485"/>
            <a:ext cx="793790" cy="1145024"/>
          </a:xfrm>
          <a:prstGeom prst="roundRect">
            <a:avLst>
              <a:gd name="adj" fmla="val 7046"/>
            </a:avLst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0" name="Text 18"/>
          <p:cNvSpPr/>
          <p:nvPr/>
        </p:nvSpPr>
        <p:spPr>
          <a:xfrm>
            <a:off x="1060847" y="7507962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4</a:t>
            </a:r>
            <a:endParaRPr lang="en-US" sz="2300" dirty="0"/>
          </a:p>
        </p:txBody>
      </p:sp>
      <p:sp>
        <p:nvSpPr>
          <p:cNvPr id="21" name="Text 19"/>
          <p:cNvSpPr/>
          <p:nvPr/>
        </p:nvSpPr>
        <p:spPr>
          <a:xfrm>
            <a:off x="1808798" y="7319843"/>
            <a:ext cx="379749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Полиморфты вирустар</a:t>
            </a:r>
            <a:endParaRPr lang="en-US" sz="1950" dirty="0"/>
          </a:p>
        </p:txBody>
      </p:sp>
      <p:sp>
        <p:nvSpPr>
          <p:cNvPr id="22" name="Text 20"/>
          <p:cNvSpPr/>
          <p:nvPr/>
        </p:nvSpPr>
        <p:spPr>
          <a:xfrm>
            <a:off x="1808798" y="7749064"/>
            <a:ext cx="1180659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Өздерінің кодын үнемі өзгертіп отырады. Антивирустық бағдарламаларға анықталмауға тырысады.</a:t>
            </a:r>
            <a:endParaRPr lang="en-US" sz="1550" dirty="0"/>
          </a:p>
        </p:txBody>
      </p:sp>
      <p:sp>
        <p:nvSpPr>
          <p:cNvPr id="23" name="Shape 21"/>
          <p:cNvSpPr/>
          <p:nvPr/>
        </p:nvSpPr>
        <p:spPr>
          <a:xfrm>
            <a:off x="793790" y="8487728"/>
            <a:ext cx="13042821" cy="1190744"/>
          </a:xfrm>
          <a:prstGeom prst="roundRect">
            <a:avLst>
              <a:gd name="adj" fmla="val 7001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4" name="Shape 22"/>
          <p:cNvSpPr/>
          <p:nvPr/>
        </p:nvSpPr>
        <p:spPr>
          <a:xfrm>
            <a:off x="816650" y="8510588"/>
            <a:ext cx="793790" cy="1145024"/>
          </a:xfrm>
          <a:prstGeom prst="roundRect">
            <a:avLst>
              <a:gd name="adj" fmla="val 7046"/>
            </a:avLst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5" name="Text 23"/>
          <p:cNvSpPr/>
          <p:nvPr/>
        </p:nvSpPr>
        <p:spPr>
          <a:xfrm>
            <a:off x="1060847" y="8897064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5</a:t>
            </a:r>
            <a:endParaRPr lang="en-US" sz="2300" dirty="0"/>
          </a:p>
        </p:txBody>
      </p:sp>
      <p:sp>
        <p:nvSpPr>
          <p:cNvPr id="26" name="Text 24"/>
          <p:cNvSpPr/>
          <p:nvPr/>
        </p:nvSpPr>
        <p:spPr>
          <a:xfrm>
            <a:off x="1808798" y="8708946"/>
            <a:ext cx="390525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Троян бағдарламалары</a:t>
            </a:r>
            <a:endParaRPr lang="en-US" sz="1950" dirty="0"/>
          </a:p>
        </p:txBody>
      </p:sp>
      <p:sp>
        <p:nvSpPr>
          <p:cNvPr id="27" name="Text 25"/>
          <p:cNvSpPr/>
          <p:nvPr/>
        </p:nvSpPr>
        <p:spPr>
          <a:xfrm>
            <a:off x="1808798" y="9138166"/>
            <a:ext cx="1180659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Пайдалы бағдарлама ретінде танылады, бірақ зиянды әрекеттер жасайды. Деректерді ұрлайды, жүйені бұзады.</a:t>
            </a:r>
            <a:endParaRPr lang="en-US" sz="15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983706"/>
            <a:ext cx="12197239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Вирус жұққан компьютердің белгілері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4099798"/>
            <a:ext cx="5451158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Функционалдық мәселелер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793790" y="4670227"/>
            <a:ext cx="627935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Бағдарламалардың жұмысының нашарлауы немесе толық тоқтауы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793790" y="5374719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Жүйенің баяу жүктелуі және өшуі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793790" y="5761673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Файлдардың өздігінен жоғалуы немесе өзгеруі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793790" y="6148626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Интернет байланысының төмендеуі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793790" y="6535579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Процессордың шамадан тыс жүктелуі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7564874" y="4099798"/>
            <a:ext cx="3737372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Визуалды белгілер</a:t>
            </a:r>
            <a:endParaRPr lang="en-US" sz="2300" dirty="0"/>
          </a:p>
        </p:txBody>
      </p:sp>
      <p:sp>
        <p:nvSpPr>
          <p:cNvPr id="10" name="Text 8"/>
          <p:cNvSpPr/>
          <p:nvPr/>
        </p:nvSpPr>
        <p:spPr>
          <a:xfrm>
            <a:off x="7564874" y="4670227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Экранда түсініксіз хабарламалар пайда болуы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7564874" y="5057180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Бөтен символдар мен графикалық элементтердің шығуы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7564874" y="5444133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Браузерде жарнама терезелерінің көбеюі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7564874" y="5831086"/>
            <a:ext cx="627935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Мәзірлердің өзгеруі немесе жаңа белгісіз бағдарламалардың пайда болуы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7564874" y="6535579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Курсордың өздігінен қозғалуы</a:t>
            </a:r>
            <a:endParaRPr lang="en-US" sz="1550" dirty="0"/>
          </a:p>
        </p:txBody>
      </p:sp>
      <p:sp>
        <p:nvSpPr>
          <p:cNvPr id="15" name="Shape 13"/>
          <p:cNvSpPr/>
          <p:nvPr/>
        </p:nvSpPr>
        <p:spPr>
          <a:xfrm>
            <a:off x="793790" y="7145774"/>
            <a:ext cx="13042821" cy="843201"/>
          </a:xfrm>
          <a:prstGeom prst="roundRect">
            <a:avLst>
              <a:gd name="adj" fmla="val 9886"/>
            </a:avLst>
          </a:prstGeom>
          <a:solidFill>
            <a:srgbClr val="C1F1E5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148" y="7448669"/>
            <a:ext cx="248007" cy="198358"/>
          </a:xfrm>
          <a:prstGeom prst="rect">
            <a:avLst/>
          </a:prstGeom>
        </p:spPr>
      </p:pic>
      <p:sp>
        <p:nvSpPr>
          <p:cNvPr id="17" name="Text 14"/>
          <p:cNvSpPr/>
          <p:nvPr/>
        </p:nvSpPr>
        <p:spPr>
          <a:xfrm>
            <a:off x="1438513" y="7393662"/>
            <a:ext cx="1219973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Егер осы белгілердің кем дегенде үшеуі байқалса, компьютерді дереу тексеру қажет!</a:t>
            </a:r>
            <a:endParaRPr lang="en-US" sz="15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872258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Фишинг: адам психологиясына бағытталған шабуыл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3509248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Фишинг – техникалық емес, психологиялық әдіс. Хакерлер адамдардың сенгіштігі мен сақтықсыздығын пайдаланады.</a:t>
            </a:r>
            <a:endParaRPr lang="en-US" sz="15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4050030"/>
            <a:ext cx="6521410" cy="79379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92148" y="5042178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1. Жалған хат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992148" y="5471398"/>
            <a:ext cx="6124694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Танымал компаниядан немесе мемлекеттік органнан келген сияқты электрондық хат жіберіледі.</a:t>
            </a:r>
            <a:endParaRPr lang="en-US" sz="15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0" y="4050030"/>
            <a:ext cx="6521410" cy="79379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7513558" y="5042178"/>
            <a:ext cx="5266492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2. Қорқыту немесе ынталандыру</a:t>
            </a:r>
            <a:endParaRPr lang="en-US" sz="1950" dirty="0"/>
          </a:p>
        </p:txBody>
      </p:sp>
      <p:sp>
        <p:nvSpPr>
          <p:cNvPr id="9" name="Text 5"/>
          <p:cNvSpPr/>
          <p:nvPr/>
        </p:nvSpPr>
        <p:spPr>
          <a:xfrm>
            <a:off x="7513558" y="5471398"/>
            <a:ext cx="6124694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Хатта есептік жазбаны блоктау қаупі немесе сыйлық алу мүмкіндігі туралы айтылады.</a:t>
            </a:r>
            <a:endParaRPr lang="en-US" sz="15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790" y="6304836"/>
            <a:ext cx="6521410" cy="79379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992148" y="7296983"/>
            <a:ext cx="291738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3. Жалған сілтеме</a:t>
            </a:r>
            <a:endParaRPr lang="en-US" sz="1950" dirty="0"/>
          </a:p>
        </p:txBody>
      </p:sp>
      <p:sp>
        <p:nvSpPr>
          <p:cNvPr id="12" name="Text 7"/>
          <p:cNvSpPr/>
          <p:nvPr/>
        </p:nvSpPr>
        <p:spPr>
          <a:xfrm>
            <a:off x="992148" y="7726204"/>
            <a:ext cx="6124694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Құрбан сілтемені басып, ұқсас сайтқа кіреді және логин мен парольді енгізеді.</a:t>
            </a:r>
            <a:endParaRPr lang="en-US" sz="155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15200" y="6304836"/>
            <a:ext cx="6521410" cy="793790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7513558" y="7296983"/>
            <a:ext cx="382964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4. Деректердің ұрлануы</a:t>
            </a:r>
            <a:endParaRPr lang="en-US" sz="1950" dirty="0"/>
          </a:p>
        </p:txBody>
      </p:sp>
      <p:sp>
        <p:nvSpPr>
          <p:cNvPr id="15" name="Text 9"/>
          <p:cNvSpPr/>
          <p:nvPr/>
        </p:nvSpPr>
        <p:spPr>
          <a:xfrm>
            <a:off x="7513558" y="7726204"/>
            <a:ext cx="6124694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Енгізілген мәліметтер хакерлердің қолына түседі және заңсыз мақсатта пайдаланылады.</a:t>
            </a:r>
            <a:endParaRPr lang="en-US" sz="1550" dirty="0"/>
          </a:p>
        </p:txBody>
      </p:sp>
      <p:sp>
        <p:nvSpPr>
          <p:cNvPr id="16" name="Text 10"/>
          <p:cNvSpPr/>
          <p:nvPr/>
        </p:nvSpPr>
        <p:spPr>
          <a:xfrm>
            <a:off x="793790" y="8782883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Әлеуметтік желілерде де фишинг кең таралған. Жалған профильдер арқылы достармен байланыс орнатып, құпия ақпарат сұралады.</a:t>
            </a:r>
            <a:endParaRPr lang="en-US" sz="15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658773"/>
            <a:ext cx="10646926" cy="558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35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Ransomware: деректерді кепілге алу</a:t>
            </a:r>
            <a:endParaRPr lang="en-US" sz="3500" dirty="0"/>
          </a:p>
        </p:txBody>
      </p:sp>
      <p:sp>
        <p:nvSpPr>
          <p:cNvPr id="3" name="Text 1"/>
          <p:cNvSpPr/>
          <p:nvPr/>
        </p:nvSpPr>
        <p:spPr>
          <a:xfrm>
            <a:off x="793790" y="1602700"/>
            <a:ext cx="6977420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Ransomware – зиянды бағдарламаның ең қауіпті түрі. Ол құрбанның барлық маңызды файлдарын шифрлайды және оларды ашу үшін төлем талап етеді.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793790" y="2290286"/>
            <a:ext cx="6977420" cy="8143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Шабуыл кезеңдері: алдымен вирус жүйеге еніп, деректерді талдайды. Содан кейін ең маңызды файлдарды – құжаттар, фотосуреттер, дерекқорлар – қатты шифрлайды. Экранда төлем талап ететін хабарлама шығады.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93790" y="3249335"/>
            <a:ext cx="6977420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2024 жылы Қазақстанда бірнеше ірі ұйым ransomware зардап шекті. Олардың кейбіреуі миллиондаған теңге төлемек болды, бірақ кепілдік жоқ.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9930765" y="2799993"/>
            <a:ext cx="2197060" cy="446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500"/>
              </a:lnSpc>
              <a:buNone/>
            </a:pPr>
            <a:r>
              <a:rPr lang="en-US" sz="35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85%</a:t>
            </a:r>
            <a:endParaRPr lang="en-US" sz="350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9663" y="1683544"/>
            <a:ext cx="2679383" cy="2679383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9434155" y="4568309"/>
            <a:ext cx="3190280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5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Төлеген компаниялар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8214598" y="5008007"/>
            <a:ext cx="5629513" cy="2714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Деректерін қайтармады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930765" y="6762036"/>
            <a:ext cx="2197060" cy="446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500"/>
              </a:lnSpc>
              <a:buNone/>
            </a:pPr>
            <a:r>
              <a:rPr lang="en-US" sz="35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40%</a:t>
            </a:r>
            <a:endParaRPr lang="en-US" sz="3500" dirty="0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9663" y="5645587"/>
            <a:ext cx="2679383" cy="2679383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9180076" y="8530352"/>
            <a:ext cx="3698558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5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Қайталанған шабуылдар</a:t>
            </a:r>
            <a:endParaRPr lang="en-US" sz="1750" dirty="0"/>
          </a:p>
        </p:txBody>
      </p:sp>
      <p:sp>
        <p:nvSpPr>
          <p:cNvPr id="13" name="Text 9"/>
          <p:cNvSpPr/>
          <p:nvPr/>
        </p:nvSpPr>
        <p:spPr>
          <a:xfrm>
            <a:off x="8214598" y="8970050"/>
            <a:ext cx="5629513" cy="2714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Бір рет төлеген құрбандарға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793790" y="9603224"/>
            <a:ext cx="13042821" cy="710803"/>
          </a:xfrm>
          <a:prstGeom prst="roundRect">
            <a:avLst>
              <a:gd name="adj" fmla="val 10555"/>
            </a:avLst>
          </a:prstGeom>
          <a:solidFill>
            <a:srgbClr val="C1F1E5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2383" y="9868257"/>
            <a:ext cx="223242" cy="178594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374219" y="9808607"/>
            <a:ext cx="12283797" cy="2714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Ransomware-ге төлем жасау ұсынылмайды! Бұл жаңа шабуылдарды ынталандырады.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109728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93790" y="4626173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Қорғану әдістері мен технологиялары</a:t>
            </a:r>
            <a:endParaRPr lang="en-US" sz="3900" dirty="0"/>
          </a:p>
        </p:txBody>
      </p:sp>
      <p:sp>
        <p:nvSpPr>
          <p:cNvPr id="6" name="Text 3"/>
          <p:cNvSpPr/>
          <p:nvPr/>
        </p:nvSpPr>
        <p:spPr>
          <a:xfrm>
            <a:off x="793790" y="6163985"/>
            <a:ext cx="75564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Тиімді қорғаныс – бұл технология, адамдар және процестердің үйлесімді жұмысы. Кешенді тәсіл қажет.</a:t>
            </a:r>
            <a:endParaRPr lang="en-US" sz="15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763679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Деректерді қорғау: шифрлау және аудит</a:t>
            </a:r>
            <a:endParaRPr lang="en-US" sz="3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4400669"/>
            <a:ext cx="3011091" cy="186094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6509623"/>
            <a:ext cx="2572703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Күшті шифрлау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793790" y="6938843"/>
            <a:ext cx="4182189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Дерекқорларды AES-256 немесе одан күшті алгоритммен шифрлау. Барлық құпия ақпаратқа шифрлау қолданылуы керек.</a:t>
            </a:r>
            <a:endParaRPr lang="en-US" sz="15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3986" y="4400669"/>
            <a:ext cx="3011210" cy="186106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23986" y="6509742"/>
            <a:ext cx="2904649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Қауіпсіздік аудиті</a:t>
            </a:r>
            <a:endParaRPr lang="en-US" sz="1950" dirty="0"/>
          </a:p>
        </p:txBody>
      </p:sp>
      <p:sp>
        <p:nvSpPr>
          <p:cNvPr id="8" name="Text 4"/>
          <p:cNvSpPr/>
          <p:nvPr/>
        </p:nvSpPr>
        <p:spPr>
          <a:xfrm>
            <a:off x="5223986" y="6938963"/>
            <a:ext cx="4182308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Жыл сайын немесе жарты жыл сайын сыртқы мамандарға жүйені тексертіп, олқылықтарды анықтау және жою.</a:t>
            </a:r>
            <a:endParaRPr lang="en-US" sz="15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54302" y="4400669"/>
            <a:ext cx="3011210" cy="186106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654302" y="6509742"/>
            <a:ext cx="317242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Сақтық көшірмелер</a:t>
            </a:r>
            <a:endParaRPr lang="en-US" sz="1950" dirty="0"/>
          </a:p>
        </p:txBody>
      </p:sp>
      <p:sp>
        <p:nvSpPr>
          <p:cNvPr id="11" name="Text 6"/>
          <p:cNvSpPr/>
          <p:nvPr/>
        </p:nvSpPr>
        <p:spPr>
          <a:xfrm>
            <a:off x="9654302" y="6938963"/>
            <a:ext cx="4182308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Барлық маңызды деректердің тұрақты сақтық көшірмелерін жасау. Көшірмелерді бөлек серверлерде немесе бұлтта сақтау.</a:t>
            </a:r>
            <a:endParaRPr lang="en-US" sz="15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625923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Қызметкерлерді оқыту және кибергигиена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4262914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Адам факторы – киберқауіпсіздіктегі ең әлсіз буын. Қызметкерлердің біліміне үлкен инвестиция салу қажет.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793790" y="4803696"/>
            <a:ext cx="198358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Unbounded Light" pitchFamily="34" charset="0"/>
                <a:ea typeface="Unbounded Light" pitchFamily="34" charset="-122"/>
                <a:cs typeface="Unbounded Light" pitchFamily="34" charset="-120"/>
              </a:rPr>
              <a:t>01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793790" y="5118021"/>
            <a:ext cx="6422231" cy="22860"/>
          </a:xfrm>
          <a:prstGeom prst="rect">
            <a:avLst/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Text 4"/>
          <p:cNvSpPr/>
          <p:nvPr/>
        </p:nvSpPr>
        <p:spPr>
          <a:xfrm>
            <a:off x="793790" y="5262920"/>
            <a:ext cx="4930854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Қауіптер туралы хабардар ету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793790" y="5692140"/>
            <a:ext cx="642223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Қызметкерлерге фишинг, әлеуметтік инженерия және басқа қауіптер туралы түсіндіру.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7414379" y="4803696"/>
            <a:ext cx="198358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Unbounded Light" pitchFamily="34" charset="0"/>
                <a:ea typeface="Unbounded Light" pitchFamily="34" charset="-122"/>
                <a:cs typeface="Unbounded Light" pitchFamily="34" charset="-120"/>
              </a:rPr>
              <a:t>02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7414379" y="5118021"/>
            <a:ext cx="6422231" cy="22860"/>
          </a:xfrm>
          <a:prstGeom prst="rect">
            <a:avLst/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0" name="Text 8"/>
          <p:cNvSpPr/>
          <p:nvPr/>
        </p:nvSpPr>
        <p:spPr>
          <a:xfrm>
            <a:off x="7414379" y="5262920"/>
            <a:ext cx="3217783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Тұрақты тренингтер</a:t>
            </a:r>
            <a:endParaRPr lang="en-US" sz="1950" dirty="0"/>
          </a:p>
        </p:txBody>
      </p:sp>
      <p:sp>
        <p:nvSpPr>
          <p:cNvPr id="11" name="Text 9"/>
          <p:cNvSpPr/>
          <p:nvPr/>
        </p:nvSpPr>
        <p:spPr>
          <a:xfrm>
            <a:off x="7414379" y="5692140"/>
            <a:ext cx="642223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Ай сайын немесе тоқсан сайын қауіпсіздік тренингтерін өткізу. Практикалық жаттығулар қосу.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793790" y="6674406"/>
            <a:ext cx="198358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Unbounded Light" pitchFamily="34" charset="0"/>
                <a:ea typeface="Unbounded Light" pitchFamily="34" charset="-122"/>
                <a:cs typeface="Unbounded Light" pitchFamily="34" charset="-120"/>
              </a:rPr>
              <a:t>03</a:t>
            </a:r>
            <a:endParaRPr lang="en-US" sz="1550" dirty="0"/>
          </a:p>
        </p:txBody>
      </p:sp>
      <p:sp>
        <p:nvSpPr>
          <p:cNvPr id="13" name="Shape 11"/>
          <p:cNvSpPr/>
          <p:nvPr/>
        </p:nvSpPr>
        <p:spPr>
          <a:xfrm>
            <a:off x="793790" y="6988731"/>
            <a:ext cx="6422231" cy="22860"/>
          </a:xfrm>
          <a:prstGeom prst="rect">
            <a:avLst/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4" name="Text 12"/>
          <p:cNvSpPr/>
          <p:nvPr/>
        </p:nvSpPr>
        <p:spPr>
          <a:xfrm>
            <a:off x="793790" y="7133630"/>
            <a:ext cx="4144566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Симуляция жаттығулары</a:t>
            </a:r>
            <a:endParaRPr lang="en-US" sz="1950" dirty="0"/>
          </a:p>
        </p:txBody>
      </p:sp>
      <p:sp>
        <p:nvSpPr>
          <p:cNvPr id="15" name="Text 13"/>
          <p:cNvSpPr/>
          <p:nvPr/>
        </p:nvSpPr>
        <p:spPr>
          <a:xfrm>
            <a:off x="793790" y="7562850"/>
            <a:ext cx="642223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Жалған фишинг хаттарын жіберіп, қызметкерлердің әрекетін тексеру және кері байланыс беру.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7414379" y="6674406"/>
            <a:ext cx="198358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Unbounded Light" pitchFamily="34" charset="0"/>
                <a:ea typeface="Unbounded Light" pitchFamily="34" charset="-122"/>
                <a:cs typeface="Unbounded Light" pitchFamily="34" charset="-120"/>
              </a:rPr>
              <a:t>04</a:t>
            </a:r>
            <a:endParaRPr lang="en-US" sz="1550" dirty="0"/>
          </a:p>
        </p:txBody>
      </p:sp>
      <p:sp>
        <p:nvSpPr>
          <p:cNvPr id="17" name="Shape 15"/>
          <p:cNvSpPr/>
          <p:nvPr/>
        </p:nvSpPr>
        <p:spPr>
          <a:xfrm>
            <a:off x="7414379" y="6988731"/>
            <a:ext cx="6422231" cy="22860"/>
          </a:xfrm>
          <a:prstGeom prst="rect">
            <a:avLst/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8" name="Text 16"/>
          <p:cNvSpPr/>
          <p:nvPr/>
        </p:nvSpPr>
        <p:spPr>
          <a:xfrm>
            <a:off x="7414379" y="7133630"/>
            <a:ext cx="4032171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Кибергигиена ережелері</a:t>
            </a:r>
            <a:endParaRPr lang="en-US" sz="1950" dirty="0"/>
          </a:p>
        </p:txBody>
      </p:sp>
      <p:sp>
        <p:nvSpPr>
          <p:cNvPr id="19" name="Text 17"/>
          <p:cNvSpPr/>
          <p:nvPr/>
        </p:nvSpPr>
        <p:spPr>
          <a:xfrm>
            <a:off x="7414379" y="7562850"/>
            <a:ext cx="642223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Күшті парольдер, екі факторлы аутентификация, күдікті хабарламаларды тексеру дағдыларын қалыптастыру.</a:t>
            </a:r>
            <a:endParaRPr lang="en-US" sz="15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9137" y="494467"/>
            <a:ext cx="12950547" cy="5619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35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Желілік қорғаныс: DDoS-қа қарсы шешімдер</a:t>
            </a:r>
            <a:endParaRPr lang="en-US" sz="3500" dirty="0"/>
          </a:p>
        </p:txBody>
      </p:sp>
      <p:sp>
        <p:nvSpPr>
          <p:cNvPr id="3" name="Text 1"/>
          <p:cNvSpPr/>
          <p:nvPr/>
        </p:nvSpPr>
        <p:spPr>
          <a:xfrm>
            <a:off x="719137" y="1505903"/>
            <a:ext cx="4986457" cy="3370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Бұлтты қорғаныс қызметтері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719137" y="2022753"/>
            <a:ext cx="6376749" cy="8629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Cloudflare, Akamai сияқты қызметтер DDoS трафигін автоматты түрде сүзіп, заңды пайдаланушыларды өткізеді. Олар үлкен шабуылдарды тоқтата алады.</a:t>
            </a:r>
            <a:endParaRPr lang="en-US" sz="14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137" y="3088005"/>
            <a:ext cx="6376749" cy="6376749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542133" y="1505903"/>
            <a:ext cx="6376749" cy="6741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CAPTCHA және жылдамдық шектеулері</a:t>
            </a:r>
            <a:endParaRPr lang="en-US" sz="2100" dirty="0"/>
          </a:p>
        </p:txBody>
      </p:sp>
      <p:sp>
        <p:nvSpPr>
          <p:cNvPr id="7" name="Text 4"/>
          <p:cNvSpPr/>
          <p:nvPr/>
        </p:nvSpPr>
        <p:spPr>
          <a:xfrm>
            <a:off x="7542133" y="2359819"/>
            <a:ext cx="6376749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Бот трафигін адам трафигінен ажырату үшін CAPTCHA жүйелерін қолдану. Секундына сұраныстар санын шектеу.</a:t>
            </a:r>
            <a:endParaRPr lang="en-US" sz="14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2133" y="3137416"/>
            <a:ext cx="6376749" cy="6376749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719137" y="9918740"/>
            <a:ext cx="13192125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Трафикті үнемі мониторингілеу және аномалияларды дереу анықтау жүйесін құру маңызды. Қазіргі заманғы AI технологиялары шабуылдарды бірнеше секундта анықтай алады.</a:t>
            </a:r>
            <a:endParaRPr lang="en-US" sz="1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721769"/>
            <a:ext cx="12066746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Антивирус бағдарламаларының рөлі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93790" y="3738682"/>
            <a:ext cx="4215289" cy="2587466"/>
          </a:xfrm>
          <a:prstGeom prst="roundRect">
            <a:avLst>
              <a:gd name="adj" fmla="val 3222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4" name="Shape 2"/>
          <p:cNvSpPr/>
          <p:nvPr/>
        </p:nvSpPr>
        <p:spPr>
          <a:xfrm>
            <a:off x="999768" y="3944660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63479" y="4108252"/>
            <a:ext cx="267891" cy="267891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99768" y="4738330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Kaspersky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999768" y="5167551"/>
            <a:ext cx="3803333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Ресейлік әзірлеме, өте күшті қорғаныс. Ransomware мен жаңа қауіптерді жақсы анықтайды.</a:t>
            </a:r>
            <a:endParaRPr lang="en-US" sz="1550" dirty="0"/>
          </a:p>
        </p:txBody>
      </p:sp>
      <p:sp>
        <p:nvSpPr>
          <p:cNvPr id="8" name="Shape 5"/>
          <p:cNvSpPr/>
          <p:nvPr/>
        </p:nvSpPr>
        <p:spPr>
          <a:xfrm>
            <a:off x="5207437" y="3738682"/>
            <a:ext cx="4215408" cy="2587466"/>
          </a:xfrm>
          <a:prstGeom prst="roundRect">
            <a:avLst>
              <a:gd name="adj" fmla="val 3222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9" name="Shape 6"/>
          <p:cNvSpPr/>
          <p:nvPr/>
        </p:nvSpPr>
        <p:spPr>
          <a:xfrm>
            <a:off x="5413415" y="3944660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77126" y="4108252"/>
            <a:ext cx="267891" cy="267891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413415" y="4738330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Norton</a:t>
            </a:r>
            <a:endParaRPr lang="en-US" sz="1950" dirty="0"/>
          </a:p>
        </p:txBody>
      </p:sp>
      <p:sp>
        <p:nvSpPr>
          <p:cNvPr id="12" name="Text 8"/>
          <p:cNvSpPr/>
          <p:nvPr/>
        </p:nvSpPr>
        <p:spPr>
          <a:xfrm>
            <a:off x="5413415" y="5167551"/>
            <a:ext cx="3803452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Symantec компаниясының өнімі. Интернет қауіпсіздігін қосымша қамтамасыз етеді, VPN бар.</a:t>
            </a:r>
            <a:endParaRPr lang="en-US" sz="1550" dirty="0"/>
          </a:p>
        </p:txBody>
      </p:sp>
      <p:sp>
        <p:nvSpPr>
          <p:cNvPr id="13" name="Shape 9"/>
          <p:cNvSpPr/>
          <p:nvPr/>
        </p:nvSpPr>
        <p:spPr>
          <a:xfrm>
            <a:off x="9621203" y="3738682"/>
            <a:ext cx="4215289" cy="2587466"/>
          </a:xfrm>
          <a:prstGeom prst="roundRect">
            <a:avLst>
              <a:gd name="adj" fmla="val 3222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4" name="Shape 10"/>
          <p:cNvSpPr/>
          <p:nvPr/>
        </p:nvSpPr>
        <p:spPr>
          <a:xfrm>
            <a:off x="9827181" y="3944660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90892" y="4108252"/>
            <a:ext cx="267891" cy="267891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9827181" y="4738330"/>
            <a:ext cx="309241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Microsoft Defender</a:t>
            </a:r>
            <a:endParaRPr lang="en-US" sz="1950" dirty="0"/>
          </a:p>
        </p:txBody>
      </p:sp>
      <p:sp>
        <p:nvSpPr>
          <p:cNvPr id="17" name="Text 12"/>
          <p:cNvSpPr/>
          <p:nvPr/>
        </p:nvSpPr>
        <p:spPr>
          <a:xfrm>
            <a:off x="9827181" y="5167551"/>
            <a:ext cx="3803333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Windows жүйесіне кіріктірілген. Негізгі қорғанысты тегін қамтамасыз етеді, үнемі жаңартылады.</a:t>
            </a:r>
            <a:endParaRPr lang="en-US" sz="1550" dirty="0"/>
          </a:p>
        </p:txBody>
      </p:sp>
      <p:sp>
        <p:nvSpPr>
          <p:cNvPr id="18" name="Text 13"/>
          <p:cNvSpPr/>
          <p:nvPr/>
        </p:nvSpPr>
        <p:spPr>
          <a:xfrm>
            <a:off x="793790" y="6549390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Антивирус бағдарламасын орнату жеткіліксіз. Оны тұрақты жаңартып, толық сканерлеу жүргізу керек. Апта сайын жүйені тексеру – қауіпсіздіктің негізі.</a:t>
            </a:r>
            <a:endParaRPr lang="en-US" sz="1550" dirty="0"/>
          </a:p>
        </p:txBody>
      </p:sp>
      <p:sp>
        <p:nvSpPr>
          <p:cNvPr id="19" name="Shape 14"/>
          <p:cNvSpPr/>
          <p:nvPr/>
        </p:nvSpPr>
        <p:spPr>
          <a:xfrm>
            <a:off x="793790" y="7407712"/>
            <a:ext cx="13042821" cy="843201"/>
          </a:xfrm>
          <a:prstGeom prst="roundRect">
            <a:avLst>
              <a:gd name="adj" fmla="val 9886"/>
            </a:avLst>
          </a:prstGeom>
          <a:solidFill>
            <a:srgbClr val="C1F1E5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2148" y="7710607"/>
            <a:ext cx="248007" cy="198358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1438513" y="7655600"/>
            <a:ext cx="1219973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Бір уақытта екі антивирус орнатпаңыз – олар бір-біріне кедергі жасайды!</a:t>
            </a:r>
            <a:endParaRPr lang="en-US" sz="15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94328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Қауіпсіздік инциденттеріне жедел әрекет ету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93790" y="2931319"/>
            <a:ext cx="13042821" cy="1190744"/>
          </a:xfrm>
          <a:prstGeom prst="roundRect">
            <a:avLst>
              <a:gd name="adj" fmla="val 7001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4" name="Shape 2"/>
          <p:cNvSpPr/>
          <p:nvPr/>
        </p:nvSpPr>
        <p:spPr>
          <a:xfrm>
            <a:off x="816650" y="2954179"/>
            <a:ext cx="198358" cy="1145024"/>
          </a:xfrm>
          <a:prstGeom prst="roundRect">
            <a:avLst>
              <a:gd name="adj" fmla="val 28195"/>
            </a:avLst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" name="Text 3"/>
          <p:cNvSpPr/>
          <p:nvPr/>
        </p:nvSpPr>
        <p:spPr>
          <a:xfrm>
            <a:off x="1213366" y="3152537"/>
            <a:ext cx="3294102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Инцидентті анықтау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1213366" y="3581757"/>
            <a:ext cx="1260038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Күдікті белсенділік, жүйенің баяулауы, бөтен файлдар – мұның бәрі инцидент белгісі. Дереу назар аудару керек.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1091446" y="4320421"/>
            <a:ext cx="12745164" cy="1190744"/>
          </a:xfrm>
          <a:prstGeom prst="roundRect">
            <a:avLst>
              <a:gd name="adj" fmla="val 7001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8" name="Shape 6"/>
          <p:cNvSpPr/>
          <p:nvPr/>
        </p:nvSpPr>
        <p:spPr>
          <a:xfrm>
            <a:off x="1114306" y="4343281"/>
            <a:ext cx="198358" cy="1145024"/>
          </a:xfrm>
          <a:prstGeom prst="roundRect">
            <a:avLst>
              <a:gd name="adj" fmla="val 28195"/>
            </a:avLst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9" name="Text 7"/>
          <p:cNvSpPr/>
          <p:nvPr/>
        </p:nvSpPr>
        <p:spPr>
          <a:xfrm>
            <a:off x="1511022" y="4541639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Оқшаулау</a:t>
            </a:r>
            <a:endParaRPr lang="en-US" sz="1950" dirty="0"/>
          </a:p>
        </p:txBody>
      </p:sp>
      <p:sp>
        <p:nvSpPr>
          <p:cNvPr id="10" name="Text 8"/>
          <p:cNvSpPr/>
          <p:nvPr/>
        </p:nvSpPr>
        <p:spPr>
          <a:xfrm>
            <a:off x="1511022" y="4970859"/>
            <a:ext cx="12302728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Зардап шеккен жүйені желіден ажырату. Вирустың таралуын тоқтату үшін барлық байланыстарды үзу.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1389102" y="5709523"/>
            <a:ext cx="12447508" cy="1190744"/>
          </a:xfrm>
          <a:prstGeom prst="roundRect">
            <a:avLst>
              <a:gd name="adj" fmla="val 7001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2" name="Shape 10"/>
          <p:cNvSpPr/>
          <p:nvPr/>
        </p:nvSpPr>
        <p:spPr>
          <a:xfrm>
            <a:off x="1411962" y="5732383"/>
            <a:ext cx="198358" cy="1145024"/>
          </a:xfrm>
          <a:prstGeom prst="roundRect">
            <a:avLst>
              <a:gd name="adj" fmla="val 28195"/>
            </a:avLst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3" name="Text 11"/>
          <p:cNvSpPr/>
          <p:nvPr/>
        </p:nvSpPr>
        <p:spPr>
          <a:xfrm>
            <a:off x="1808678" y="5930741"/>
            <a:ext cx="287809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Талдау және жою</a:t>
            </a:r>
            <a:endParaRPr lang="en-US" sz="1950" dirty="0"/>
          </a:p>
        </p:txBody>
      </p:sp>
      <p:sp>
        <p:nvSpPr>
          <p:cNvPr id="14" name="Text 12"/>
          <p:cNvSpPr/>
          <p:nvPr/>
        </p:nvSpPr>
        <p:spPr>
          <a:xfrm>
            <a:off x="1808678" y="6359962"/>
            <a:ext cx="1200507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Қауіптің түрін анықтап, антивирустық бағдарламамен немесе қолмен жою. Логтарды сақтау.</a:t>
            </a:r>
            <a:endParaRPr lang="en-US" sz="1550" dirty="0"/>
          </a:p>
        </p:txBody>
      </p:sp>
      <p:sp>
        <p:nvSpPr>
          <p:cNvPr id="15" name="Shape 13"/>
          <p:cNvSpPr/>
          <p:nvPr/>
        </p:nvSpPr>
        <p:spPr>
          <a:xfrm>
            <a:off x="1686878" y="7098625"/>
            <a:ext cx="12149733" cy="1190744"/>
          </a:xfrm>
          <a:prstGeom prst="roundRect">
            <a:avLst>
              <a:gd name="adj" fmla="val 7001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6" name="Shape 14"/>
          <p:cNvSpPr/>
          <p:nvPr/>
        </p:nvSpPr>
        <p:spPr>
          <a:xfrm>
            <a:off x="1709737" y="7121485"/>
            <a:ext cx="198358" cy="1145024"/>
          </a:xfrm>
          <a:prstGeom prst="roundRect">
            <a:avLst>
              <a:gd name="adj" fmla="val 28195"/>
            </a:avLst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7" name="Text 15"/>
          <p:cNvSpPr/>
          <p:nvPr/>
        </p:nvSpPr>
        <p:spPr>
          <a:xfrm>
            <a:off x="2106454" y="7319843"/>
            <a:ext cx="2694623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Қалпына келтіру</a:t>
            </a:r>
            <a:endParaRPr lang="en-US" sz="1950" dirty="0"/>
          </a:p>
        </p:txBody>
      </p:sp>
      <p:sp>
        <p:nvSpPr>
          <p:cNvPr id="18" name="Text 16"/>
          <p:cNvSpPr/>
          <p:nvPr/>
        </p:nvSpPr>
        <p:spPr>
          <a:xfrm>
            <a:off x="2106454" y="7749064"/>
            <a:ext cx="117072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Таза сақтық көшірмелерден жүйені қалпына келтіру. Барлық парольдерді өзгерту.</a:t>
            </a:r>
            <a:endParaRPr lang="en-US" sz="1550" dirty="0"/>
          </a:p>
        </p:txBody>
      </p:sp>
      <p:sp>
        <p:nvSpPr>
          <p:cNvPr id="19" name="Shape 17"/>
          <p:cNvSpPr/>
          <p:nvPr/>
        </p:nvSpPr>
        <p:spPr>
          <a:xfrm>
            <a:off x="1389102" y="8487728"/>
            <a:ext cx="12447508" cy="1190744"/>
          </a:xfrm>
          <a:prstGeom prst="roundRect">
            <a:avLst>
              <a:gd name="adj" fmla="val 7001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0" name="Shape 18"/>
          <p:cNvSpPr/>
          <p:nvPr/>
        </p:nvSpPr>
        <p:spPr>
          <a:xfrm>
            <a:off x="1411962" y="8510588"/>
            <a:ext cx="198358" cy="1145024"/>
          </a:xfrm>
          <a:prstGeom prst="roundRect">
            <a:avLst>
              <a:gd name="adj" fmla="val 28195"/>
            </a:avLst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1" name="Text 19"/>
          <p:cNvSpPr/>
          <p:nvPr/>
        </p:nvSpPr>
        <p:spPr>
          <a:xfrm>
            <a:off x="1808678" y="8708946"/>
            <a:ext cx="3436144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Есеп және алдын алу</a:t>
            </a:r>
            <a:endParaRPr lang="en-US" sz="1950" dirty="0"/>
          </a:p>
        </p:txBody>
      </p:sp>
      <p:sp>
        <p:nvSpPr>
          <p:cNvPr id="22" name="Text 20"/>
          <p:cNvSpPr/>
          <p:nvPr/>
        </p:nvSpPr>
        <p:spPr>
          <a:xfrm>
            <a:off x="1808678" y="9138166"/>
            <a:ext cx="1200507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Инцидент туралы толық есеп жасау. Қайталанбауы үшін шаралар қабылдау.</a:t>
            </a:r>
            <a:endParaRPr lang="en-US" sz="15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480905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93790" y="5866567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Қазақстанның киберқауіпсіздік инфрақұрылымы</a:t>
            </a:r>
            <a:endParaRPr lang="en-US" sz="3900" dirty="0"/>
          </a:p>
        </p:txBody>
      </p:sp>
      <p:sp>
        <p:nvSpPr>
          <p:cNvPr id="6" name="Text 3"/>
          <p:cNvSpPr/>
          <p:nvPr/>
        </p:nvSpPr>
        <p:spPr>
          <a:xfrm>
            <a:off x="793790" y="7404378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Ұлттық деңгейде киберқауіпсіздікті қамтамасыз ету – мемлекеттің маңызды міндеті. Қазақстанда бұл бағытта белсенді жұмыс жүргізілуде.</a:t>
            </a:r>
            <a:endParaRPr lang="en-US" sz="15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3358634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Құқықтық база және халықаралық ынтымақтастық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93790" y="4995624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868204" y="5032831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1</a:t>
            </a:r>
            <a:endParaRPr lang="en-US" sz="2300" dirty="0"/>
          </a:p>
        </p:txBody>
      </p:sp>
      <p:sp>
        <p:nvSpPr>
          <p:cNvPr id="5" name="Text 3"/>
          <p:cNvSpPr/>
          <p:nvPr/>
        </p:nvSpPr>
        <p:spPr>
          <a:xfrm>
            <a:off x="1438632" y="5063847"/>
            <a:ext cx="3537347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Қазақстандық заңнама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1438632" y="5803225"/>
            <a:ext cx="3537347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«Ақпараттандыру туралы» заң, Қылмыстық кодекстің киберқылмысқа қатысты баптары, деректерді қорғау стандарттары.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5223986" y="4995624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8" name="Text 6"/>
          <p:cNvSpPr/>
          <p:nvPr/>
        </p:nvSpPr>
        <p:spPr>
          <a:xfrm>
            <a:off x="5298400" y="5032831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2</a:t>
            </a:r>
            <a:endParaRPr lang="en-US" sz="2300" dirty="0"/>
          </a:p>
        </p:txBody>
      </p:sp>
      <p:sp>
        <p:nvSpPr>
          <p:cNvPr id="9" name="Text 7"/>
          <p:cNvSpPr/>
          <p:nvPr/>
        </p:nvSpPr>
        <p:spPr>
          <a:xfrm>
            <a:off x="5868829" y="5063847"/>
            <a:ext cx="3537466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Халықаралық конвенциялар</a:t>
            </a:r>
            <a:endParaRPr lang="en-US" sz="1950" dirty="0"/>
          </a:p>
        </p:txBody>
      </p:sp>
      <p:sp>
        <p:nvSpPr>
          <p:cNvPr id="10" name="Text 8"/>
          <p:cNvSpPr/>
          <p:nvPr/>
        </p:nvSpPr>
        <p:spPr>
          <a:xfrm>
            <a:off x="5868829" y="5803225"/>
            <a:ext cx="3537466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Қазақстан киберқылмыспен күрес жөніндегі халықаралық келісімдерге қосылған. Басқа елдермен ақпарат алмасады.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9654302" y="4995624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2" name="Text 10"/>
          <p:cNvSpPr/>
          <p:nvPr/>
        </p:nvSpPr>
        <p:spPr>
          <a:xfrm>
            <a:off x="9728716" y="5032831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3</a:t>
            </a:r>
            <a:endParaRPr lang="en-US" sz="2300" dirty="0"/>
          </a:p>
        </p:txBody>
      </p:sp>
      <p:sp>
        <p:nvSpPr>
          <p:cNvPr id="13" name="Text 11"/>
          <p:cNvSpPr/>
          <p:nvPr/>
        </p:nvSpPr>
        <p:spPr>
          <a:xfrm>
            <a:off x="10299144" y="5063847"/>
            <a:ext cx="3537466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Бірлескен операциялар</a:t>
            </a:r>
            <a:endParaRPr lang="en-US" sz="1950" dirty="0"/>
          </a:p>
        </p:txBody>
      </p:sp>
      <p:sp>
        <p:nvSpPr>
          <p:cNvPr id="14" name="Text 12"/>
          <p:cNvSpPr/>
          <p:nvPr/>
        </p:nvSpPr>
        <p:spPr>
          <a:xfrm>
            <a:off x="10299144" y="5803225"/>
            <a:ext cx="3537466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Интерпол, ТМД елдері және басқа серіктестермен бірлесіп трансұлттық киберқылмыскерлерді ұстау операциялары жүргізіледі.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793790" y="7296626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Құқықтық база үнемі жаңартылып отырады. Жаңа қауіптер пайда болған сайын заңдарға түзетулер енгізіледі.</a:t>
            </a:r>
            <a:endParaRPr lang="en-US" sz="15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109728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280190" y="4626173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Жаһандық тәжірибе және сабақтар</a:t>
            </a:r>
            <a:endParaRPr lang="en-US" sz="3900" dirty="0"/>
          </a:p>
        </p:txBody>
      </p:sp>
      <p:sp>
        <p:nvSpPr>
          <p:cNvPr id="6" name="Text 3"/>
          <p:cNvSpPr/>
          <p:nvPr/>
        </p:nvSpPr>
        <p:spPr>
          <a:xfrm>
            <a:off x="6280190" y="6163985"/>
            <a:ext cx="75564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Әлемдік тәжірибені зерделеу Қазақстанға өз қорғаныс жүйесін жетілдіруге көмектеседі. Басқа елдердің қателерінен және табыстарынан үйренеміз.</a:t>
            </a:r>
            <a:endParaRPr lang="en-US" sz="15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063115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2024 жылғы әлемдік ірі кибершабуылдар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93790" y="5875734"/>
            <a:ext cx="13042821" cy="22860"/>
          </a:xfrm>
          <a:prstGeom prst="roundRect">
            <a:avLst>
              <a:gd name="adj" fmla="val 364651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Shape 2"/>
          <p:cNvSpPr/>
          <p:nvPr/>
        </p:nvSpPr>
        <p:spPr>
          <a:xfrm>
            <a:off x="3980974" y="5280422"/>
            <a:ext cx="22860" cy="595313"/>
          </a:xfrm>
          <a:prstGeom prst="roundRect">
            <a:avLst>
              <a:gd name="adj" fmla="val 364651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" name="Shape 3"/>
          <p:cNvSpPr/>
          <p:nvPr/>
        </p:nvSpPr>
        <p:spPr>
          <a:xfrm>
            <a:off x="3769162" y="5652492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6" name="Text 4"/>
          <p:cNvSpPr/>
          <p:nvPr/>
        </p:nvSpPr>
        <p:spPr>
          <a:xfrm>
            <a:off x="3843576" y="5689699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1</a:t>
            </a:r>
            <a:endParaRPr lang="en-US" sz="2300" dirty="0"/>
          </a:p>
        </p:txBody>
      </p:sp>
      <p:sp>
        <p:nvSpPr>
          <p:cNvPr id="7" name="Text 5"/>
          <p:cNvSpPr/>
          <p:nvPr/>
        </p:nvSpPr>
        <p:spPr>
          <a:xfrm>
            <a:off x="1488043" y="3700105"/>
            <a:ext cx="500884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АҚШ: денсаулық сақтау жүйесі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992148" y="4129326"/>
            <a:ext cx="600063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Миллиондаған науқастың медициналық деректері ұрланды. Ransomware шабуылы аурухананың жұмысын бірнеше күнге тоқтатты.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7303651" y="5875734"/>
            <a:ext cx="22860" cy="595313"/>
          </a:xfrm>
          <a:prstGeom prst="roundRect">
            <a:avLst>
              <a:gd name="adj" fmla="val 364651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0" name="Shape 8"/>
          <p:cNvSpPr/>
          <p:nvPr/>
        </p:nvSpPr>
        <p:spPr>
          <a:xfrm>
            <a:off x="7091839" y="5652492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1" name="Text 9"/>
          <p:cNvSpPr/>
          <p:nvPr/>
        </p:nvSpPr>
        <p:spPr>
          <a:xfrm>
            <a:off x="7166253" y="5689699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2</a:t>
            </a:r>
            <a:endParaRPr lang="en-US" sz="2300" dirty="0"/>
          </a:p>
        </p:txBody>
      </p:sp>
      <p:sp>
        <p:nvSpPr>
          <p:cNvPr id="12" name="Text 10"/>
          <p:cNvSpPr/>
          <p:nvPr/>
        </p:nvSpPr>
        <p:spPr>
          <a:xfrm>
            <a:off x="5549384" y="6669524"/>
            <a:ext cx="3531394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Еуропа: банк секторы</a:t>
            </a:r>
            <a:endParaRPr lang="en-US" sz="1950" dirty="0"/>
          </a:p>
        </p:txBody>
      </p:sp>
      <p:sp>
        <p:nvSpPr>
          <p:cNvPr id="13" name="Text 11"/>
          <p:cNvSpPr/>
          <p:nvPr/>
        </p:nvSpPr>
        <p:spPr>
          <a:xfrm>
            <a:off x="4314825" y="7098744"/>
            <a:ext cx="600063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Бірнеше еуропалық банк DDoS және фишинг шабуылдарының құрбаны болды. Клиенттер миллиондаған евро жоғалтты.</a:t>
            </a:r>
            <a:endParaRPr lang="en-US" sz="1550" dirty="0"/>
          </a:p>
        </p:txBody>
      </p:sp>
      <p:sp>
        <p:nvSpPr>
          <p:cNvPr id="14" name="Shape 12"/>
          <p:cNvSpPr/>
          <p:nvPr/>
        </p:nvSpPr>
        <p:spPr>
          <a:xfrm>
            <a:off x="10626447" y="5280422"/>
            <a:ext cx="22860" cy="595313"/>
          </a:xfrm>
          <a:prstGeom prst="roundRect">
            <a:avLst>
              <a:gd name="adj" fmla="val 364651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5" name="Shape 13"/>
          <p:cNvSpPr/>
          <p:nvPr/>
        </p:nvSpPr>
        <p:spPr>
          <a:xfrm>
            <a:off x="10414635" y="5652492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6" name="Text 14"/>
          <p:cNvSpPr/>
          <p:nvPr/>
        </p:nvSpPr>
        <p:spPr>
          <a:xfrm>
            <a:off x="10489049" y="5689699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3</a:t>
            </a:r>
            <a:endParaRPr lang="en-US" sz="2300" dirty="0"/>
          </a:p>
        </p:txBody>
      </p:sp>
      <p:sp>
        <p:nvSpPr>
          <p:cNvPr id="17" name="Text 15"/>
          <p:cNvSpPr/>
          <p:nvPr/>
        </p:nvSpPr>
        <p:spPr>
          <a:xfrm>
            <a:off x="8344495" y="3700105"/>
            <a:ext cx="458664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Азия: мемлекеттік органдар</a:t>
            </a:r>
            <a:endParaRPr lang="en-US" sz="1950" dirty="0"/>
          </a:p>
        </p:txBody>
      </p:sp>
      <p:sp>
        <p:nvSpPr>
          <p:cNvPr id="18" name="Text 16"/>
          <p:cNvSpPr/>
          <p:nvPr/>
        </p:nvSpPr>
        <p:spPr>
          <a:xfrm>
            <a:off x="7637502" y="4129326"/>
            <a:ext cx="6000750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Оңтүстік-Шығыс Азия елдерінің бірнешеуінде мемлекеттік ақпараттық жүйелерге шабуыл жасалды. Дипломатиялық қатынастар шиеленісті.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793790" y="8274606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Бұл шабуылдар жаңа әдістер мен құралдарды қолданды: AI негізіндегі фишинг, кванттық криптографияны бұзуға әрекеттер, IoT құрылғылары арқылы шабуылдар.</a:t>
            </a:r>
            <a:endParaRPr lang="en-US" sz="15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48090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4566285"/>
            <a:ext cx="10404634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Қазақстанға арналған сабақтар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793790" y="5682377"/>
            <a:ext cx="6279356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Қауіпсіздік мәдениетін қалыптастыру</a:t>
            </a:r>
            <a:endParaRPr lang="en-US" sz="2300" dirty="0"/>
          </a:p>
        </p:txBody>
      </p:sp>
      <p:sp>
        <p:nvSpPr>
          <p:cNvPr id="5" name="Text 2"/>
          <p:cNvSpPr/>
          <p:nvPr/>
        </p:nvSpPr>
        <p:spPr>
          <a:xfrm>
            <a:off x="793790" y="6624876"/>
            <a:ext cx="627935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Батыс елдерінде киберқауіпсіздік – бұл мәдениеттің бір бөлігі. Балалар мектепте, қызметкерлер жұмыста, азаматтар күнделікті өмірде қауіпсіздік ережелерін сақтайды.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793790" y="7756088"/>
            <a:ext cx="627935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Қазақстанда да осындай мәдениетті қалыптастыру керек. Бұл үшін ұзақ мерзімді білім беру бағдарламалары, қоғамдық науқандар және мемлекеттік қолдау қажет.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7564874" y="5682377"/>
            <a:ext cx="546401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Технологиялық жаңартулар</a:t>
            </a:r>
            <a:endParaRPr lang="en-US" sz="2300" dirty="0"/>
          </a:p>
        </p:txBody>
      </p:sp>
      <p:sp>
        <p:nvSpPr>
          <p:cNvPr id="8" name="Text 5"/>
          <p:cNvSpPr/>
          <p:nvPr/>
        </p:nvSpPr>
        <p:spPr>
          <a:xfrm>
            <a:off x="7564874" y="6252805"/>
            <a:ext cx="627935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Ескірген жүйелер – қауіптің негізгі көзі. Қазақстандық ұйымдар мен мекемелердің көпшілігі әлі де 10-15 жыл бұрынғы технологияларды пайдаланады.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7564874" y="7384018"/>
            <a:ext cx="627935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Жаңа жабдық, бағдарлама және қорғаныс жүйелеріне инвестиция салу – маңызды басымдық. Бұл қымбат, бірақ кибершабуылдардың зардаптарынан әлдеқайда арзан.</a:t>
            </a:r>
            <a:endParaRPr lang="en-US" sz="15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109728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280190" y="4777383"/>
            <a:ext cx="6769894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Болашаққа көзқарас</a:t>
            </a:r>
            <a:endParaRPr lang="en-US" sz="3900" dirty="0"/>
          </a:p>
        </p:txBody>
      </p:sp>
      <p:sp>
        <p:nvSpPr>
          <p:cNvPr id="6" name="Text 3"/>
          <p:cNvSpPr/>
          <p:nvPr/>
        </p:nvSpPr>
        <p:spPr>
          <a:xfrm>
            <a:off x="6280190" y="5695117"/>
            <a:ext cx="75564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Киберқауіпсіздік өрісі тез дамуда. Жасанды интеллект, кванттық есептеу, блокчейн – мұның бәрі қорғанысты жетілдіруге және жаңа қауіптер тудыруға әкеледі.</a:t>
            </a:r>
            <a:endParaRPr lang="en-US" sz="15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757607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Киберқауіпсіздіктің дамуы: жасанды интеллект және автоматтандыру</a:t>
            </a:r>
            <a:endParaRPr lang="en-US" sz="3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4394597"/>
            <a:ext cx="1502688" cy="92868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2544485" y="4394597"/>
            <a:ext cx="2431494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AI негізіндегі қорғаныс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2544485" y="5133975"/>
            <a:ext cx="2431494" cy="22227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Жасанды интеллект аномалияларды адамнан мыңдаған есе жылдам анықтайды. Ол үлгілерді үйреніп, белгісіз қауіптерді болжай алады.</a:t>
            </a:r>
            <a:endParaRPr lang="en-US" sz="15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3986" y="4394597"/>
            <a:ext cx="1502807" cy="92868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974800" y="4394597"/>
            <a:ext cx="2431494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Автоматты жауап беру</a:t>
            </a:r>
            <a:endParaRPr lang="en-US" sz="1950" dirty="0"/>
          </a:p>
        </p:txBody>
      </p:sp>
      <p:sp>
        <p:nvSpPr>
          <p:cNvPr id="8" name="Text 4"/>
          <p:cNvSpPr/>
          <p:nvPr/>
        </p:nvSpPr>
        <p:spPr>
          <a:xfrm>
            <a:off x="6974800" y="5133975"/>
            <a:ext cx="2431494" cy="22227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Қауіп анықталған сәтте жүйе өзі шабуылды тоқтатады, жүйені оқшаулайды және қалпына келтіруді бастайды – адамның араласуынсыз.</a:t>
            </a:r>
            <a:endParaRPr lang="en-US" sz="15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54302" y="4394597"/>
            <a:ext cx="1502807" cy="92868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1405116" y="4394597"/>
            <a:ext cx="2431494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Болжамды талдау</a:t>
            </a:r>
            <a:endParaRPr lang="en-US" sz="1950" dirty="0"/>
          </a:p>
        </p:txBody>
      </p:sp>
      <p:sp>
        <p:nvSpPr>
          <p:cNvPr id="11" name="Text 6"/>
          <p:cNvSpPr/>
          <p:nvPr/>
        </p:nvSpPr>
        <p:spPr>
          <a:xfrm>
            <a:off x="11405116" y="5133975"/>
            <a:ext cx="2431494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AI деректерді талдап, болашақ шабуылдарды болжайды. Бұл қауіпті алдын ала жоюға мүмкіндік береді.</a:t>
            </a:r>
            <a:endParaRPr lang="en-US" sz="1550" dirty="0"/>
          </a:p>
        </p:txBody>
      </p:sp>
      <p:sp>
        <p:nvSpPr>
          <p:cNvPr id="12" name="Text 7"/>
          <p:cNvSpPr/>
          <p:nvPr/>
        </p:nvSpPr>
        <p:spPr>
          <a:xfrm>
            <a:off x="793790" y="7579995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Бірақ хакерлер де AI пайдаланады. Автоматтандырылған фишинг, AI-дан жасалған deepfake видеолар, интеллектуалды зиянды бағдарламалар – жаңа дәуірдің қауіптері.</a:t>
            </a:r>
            <a:endParaRPr lang="en-US" sz="15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3027998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Кибершабуылдарға қарсы инновациялық шешімдер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93790" y="4664988"/>
            <a:ext cx="13042821" cy="2421493"/>
          </a:xfrm>
          <a:prstGeom prst="roundRect">
            <a:avLst>
              <a:gd name="adj" fmla="val 3442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4" name="Shape 2"/>
          <p:cNvSpPr/>
          <p:nvPr/>
        </p:nvSpPr>
        <p:spPr>
          <a:xfrm>
            <a:off x="801410" y="4672608"/>
            <a:ext cx="4342448" cy="2406253"/>
          </a:xfrm>
          <a:prstGeom prst="roundRect">
            <a:avLst>
              <a:gd name="adj" fmla="val 3464"/>
            </a:avLst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" name="Text 3"/>
          <p:cNvSpPr/>
          <p:nvPr/>
        </p:nvSpPr>
        <p:spPr>
          <a:xfrm>
            <a:off x="999768" y="4870966"/>
            <a:ext cx="3945731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Биометриялық аутентификация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999768" y="5610344"/>
            <a:ext cx="3945731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Саусақ ізі, бет тану, радужка сканерлеуі – парольдерді толығымен алмастыруы мүмкін. Қауіпсіздік деңгейі әлдеқайда жоғары.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5143857" y="4672608"/>
            <a:ext cx="4342567" cy="2406253"/>
          </a:xfrm>
          <a:prstGeom prst="rect">
            <a:avLst/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8" name="Shape 6"/>
          <p:cNvSpPr/>
          <p:nvPr/>
        </p:nvSpPr>
        <p:spPr>
          <a:xfrm>
            <a:off x="5143857" y="4672608"/>
            <a:ext cx="22860" cy="2406253"/>
          </a:xfrm>
          <a:prstGeom prst="roundRect">
            <a:avLst>
              <a:gd name="adj" fmla="val 364651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9" name="Text 7"/>
          <p:cNvSpPr/>
          <p:nvPr/>
        </p:nvSpPr>
        <p:spPr>
          <a:xfrm>
            <a:off x="5342215" y="4870966"/>
            <a:ext cx="3891796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Блокчейн технологиясы</a:t>
            </a:r>
            <a:endParaRPr lang="en-US" sz="1950" dirty="0"/>
          </a:p>
        </p:txBody>
      </p:sp>
      <p:sp>
        <p:nvSpPr>
          <p:cNvPr id="10" name="Text 8"/>
          <p:cNvSpPr/>
          <p:nvPr/>
        </p:nvSpPr>
        <p:spPr>
          <a:xfrm>
            <a:off x="5342215" y="5300186"/>
            <a:ext cx="3945850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Деректерді орталықсыз және өзгермейтін түрде сақтау. Деректерді бұзу немесе өзгерту мүмкін емес.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9486424" y="4672608"/>
            <a:ext cx="4342567" cy="2406253"/>
          </a:xfrm>
          <a:prstGeom prst="rect">
            <a:avLst/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2" name="Shape 10"/>
          <p:cNvSpPr/>
          <p:nvPr/>
        </p:nvSpPr>
        <p:spPr>
          <a:xfrm>
            <a:off x="9486424" y="4672608"/>
            <a:ext cx="22860" cy="2406253"/>
          </a:xfrm>
          <a:prstGeom prst="roundRect">
            <a:avLst>
              <a:gd name="adj" fmla="val 364651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3" name="Text 11"/>
          <p:cNvSpPr/>
          <p:nvPr/>
        </p:nvSpPr>
        <p:spPr>
          <a:xfrm>
            <a:off x="9684782" y="4870966"/>
            <a:ext cx="3945850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Кванттық криптография</a:t>
            </a:r>
            <a:endParaRPr lang="en-US" sz="1950" dirty="0"/>
          </a:p>
        </p:txBody>
      </p:sp>
      <p:sp>
        <p:nvSpPr>
          <p:cNvPr id="14" name="Text 12"/>
          <p:cNvSpPr/>
          <p:nvPr/>
        </p:nvSpPr>
        <p:spPr>
          <a:xfrm>
            <a:off x="9684782" y="5610344"/>
            <a:ext cx="3945850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Кванттық механиканың заңдарына негізделген шифрлау. Қазіргі технологиямен бұзу мүмкін емес.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793790" y="7309723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Қазақстанда да осы технологияларды енгізу қажет. Бірақ бұл үшін мамандарды даярлау, ғылыми зерттеулерді қолдау және халықаралық ынтымақтастық керек.</a:t>
            </a:r>
            <a:endParaRPr lang="en-US" sz="15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385417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Қоғамдық сананы арттыру және білім беру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1556980" y="4239458"/>
            <a:ext cx="3178016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Мектептерде оқыту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793790" y="4668679"/>
            <a:ext cx="3941207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Балаларды кішкентай кезінен киберқауіпсіздік ережелеріне үйрету. Информатика сабақтарына кибергигиена тақырыптарын енгізу.</a:t>
            </a:r>
            <a:endParaRPr lang="en-US" sz="15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4022408"/>
            <a:ext cx="4564975" cy="4564975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47864" y="4849118"/>
            <a:ext cx="296942" cy="29694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895284" y="4398288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Жоғары білім</a:t>
            </a:r>
            <a:endParaRPr lang="en-US" sz="1950" dirty="0"/>
          </a:p>
        </p:txBody>
      </p:sp>
      <p:sp>
        <p:nvSpPr>
          <p:cNvPr id="8" name="Text 4"/>
          <p:cNvSpPr/>
          <p:nvPr/>
        </p:nvSpPr>
        <p:spPr>
          <a:xfrm>
            <a:off x="9895284" y="4827508"/>
            <a:ext cx="394132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Киберқауіпсіздік мамандығын дамыту. Бакалавриат пен магистратурада арнайы бағдарламалар ашу.</a:t>
            </a:r>
            <a:endParaRPr lang="en-US" sz="15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4022408"/>
            <a:ext cx="4564975" cy="4564975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473738" y="5237619"/>
            <a:ext cx="296942" cy="296942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895284" y="6829544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Кәсіби оқыту</a:t>
            </a:r>
            <a:endParaRPr lang="en-US" sz="1950" dirty="0"/>
          </a:p>
        </p:txBody>
      </p:sp>
      <p:sp>
        <p:nvSpPr>
          <p:cNvPr id="12" name="Text 6"/>
          <p:cNvSpPr/>
          <p:nvPr/>
        </p:nvSpPr>
        <p:spPr>
          <a:xfrm>
            <a:off x="9895284" y="7258764"/>
            <a:ext cx="394132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Қызметкерлер үшін тұрақты тренингтер мен сертификаттау. Халықаралық стандарттарға сәйкес курстар.</a:t>
            </a:r>
            <a:endParaRPr lang="en-US" sz="15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2653" y="4022408"/>
            <a:ext cx="4564975" cy="4564975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85237" y="7463492"/>
            <a:ext cx="296942" cy="296942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1290638" y="6670834"/>
            <a:ext cx="3444359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Қоғамдық науқандар</a:t>
            </a:r>
            <a:endParaRPr lang="en-US" sz="1950" dirty="0"/>
          </a:p>
        </p:txBody>
      </p:sp>
      <p:sp>
        <p:nvSpPr>
          <p:cNvPr id="16" name="Text 8"/>
          <p:cNvSpPr/>
          <p:nvPr/>
        </p:nvSpPr>
        <p:spPr>
          <a:xfrm>
            <a:off x="793790" y="7100054"/>
            <a:ext cx="3941207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БАҚ, әлеуметтік желілер, билбордтар арқылы қауіпсіздік туралы ақпарат тарату. Халықтың сауаттылығын арттыру.</a:t>
            </a:r>
            <a:endParaRPr lang="en-US" sz="1550" dirty="0"/>
          </a:p>
        </p:txBody>
      </p:sp>
      <p:pic>
        <p:nvPicPr>
          <p:cNvPr id="17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32653" y="4022408"/>
            <a:ext cx="4564975" cy="4564975"/>
          </a:xfrm>
          <a:prstGeom prst="rect">
            <a:avLst/>
          </a:prstGeom>
        </p:spPr>
      </p:pic>
      <p:pic>
        <p:nvPicPr>
          <p:cNvPr id="18" name="Imag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59363" y="7074991"/>
            <a:ext cx="296942" cy="296942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109728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280190" y="4777383"/>
            <a:ext cx="496181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Қорытынды</a:t>
            </a:r>
            <a:endParaRPr lang="en-US" sz="3900" dirty="0"/>
          </a:p>
        </p:txBody>
      </p:sp>
      <p:sp>
        <p:nvSpPr>
          <p:cNvPr id="6" name="Text 3"/>
          <p:cNvSpPr/>
          <p:nvPr/>
        </p:nvSpPr>
        <p:spPr>
          <a:xfrm>
            <a:off x="6280190" y="5695117"/>
            <a:ext cx="75564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Заманауи кибершабуылдар – бұл жай технологиялық мәселе ғана емес. Бұл – ұлттық қауіпсіздіктің, экономиканың, әрбір азаматтың құқықтарын қорғаудың мәселесі.</a:t>
            </a:r>
            <a:endParaRPr lang="en-US" sz="15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040017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Кибершабуылдар – қазіргі заманның шынайы қатері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3756422"/>
            <a:ext cx="6279356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Қазақстанда және бүкіл әлемде киберқауіптер тоқтаусыз өсіп келеді. 2024 жылы біз осыған тағы бір рет көз жеткіздік. Ірі дерекқорлардың ұрлануы, мемлекеттік органдарға шабуылдар, балалардың деректерінің таратылуы – мұның бәрі біздің қорғанысымыздың жеткіліксіз екенін көрсетеді.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793790" y="5522714"/>
            <a:ext cx="6279356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Бірақ біз дайын болуымыз керек. Қорғану – бұл тек технология емес. Бұл білім, мәдениет және халықаралық ынтымақтастық. Әрбір азамат, әрбір ұйым, мемлекет – барлығымыз осы күреске үлесімізді қосуымыз керек.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7564874" y="3900249"/>
            <a:ext cx="198358" cy="198358"/>
          </a:xfrm>
          <a:prstGeom prst="roundRect">
            <a:avLst>
              <a:gd name="adj" fmla="val 230492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Shape 4"/>
          <p:cNvSpPr/>
          <p:nvPr/>
        </p:nvSpPr>
        <p:spPr>
          <a:xfrm>
            <a:off x="7782997" y="3900249"/>
            <a:ext cx="198358" cy="198358"/>
          </a:xfrm>
          <a:prstGeom prst="roundRect">
            <a:avLst>
              <a:gd name="adj" fmla="val 230492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7" name="Shape 5"/>
          <p:cNvSpPr/>
          <p:nvPr/>
        </p:nvSpPr>
        <p:spPr>
          <a:xfrm>
            <a:off x="8001119" y="3900249"/>
            <a:ext cx="198358" cy="198358"/>
          </a:xfrm>
          <a:prstGeom prst="roundRect">
            <a:avLst>
              <a:gd name="adj" fmla="val 230492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8" name="Shape 6"/>
          <p:cNvSpPr/>
          <p:nvPr/>
        </p:nvSpPr>
        <p:spPr>
          <a:xfrm>
            <a:off x="8219242" y="3900249"/>
            <a:ext cx="198358" cy="198358"/>
          </a:xfrm>
          <a:prstGeom prst="roundRect">
            <a:avLst>
              <a:gd name="adj" fmla="val 230492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9" name="Shape 7"/>
          <p:cNvSpPr/>
          <p:nvPr/>
        </p:nvSpPr>
        <p:spPr>
          <a:xfrm>
            <a:off x="8437364" y="3900249"/>
            <a:ext cx="198358" cy="198358"/>
          </a:xfrm>
          <a:prstGeom prst="roundRect">
            <a:avLst>
              <a:gd name="adj" fmla="val 230492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0" name="Text 8"/>
          <p:cNvSpPr/>
          <p:nvPr/>
        </p:nvSpPr>
        <p:spPr>
          <a:xfrm>
            <a:off x="8784550" y="3875365"/>
            <a:ext cx="758428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30%</a:t>
            </a:r>
            <a:endParaRPr lang="en-US" sz="1950" dirty="0"/>
          </a:p>
        </p:txBody>
      </p:sp>
      <p:sp>
        <p:nvSpPr>
          <p:cNvPr id="11" name="Text 9"/>
          <p:cNvSpPr/>
          <p:nvPr/>
        </p:nvSpPr>
        <p:spPr>
          <a:xfrm>
            <a:off x="7564874" y="4346615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Өсім 2024</a:t>
            </a:r>
            <a:endParaRPr lang="en-US" sz="1950" dirty="0"/>
          </a:p>
        </p:txBody>
      </p:sp>
      <p:sp>
        <p:nvSpPr>
          <p:cNvPr id="12" name="Text 10"/>
          <p:cNvSpPr/>
          <p:nvPr/>
        </p:nvSpPr>
        <p:spPr>
          <a:xfrm>
            <a:off x="7564874" y="4855131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Әлемдік деңгейде</a:t>
            </a:r>
            <a:endParaRPr lang="en-US" sz="1550" dirty="0"/>
          </a:p>
        </p:txBody>
      </p:sp>
      <p:sp>
        <p:nvSpPr>
          <p:cNvPr id="13" name="Shape 11"/>
          <p:cNvSpPr/>
          <p:nvPr/>
        </p:nvSpPr>
        <p:spPr>
          <a:xfrm>
            <a:off x="7564874" y="5668685"/>
            <a:ext cx="198358" cy="198358"/>
          </a:xfrm>
          <a:prstGeom prst="roundRect">
            <a:avLst>
              <a:gd name="adj" fmla="val 230492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4" name="Shape 12"/>
          <p:cNvSpPr/>
          <p:nvPr/>
        </p:nvSpPr>
        <p:spPr>
          <a:xfrm>
            <a:off x="7782997" y="5668685"/>
            <a:ext cx="198358" cy="198358"/>
          </a:xfrm>
          <a:prstGeom prst="roundRect">
            <a:avLst>
              <a:gd name="adj" fmla="val 230492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5" name="Shape 13"/>
          <p:cNvSpPr/>
          <p:nvPr/>
        </p:nvSpPr>
        <p:spPr>
          <a:xfrm>
            <a:off x="8001119" y="5668685"/>
            <a:ext cx="198358" cy="198358"/>
          </a:xfrm>
          <a:prstGeom prst="roundRect">
            <a:avLst>
              <a:gd name="adj" fmla="val 230492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6" name="Shape 14"/>
          <p:cNvSpPr/>
          <p:nvPr/>
        </p:nvSpPr>
        <p:spPr>
          <a:xfrm>
            <a:off x="8219242" y="5668685"/>
            <a:ext cx="198358" cy="198358"/>
          </a:xfrm>
          <a:prstGeom prst="roundRect">
            <a:avLst>
              <a:gd name="adj" fmla="val 230492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7" name="Shape 15"/>
          <p:cNvSpPr/>
          <p:nvPr/>
        </p:nvSpPr>
        <p:spPr>
          <a:xfrm>
            <a:off x="8437364" y="5668685"/>
            <a:ext cx="198358" cy="198358"/>
          </a:xfrm>
          <a:prstGeom prst="roundRect">
            <a:avLst>
              <a:gd name="adj" fmla="val 230492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8" name="Text 16"/>
          <p:cNvSpPr/>
          <p:nvPr/>
        </p:nvSpPr>
        <p:spPr>
          <a:xfrm>
            <a:off x="8784550" y="5643801"/>
            <a:ext cx="523399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2/3</a:t>
            </a:r>
            <a:endParaRPr lang="en-US" sz="1950" dirty="0"/>
          </a:p>
        </p:txBody>
      </p:sp>
      <p:sp>
        <p:nvSpPr>
          <p:cNvPr id="19" name="Text 17"/>
          <p:cNvSpPr/>
          <p:nvPr/>
        </p:nvSpPr>
        <p:spPr>
          <a:xfrm>
            <a:off x="7564874" y="6115050"/>
            <a:ext cx="2488049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Адам факторы</a:t>
            </a:r>
            <a:endParaRPr lang="en-US" sz="1950" dirty="0"/>
          </a:p>
        </p:txBody>
      </p:sp>
      <p:sp>
        <p:nvSpPr>
          <p:cNvPr id="20" name="Text 18"/>
          <p:cNvSpPr/>
          <p:nvPr/>
        </p:nvSpPr>
        <p:spPr>
          <a:xfrm>
            <a:off x="7564874" y="6623566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Шабуылдардың себебі</a:t>
            </a:r>
            <a:endParaRPr lang="en-US" sz="1550" dirty="0"/>
          </a:p>
        </p:txBody>
      </p:sp>
      <p:sp>
        <p:nvSpPr>
          <p:cNvPr id="21" name="Shape 19"/>
          <p:cNvSpPr/>
          <p:nvPr/>
        </p:nvSpPr>
        <p:spPr>
          <a:xfrm>
            <a:off x="7564874" y="7437120"/>
            <a:ext cx="198358" cy="198358"/>
          </a:xfrm>
          <a:prstGeom prst="roundRect">
            <a:avLst>
              <a:gd name="adj" fmla="val 230492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2" name="Shape 20"/>
          <p:cNvSpPr/>
          <p:nvPr/>
        </p:nvSpPr>
        <p:spPr>
          <a:xfrm>
            <a:off x="7782997" y="7437120"/>
            <a:ext cx="198358" cy="198358"/>
          </a:xfrm>
          <a:prstGeom prst="roundRect">
            <a:avLst>
              <a:gd name="adj" fmla="val 230492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3" name="Shape 21"/>
          <p:cNvSpPr/>
          <p:nvPr/>
        </p:nvSpPr>
        <p:spPr>
          <a:xfrm>
            <a:off x="8001119" y="7437120"/>
            <a:ext cx="198358" cy="198358"/>
          </a:xfrm>
          <a:prstGeom prst="roundRect">
            <a:avLst>
              <a:gd name="adj" fmla="val 230492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4" name="Shape 22"/>
          <p:cNvSpPr/>
          <p:nvPr/>
        </p:nvSpPr>
        <p:spPr>
          <a:xfrm>
            <a:off x="8219242" y="7437120"/>
            <a:ext cx="198358" cy="198358"/>
          </a:xfrm>
          <a:prstGeom prst="roundRect">
            <a:avLst>
              <a:gd name="adj" fmla="val 230492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5" name="Shape 23"/>
          <p:cNvSpPr/>
          <p:nvPr/>
        </p:nvSpPr>
        <p:spPr>
          <a:xfrm>
            <a:off x="8437364" y="7437120"/>
            <a:ext cx="198358" cy="198358"/>
          </a:xfrm>
          <a:prstGeom prst="roundRect">
            <a:avLst>
              <a:gd name="adj" fmla="val 230492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6" name="Text 24"/>
          <p:cNvSpPr/>
          <p:nvPr/>
        </p:nvSpPr>
        <p:spPr>
          <a:xfrm>
            <a:off x="8784550" y="7412236"/>
            <a:ext cx="742355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85%</a:t>
            </a:r>
            <a:endParaRPr lang="en-US" sz="1950" dirty="0"/>
          </a:p>
        </p:txBody>
      </p:sp>
      <p:sp>
        <p:nvSpPr>
          <p:cNvPr id="27" name="Text 25"/>
          <p:cNvSpPr/>
          <p:nvPr/>
        </p:nvSpPr>
        <p:spPr>
          <a:xfrm>
            <a:off x="7564874" y="7883485"/>
            <a:ext cx="356997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Алдын алуға болатын</a:t>
            </a:r>
            <a:endParaRPr lang="en-US" sz="1950" dirty="0"/>
          </a:p>
        </p:txBody>
      </p:sp>
      <p:sp>
        <p:nvSpPr>
          <p:cNvPr id="28" name="Text 26"/>
          <p:cNvSpPr/>
          <p:nvPr/>
        </p:nvSpPr>
        <p:spPr>
          <a:xfrm>
            <a:off x="7564874" y="8392001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Тиісті қорғанумен</a:t>
            </a:r>
            <a:endParaRPr lang="en-US" sz="15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581382"/>
            <a:ext cx="7556421" cy="6201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9750"/>
              </a:lnSpc>
              <a:buNone/>
            </a:pPr>
            <a:r>
              <a:rPr lang="en-US" sz="78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Бірге қауіпсіз цифрлық болашаққа!</a:t>
            </a:r>
            <a:endParaRPr lang="en-US" sz="7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hape 1"/>
          <p:cNvSpPr/>
          <p:nvPr/>
        </p:nvSpPr>
        <p:spPr>
          <a:xfrm>
            <a:off x="6280190" y="7081004"/>
            <a:ext cx="7556421" cy="1593652"/>
          </a:xfrm>
          <a:prstGeom prst="roundRect">
            <a:avLst>
              <a:gd name="adj" fmla="val 5231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3987" y="6984802"/>
            <a:ext cx="238125" cy="238125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94688" y="8532733"/>
            <a:ext cx="238125" cy="238125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600706" y="7401520"/>
            <a:ext cx="6915388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Киберқауіпсіздік – әркімнің жауапкершілігі. Күшті пароль қою, күдікті хаттарды тексеру, жүйелерді жаңарту – қарапайым әрекеттер үлкен айырмашылық жасайды.</a:t>
            </a:r>
            <a:endParaRPr lang="en-US" sz="1550" dirty="0"/>
          </a:p>
        </p:txBody>
      </p:sp>
      <p:sp>
        <p:nvSpPr>
          <p:cNvPr id="8" name="Text 3"/>
          <p:cNvSpPr/>
          <p:nvPr/>
        </p:nvSpPr>
        <p:spPr>
          <a:xfrm>
            <a:off x="6280190" y="8897898"/>
            <a:ext cx="75564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Қауіпсіздік – біздің ортақ міндетіміз. Тек біріккен жағдайда ғана біз цифрлық дәуірдің қауіптерінен қорғана аламыз. Білім, технология, заңдар және ынтымақтастық – бұл біздің қаруымыз.</a:t>
            </a:r>
            <a:endParaRPr lang="en-US" sz="1550" dirty="0"/>
          </a:p>
        </p:txBody>
      </p:sp>
      <p:sp>
        <p:nvSpPr>
          <p:cNvPr id="9" name="Text 4"/>
          <p:cNvSpPr/>
          <p:nvPr/>
        </p:nvSpPr>
        <p:spPr>
          <a:xfrm>
            <a:off x="6280190" y="10073759"/>
            <a:ext cx="75564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Болашақ біздің қолымызда. Қауіпсіз цифрлық Қазақстанды бірге құрайық!</a:t>
            </a:r>
            <a:endParaRPr lang="en-US" sz="15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2212</Words>
  <Application>Microsoft Office PowerPoint</Application>
  <PresentationFormat>Произвольный</PresentationFormat>
  <Paragraphs>281</Paragraphs>
  <Slides>34</Slides>
  <Notes>33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40" baseType="lpstr">
      <vt:lpstr>Unbounded Bold</vt:lpstr>
      <vt:lpstr>Unbounded Light</vt:lpstr>
      <vt:lpstr>Arial</vt:lpstr>
      <vt:lpstr>Times New Roman</vt:lpstr>
      <vt:lpstr>Open Sans</vt:lpstr>
      <vt:lpstr>Office Theme</vt:lpstr>
      <vt:lpstr>Техникалық құралдар және ақпаратты қорғау әдістері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Asel Erzhan</cp:lastModifiedBy>
  <cp:revision>4</cp:revision>
  <dcterms:created xsi:type="dcterms:W3CDTF">2026-01-18T20:01:56Z</dcterms:created>
  <dcterms:modified xsi:type="dcterms:W3CDTF">2026-11-03T19:46:22Z</dcterms:modified>
</cp:coreProperties>
</file>