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41"/>
  </p:notesMasterIdLst>
  <p:sldIdLst>
    <p:sldId id="300" r:id="rId2"/>
    <p:sldId id="256" r:id="rId3"/>
    <p:sldId id="257"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Lst>
  <p:sldSz cx="14630400" cy="10972800"/>
  <p:notesSz cx="10972800" cy="14630400"/>
  <p:embeddedFontLst>
    <p:embeddedFont>
      <p:font typeface="Open Sans" pitchFamily="2" charset="0"/>
      <p:regular r:id="rId42"/>
      <p:bold r:id="rId43"/>
      <p:italic r:id="rId44"/>
      <p:boldItalic r:id="rId45"/>
    </p:embeddedFont>
  </p:embeddedFontLst>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59" d="100"/>
          <a:sy n="59" d="100"/>
        </p:scale>
        <p:origin x="1066"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1.fntdata"/><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2.fntdata"/><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101833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txBody>
          <a:bodyPr/>
          <a:lstStyle/>
          <a:p>
            <a:endParaRPr lang="ru-RU"/>
          </a:p>
        </p:txBody>
      </p:sp>
      <p:sp>
        <p:nvSpPr>
          <p:cNvPr id="3" name="Shape 1"/>
          <p:cNvSpPr/>
          <p:nvPr/>
        </p:nvSpPr>
        <p:spPr>
          <a:xfrm>
            <a:off x="0" y="0"/>
            <a:ext cx="14630400" cy="10972800"/>
          </a:xfrm>
          <a:prstGeom prst="rect">
            <a:avLst/>
          </a:prstGeom>
          <a:solidFill>
            <a:srgbClr val="FFFFFF"/>
          </a:solidFill>
          <a:ln/>
        </p:spPr>
        <p:txBody>
          <a:bodyPr/>
          <a:lstStyle/>
          <a:p>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lide 13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lide 14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lide 15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lide 16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lide 17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Slide 18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Slide 19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Slide 20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Slide 21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Slide 22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Slide 23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Slide 24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Slide 25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Slide 26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Slide 27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Slide 28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Slide 29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Slide 30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Slide 31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Slide 32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Slide 33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Slide 34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Slide 35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Slide 36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Slide 37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Slide 38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Slide 39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Slide 40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title">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097280" y="1795781"/>
            <a:ext cx="12435840" cy="3820160"/>
          </a:xfrm>
        </p:spPr>
        <p:txBody>
          <a:bodyPr anchor="b"/>
          <a:lstStyle>
            <a:lvl1pPr algn="ctr">
              <a:defRPr sz="7200"/>
            </a:lvl1pPr>
          </a:lstStyle>
          <a:p>
            <a:r>
              <a:rPr lang="ru-RU"/>
              <a:t>Образец заголовка</a:t>
            </a:r>
            <a:endParaRPr lang="en-US" dirty="0"/>
          </a:p>
        </p:txBody>
      </p:sp>
      <p:sp>
        <p:nvSpPr>
          <p:cNvPr id="3" name="Subtitle 2"/>
          <p:cNvSpPr>
            <a:spLocks noGrp="1"/>
          </p:cNvSpPr>
          <p:nvPr>
            <p:ph type="subTitle" idx="1"/>
          </p:nvPr>
        </p:nvSpPr>
        <p:spPr>
          <a:xfrm>
            <a:off x="1828800" y="5763261"/>
            <a:ext cx="10972800" cy="2649219"/>
          </a:xfrm>
        </p:spPr>
        <p:txBody>
          <a:bodyPr/>
          <a:lstStyle>
            <a:lvl1pPr marL="0" indent="0" algn="ctr">
              <a:buNone/>
              <a:defRPr sz="2880"/>
            </a:lvl1pPr>
            <a:lvl2pPr marL="548640" indent="0" algn="ctr">
              <a:buNone/>
              <a:defRPr sz="2400"/>
            </a:lvl2pPr>
            <a:lvl3pPr marL="1097280" indent="0" algn="ctr">
              <a:buNone/>
              <a:defRPr sz="2160"/>
            </a:lvl3pPr>
            <a:lvl4pPr marL="1645920" indent="0" algn="ctr">
              <a:buNone/>
              <a:defRPr sz="1920"/>
            </a:lvl4pPr>
            <a:lvl5pPr marL="2194560" indent="0" algn="ctr">
              <a:buNone/>
              <a:defRPr sz="1920"/>
            </a:lvl5pPr>
            <a:lvl6pPr marL="2743200" indent="0" algn="ctr">
              <a:buNone/>
              <a:defRPr sz="1920"/>
            </a:lvl6pPr>
            <a:lvl7pPr marL="3291840" indent="0" algn="ctr">
              <a:buNone/>
              <a:defRPr sz="1920"/>
            </a:lvl7pPr>
            <a:lvl8pPr marL="3840480" indent="0" algn="ctr">
              <a:buNone/>
              <a:defRPr sz="1920"/>
            </a:lvl8pPr>
            <a:lvl9pPr marL="4389120" indent="0" algn="ctr">
              <a:buNone/>
              <a:defRPr sz="192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8B708CAD-A79B-4FF2-A2AD-8FFCB2A3D2EB}" type="datetimeFigureOut">
              <a:rPr lang="ru-RU" smtClean="0"/>
              <a:t>04.11.2026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696E53A-6968-4272-8BC2-4567D025D9BB}" type="slidenum">
              <a:rPr lang="ru-RU" smtClean="0"/>
              <a:t>‹#›</a:t>
            </a:fld>
            <a:endParaRPr lang="ru-RU"/>
          </a:p>
        </p:txBody>
      </p:sp>
    </p:spTree>
    <p:extLst>
      <p:ext uri="{BB962C8B-B14F-4D97-AF65-F5344CB8AC3E}">
        <p14:creationId xmlns:p14="http://schemas.microsoft.com/office/powerpoint/2010/main" val="1156849460"/>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theme" Target="../theme/theme1.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683" r:id="rId35"/>
    <p:sldLayoutId id="2147483684" r:id="rId36"/>
    <p:sldLayoutId id="2147483685" r:id="rId37"/>
    <p:sldLayoutId id="2147483686" r:id="rId38"/>
    <p:sldLayoutId id="2147483687" r:id="rId39"/>
    <p:sldLayoutId id="2147483688" r:id="rId40"/>
    <p:sldLayoutId id="2147483689" r:id="rId41"/>
    <p:sldLayoutId id="2147483690" r:id="rId4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4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6.xml"/><Relationship Id="rId1" Type="http://schemas.openxmlformats.org/officeDocument/2006/relationships/slideLayout" Target="../slideLayouts/slideLayout8.xml"/><Relationship Id="rId6" Type="http://schemas.openxmlformats.org/officeDocument/2006/relationships/image" Target="../media/image12.svg"/><Relationship Id="rId5" Type="http://schemas.openxmlformats.org/officeDocument/2006/relationships/image" Target="../media/image11.svg"/><Relationship Id="rId4" Type="http://schemas.openxmlformats.org/officeDocument/2006/relationships/image" Target="../media/image10.sv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10.x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notesSlide" Target="../notesSlides/notesSlide13.xml"/><Relationship Id="rId1" Type="http://schemas.openxmlformats.org/officeDocument/2006/relationships/slideLayout" Target="../slideLayouts/slideLayout15.xml"/><Relationship Id="rId5" Type="http://schemas.openxmlformats.org/officeDocument/2006/relationships/image" Target="../media/image20.svg"/><Relationship Id="rId4" Type="http://schemas.openxmlformats.org/officeDocument/2006/relationships/image" Target="../media/image19.svg"/></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19.xml"/></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8.xml"/><Relationship Id="rId1" Type="http://schemas.openxmlformats.org/officeDocument/2006/relationships/slideLayout" Target="../slideLayouts/slideLayout20.xml"/></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9.xml"/><Relationship Id="rId1" Type="http://schemas.openxmlformats.org/officeDocument/2006/relationships/slideLayout" Target="../slideLayouts/slideLayout21.xml"/></Relationships>
</file>

<file path=ppt/slides/_rels/slide21.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image" Target="../media/image26.png"/><Relationship Id="rId7" Type="http://schemas.openxmlformats.org/officeDocument/2006/relationships/image" Target="../media/image30.png"/><Relationship Id="rId12" Type="http://schemas.openxmlformats.org/officeDocument/2006/relationships/image" Target="../media/image35.svg"/><Relationship Id="rId2" Type="http://schemas.openxmlformats.org/officeDocument/2006/relationships/notesSlide" Target="../notesSlides/notesSlide20.xml"/><Relationship Id="rId1" Type="http://schemas.openxmlformats.org/officeDocument/2006/relationships/slideLayout" Target="../slideLayouts/slideLayout22.xml"/><Relationship Id="rId6" Type="http://schemas.openxmlformats.org/officeDocument/2006/relationships/image" Target="../media/image29.svg"/><Relationship Id="rId11" Type="http://schemas.openxmlformats.org/officeDocument/2006/relationships/image" Target="../media/image34.png"/><Relationship Id="rId5" Type="http://schemas.openxmlformats.org/officeDocument/2006/relationships/image" Target="../media/image28.png"/><Relationship Id="rId10" Type="http://schemas.openxmlformats.org/officeDocument/2006/relationships/image" Target="../media/image33.svg"/><Relationship Id="rId4" Type="http://schemas.openxmlformats.org/officeDocument/2006/relationships/image" Target="../media/image27.svg"/><Relationship Id="rId9" Type="http://schemas.openxmlformats.org/officeDocument/2006/relationships/image" Target="../media/image32.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3.xml"/></Relationships>
</file>

<file path=ppt/slides/_rels/slide2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2.xml"/><Relationship Id="rId1" Type="http://schemas.openxmlformats.org/officeDocument/2006/relationships/slideLayout" Target="../slideLayouts/slideLayout24.xml"/></Relationships>
</file>

<file path=ppt/slides/_rels/slide24.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notesSlide" Target="../notesSlides/notesSlide23.xml"/><Relationship Id="rId1" Type="http://schemas.openxmlformats.org/officeDocument/2006/relationships/slideLayout" Target="../slideLayouts/slideLayout25.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2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4.xml"/><Relationship Id="rId1" Type="http://schemas.openxmlformats.org/officeDocument/2006/relationships/slideLayout" Target="../slideLayouts/slideLayout26.xml"/></Relationships>
</file>

<file path=ppt/slides/_rels/slide2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5.xml"/><Relationship Id="rId1" Type="http://schemas.openxmlformats.org/officeDocument/2006/relationships/slideLayout" Target="../slideLayouts/slideLayout27.xml"/></Relationships>
</file>

<file path=ppt/slides/_rels/slide2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6.xml"/><Relationship Id="rId1" Type="http://schemas.openxmlformats.org/officeDocument/2006/relationships/slideLayout" Target="../slideLayouts/slideLayout28.xml"/><Relationship Id="rId5" Type="http://schemas.openxmlformats.org/officeDocument/2006/relationships/image" Target="../media/image46.png"/><Relationship Id="rId4" Type="http://schemas.openxmlformats.org/officeDocument/2006/relationships/image" Target="../media/image45.png"/></Relationships>
</file>

<file path=ppt/slides/_rels/slide28.xml.rels><?xml version="1.0" encoding="UTF-8" standalone="yes"?>
<Relationships xmlns="http://schemas.openxmlformats.org/package/2006/relationships"><Relationship Id="rId3" Type="http://schemas.openxmlformats.org/officeDocument/2006/relationships/image" Target="../media/image47.svg"/><Relationship Id="rId2" Type="http://schemas.openxmlformats.org/officeDocument/2006/relationships/notesSlide" Target="../notesSlides/notesSlide27.xml"/><Relationship Id="rId1" Type="http://schemas.openxmlformats.org/officeDocument/2006/relationships/slideLayout" Target="../slideLayouts/slideLayout29.xml"/><Relationship Id="rId6" Type="http://schemas.openxmlformats.org/officeDocument/2006/relationships/image" Target="../media/image50.svg"/><Relationship Id="rId5" Type="http://schemas.openxmlformats.org/officeDocument/2006/relationships/image" Target="../media/image49.svg"/><Relationship Id="rId4" Type="http://schemas.openxmlformats.org/officeDocument/2006/relationships/image" Target="../media/image48.svg"/></Relationships>
</file>

<file path=ppt/slides/_rels/slide2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8.xml"/><Relationship Id="rId1" Type="http://schemas.openxmlformats.org/officeDocument/2006/relationships/slideLayout" Target="../slideLayouts/slideLayout30.xml"/></Relationships>
</file>

<file path=ppt/slides/_rels/slide3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9.xml"/><Relationship Id="rId1" Type="http://schemas.openxmlformats.org/officeDocument/2006/relationships/slideLayout" Target="../slideLayouts/slideLayout31.xml"/></Relationships>
</file>

<file path=ppt/slides/_rels/slide3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0.xml"/><Relationship Id="rId1" Type="http://schemas.openxmlformats.org/officeDocument/2006/relationships/slideLayout" Target="../slideLayouts/slideLayout3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3.xml"/></Relationships>
</file>

<file path=ppt/slides/_rels/slide3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2.xml"/><Relationship Id="rId1" Type="http://schemas.openxmlformats.org/officeDocument/2006/relationships/slideLayout" Target="../slideLayouts/slideLayout3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5.xml"/></Relationships>
</file>

<file path=ppt/slides/_rels/slide3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4.xml"/><Relationship Id="rId1" Type="http://schemas.openxmlformats.org/officeDocument/2006/relationships/slideLayout" Target="../slideLayouts/slideLayout36.xml"/></Relationships>
</file>

<file path=ppt/slides/_rels/slide3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5.xml"/><Relationship Id="rId1" Type="http://schemas.openxmlformats.org/officeDocument/2006/relationships/slideLayout" Target="../slideLayouts/slideLayout3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8.xml"/></Relationships>
</file>

<file path=ppt/slides/_rels/slide38.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37.xml"/><Relationship Id="rId1" Type="http://schemas.openxmlformats.org/officeDocument/2006/relationships/slideLayout" Target="../slideLayouts/slideLayout39.xml"/><Relationship Id="rId4" Type="http://schemas.openxmlformats.org/officeDocument/2006/relationships/image" Target="../media/image58.png"/></Relationships>
</file>

<file path=ppt/slides/_rels/slide39.xml.rels><?xml version="1.0" encoding="UTF-8" standalone="yes"?>
<Relationships xmlns="http://schemas.openxmlformats.org/package/2006/relationships"><Relationship Id="rId3" Type="http://schemas.openxmlformats.org/officeDocument/2006/relationships/image" Target="../media/image59.png"/><Relationship Id="rId7" Type="http://schemas.openxmlformats.org/officeDocument/2006/relationships/image" Target="../media/image63.svg"/><Relationship Id="rId2" Type="http://schemas.openxmlformats.org/officeDocument/2006/relationships/notesSlide" Target="../notesSlides/notesSlide38.xml"/><Relationship Id="rId1" Type="http://schemas.openxmlformats.org/officeDocument/2006/relationships/slideLayout" Target="../slideLayouts/slideLayout40.xml"/><Relationship Id="rId6" Type="http://schemas.openxmlformats.org/officeDocument/2006/relationships/image" Target="../media/image62.svg"/><Relationship Id="rId5" Type="http://schemas.openxmlformats.org/officeDocument/2006/relationships/image" Target="../media/image61.svg"/><Relationship Id="rId4" Type="http://schemas.openxmlformats.org/officeDocument/2006/relationships/image" Target="../media/image60.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4630400" cy="10972800"/>
          </a:xfrm>
          <a:prstGeom prst="rect">
            <a:avLst/>
          </a:prstGeom>
        </p:spPr>
      </p:pic>
      <p:sp>
        <p:nvSpPr>
          <p:cNvPr id="6" name="Заголовок 5"/>
          <p:cNvSpPr txBox="1">
            <a:spLocks noGrp="1"/>
          </p:cNvSpPr>
          <p:nvPr>
            <p:ph type="ctrTitle"/>
          </p:nvPr>
        </p:nvSpPr>
        <p:spPr>
          <a:xfrm>
            <a:off x="2889013" y="4454091"/>
            <a:ext cx="9319465" cy="1717393"/>
          </a:xfrm>
          <a:prstGeom prst="rect">
            <a:avLst/>
          </a:prstGeom>
          <a:noFill/>
        </p:spPr>
        <p:txBody>
          <a:bodyPr wrap="square" rtlCol="0">
            <a:spAutoFit/>
          </a:bodyPr>
          <a:lstStyle/>
          <a:p>
            <a:r>
              <a:rPr lang="kk-KZ" sz="5280" b="1" i="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Техникалық құралдар және ақпаратты қорғау әдістері</a:t>
            </a:r>
            <a:endParaRPr lang="ru-RU" sz="3360" b="1" dirty="0">
              <a:latin typeface="Times New Roman" panose="02020603050405020304" pitchFamily="18" charset="0"/>
              <a:cs typeface="Times New Roman" panose="02020603050405020304" pitchFamily="18" charset="0"/>
            </a:endParaRPr>
          </a:p>
        </p:txBody>
      </p:sp>
      <p:pic>
        <p:nvPicPr>
          <p:cNvPr id="7" name="Рисунок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30954" y="2314265"/>
            <a:ext cx="5014672" cy="1137377"/>
          </a:xfrm>
          <a:prstGeom prst="rect">
            <a:avLst/>
          </a:prstGeom>
        </p:spPr>
      </p:pic>
      <p:sp>
        <p:nvSpPr>
          <p:cNvPr id="2" name="TextBox 1"/>
          <p:cNvSpPr txBox="1"/>
          <p:nvPr/>
        </p:nvSpPr>
        <p:spPr>
          <a:xfrm>
            <a:off x="3916678" y="6171482"/>
            <a:ext cx="8702041" cy="1458861"/>
          </a:xfrm>
          <a:prstGeom prst="rect">
            <a:avLst/>
          </a:prstGeom>
          <a:noFill/>
        </p:spPr>
        <p:txBody>
          <a:bodyPr wrap="square" rtlCol="0">
            <a:spAutoFit/>
          </a:bodyPr>
          <a:lstStyle/>
          <a:p>
            <a:pPr algn="ctr"/>
            <a:r>
              <a:rPr lang="ru-RU" sz="2160" b="1" dirty="0">
                <a:solidFill>
                  <a:schemeClr val="bg1"/>
                </a:solidFill>
                <a:latin typeface="Times New Roman" panose="02020603050405020304" pitchFamily="18" charset="0"/>
                <a:cs typeface="Times New Roman" panose="02020603050405020304" pitchFamily="18" charset="0"/>
              </a:rPr>
              <a:t>Ержан </a:t>
            </a:r>
            <a:r>
              <a:rPr lang="ru-RU" sz="2160" b="1" dirty="0" err="1">
                <a:solidFill>
                  <a:schemeClr val="bg1"/>
                </a:solidFill>
                <a:latin typeface="Times New Roman" panose="02020603050405020304" pitchFamily="18" charset="0"/>
                <a:cs typeface="Times New Roman" panose="02020603050405020304" pitchFamily="18" charset="0"/>
              </a:rPr>
              <a:t>Асел</a:t>
            </a:r>
            <a:r>
              <a:rPr lang="ru-RU" sz="2160" b="1" dirty="0">
                <a:solidFill>
                  <a:schemeClr val="bg1"/>
                </a:solidFill>
                <a:latin typeface="Times New Roman" panose="02020603050405020304" pitchFamily="18" charset="0"/>
                <a:cs typeface="Times New Roman" panose="02020603050405020304" pitchFamily="18" charset="0"/>
              </a:rPr>
              <a:t> </a:t>
            </a:r>
            <a:r>
              <a:rPr lang="ru-RU" sz="2160" b="1" dirty="0" err="1">
                <a:solidFill>
                  <a:schemeClr val="bg1"/>
                </a:solidFill>
                <a:latin typeface="Times New Roman" panose="02020603050405020304" pitchFamily="18" charset="0"/>
                <a:cs typeface="Times New Roman" panose="02020603050405020304" pitchFamily="18" charset="0"/>
              </a:rPr>
              <a:t>Ануаркызы</a:t>
            </a:r>
            <a:r>
              <a:rPr lang="ru-RU" sz="2160" b="1" dirty="0">
                <a:solidFill>
                  <a:schemeClr val="bg1"/>
                </a:solidFill>
                <a:latin typeface="Times New Roman" panose="02020603050405020304" pitchFamily="18" charset="0"/>
                <a:cs typeface="Times New Roman" panose="02020603050405020304" pitchFamily="18" charset="0"/>
              </a:rPr>
              <a:t>,</a:t>
            </a:r>
            <a:r>
              <a:rPr lang="en-US" sz="2160" b="1" dirty="0">
                <a:solidFill>
                  <a:schemeClr val="bg1"/>
                </a:solidFill>
                <a:latin typeface="Times New Roman" panose="02020603050405020304" pitchFamily="18" charset="0"/>
                <a:cs typeface="Times New Roman" panose="02020603050405020304" pitchFamily="18" charset="0"/>
              </a:rPr>
              <a:t>Ph.D.</a:t>
            </a:r>
            <a:r>
              <a:rPr lang="ru-RU" sz="2160" b="1" dirty="0">
                <a:solidFill>
                  <a:schemeClr val="bg1"/>
                </a:solidFill>
                <a:latin typeface="Times New Roman" panose="02020603050405020304" pitchFamily="18" charset="0"/>
                <a:cs typeface="Times New Roman" panose="02020603050405020304" pitchFamily="18" charset="0"/>
              </a:rPr>
              <a:t>, </a:t>
            </a:r>
            <a:r>
              <a:rPr lang="ru-RU" sz="2160" b="1" dirty="0" err="1">
                <a:solidFill>
                  <a:schemeClr val="bg1"/>
                </a:solidFill>
                <a:latin typeface="Times New Roman" panose="02020603050405020304" pitchFamily="18" charset="0"/>
                <a:cs typeface="Times New Roman" panose="02020603050405020304" pitchFamily="18" charset="0"/>
              </a:rPr>
              <a:t>қауымдастырылған</a:t>
            </a:r>
            <a:r>
              <a:rPr lang="ru-RU" sz="2160" b="1" dirty="0">
                <a:solidFill>
                  <a:schemeClr val="bg1"/>
                </a:solidFill>
                <a:latin typeface="Times New Roman" panose="02020603050405020304" pitchFamily="18" charset="0"/>
                <a:cs typeface="Times New Roman" panose="02020603050405020304" pitchFamily="18" charset="0"/>
              </a:rPr>
              <a:t> профессор</a:t>
            </a:r>
            <a:br>
              <a:rPr lang="en-US" sz="2160" b="1" dirty="0">
                <a:latin typeface="Times New Roman" panose="02020603050405020304" pitchFamily="18" charset="0"/>
                <a:cs typeface="Times New Roman" panose="02020603050405020304" pitchFamily="18" charset="0"/>
              </a:rPr>
            </a:br>
            <a:br>
              <a:rPr lang="ru-RU" sz="2160" b="1" dirty="0">
                <a:latin typeface="Times New Roman" panose="02020603050405020304" pitchFamily="18" charset="0"/>
                <a:cs typeface="Times New Roman" panose="02020603050405020304" pitchFamily="18" charset="0"/>
              </a:rPr>
            </a:br>
            <a:r>
              <a:rPr lang="en-US" sz="2400" b="1" dirty="0" err="1"/>
              <a:t>Assel.yerzhan@satbayev.university</a:t>
            </a:r>
            <a:br>
              <a:rPr lang="en-US" sz="2160" b="1" dirty="0">
                <a:latin typeface="Times New Roman" panose="02020603050405020304" pitchFamily="18" charset="0"/>
                <a:cs typeface="Times New Roman" panose="02020603050405020304" pitchFamily="18" charset="0"/>
              </a:rPr>
            </a:br>
            <a:endParaRPr lang="ru-RU" sz="216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978401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10972800"/>
          </a:xfrm>
          <a:prstGeom prst="rect">
            <a:avLst/>
          </a:prstGeom>
        </p:spPr>
      </p:pic>
      <p:sp>
        <p:nvSpPr>
          <p:cNvPr id="3" name="Text 0"/>
          <p:cNvSpPr/>
          <p:nvPr/>
        </p:nvSpPr>
        <p:spPr>
          <a:xfrm>
            <a:off x="6280190" y="3613547"/>
            <a:ext cx="7556421" cy="1860233"/>
          </a:xfrm>
          <a:prstGeom prst="rect">
            <a:avLst/>
          </a:prstGeom>
          <a:noFill/>
          <a:ln/>
        </p:spPr>
        <p:txBody>
          <a:bodyPr wrap="square" lIns="0" tIns="0" rIns="0" bIns="0" rtlCol="0" anchor="t"/>
          <a:lstStyle/>
          <a:p>
            <a:pPr marL="0" indent="0" algn="ctr">
              <a:lnSpc>
                <a:spcPts val="4850"/>
              </a:lnSpc>
              <a:buNone/>
            </a:pPr>
            <a:r>
              <a:rPr lang="en-US" sz="3900" b="1" dirty="0">
                <a:solidFill>
                  <a:srgbClr val="333F70"/>
                </a:solidFill>
                <a:latin typeface="Times New Roman" panose="02020603050405020304" pitchFamily="18" charset="0"/>
                <a:ea typeface="Unbounded Bold" pitchFamily="34" charset="-122"/>
                <a:cs typeface="Times New Roman" panose="02020603050405020304" pitchFamily="18" charset="0"/>
              </a:rPr>
              <a:t>Ақпараттық қауіпсіздік модельдері және стандарттары</a:t>
            </a:r>
            <a:endParaRPr lang="en-US" sz="39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10972800"/>
          </a:xfrm>
          <a:prstGeom prst="rect">
            <a:avLst/>
          </a:prstGeom>
        </p:spPr>
      </p:pic>
      <p:sp>
        <p:nvSpPr>
          <p:cNvPr id="5" name="Text 2"/>
          <p:cNvSpPr/>
          <p:nvPr/>
        </p:nvSpPr>
        <p:spPr>
          <a:xfrm>
            <a:off x="793790" y="2862501"/>
            <a:ext cx="7556421" cy="1860233"/>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Ақпараттық қауіпсіздік дегеніміз не?</a:t>
            </a:r>
            <a:endParaRPr lang="en-US" sz="3900" dirty="0"/>
          </a:p>
        </p:txBody>
      </p:sp>
      <p:sp>
        <p:nvSpPr>
          <p:cNvPr id="6" name="Text 3"/>
          <p:cNvSpPr/>
          <p:nvPr/>
        </p:nvSpPr>
        <p:spPr>
          <a:xfrm>
            <a:off x="793790" y="5218748"/>
            <a:ext cx="3536156" cy="744141"/>
          </a:xfrm>
          <a:prstGeom prst="rect">
            <a:avLst/>
          </a:prstGeom>
          <a:noFill/>
          <a:ln/>
        </p:spPr>
        <p:txBody>
          <a:bodyPr wrap="square" lIns="0" tIns="0" rIns="0" bIns="0" rtlCol="0" anchor="t"/>
          <a:lstStyle/>
          <a:p>
            <a:pPr marL="0" indent="0" algn="l">
              <a:lnSpc>
                <a:spcPts val="2900"/>
              </a:lnSpc>
              <a:buNone/>
            </a:pPr>
            <a:r>
              <a:rPr lang="en-US" sz="2300" b="1" dirty="0">
                <a:solidFill>
                  <a:srgbClr val="333F70"/>
                </a:solidFill>
                <a:latin typeface="Unbounded Bold" pitchFamily="34" charset="0"/>
                <a:ea typeface="Unbounded Bold" pitchFamily="34" charset="-122"/>
                <a:cs typeface="Unbounded Bold" pitchFamily="34" charset="-120"/>
              </a:rPr>
              <a:t>Мемлекеттік деңгей</a:t>
            </a:r>
            <a:endParaRPr lang="en-US" sz="2300" dirty="0"/>
          </a:p>
        </p:txBody>
      </p:sp>
      <p:sp>
        <p:nvSpPr>
          <p:cNvPr id="7" name="Text 4"/>
          <p:cNvSpPr/>
          <p:nvPr/>
        </p:nvSpPr>
        <p:spPr>
          <a:xfrm>
            <a:off x="793790" y="6161246"/>
            <a:ext cx="3536156" cy="222277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Ақпараттық қауіпсіздік – бұл мемлекеттік және жеке ақпараттық ресурстарды заңсыз қол жеткізуден, жоюдан, өзгертуден және басқа да қауіпті әрекеттерден қорғау жүйесі. Ол ұлттық қауіпсіздіктің маңызды құрамдас бөлігі болып табылады.</a:t>
            </a:r>
            <a:endParaRPr lang="en-US" sz="1550" dirty="0"/>
          </a:p>
        </p:txBody>
      </p:sp>
      <p:sp>
        <p:nvSpPr>
          <p:cNvPr id="8" name="Text 5"/>
          <p:cNvSpPr/>
          <p:nvPr/>
        </p:nvSpPr>
        <p:spPr>
          <a:xfrm>
            <a:off x="4821674" y="5218748"/>
            <a:ext cx="2977039" cy="372070"/>
          </a:xfrm>
          <a:prstGeom prst="rect">
            <a:avLst/>
          </a:prstGeom>
          <a:noFill/>
          <a:ln/>
        </p:spPr>
        <p:txBody>
          <a:bodyPr wrap="none" lIns="0" tIns="0" rIns="0" bIns="0" rtlCol="0" anchor="t"/>
          <a:lstStyle/>
          <a:p>
            <a:pPr marL="0" indent="0" algn="l">
              <a:lnSpc>
                <a:spcPts val="2900"/>
              </a:lnSpc>
              <a:buNone/>
            </a:pPr>
            <a:r>
              <a:rPr lang="en-US" sz="2300" b="1" dirty="0">
                <a:solidFill>
                  <a:srgbClr val="333F70"/>
                </a:solidFill>
                <a:latin typeface="Unbounded Bold" pitchFamily="34" charset="0"/>
                <a:ea typeface="Unbounded Bold" pitchFamily="34" charset="-122"/>
                <a:cs typeface="Unbounded Bold" pitchFamily="34" charset="-120"/>
              </a:rPr>
              <a:t>Жеке деңгей</a:t>
            </a:r>
            <a:endParaRPr lang="en-US" sz="2300" dirty="0"/>
          </a:p>
        </p:txBody>
      </p:sp>
      <p:sp>
        <p:nvSpPr>
          <p:cNvPr id="9" name="Text 6"/>
          <p:cNvSpPr/>
          <p:nvPr/>
        </p:nvSpPr>
        <p:spPr>
          <a:xfrm>
            <a:off x="4821674" y="5789176"/>
            <a:ext cx="3536156" cy="254031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Азаматтардың, ұйымдардың және мемлекеттің ақпараттық кеңістіктегі құқықтары мен заңды мүдделерін қамтамасыз ету. Бұл жеке деректердің құпиялылығы, интеллектуалдық меншік және бизнес-процестердің үздіксіздігін қамтиды.</a:t>
            </a:r>
            <a:endParaRPr lang="en-US" sz="15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480905"/>
          </a:xfrm>
          <a:prstGeom prst="rect">
            <a:avLst/>
          </a:prstGeom>
        </p:spPr>
      </p:pic>
      <p:sp>
        <p:nvSpPr>
          <p:cNvPr id="3" name="Text 0"/>
          <p:cNvSpPr/>
          <p:nvPr/>
        </p:nvSpPr>
        <p:spPr>
          <a:xfrm>
            <a:off x="793790" y="3779639"/>
            <a:ext cx="13042821" cy="2636401"/>
          </a:xfrm>
          <a:prstGeom prst="rect">
            <a:avLst/>
          </a:prstGeom>
          <a:noFill/>
          <a:ln/>
        </p:spPr>
        <p:txBody>
          <a:bodyPr wrap="square" lIns="0" tIns="0" rIns="0" bIns="0" rtlCol="0" anchor="t"/>
          <a:lstStyle/>
          <a:p>
            <a:pPr marL="0" indent="0" algn="l">
              <a:lnSpc>
                <a:spcPts val="9750"/>
              </a:lnSpc>
              <a:buNone/>
            </a:pPr>
            <a:r>
              <a:rPr lang="en-US" sz="6000" b="1" dirty="0">
                <a:solidFill>
                  <a:srgbClr val="333F70"/>
                </a:solidFill>
                <a:latin typeface="Times New Roman" panose="02020603050405020304" pitchFamily="18" charset="0"/>
                <a:ea typeface="Unbounded Bold" pitchFamily="34" charset="-122"/>
                <a:cs typeface="Times New Roman" panose="02020603050405020304" pitchFamily="18" charset="0"/>
              </a:rPr>
              <a:t>Ақпараттық қауіпсіздік – мемлекеттің қорғанысы</a:t>
            </a:r>
            <a:endParaRPr lang="en-US" sz="6000" dirty="0">
              <a:latin typeface="Times New Roman" panose="02020603050405020304" pitchFamily="18" charset="0"/>
              <a:cs typeface="Times New Roman" panose="02020603050405020304" pitchFamily="18" charset="0"/>
            </a:endParaRPr>
          </a:p>
        </p:txBody>
      </p:sp>
      <p:sp>
        <p:nvSpPr>
          <p:cNvPr id="4" name="Text 1"/>
          <p:cNvSpPr/>
          <p:nvPr/>
        </p:nvSpPr>
        <p:spPr>
          <a:xfrm>
            <a:off x="1311950" y="6905268"/>
            <a:ext cx="13042821" cy="635079"/>
          </a:xfrm>
          <a:prstGeom prst="rect">
            <a:avLst/>
          </a:prstGeom>
          <a:noFill/>
          <a:ln/>
        </p:spPr>
        <p:txBody>
          <a:bodyPr wrap="square" lIns="0" tIns="0" rIns="0" bIns="0" rtlCol="0" anchor="t"/>
          <a:lstStyle/>
          <a:p>
            <a:pPr marL="0" indent="0" algn="just">
              <a:lnSpc>
                <a:spcPts val="2500"/>
              </a:lnSpc>
              <a:buNone/>
            </a:pPr>
            <a:r>
              <a:rPr lang="en-US" sz="2800" dirty="0">
                <a:solidFill>
                  <a:srgbClr val="333F70"/>
                </a:solidFill>
                <a:latin typeface="Times New Roman" panose="02020603050405020304" pitchFamily="18" charset="0"/>
                <a:ea typeface="Open Sans" pitchFamily="34" charset="-122"/>
                <a:cs typeface="Times New Roman" panose="02020603050405020304" pitchFamily="18" charset="0"/>
              </a:rPr>
              <a:t>Заманауи кибершабуылдар күннен-күнге күрделене түсуде. Мемлекеттік инфрақұрылым, қаржы жүйелері, энергетика және денсаулық сақтау саласы – барлығы қорғауды талап етеді.</a:t>
            </a:r>
            <a:endParaRPr lang="en-US" sz="28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10972800"/>
          </a:xfrm>
          <a:prstGeom prst="rect">
            <a:avLst/>
          </a:prstGeom>
        </p:spPr>
      </p:pic>
      <p:sp>
        <p:nvSpPr>
          <p:cNvPr id="6" name="Text 2"/>
          <p:cNvSpPr/>
          <p:nvPr/>
        </p:nvSpPr>
        <p:spPr>
          <a:xfrm>
            <a:off x="6280190" y="3314224"/>
            <a:ext cx="7556421" cy="1860233"/>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Ақпараттық қауіпсіздік модельдері – жалпы түсінік</a:t>
            </a:r>
            <a:endParaRPr lang="en-US" sz="3900" dirty="0"/>
          </a:p>
        </p:txBody>
      </p:sp>
      <p:sp>
        <p:nvSpPr>
          <p:cNvPr id="7" name="Text 3"/>
          <p:cNvSpPr/>
          <p:nvPr/>
        </p:nvSpPr>
        <p:spPr>
          <a:xfrm>
            <a:off x="6280190" y="5472113"/>
            <a:ext cx="7556421" cy="127015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Ақпараттық қауіпсіздік модельдері – бұл ақпараттық жүйелерді қорғаудың теориялық негіздері мен практикалық шешімдерінің жиынтығы. Олар қауіпсіздік саясатын қалыптастыру, талаптарды анықтау және тиімді қорғаныс стратегиясын әзірлеу үшін қажет.</a:t>
            </a:r>
            <a:endParaRPr lang="en-US" sz="1550" dirty="0"/>
          </a:p>
        </p:txBody>
      </p:sp>
      <p:sp>
        <p:nvSpPr>
          <p:cNvPr id="8" name="Shape 4"/>
          <p:cNvSpPr/>
          <p:nvPr/>
        </p:nvSpPr>
        <p:spPr>
          <a:xfrm>
            <a:off x="6280190" y="6965513"/>
            <a:ext cx="7556421" cy="1160740"/>
          </a:xfrm>
          <a:prstGeom prst="roundRect">
            <a:avLst>
              <a:gd name="adj" fmla="val 7182"/>
            </a:avLst>
          </a:prstGeom>
          <a:solidFill>
            <a:srgbClr val="C1F1E5"/>
          </a:solidFill>
          <a:ln/>
        </p:spPr>
        <p:txBody>
          <a:bodyPr/>
          <a:lstStyle/>
          <a:p>
            <a:endParaRPr lang="ru-RU"/>
          </a:p>
        </p:txBody>
      </p:sp>
      <p:pic>
        <p:nvPicPr>
          <p:cNvPr id="9" name="Image 2" descr="preencoded.png"/>
          <p:cNvPicPr>
            <a:picLocks noChangeAspect="1"/>
          </p:cNvPicPr>
          <p:nvPr/>
        </p:nvPicPr>
        <p:blipFill>
          <a:blip r:embed="rId4"/>
          <a:stretch>
            <a:fillRect/>
          </a:stretch>
        </p:blipFill>
        <p:spPr>
          <a:xfrm>
            <a:off x="6478548" y="7268408"/>
            <a:ext cx="248007" cy="198358"/>
          </a:xfrm>
          <a:prstGeom prst="rect">
            <a:avLst/>
          </a:prstGeom>
        </p:spPr>
      </p:pic>
      <p:sp>
        <p:nvSpPr>
          <p:cNvPr id="10" name="Text 5"/>
          <p:cNvSpPr/>
          <p:nvPr/>
        </p:nvSpPr>
        <p:spPr>
          <a:xfrm>
            <a:off x="6924913" y="7213402"/>
            <a:ext cx="6713339" cy="635079"/>
          </a:xfrm>
          <a:prstGeom prst="rect">
            <a:avLst/>
          </a:prstGeom>
          <a:noFill/>
          <a:ln/>
        </p:spPr>
        <p:txBody>
          <a:bodyPr wrap="square" lIns="0" tIns="0" rIns="0" bIns="0" rtlCol="0" anchor="t"/>
          <a:lstStyle/>
          <a:p>
            <a:pPr marL="0" indent="0" algn="l">
              <a:lnSpc>
                <a:spcPts val="2500"/>
              </a:lnSpc>
              <a:buNone/>
            </a:pPr>
            <a:r>
              <a:rPr lang="en-US" sz="1550" dirty="0">
                <a:solidFill>
                  <a:srgbClr val="000000"/>
                </a:solidFill>
                <a:latin typeface="Open Sans" pitchFamily="34" charset="0"/>
                <a:ea typeface="Open Sans" pitchFamily="34" charset="-122"/>
                <a:cs typeface="Open Sans" pitchFamily="34" charset="-120"/>
              </a:rPr>
              <a:t>Әрбір модель өзінің ерекше мақсаттары мен қолдану аясына ие, бірақ барлығы бірге кешенді қорғаныс жүйесін құрайды.</a:t>
            </a:r>
            <a:endParaRPr lang="en-US" sz="15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10972800"/>
          </a:xfrm>
          <a:prstGeom prst="rect">
            <a:avLst/>
          </a:prstGeom>
        </p:spPr>
      </p:pic>
      <p:sp>
        <p:nvSpPr>
          <p:cNvPr id="3" name="Text 0"/>
          <p:cNvSpPr/>
          <p:nvPr/>
        </p:nvSpPr>
        <p:spPr>
          <a:xfrm>
            <a:off x="6280190" y="2663547"/>
            <a:ext cx="7556421" cy="1860233"/>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Ақпараттық жүйенің қауіпсіздік моделі дегеніміз не?</a:t>
            </a:r>
            <a:endParaRPr lang="en-US" sz="3900" dirty="0"/>
          </a:p>
        </p:txBody>
      </p:sp>
      <p:sp>
        <p:nvSpPr>
          <p:cNvPr id="4" name="Text 1"/>
          <p:cNvSpPr/>
          <p:nvPr/>
        </p:nvSpPr>
        <p:spPr>
          <a:xfrm>
            <a:off x="6280190" y="5019794"/>
            <a:ext cx="2977039" cy="372070"/>
          </a:xfrm>
          <a:prstGeom prst="rect">
            <a:avLst/>
          </a:prstGeom>
          <a:noFill/>
          <a:ln/>
        </p:spPr>
        <p:txBody>
          <a:bodyPr wrap="none" lIns="0" tIns="0" rIns="0" bIns="0" rtlCol="0" anchor="t"/>
          <a:lstStyle/>
          <a:p>
            <a:pPr marL="0" indent="0" algn="l">
              <a:lnSpc>
                <a:spcPts val="2900"/>
              </a:lnSpc>
              <a:buNone/>
            </a:pPr>
            <a:r>
              <a:rPr lang="en-US" sz="2300" b="1" dirty="0">
                <a:solidFill>
                  <a:srgbClr val="333F70"/>
                </a:solidFill>
                <a:latin typeface="Unbounded Bold" pitchFamily="34" charset="0"/>
                <a:ea typeface="Unbounded Bold" pitchFamily="34" charset="-122"/>
                <a:cs typeface="Unbounded Bold" pitchFamily="34" charset="-120"/>
              </a:rPr>
              <a:t>Анықтама</a:t>
            </a:r>
            <a:endParaRPr lang="en-US" sz="2300" dirty="0"/>
          </a:p>
        </p:txBody>
      </p:sp>
      <p:sp>
        <p:nvSpPr>
          <p:cNvPr id="5" name="Text 2"/>
          <p:cNvSpPr/>
          <p:nvPr/>
        </p:nvSpPr>
        <p:spPr>
          <a:xfrm>
            <a:off x="6280190" y="5590223"/>
            <a:ext cx="3536156" cy="254031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Ақпараттық жүйенің қауіпсіздік моделі – бұл жүйенің қорғаныс құрылымын формальды түрде сипаттайтын ережелер мен қағидалар жиынтығы. Ол қауіпсіздік саясатын техникалық және ұйымдастырушылық тілге аударады.</a:t>
            </a:r>
            <a:endParaRPr lang="en-US" sz="1550" dirty="0"/>
          </a:p>
        </p:txBody>
      </p:sp>
      <p:sp>
        <p:nvSpPr>
          <p:cNvPr id="6" name="Text 3"/>
          <p:cNvSpPr/>
          <p:nvPr/>
        </p:nvSpPr>
        <p:spPr>
          <a:xfrm>
            <a:off x="10308074" y="5019794"/>
            <a:ext cx="3361373" cy="372070"/>
          </a:xfrm>
          <a:prstGeom prst="rect">
            <a:avLst/>
          </a:prstGeom>
          <a:noFill/>
          <a:ln/>
        </p:spPr>
        <p:txBody>
          <a:bodyPr wrap="none" lIns="0" tIns="0" rIns="0" bIns="0" rtlCol="0" anchor="t"/>
          <a:lstStyle/>
          <a:p>
            <a:pPr marL="0" indent="0" algn="l">
              <a:lnSpc>
                <a:spcPts val="2900"/>
              </a:lnSpc>
              <a:buNone/>
            </a:pPr>
            <a:r>
              <a:rPr lang="en-US" sz="2300" b="1" dirty="0">
                <a:solidFill>
                  <a:srgbClr val="333F70"/>
                </a:solidFill>
                <a:latin typeface="Unbounded Bold" pitchFamily="34" charset="0"/>
                <a:ea typeface="Unbounded Bold" pitchFamily="34" charset="-122"/>
                <a:cs typeface="Unbounded Bold" pitchFamily="34" charset="-120"/>
              </a:rPr>
              <a:t>Негізгі міндеттері</a:t>
            </a:r>
            <a:endParaRPr lang="en-US" sz="2300" dirty="0"/>
          </a:p>
        </p:txBody>
      </p:sp>
      <p:sp>
        <p:nvSpPr>
          <p:cNvPr id="7" name="Text 4"/>
          <p:cNvSpPr/>
          <p:nvPr/>
        </p:nvSpPr>
        <p:spPr>
          <a:xfrm>
            <a:off x="10308074" y="5590223"/>
            <a:ext cx="3536156" cy="635079"/>
          </a:xfrm>
          <a:prstGeom prst="rect">
            <a:avLst/>
          </a:prstGeom>
          <a:noFill/>
          <a:ln/>
        </p:spPr>
        <p:txBody>
          <a:bodyPr wrap="squar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Қауіпсіздік талаптарын нақты анықтау</a:t>
            </a:r>
            <a:endParaRPr lang="en-US" sz="1550" dirty="0"/>
          </a:p>
        </p:txBody>
      </p:sp>
      <p:sp>
        <p:nvSpPr>
          <p:cNvPr id="8" name="Text 5"/>
          <p:cNvSpPr/>
          <p:nvPr/>
        </p:nvSpPr>
        <p:spPr>
          <a:xfrm>
            <a:off x="10308074" y="6294715"/>
            <a:ext cx="3536156" cy="635079"/>
          </a:xfrm>
          <a:prstGeom prst="rect">
            <a:avLst/>
          </a:prstGeom>
          <a:noFill/>
          <a:ln/>
        </p:spPr>
        <p:txBody>
          <a:bodyPr wrap="squar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Қорғаныс механизмдерін жобалау</a:t>
            </a:r>
            <a:endParaRPr lang="en-US" sz="1550" dirty="0"/>
          </a:p>
        </p:txBody>
      </p:sp>
      <p:sp>
        <p:nvSpPr>
          <p:cNvPr id="9" name="Text 6"/>
          <p:cNvSpPr/>
          <p:nvPr/>
        </p:nvSpPr>
        <p:spPr>
          <a:xfrm>
            <a:off x="10308074" y="6999208"/>
            <a:ext cx="3536156" cy="635079"/>
          </a:xfrm>
          <a:prstGeom prst="rect">
            <a:avLst/>
          </a:prstGeom>
          <a:noFill/>
          <a:ln/>
        </p:spPr>
        <p:txBody>
          <a:bodyPr wrap="squar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Қауіпсіздік саясатының сақталуын тексеру</a:t>
            </a:r>
            <a:endParaRPr lang="en-US" sz="1550" dirty="0"/>
          </a:p>
        </p:txBody>
      </p:sp>
      <p:sp>
        <p:nvSpPr>
          <p:cNvPr id="10" name="Text 7"/>
          <p:cNvSpPr/>
          <p:nvPr/>
        </p:nvSpPr>
        <p:spPr>
          <a:xfrm>
            <a:off x="10308074" y="7703701"/>
            <a:ext cx="353615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Қауіптерді бағалау және басқару</a:t>
            </a:r>
            <a:endParaRPr lang="en-US" sz="15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793790" y="2298740"/>
            <a:ext cx="130428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Белгілі ақпараттық қауіпсіздік модельдері</a:t>
            </a:r>
            <a:endParaRPr lang="en-US" sz="3900" dirty="0"/>
          </a:p>
        </p:txBody>
      </p:sp>
      <p:sp>
        <p:nvSpPr>
          <p:cNvPr id="3" name="Shape 1"/>
          <p:cNvSpPr/>
          <p:nvPr/>
        </p:nvSpPr>
        <p:spPr>
          <a:xfrm>
            <a:off x="793790" y="3935730"/>
            <a:ext cx="6422231" cy="2269927"/>
          </a:xfrm>
          <a:prstGeom prst="roundRect">
            <a:avLst>
              <a:gd name="adj" fmla="val 3672"/>
            </a:avLst>
          </a:prstGeom>
          <a:solidFill>
            <a:srgbClr val="D6F5EE"/>
          </a:solidFill>
          <a:ln w="7620">
            <a:solidFill>
              <a:srgbClr val="BCDBD4"/>
            </a:solidFill>
            <a:prstDash val="solid"/>
          </a:ln>
        </p:spPr>
        <p:txBody>
          <a:bodyPr/>
          <a:lstStyle/>
          <a:p>
            <a:endParaRPr lang="ru-RU"/>
          </a:p>
        </p:txBody>
      </p:sp>
      <p:sp>
        <p:nvSpPr>
          <p:cNvPr id="4" name="Shape 2"/>
          <p:cNvSpPr/>
          <p:nvPr/>
        </p:nvSpPr>
        <p:spPr>
          <a:xfrm>
            <a:off x="999768" y="4141708"/>
            <a:ext cx="595313" cy="595313"/>
          </a:xfrm>
          <a:prstGeom prst="roundRect">
            <a:avLst>
              <a:gd name="adj" fmla="val 15358451"/>
            </a:avLst>
          </a:prstGeom>
          <a:solidFill>
            <a:srgbClr val="26A688"/>
          </a:solidFill>
          <a:ln/>
        </p:spPr>
        <p:txBody>
          <a:bodyPr/>
          <a:lstStyle/>
          <a:p>
            <a:endParaRPr lang="ru-RU"/>
          </a:p>
        </p:txBody>
      </p:sp>
      <p:pic>
        <p:nvPicPr>
          <p:cNvPr id="5"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63479" y="4305300"/>
            <a:ext cx="267891" cy="267891"/>
          </a:xfrm>
          <a:prstGeom prst="rect">
            <a:avLst/>
          </a:prstGeom>
        </p:spPr>
      </p:pic>
      <p:sp>
        <p:nvSpPr>
          <p:cNvPr id="6" name="Text 3"/>
          <p:cNvSpPr/>
          <p:nvPr/>
        </p:nvSpPr>
        <p:spPr>
          <a:xfrm>
            <a:off x="999768" y="4935379"/>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Bell-LaPadula</a:t>
            </a:r>
            <a:endParaRPr lang="en-US" sz="1950" dirty="0"/>
          </a:p>
        </p:txBody>
      </p:sp>
      <p:sp>
        <p:nvSpPr>
          <p:cNvPr id="7" name="Text 4"/>
          <p:cNvSpPr/>
          <p:nvPr/>
        </p:nvSpPr>
        <p:spPr>
          <a:xfrm>
            <a:off x="999768" y="5364599"/>
            <a:ext cx="6010275"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Құпиялылыққа басымдық беретін, әскери және үкіметтік жүйелерде қолданылатын классикалық модель</a:t>
            </a:r>
            <a:endParaRPr lang="en-US" sz="1550" dirty="0"/>
          </a:p>
        </p:txBody>
      </p:sp>
      <p:sp>
        <p:nvSpPr>
          <p:cNvPr id="8" name="Shape 5"/>
          <p:cNvSpPr/>
          <p:nvPr/>
        </p:nvSpPr>
        <p:spPr>
          <a:xfrm>
            <a:off x="7414379" y="3935730"/>
            <a:ext cx="6422231" cy="2269927"/>
          </a:xfrm>
          <a:prstGeom prst="roundRect">
            <a:avLst>
              <a:gd name="adj" fmla="val 3672"/>
            </a:avLst>
          </a:prstGeom>
          <a:solidFill>
            <a:srgbClr val="D6F5EE"/>
          </a:solidFill>
          <a:ln w="7620">
            <a:solidFill>
              <a:srgbClr val="BCDBD4"/>
            </a:solidFill>
            <a:prstDash val="solid"/>
          </a:ln>
        </p:spPr>
        <p:txBody>
          <a:bodyPr/>
          <a:lstStyle/>
          <a:p>
            <a:endParaRPr lang="ru-RU"/>
          </a:p>
        </p:txBody>
      </p:sp>
      <p:sp>
        <p:nvSpPr>
          <p:cNvPr id="9" name="Shape 6"/>
          <p:cNvSpPr/>
          <p:nvPr/>
        </p:nvSpPr>
        <p:spPr>
          <a:xfrm>
            <a:off x="7620357" y="4141708"/>
            <a:ext cx="595313" cy="595313"/>
          </a:xfrm>
          <a:prstGeom prst="roundRect">
            <a:avLst>
              <a:gd name="adj" fmla="val 15358451"/>
            </a:avLst>
          </a:prstGeom>
          <a:solidFill>
            <a:srgbClr val="26A688"/>
          </a:solidFill>
          <a:ln/>
        </p:spPr>
        <p:txBody>
          <a:bodyPr/>
          <a:lstStyle/>
          <a:p>
            <a:endParaRPr lang="ru-RU"/>
          </a:p>
        </p:txBody>
      </p:sp>
      <p:pic>
        <p:nvPicPr>
          <p:cNvPr id="10"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784068" y="4305300"/>
            <a:ext cx="267891" cy="267891"/>
          </a:xfrm>
          <a:prstGeom prst="rect">
            <a:avLst/>
          </a:prstGeom>
        </p:spPr>
      </p:pic>
      <p:sp>
        <p:nvSpPr>
          <p:cNvPr id="11" name="Text 7"/>
          <p:cNvSpPr/>
          <p:nvPr/>
        </p:nvSpPr>
        <p:spPr>
          <a:xfrm>
            <a:off x="7620357" y="4935379"/>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Biba</a:t>
            </a:r>
            <a:endParaRPr lang="en-US" sz="1950" dirty="0"/>
          </a:p>
        </p:txBody>
      </p:sp>
      <p:sp>
        <p:nvSpPr>
          <p:cNvPr id="12" name="Text 8"/>
          <p:cNvSpPr/>
          <p:nvPr/>
        </p:nvSpPr>
        <p:spPr>
          <a:xfrm>
            <a:off x="7620357" y="5364599"/>
            <a:ext cx="6010275"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Мәліметтердің тұтастығын сақтауға бағытталған, қаржы және банк жүйелерінде танымал</a:t>
            </a:r>
            <a:endParaRPr lang="en-US" sz="1550" dirty="0"/>
          </a:p>
        </p:txBody>
      </p:sp>
      <p:sp>
        <p:nvSpPr>
          <p:cNvPr id="13" name="Shape 9"/>
          <p:cNvSpPr/>
          <p:nvPr/>
        </p:nvSpPr>
        <p:spPr>
          <a:xfrm>
            <a:off x="793790" y="6404015"/>
            <a:ext cx="6422231" cy="2269927"/>
          </a:xfrm>
          <a:prstGeom prst="roundRect">
            <a:avLst>
              <a:gd name="adj" fmla="val 3672"/>
            </a:avLst>
          </a:prstGeom>
          <a:solidFill>
            <a:srgbClr val="D6F5EE"/>
          </a:solidFill>
          <a:ln w="7620">
            <a:solidFill>
              <a:srgbClr val="BCDBD4"/>
            </a:solidFill>
            <a:prstDash val="solid"/>
          </a:ln>
        </p:spPr>
        <p:txBody>
          <a:bodyPr/>
          <a:lstStyle/>
          <a:p>
            <a:endParaRPr lang="ru-RU"/>
          </a:p>
        </p:txBody>
      </p:sp>
      <p:sp>
        <p:nvSpPr>
          <p:cNvPr id="14" name="Shape 10"/>
          <p:cNvSpPr/>
          <p:nvPr/>
        </p:nvSpPr>
        <p:spPr>
          <a:xfrm>
            <a:off x="999768" y="6609993"/>
            <a:ext cx="595313" cy="595313"/>
          </a:xfrm>
          <a:prstGeom prst="roundRect">
            <a:avLst>
              <a:gd name="adj" fmla="val 15358451"/>
            </a:avLst>
          </a:prstGeom>
          <a:solidFill>
            <a:srgbClr val="26A688"/>
          </a:solidFill>
          <a:ln/>
        </p:spPr>
        <p:txBody>
          <a:bodyPr/>
          <a:lstStyle/>
          <a:p>
            <a:endParaRPr lang="ru-RU"/>
          </a:p>
        </p:txBody>
      </p:sp>
      <p:pic>
        <p:nvPicPr>
          <p:cNvPr id="15"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63479" y="6773585"/>
            <a:ext cx="267891" cy="267891"/>
          </a:xfrm>
          <a:prstGeom prst="rect">
            <a:avLst/>
          </a:prstGeom>
        </p:spPr>
      </p:pic>
      <p:sp>
        <p:nvSpPr>
          <p:cNvPr id="16" name="Text 11"/>
          <p:cNvSpPr/>
          <p:nvPr/>
        </p:nvSpPr>
        <p:spPr>
          <a:xfrm>
            <a:off x="999768" y="7403663"/>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Clark-Wilson</a:t>
            </a:r>
            <a:endParaRPr lang="en-US" sz="1950" dirty="0"/>
          </a:p>
        </p:txBody>
      </p:sp>
      <p:sp>
        <p:nvSpPr>
          <p:cNvPr id="17" name="Text 12"/>
          <p:cNvSpPr/>
          <p:nvPr/>
        </p:nvSpPr>
        <p:spPr>
          <a:xfrm>
            <a:off x="999768" y="7832884"/>
            <a:ext cx="6010275"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Транзакциялардың сенімділігін қамтамасыз ететін, коммерциялық қолданбаларға арналған</a:t>
            </a:r>
            <a:endParaRPr lang="en-US" sz="1550" dirty="0"/>
          </a:p>
        </p:txBody>
      </p:sp>
      <p:sp>
        <p:nvSpPr>
          <p:cNvPr id="18" name="Shape 13"/>
          <p:cNvSpPr/>
          <p:nvPr/>
        </p:nvSpPr>
        <p:spPr>
          <a:xfrm>
            <a:off x="7414379" y="6404015"/>
            <a:ext cx="6422231" cy="2269927"/>
          </a:xfrm>
          <a:prstGeom prst="roundRect">
            <a:avLst>
              <a:gd name="adj" fmla="val 3672"/>
            </a:avLst>
          </a:prstGeom>
          <a:solidFill>
            <a:srgbClr val="D6F5EE"/>
          </a:solidFill>
          <a:ln w="7620">
            <a:solidFill>
              <a:srgbClr val="BCDBD4"/>
            </a:solidFill>
            <a:prstDash val="solid"/>
          </a:ln>
        </p:spPr>
        <p:txBody>
          <a:bodyPr/>
          <a:lstStyle/>
          <a:p>
            <a:endParaRPr lang="ru-RU"/>
          </a:p>
        </p:txBody>
      </p:sp>
      <p:sp>
        <p:nvSpPr>
          <p:cNvPr id="19" name="Shape 14"/>
          <p:cNvSpPr/>
          <p:nvPr/>
        </p:nvSpPr>
        <p:spPr>
          <a:xfrm>
            <a:off x="7620357" y="6609993"/>
            <a:ext cx="595313" cy="595313"/>
          </a:xfrm>
          <a:prstGeom prst="roundRect">
            <a:avLst>
              <a:gd name="adj" fmla="val 15358451"/>
            </a:avLst>
          </a:prstGeom>
          <a:solidFill>
            <a:srgbClr val="26A688"/>
          </a:solidFill>
          <a:ln/>
        </p:spPr>
        <p:txBody>
          <a:bodyPr/>
          <a:lstStyle/>
          <a:p>
            <a:endParaRPr lang="ru-RU"/>
          </a:p>
        </p:txBody>
      </p:sp>
      <p:pic>
        <p:nvPicPr>
          <p:cNvPr id="20"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784068" y="6773585"/>
            <a:ext cx="267891" cy="267891"/>
          </a:xfrm>
          <a:prstGeom prst="rect">
            <a:avLst/>
          </a:prstGeom>
        </p:spPr>
      </p:pic>
      <p:sp>
        <p:nvSpPr>
          <p:cNvPr id="21" name="Text 15"/>
          <p:cNvSpPr/>
          <p:nvPr/>
        </p:nvSpPr>
        <p:spPr>
          <a:xfrm>
            <a:off x="7620357" y="7403663"/>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Brewer-Nash</a:t>
            </a:r>
            <a:endParaRPr lang="en-US" sz="1950" dirty="0"/>
          </a:p>
        </p:txBody>
      </p:sp>
      <p:sp>
        <p:nvSpPr>
          <p:cNvPr id="22" name="Text 16"/>
          <p:cNvSpPr/>
          <p:nvPr/>
        </p:nvSpPr>
        <p:spPr>
          <a:xfrm>
            <a:off x="7620357" y="7832884"/>
            <a:ext cx="6010275"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Қызығушылық қақтығысын болдырмайтын, консалтинг және аудит компанияларына арналған</a:t>
            </a:r>
            <a:endParaRPr lang="en-US" sz="15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10972800"/>
          </a:xfrm>
          <a:prstGeom prst="rect">
            <a:avLst/>
          </a:prstGeom>
        </p:spPr>
      </p:pic>
      <p:sp>
        <p:nvSpPr>
          <p:cNvPr id="3" name="Text 0"/>
          <p:cNvSpPr/>
          <p:nvPr/>
        </p:nvSpPr>
        <p:spPr>
          <a:xfrm>
            <a:off x="793790" y="1831538"/>
            <a:ext cx="7556421" cy="1860233"/>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Bell-LaPadula моделі: Құпиялылыққа басымдық</a:t>
            </a:r>
            <a:endParaRPr lang="en-US" sz="3900" dirty="0"/>
          </a:p>
        </p:txBody>
      </p:sp>
      <p:sp>
        <p:nvSpPr>
          <p:cNvPr id="4" name="Shape 1"/>
          <p:cNvSpPr/>
          <p:nvPr/>
        </p:nvSpPr>
        <p:spPr>
          <a:xfrm>
            <a:off x="793790" y="3989427"/>
            <a:ext cx="7556421" cy="1824276"/>
          </a:xfrm>
          <a:prstGeom prst="roundRect">
            <a:avLst>
              <a:gd name="adj" fmla="val 6015"/>
            </a:avLst>
          </a:prstGeom>
          <a:solidFill>
            <a:srgbClr val="FFFFFF"/>
          </a:solidFill>
          <a:ln w="22860">
            <a:solidFill>
              <a:srgbClr val="26A688"/>
            </a:solidFill>
            <a:prstDash val="solid"/>
          </a:ln>
        </p:spPr>
        <p:txBody>
          <a:bodyPr/>
          <a:lstStyle/>
          <a:p>
            <a:endParaRPr lang="ru-RU"/>
          </a:p>
        </p:txBody>
      </p:sp>
      <p:sp>
        <p:nvSpPr>
          <p:cNvPr id="5" name="Shape 2"/>
          <p:cNvSpPr/>
          <p:nvPr/>
        </p:nvSpPr>
        <p:spPr>
          <a:xfrm>
            <a:off x="770930" y="3989427"/>
            <a:ext cx="91440" cy="1824276"/>
          </a:xfrm>
          <a:prstGeom prst="roundRect">
            <a:avLst>
              <a:gd name="adj" fmla="val 91163"/>
            </a:avLst>
          </a:prstGeom>
          <a:solidFill>
            <a:srgbClr val="26A688"/>
          </a:solidFill>
          <a:ln/>
        </p:spPr>
        <p:txBody>
          <a:bodyPr/>
          <a:lstStyle/>
          <a:p>
            <a:endParaRPr lang="ru-RU"/>
          </a:p>
        </p:txBody>
      </p:sp>
      <p:sp>
        <p:nvSpPr>
          <p:cNvPr id="6" name="Text 3"/>
          <p:cNvSpPr/>
          <p:nvPr/>
        </p:nvSpPr>
        <p:spPr>
          <a:xfrm>
            <a:off x="1083588" y="4210645"/>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Негізгі мақсат</a:t>
            </a:r>
            <a:endParaRPr lang="en-US" sz="1950" dirty="0"/>
          </a:p>
        </p:txBody>
      </p:sp>
      <p:sp>
        <p:nvSpPr>
          <p:cNvPr id="7" name="Text 4"/>
          <p:cNvSpPr/>
          <p:nvPr/>
        </p:nvSpPr>
        <p:spPr>
          <a:xfrm>
            <a:off x="1083588" y="4639866"/>
            <a:ext cx="7045404"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Құпия ақпараттың ағып кетуін (information leakage) болдырмау. Модель әскери және үкіметтік ұйымдарда қолданылады, мұнда мәліметтердің құпиялылық деңгейлері бар.</a:t>
            </a:r>
            <a:endParaRPr lang="en-US" sz="1550" dirty="0"/>
          </a:p>
        </p:txBody>
      </p:sp>
      <p:sp>
        <p:nvSpPr>
          <p:cNvPr id="8" name="Shape 5"/>
          <p:cNvSpPr/>
          <p:nvPr/>
        </p:nvSpPr>
        <p:spPr>
          <a:xfrm>
            <a:off x="793790" y="6012061"/>
            <a:ext cx="7556421" cy="1824276"/>
          </a:xfrm>
          <a:prstGeom prst="roundRect">
            <a:avLst>
              <a:gd name="adj" fmla="val 6015"/>
            </a:avLst>
          </a:prstGeom>
          <a:solidFill>
            <a:srgbClr val="FFFFFF"/>
          </a:solidFill>
          <a:ln w="22860">
            <a:solidFill>
              <a:srgbClr val="26A688"/>
            </a:solidFill>
            <a:prstDash val="solid"/>
          </a:ln>
        </p:spPr>
        <p:txBody>
          <a:bodyPr/>
          <a:lstStyle/>
          <a:p>
            <a:endParaRPr lang="ru-RU"/>
          </a:p>
        </p:txBody>
      </p:sp>
      <p:sp>
        <p:nvSpPr>
          <p:cNvPr id="9" name="Shape 6"/>
          <p:cNvSpPr/>
          <p:nvPr/>
        </p:nvSpPr>
        <p:spPr>
          <a:xfrm>
            <a:off x="770930" y="6012061"/>
            <a:ext cx="91440" cy="1824276"/>
          </a:xfrm>
          <a:prstGeom prst="roundRect">
            <a:avLst>
              <a:gd name="adj" fmla="val 91163"/>
            </a:avLst>
          </a:prstGeom>
          <a:solidFill>
            <a:srgbClr val="26A688"/>
          </a:solidFill>
          <a:ln/>
        </p:spPr>
        <p:txBody>
          <a:bodyPr/>
          <a:lstStyle/>
          <a:p>
            <a:endParaRPr lang="ru-RU"/>
          </a:p>
        </p:txBody>
      </p:sp>
      <p:sp>
        <p:nvSpPr>
          <p:cNvPr id="10" name="Text 7"/>
          <p:cNvSpPr/>
          <p:nvPr/>
        </p:nvSpPr>
        <p:spPr>
          <a:xfrm>
            <a:off x="1083588" y="6233279"/>
            <a:ext cx="5871924"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"No read up, no write down" қағидасы</a:t>
            </a:r>
            <a:endParaRPr lang="en-US" sz="1950" dirty="0"/>
          </a:p>
        </p:txBody>
      </p:sp>
      <p:sp>
        <p:nvSpPr>
          <p:cNvPr id="11" name="Text 8"/>
          <p:cNvSpPr/>
          <p:nvPr/>
        </p:nvSpPr>
        <p:spPr>
          <a:xfrm>
            <a:off x="1083588" y="6662499"/>
            <a:ext cx="7045404"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Пайдаланушы өзінің құпиялылық деңгейінен жоғары ақпаратты оқи алмайды (no read up), ал төменгі деңгейге жаза алмайды (no write down). Бұл құпияның төменгі деңгейлерге таралуын болдырмайды.</a:t>
            </a:r>
            <a:endParaRPr lang="en-US" sz="1550" dirty="0"/>
          </a:p>
        </p:txBody>
      </p:sp>
      <p:sp>
        <p:nvSpPr>
          <p:cNvPr id="12" name="Text 9"/>
          <p:cNvSpPr/>
          <p:nvPr/>
        </p:nvSpPr>
        <p:spPr>
          <a:xfrm>
            <a:off x="1091446" y="8282821"/>
            <a:ext cx="7258764"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Bell-LaPadula моделі 1973 жылы әзірленген және әлі де көптеген қауіпсіздік жүйелерінің негізі болып табылады.</a:t>
            </a:r>
            <a:endParaRPr lang="en-US" sz="1550" dirty="0"/>
          </a:p>
        </p:txBody>
      </p:sp>
      <p:sp>
        <p:nvSpPr>
          <p:cNvPr id="13" name="Shape 10"/>
          <p:cNvSpPr/>
          <p:nvPr/>
        </p:nvSpPr>
        <p:spPr>
          <a:xfrm>
            <a:off x="793790" y="8059579"/>
            <a:ext cx="22860" cy="1081564"/>
          </a:xfrm>
          <a:prstGeom prst="rect">
            <a:avLst/>
          </a:prstGeom>
          <a:solidFill>
            <a:srgbClr val="26A688"/>
          </a:solidFill>
          <a:ln/>
        </p:spPr>
        <p:txBody>
          <a:bodyPr/>
          <a:lstStyle/>
          <a:p>
            <a:endParaRPr lang="ru-RU"/>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793790" y="1490186"/>
            <a:ext cx="12866013" cy="620078"/>
          </a:xfrm>
          <a:prstGeom prst="rect">
            <a:avLst/>
          </a:prstGeom>
          <a:noFill/>
          <a:ln/>
        </p:spPr>
        <p:txBody>
          <a:bodyPr wrap="non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Biba моделі: Мәлімет тұтастығын сақтау</a:t>
            </a:r>
            <a:endParaRPr lang="en-US" sz="3900" dirty="0"/>
          </a:p>
        </p:txBody>
      </p:sp>
      <p:sp>
        <p:nvSpPr>
          <p:cNvPr id="3" name="Text 1"/>
          <p:cNvSpPr/>
          <p:nvPr/>
        </p:nvSpPr>
        <p:spPr>
          <a:xfrm>
            <a:off x="793790" y="2606278"/>
            <a:ext cx="4626173" cy="372070"/>
          </a:xfrm>
          <a:prstGeom prst="rect">
            <a:avLst/>
          </a:prstGeom>
          <a:noFill/>
          <a:ln/>
        </p:spPr>
        <p:txBody>
          <a:bodyPr wrap="none" lIns="0" tIns="0" rIns="0" bIns="0" rtlCol="0" anchor="t"/>
          <a:lstStyle/>
          <a:p>
            <a:pPr marL="0" indent="0" algn="l">
              <a:lnSpc>
                <a:spcPts val="2900"/>
              </a:lnSpc>
              <a:buNone/>
            </a:pPr>
            <a:r>
              <a:rPr lang="en-US" sz="2300" b="1" dirty="0">
                <a:solidFill>
                  <a:srgbClr val="333F70"/>
                </a:solidFill>
                <a:latin typeface="Unbounded Bold" pitchFamily="34" charset="0"/>
                <a:ea typeface="Unbounded Bold" pitchFamily="34" charset="-122"/>
                <a:cs typeface="Unbounded Bold" pitchFamily="34" charset="-120"/>
              </a:rPr>
              <a:t>Модельдің принциптері</a:t>
            </a:r>
            <a:endParaRPr lang="en-US" sz="2300" dirty="0"/>
          </a:p>
        </p:txBody>
      </p:sp>
      <p:sp>
        <p:nvSpPr>
          <p:cNvPr id="4" name="Text 2"/>
          <p:cNvSpPr/>
          <p:nvPr/>
        </p:nvSpPr>
        <p:spPr>
          <a:xfrm>
            <a:off x="793790" y="3176707"/>
            <a:ext cx="7632025"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Biba моделі Bell-LaPadula-ның қарама-қарсы тәсілін қолданады. Мұнда басты мақсат – мәліметтердің тұтастығын (integrity) сақтау, яғни мәліметтердің заңсыз өзгертілуін болдырмау.</a:t>
            </a:r>
            <a:endParaRPr lang="en-US" sz="1550" dirty="0"/>
          </a:p>
        </p:txBody>
      </p:sp>
      <p:sp>
        <p:nvSpPr>
          <p:cNvPr id="5" name="Text 3"/>
          <p:cNvSpPr/>
          <p:nvPr/>
        </p:nvSpPr>
        <p:spPr>
          <a:xfrm>
            <a:off x="793790" y="4327684"/>
            <a:ext cx="5871924"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"No write up, no read down" қағидасы</a:t>
            </a:r>
            <a:endParaRPr lang="en-US" sz="1950" dirty="0"/>
          </a:p>
        </p:txBody>
      </p:sp>
      <p:sp>
        <p:nvSpPr>
          <p:cNvPr id="6" name="Text 4"/>
          <p:cNvSpPr/>
          <p:nvPr/>
        </p:nvSpPr>
        <p:spPr>
          <a:xfrm>
            <a:off x="793790" y="4836200"/>
            <a:ext cx="7632025"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Төменгі тұтастық деңгейіндегі субъект жоғарыға жаза алмайды</a:t>
            </a:r>
            <a:endParaRPr lang="en-US" sz="1550" dirty="0"/>
          </a:p>
        </p:txBody>
      </p:sp>
      <p:sp>
        <p:nvSpPr>
          <p:cNvPr id="7" name="Text 5"/>
          <p:cNvSpPr/>
          <p:nvPr/>
        </p:nvSpPr>
        <p:spPr>
          <a:xfrm>
            <a:off x="793790" y="5223153"/>
            <a:ext cx="7632025"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Жоғарғы тұтастық деңгейіндегі субъект төменнен оқи алмайды</a:t>
            </a:r>
            <a:endParaRPr lang="en-US" sz="1550" dirty="0"/>
          </a:p>
        </p:txBody>
      </p:sp>
      <p:sp>
        <p:nvSpPr>
          <p:cNvPr id="8" name="Text 6"/>
          <p:cNvSpPr/>
          <p:nvPr/>
        </p:nvSpPr>
        <p:spPr>
          <a:xfrm>
            <a:off x="793790" y="5610106"/>
            <a:ext cx="7632025"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Құжаттардың өзгертілуін қатаң бақылау</a:t>
            </a:r>
            <a:endParaRPr lang="en-US" sz="1550" dirty="0"/>
          </a:p>
        </p:txBody>
      </p:sp>
      <p:sp>
        <p:nvSpPr>
          <p:cNvPr id="9" name="Text 7"/>
          <p:cNvSpPr/>
          <p:nvPr/>
        </p:nvSpPr>
        <p:spPr>
          <a:xfrm>
            <a:off x="793790" y="5997059"/>
            <a:ext cx="7632025"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Тексерілмеген деректердің таралуын шектеу</a:t>
            </a:r>
            <a:endParaRPr lang="en-US" sz="1550" dirty="0"/>
          </a:p>
        </p:txBody>
      </p:sp>
      <p:pic>
        <p:nvPicPr>
          <p:cNvPr id="10" name="Image 0" descr="preencoded.png"/>
          <p:cNvPicPr>
            <a:picLocks noChangeAspect="1"/>
          </p:cNvPicPr>
          <p:nvPr/>
        </p:nvPicPr>
        <p:blipFill>
          <a:blip r:embed="rId3"/>
          <a:stretch>
            <a:fillRect/>
          </a:stretch>
        </p:blipFill>
        <p:spPr>
          <a:xfrm>
            <a:off x="8917543" y="2631162"/>
            <a:ext cx="4926568" cy="4926568"/>
          </a:xfrm>
          <a:prstGeom prst="rect">
            <a:avLst/>
          </a:prstGeom>
        </p:spPr>
      </p:pic>
      <p:sp>
        <p:nvSpPr>
          <p:cNvPr id="11" name="Shape 8"/>
          <p:cNvSpPr/>
          <p:nvPr/>
        </p:nvSpPr>
        <p:spPr>
          <a:xfrm>
            <a:off x="8917543" y="7780973"/>
            <a:ext cx="4926568" cy="1478280"/>
          </a:xfrm>
          <a:prstGeom prst="roundRect">
            <a:avLst>
              <a:gd name="adj" fmla="val 5639"/>
            </a:avLst>
          </a:prstGeom>
          <a:solidFill>
            <a:srgbClr val="C1F1E5"/>
          </a:solidFill>
          <a:ln/>
        </p:spPr>
        <p:txBody>
          <a:bodyPr/>
          <a:lstStyle/>
          <a:p>
            <a:endParaRPr lang="ru-RU"/>
          </a:p>
        </p:txBody>
      </p:sp>
      <p:pic>
        <p:nvPicPr>
          <p:cNvPr id="12" name="Image 1" descr="preencoded.png"/>
          <p:cNvPicPr>
            <a:picLocks noChangeAspect="1"/>
          </p:cNvPicPr>
          <p:nvPr/>
        </p:nvPicPr>
        <p:blipFill>
          <a:blip r:embed="rId4"/>
          <a:stretch>
            <a:fillRect/>
          </a:stretch>
        </p:blipFill>
        <p:spPr>
          <a:xfrm>
            <a:off x="9115901" y="8083868"/>
            <a:ext cx="248007" cy="198358"/>
          </a:xfrm>
          <a:prstGeom prst="rect">
            <a:avLst/>
          </a:prstGeom>
        </p:spPr>
      </p:pic>
      <p:sp>
        <p:nvSpPr>
          <p:cNvPr id="13" name="Text 9"/>
          <p:cNvSpPr/>
          <p:nvPr/>
        </p:nvSpPr>
        <p:spPr>
          <a:xfrm>
            <a:off x="9562267" y="8028861"/>
            <a:ext cx="4083487" cy="952619"/>
          </a:xfrm>
          <a:prstGeom prst="rect">
            <a:avLst/>
          </a:prstGeom>
          <a:noFill/>
          <a:ln/>
        </p:spPr>
        <p:txBody>
          <a:bodyPr wrap="square" lIns="0" tIns="0" rIns="0" bIns="0" rtlCol="0" anchor="t"/>
          <a:lstStyle/>
          <a:p>
            <a:pPr marL="0" indent="0" algn="l">
              <a:lnSpc>
                <a:spcPts val="2500"/>
              </a:lnSpc>
              <a:buNone/>
            </a:pPr>
            <a:r>
              <a:rPr lang="en-US" sz="1550" dirty="0">
                <a:solidFill>
                  <a:srgbClr val="000000"/>
                </a:solidFill>
                <a:latin typeface="Open Sans" pitchFamily="34" charset="0"/>
                <a:ea typeface="Open Sans" pitchFamily="34" charset="-122"/>
                <a:cs typeface="Open Sans" pitchFamily="34" charset="-120"/>
              </a:rPr>
              <a:t>Biba моделі қаржы жүйелері, бухгалтерлік есеп және медициналық деректер қорларында кеңінен қолданылады.</a:t>
            </a:r>
            <a:endParaRPr lang="en-US" sz="15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10972800"/>
          </a:xfrm>
          <a:prstGeom prst="rect">
            <a:avLst/>
          </a:prstGeom>
        </p:spPr>
      </p:pic>
      <p:sp>
        <p:nvSpPr>
          <p:cNvPr id="3" name="Text 0"/>
          <p:cNvSpPr/>
          <p:nvPr/>
        </p:nvSpPr>
        <p:spPr>
          <a:xfrm>
            <a:off x="6280190" y="1845707"/>
            <a:ext cx="7556421" cy="1860233"/>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Clark-Wilson моделі: Транзакциялардың сенімділігі</a:t>
            </a:r>
            <a:endParaRPr lang="en-US" sz="3900" dirty="0"/>
          </a:p>
        </p:txBody>
      </p:sp>
      <p:sp>
        <p:nvSpPr>
          <p:cNvPr id="4" name="Text 1"/>
          <p:cNvSpPr/>
          <p:nvPr/>
        </p:nvSpPr>
        <p:spPr>
          <a:xfrm>
            <a:off x="6280190" y="4003596"/>
            <a:ext cx="198358" cy="248007"/>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Unbounded Light" pitchFamily="34" charset="0"/>
                <a:ea typeface="Unbounded Light" pitchFamily="34" charset="-122"/>
                <a:cs typeface="Unbounded Light" pitchFamily="34" charset="-120"/>
              </a:rPr>
              <a:t>01</a:t>
            </a:r>
            <a:endParaRPr lang="en-US" sz="1550" dirty="0"/>
          </a:p>
        </p:txBody>
      </p:sp>
      <p:sp>
        <p:nvSpPr>
          <p:cNvPr id="5" name="Shape 2"/>
          <p:cNvSpPr/>
          <p:nvPr/>
        </p:nvSpPr>
        <p:spPr>
          <a:xfrm>
            <a:off x="6280190" y="4317921"/>
            <a:ext cx="3679031" cy="22860"/>
          </a:xfrm>
          <a:prstGeom prst="rect">
            <a:avLst/>
          </a:prstGeom>
          <a:solidFill>
            <a:srgbClr val="26A688"/>
          </a:solidFill>
          <a:ln/>
        </p:spPr>
        <p:txBody>
          <a:bodyPr/>
          <a:lstStyle/>
          <a:p>
            <a:endParaRPr lang="ru-RU"/>
          </a:p>
        </p:txBody>
      </p:sp>
      <p:sp>
        <p:nvSpPr>
          <p:cNvPr id="6" name="Text 3"/>
          <p:cNvSpPr/>
          <p:nvPr/>
        </p:nvSpPr>
        <p:spPr>
          <a:xfrm>
            <a:off x="6280190" y="4462820"/>
            <a:ext cx="3679031" cy="620316"/>
          </a:xfrm>
          <a:prstGeom prst="rect">
            <a:avLst/>
          </a:prstGeom>
          <a:noFill/>
          <a:ln/>
        </p:spPr>
        <p:txBody>
          <a:bodyPr wrap="squar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Қатаң бақылау механизмдері</a:t>
            </a:r>
            <a:endParaRPr lang="en-US" sz="1950" dirty="0"/>
          </a:p>
        </p:txBody>
      </p:sp>
      <p:sp>
        <p:nvSpPr>
          <p:cNvPr id="7" name="Text 4"/>
          <p:cNvSpPr/>
          <p:nvPr/>
        </p:nvSpPr>
        <p:spPr>
          <a:xfrm>
            <a:off x="6280190" y="5202198"/>
            <a:ext cx="3679031" cy="158769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Барлық операциялар тексерілген процедуралар (Transformation Procedures) арқылы орындалады, бұл мәліметтердің үнемі дұрыс күйде болуын қамтамасыз етеді.</a:t>
            </a:r>
            <a:endParaRPr lang="en-US" sz="1550" dirty="0"/>
          </a:p>
        </p:txBody>
      </p:sp>
      <p:sp>
        <p:nvSpPr>
          <p:cNvPr id="8" name="Text 5"/>
          <p:cNvSpPr/>
          <p:nvPr/>
        </p:nvSpPr>
        <p:spPr>
          <a:xfrm>
            <a:off x="10157579" y="4003596"/>
            <a:ext cx="198358" cy="248007"/>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Unbounded Light" pitchFamily="34" charset="0"/>
                <a:ea typeface="Unbounded Light" pitchFamily="34" charset="-122"/>
                <a:cs typeface="Unbounded Light" pitchFamily="34" charset="-120"/>
              </a:rPr>
              <a:t>02</a:t>
            </a:r>
            <a:endParaRPr lang="en-US" sz="1550" dirty="0"/>
          </a:p>
        </p:txBody>
      </p:sp>
      <p:sp>
        <p:nvSpPr>
          <p:cNvPr id="9" name="Shape 6"/>
          <p:cNvSpPr/>
          <p:nvPr/>
        </p:nvSpPr>
        <p:spPr>
          <a:xfrm>
            <a:off x="10157579" y="4317921"/>
            <a:ext cx="3679031" cy="22860"/>
          </a:xfrm>
          <a:prstGeom prst="rect">
            <a:avLst/>
          </a:prstGeom>
          <a:solidFill>
            <a:srgbClr val="26A688"/>
          </a:solidFill>
          <a:ln/>
        </p:spPr>
        <p:txBody>
          <a:bodyPr/>
          <a:lstStyle/>
          <a:p>
            <a:endParaRPr lang="ru-RU"/>
          </a:p>
        </p:txBody>
      </p:sp>
      <p:sp>
        <p:nvSpPr>
          <p:cNvPr id="10" name="Text 7"/>
          <p:cNvSpPr/>
          <p:nvPr/>
        </p:nvSpPr>
        <p:spPr>
          <a:xfrm>
            <a:off x="10157579" y="4462820"/>
            <a:ext cx="3679031" cy="620316"/>
          </a:xfrm>
          <a:prstGeom prst="rect">
            <a:avLst/>
          </a:prstGeom>
          <a:noFill/>
          <a:ln/>
        </p:spPr>
        <p:txBody>
          <a:bodyPr wrap="squar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Аудит және журналдау</a:t>
            </a:r>
            <a:endParaRPr lang="en-US" sz="1950" dirty="0"/>
          </a:p>
        </p:txBody>
      </p:sp>
      <p:sp>
        <p:nvSpPr>
          <p:cNvPr id="11" name="Text 8"/>
          <p:cNvSpPr/>
          <p:nvPr/>
        </p:nvSpPr>
        <p:spPr>
          <a:xfrm>
            <a:off x="10157579" y="5202198"/>
            <a:ext cx="3679031" cy="158769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Әрбір транзакция толық журналданады, бұл кейіннен тексеруге және қате анықтауға мүмкіндік береді. Аудит жазбалары өзгертілуден қорғалған.</a:t>
            </a:r>
            <a:endParaRPr lang="en-US" sz="1550" dirty="0"/>
          </a:p>
        </p:txBody>
      </p:sp>
      <p:sp>
        <p:nvSpPr>
          <p:cNvPr id="12" name="Text 9"/>
          <p:cNvSpPr/>
          <p:nvPr/>
        </p:nvSpPr>
        <p:spPr>
          <a:xfrm>
            <a:off x="6280190" y="7137082"/>
            <a:ext cx="198358" cy="248007"/>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Unbounded Light" pitchFamily="34" charset="0"/>
                <a:ea typeface="Unbounded Light" pitchFamily="34" charset="-122"/>
                <a:cs typeface="Unbounded Light" pitchFamily="34" charset="-120"/>
              </a:rPr>
              <a:t>03</a:t>
            </a:r>
            <a:endParaRPr lang="en-US" sz="1550" dirty="0"/>
          </a:p>
        </p:txBody>
      </p:sp>
      <p:sp>
        <p:nvSpPr>
          <p:cNvPr id="13" name="Shape 10"/>
          <p:cNvSpPr/>
          <p:nvPr/>
        </p:nvSpPr>
        <p:spPr>
          <a:xfrm>
            <a:off x="6280190" y="7451408"/>
            <a:ext cx="7556421" cy="22860"/>
          </a:xfrm>
          <a:prstGeom prst="rect">
            <a:avLst/>
          </a:prstGeom>
          <a:solidFill>
            <a:srgbClr val="26A688"/>
          </a:solidFill>
          <a:ln/>
        </p:spPr>
        <p:txBody>
          <a:bodyPr/>
          <a:lstStyle/>
          <a:p>
            <a:endParaRPr lang="ru-RU"/>
          </a:p>
        </p:txBody>
      </p:sp>
      <p:sp>
        <p:nvSpPr>
          <p:cNvPr id="14" name="Text 11"/>
          <p:cNvSpPr/>
          <p:nvPr/>
        </p:nvSpPr>
        <p:spPr>
          <a:xfrm>
            <a:off x="6280190" y="7596307"/>
            <a:ext cx="3051572"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Бөлінген міндеттер</a:t>
            </a:r>
            <a:endParaRPr lang="en-US" sz="1950" dirty="0"/>
          </a:p>
        </p:txBody>
      </p:sp>
      <p:sp>
        <p:nvSpPr>
          <p:cNvPr id="15" name="Text 12"/>
          <p:cNvSpPr/>
          <p:nvPr/>
        </p:nvSpPr>
        <p:spPr>
          <a:xfrm>
            <a:off x="6280190" y="8025527"/>
            <a:ext cx="7556421"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Қолданушының рұқсаттарын басқару арқылы міндеттерді бөлу (separation of duties) принципі іске асырылады. Бір адам барлық критикалық операцияларды орындай алмайды.</a:t>
            </a:r>
            <a:endParaRPr lang="en-US" sz="15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10972800"/>
          </a:xfrm>
          <a:prstGeom prst="rect">
            <a:avLst/>
          </a:prstGeom>
        </p:spPr>
      </p:pic>
      <p:sp>
        <p:nvSpPr>
          <p:cNvPr id="3" name="Text 0"/>
          <p:cNvSpPr/>
          <p:nvPr/>
        </p:nvSpPr>
        <p:spPr>
          <a:xfrm>
            <a:off x="6280190" y="1284327"/>
            <a:ext cx="7556421" cy="2480310"/>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Brewer-Nash моделі: Қызығушылық қақтығысын болдырмау</a:t>
            </a:r>
            <a:endParaRPr lang="en-US" sz="3900" dirty="0"/>
          </a:p>
        </p:txBody>
      </p:sp>
      <p:sp>
        <p:nvSpPr>
          <p:cNvPr id="4" name="Text 1"/>
          <p:cNvSpPr/>
          <p:nvPr/>
        </p:nvSpPr>
        <p:spPr>
          <a:xfrm>
            <a:off x="6280190" y="4260652"/>
            <a:ext cx="3536156" cy="744141"/>
          </a:xfrm>
          <a:prstGeom prst="rect">
            <a:avLst/>
          </a:prstGeom>
          <a:noFill/>
          <a:ln/>
        </p:spPr>
        <p:txBody>
          <a:bodyPr wrap="square" lIns="0" tIns="0" rIns="0" bIns="0" rtlCol="0" anchor="t"/>
          <a:lstStyle/>
          <a:p>
            <a:pPr marL="0" indent="0" algn="l">
              <a:lnSpc>
                <a:spcPts val="2900"/>
              </a:lnSpc>
              <a:buNone/>
            </a:pPr>
            <a:r>
              <a:rPr lang="en-US" sz="2300" b="1" dirty="0">
                <a:solidFill>
                  <a:srgbClr val="333F70"/>
                </a:solidFill>
                <a:latin typeface="Unbounded Bold" pitchFamily="34" charset="0"/>
                <a:ea typeface="Unbounded Bold" pitchFamily="34" charset="-122"/>
                <a:cs typeface="Unbounded Bold" pitchFamily="34" charset="-120"/>
              </a:rPr>
              <a:t>Динамикалық қауіпсіздік</a:t>
            </a:r>
            <a:endParaRPr lang="en-US" sz="2300" dirty="0"/>
          </a:p>
        </p:txBody>
      </p:sp>
      <p:sp>
        <p:nvSpPr>
          <p:cNvPr id="5" name="Text 2"/>
          <p:cNvSpPr/>
          <p:nvPr/>
        </p:nvSpPr>
        <p:spPr>
          <a:xfrm>
            <a:off x="6280190" y="5203150"/>
            <a:ext cx="3536156" cy="222277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Brewer-Nash моделі "Қытай қабырғасы" (Chinese Wall) деп те аталады. Бұл модель пайдаланушының алдыңғы әрекеттеріне негізделген динамикалық рұқсаттар жүйесін пайдаланады.</a:t>
            </a:r>
            <a:endParaRPr lang="en-US" sz="1550" dirty="0"/>
          </a:p>
        </p:txBody>
      </p:sp>
      <p:sp>
        <p:nvSpPr>
          <p:cNvPr id="6" name="Text 3"/>
          <p:cNvSpPr/>
          <p:nvPr/>
        </p:nvSpPr>
        <p:spPr>
          <a:xfrm>
            <a:off x="6280190" y="7604522"/>
            <a:ext cx="3536156" cy="190523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Егер пайдаланушы бір компанияның деректеріне қол жеткізсе, онда бәсекелес компанияның деректеріне қол жеткізу автоматты түрде бұғатталады.</a:t>
            </a:r>
            <a:endParaRPr lang="en-US" sz="1550" dirty="0"/>
          </a:p>
        </p:txBody>
      </p:sp>
      <p:sp>
        <p:nvSpPr>
          <p:cNvPr id="7" name="Text 4"/>
          <p:cNvSpPr/>
          <p:nvPr/>
        </p:nvSpPr>
        <p:spPr>
          <a:xfrm>
            <a:off x="10308074" y="4260652"/>
            <a:ext cx="2977039" cy="372070"/>
          </a:xfrm>
          <a:prstGeom prst="rect">
            <a:avLst/>
          </a:prstGeom>
          <a:noFill/>
          <a:ln/>
        </p:spPr>
        <p:txBody>
          <a:bodyPr wrap="none" lIns="0" tIns="0" rIns="0" bIns="0" rtlCol="0" anchor="t"/>
          <a:lstStyle/>
          <a:p>
            <a:pPr marL="0" indent="0" algn="l">
              <a:lnSpc>
                <a:spcPts val="2900"/>
              </a:lnSpc>
              <a:buNone/>
            </a:pPr>
            <a:r>
              <a:rPr lang="en-US" sz="2300" b="1" dirty="0">
                <a:solidFill>
                  <a:srgbClr val="333F70"/>
                </a:solidFill>
                <a:latin typeface="Unbounded Bold" pitchFamily="34" charset="0"/>
                <a:ea typeface="Unbounded Bold" pitchFamily="34" charset="-122"/>
                <a:cs typeface="Unbounded Bold" pitchFamily="34" charset="-120"/>
              </a:rPr>
              <a:t>Қолдану аясы</a:t>
            </a:r>
            <a:endParaRPr lang="en-US" sz="2300" dirty="0"/>
          </a:p>
        </p:txBody>
      </p:sp>
      <p:sp>
        <p:nvSpPr>
          <p:cNvPr id="8" name="Text 5"/>
          <p:cNvSpPr/>
          <p:nvPr/>
        </p:nvSpPr>
        <p:spPr>
          <a:xfrm>
            <a:off x="10308074" y="4831080"/>
            <a:ext cx="353615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Консалтинг компаниялары</a:t>
            </a:r>
            <a:endParaRPr lang="en-US" sz="1550" dirty="0"/>
          </a:p>
        </p:txBody>
      </p:sp>
      <p:sp>
        <p:nvSpPr>
          <p:cNvPr id="9" name="Text 6"/>
          <p:cNvSpPr/>
          <p:nvPr/>
        </p:nvSpPr>
        <p:spPr>
          <a:xfrm>
            <a:off x="10308074" y="5218033"/>
            <a:ext cx="353615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Аудиторлық фирмалар</a:t>
            </a:r>
            <a:endParaRPr lang="en-US" sz="1550" dirty="0"/>
          </a:p>
        </p:txBody>
      </p:sp>
      <p:sp>
        <p:nvSpPr>
          <p:cNvPr id="10" name="Text 7"/>
          <p:cNvSpPr/>
          <p:nvPr/>
        </p:nvSpPr>
        <p:spPr>
          <a:xfrm>
            <a:off x="10308074" y="5604986"/>
            <a:ext cx="353615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Заң кеңестері</a:t>
            </a:r>
            <a:endParaRPr lang="en-US" sz="1550" dirty="0"/>
          </a:p>
        </p:txBody>
      </p:sp>
      <p:sp>
        <p:nvSpPr>
          <p:cNvPr id="11" name="Text 8"/>
          <p:cNvSpPr/>
          <p:nvPr/>
        </p:nvSpPr>
        <p:spPr>
          <a:xfrm>
            <a:off x="10308074" y="5991939"/>
            <a:ext cx="353615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Инвестициялық банктер</a:t>
            </a:r>
            <a:endParaRPr lang="en-US" sz="1550" dirty="0"/>
          </a:p>
        </p:txBody>
      </p:sp>
      <p:sp>
        <p:nvSpPr>
          <p:cNvPr id="12" name="Text 9"/>
          <p:cNvSpPr/>
          <p:nvPr/>
        </p:nvSpPr>
        <p:spPr>
          <a:xfrm>
            <a:off x="10308074" y="6488073"/>
            <a:ext cx="3536156" cy="127015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Модель құпиялылық пен тәуелсіздікті сақтай отырып, бірнеше клиенттерге қызмет көрсетуге мүмкіндік береді.</a:t>
            </a:r>
            <a:endParaRPr lang="en-US" sz="15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793790" y="3604974"/>
            <a:ext cx="11611927" cy="496133"/>
          </a:xfrm>
          <a:prstGeom prst="rect">
            <a:avLst/>
          </a:prstGeom>
          <a:noFill/>
          <a:ln/>
        </p:spPr>
        <p:txBody>
          <a:bodyPr wrap="none" lIns="0" tIns="0" rIns="0" bIns="0" rtlCol="0" anchor="t"/>
          <a:lstStyle/>
          <a:p>
            <a:pPr marL="0" indent="0" algn="l">
              <a:lnSpc>
                <a:spcPts val="3900"/>
              </a:lnSpc>
              <a:buNone/>
            </a:pPr>
            <a:r>
              <a:rPr lang="en-US" sz="3100" b="1" dirty="0">
                <a:solidFill>
                  <a:srgbClr val="333F70"/>
                </a:solidFill>
                <a:latin typeface="Unbounded Bold" pitchFamily="34" charset="0"/>
                <a:ea typeface="Unbounded Bold" pitchFamily="34" charset="-122"/>
                <a:cs typeface="Unbounded Bold" pitchFamily="34" charset="-120"/>
              </a:rPr>
              <a:t>Модельдердің салыстырмалы сипаттамасы</a:t>
            </a:r>
            <a:endParaRPr lang="en-US" sz="3100" dirty="0"/>
          </a:p>
        </p:txBody>
      </p:sp>
      <p:sp>
        <p:nvSpPr>
          <p:cNvPr id="3" name="Shape 1"/>
          <p:cNvSpPr/>
          <p:nvPr/>
        </p:nvSpPr>
        <p:spPr>
          <a:xfrm>
            <a:off x="793790" y="4497943"/>
            <a:ext cx="13042821" cy="2869763"/>
          </a:xfrm>
          <a:prstGeom prst="roundRect">
            <a:avLst>
              <a:gd name="adj" fmla="val 2905"/>
            </a:avLst>
          </a:prstGeom>
          <a:noFill/>
          <a:ln w="7620">
            <a:solidFill>
              <a:srgbClr val="000000">
                <a:alpha val="8000"/>
              </a:srgbClr>
            </a:solidFill>
            <a:prstDash val="solid"/>
          </a:ln>
        </p:spPr>
        <p:txBody>
          <a:bodyPr/>
          <a:lstStyle/>
          <a:p>
            <a:endParaRPr lang="ru-RU"/>
          </a:p>
        </p:txBody>
      </p:sp>
      <p:sp>
        <p:nvSpPr>
          <p:cNvPr id="4" name="Shape 2"/>
          <p:cNvSpPr/>
          <p:nvPr/>
        </p:nvSpPr>
        <p:spPr>
          <a:xfrm>
            <a:off x="801410" y="4505563"/>
            <a:ext cx="13027581" cy="570905"/>
          </a:xfrm>
          <a:prstGeom prst="rect">
            <a:avLst/>
          </a:prstGeom>
          <a:solidFill>
            <a:srgbClr val="FFFFFF">
              <a:alpha val="4000"/>
            </a:srgbClr>
          </a:solidFill>
          <a:ln/>
        </p:spPr>
        <p:txBody>
          <a:bodyPr/>
          <a:lstStyle/>
          <a:p>
            <a:endParaRPr lang="ru-RU"/>
          </a:p>
        </p:txBody>
      </p:sp>
      <p:sp>
        <p:nvSpPr>
          <p:cNvPr id="5" name="Text 3"/>
          <p:cNvSpPr/>
          <p:nvPr/>
        </p:nvSpPr>
        <p:spPr>
          <a:xfrm>
            <a:off x="1000006" y="4632246"/>
            <a:ext cx="2856309" cy="317540"/>
          </a:xfrm>
          <a:prstGeom prst="rect">
            <a:avLst/>
          </a:prstGeom>
          <a:noFill/>
          <a:ln/>
        </p:spPr>
        <p:txBody>
          <a:bodyPr wrap="none" lIns="0" tIns="0" rIns="0" bIns="0" rtlCol="0" anchor="t"/>
          <a:lstStyle/>
          <a:p>
            <a:pPr marL="0" indent="0" algn="l">
              <a:lnSpc>
                <a:spcPts val="2500"/>
              </a:lnSpc>
              <a:buNone/>
            </a:pPr>
            <a:r>
              <a:rPr lang="en-US" sz="1550" b="1" dirty="0">
                <a:solidFill>
                  <a:srgbClr val="333F70"/>
                </a:solidFill>
                <a:latin typeface="Open Sans" pitchFamily="34" charset="0"/>
                <a:ea typeface="Open Sans" pitchFamily="34" charset="-122"/>
                <a:cs typeface="Open Sans" pitchFamily="34" charset="-120"/>
              </a:rPr>
              <a:t>Модель</a:t>
            </a:r>
            <a:endParaRPr lang="en-US" sz="1550" dirty="0"/>
          </a:p>
        </p:txBody>
      </p:sp>
      <p:sp>
        <p:nvSpPr>
          <p:cNvPr id="6" name="Text 4"/>
          <p:cNvSpPr/>
          <p:nvPr/>
        </p:nvSpPr>
        <p:spPr>
          <a:xfrm>
            <a:off x="4260652" y="4632246"/>
            <a:ext cx="2852499" cy="317540"/>
          </a:xfrm>
          <a:prstGeom prst="rect">
            <a:avLst/>
          </a:prstGeom>
          <a:noFill/>
          <a:ln/>
        </p:spPr>
        <p:txBody>
          <a:bodyPr wrap="none" lIns="0" tIns="0" rIns="0" bIns="0" rtlCol="0" anchor="t"/>
          <a:lstStyle/>
          <a:p>
            <a:pPr marL="0" indent="0" algn="l">
              <a:lnSpc>
                <a:spcPts val="2500"/>
              </a:lnSpc>
              <a:buNone/>
            </a:pPr>
            <a:r>
              <a:rPr lang="en-US" sz="1550" b="1" dirty="0">
                <a:solidFill>
                  <a:srgbClr val="333F70"/>
                </a:solidFill>
                <a:latin typeface="Open Sans" pitchFamily="34" charset="0"/>
                <a:ea typeface="Open Sans" pitchFamily="34" charset="-122"/>
                <a:cs typeface="Open Sans" pitchFamily="34" charset="-120"/>
              </a:rPr>
              <a:t>Негізгі мақсат</a:t>
            </a:r>
            <a:endParaRPr lang="en-US" sz="1550" dirty="0"/>
          </a:p>
        </p:txBody>
      </p:sp>
      <p:sp>
        <p:nvSpPr>
          <p:cNvPr id="7" name="Text 5"/>
          <p:cNvSpPr/>
          <p:nvPr/>
        </p:nvSpPr>
        <p:spPr>
          <a:xfrm>
            <a:off x="7517487" y="4632246"/>
            <a:ext cx="2852499" cy="317540"/>
          </a:xfrm>
          <a:prstGeom prst="rect">
            <a:avLst/>
          </a:prstGeom>
          <a:noFill/>
          <a:ln/>
        </p:spPr>
        <p:txBody>
          <a:bodyPr wrap="none" lIns="0" tIns="0" rIns="0" bIns="0" rtlCol="0" anchor="t"/>
          <a:lstStyle/>
          <a:p>
            <a:pPr marL="0" indent="0" algn="l">
              <a:lnSpc>
                <a:spcPts val="2500"/>
              </a:lnSpc>
              <a:buNone/>
            </a:pPr>
            <a:r>
              <a:rPr lang="en-US" sz="1550" b="1" dirty="0">
                <a:solidFill>
                  <a:srgbClr val="333F70"/>
                </a:solidFill>
                <a:latin typeface="Open Sans" pitchFamily="34" charset="0"/>
                <a:ea typeface="Open Sans" pitchFamily="34" charset="-122"/>
                <a:cs typeface="Open Sans" pitchFamily="34" charset="-120"/>
              </a:rPr>
              <a:t>Қолдану саласы</a:t>
            </a:r>
            <a:endParaRPr lang="en-US" sz="1550" dirty="0"/>
          </a:p>
        </p:txBody>
      </p:sp>
      <p:sp>
        <p:nvSpPr>
          <p:cNvPr id="8" name="Text 6"/>
          <p:cNvSpPr/>
          <p:nvPr/>
        </p:nvSpPr>
        <p:spPr>
          <a:xfrm>
            <a:off x="10774323" y="4632246"/>
            <a:ext cx="2856309" cy="317540"/>
          </a:xfrm>
          <a:prstGeom prst="rect">
            <a:avLst/>
          </a:prstGeom>
          <a:noFill/>
          <a:ln/>
        </p:spPr>
        <p:txBody>
          <a:bodyPr wrap="none" lIns="0" tIns="0" rIns="0" bIns="0" rtlCol="0" anchor="t"/>
          <a:lstStyle/>
          <a:p>
            <a:pPr marL="0" indent="0" algn="l">
              <a:lnSpc>
                <a:spcPts val="2500"/>
              </a:lnSpc>
              <a:buNone/>
            </a:pPr>
            <a:r>
              <a:rPr lang="en-US" sz="1550" b="1" dirty="0">
                <a:solidFill>
                  <a:srgbClr val="333F70"/>
                </a:solidFill>
                <a:latin typeface="Open Sans" pitchFamily="34" charset="0"/>
                <a:ea typeface="Open Sans" pitchFamily="34" charset="-122"/>
                <a:cs typeface="Open Sans" pitchFamily="34" charset="-120"/>
              </a:rPr>
              <a:t>Ерекшелігі</a:t>
            </a:r>
            <a:endParaRPr lang="en-US" sz="1550" dirty="0"/>
          </a:p>
        </p:txBody>
      </p:sp>
      <p:sp>
        <p:nvSpPr>
          <p:cNvPr id="9" name="Shape 7"/>
          <p:cNvSpPr/>
          <p:nvPr/>
        </p:nvSpPr>
        <p:spPr>
          <a:xfrm>
            <a:off x="801410" y="5076468"/>
            <a:ext cx="13027581" cy="570905"/>
          </a:xfrm>
          <a:prstGeom prst="rect">
            <a:avLst/>
          </a:prstGeom>
          <a:solidFill>
            <a:srgbClr val="000000">
              <a:alpha val="4000"/>
            </a:srgbClr>
          </a:solidFill>
          <a:ln/>
        </p:spPr>
        <p:txBody>
          <a:bodyPr/>
          <a:lstStyle/>
          <a:p>
            <a:endParaRPr lang="ru-RU"/>
          </a:p>
        </p:txBody>
      </p:sp>
      <p:sp>
        <p:nvSpPr>
          <p:cNvPr id="10" name="Text 8"/>
          <p:cNvSpPr/>
          <p:nvPr/>
        </p:nvSpPr>
        <p:spPr>
          <a:xfrm>
            <a:off x="1000006" y="5203150"/>
            <a:ext cx="2856309" cy="317540"/>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Bell-LaPadula</a:t>
            </a:r>
            <a:endParaRPr lang="en-US" sz="1550" dirty="0"/>
          </a:p>
        </p:txBody>
      </p:sp>
      <p:sp>
        <p:nvSpPr>
          <p:cNvPr id="11" name="Text 9"/>
          <p:cNvSpPr/>
          <p:nvPr/>
        </p:nvSpPr>
        <p:spPr>
          <a:xfrm>
            <a:off x="4260652" y="5203150"/>
            <a:ext cx="2852499" cy="317540"/>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Құпиялылық</a:t>
            </a:r>
            <a:endParaRPr lang="en-US" sz="1550" dirty="0"/>
          </a:p>
        </p:txBody>
      </p:sp>
      <p:sp>
        <p:nvSpPr>
          <p:cNvPr id="12" name="Text 10"/>
          <p:cNvSpPr/>
          <p:nvPr/>
        </p:nvSpPr>
        <p:spPr>
          <a:xfrm>
            <a:off x="7517487" y="5203150"/>
            <a:ext cx="2852499" cy="317540"/>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Әскери, үкіметтік</a:t>
            </a:r>
            <a:endParaRPr lang="en-US" sz="1550" dirty="0"/>
          </a:p>
        </p:txBody>
      </p:sp>
      <p:sp>
        <p:nvSpPr>
          <p:cNvPr id="13" name="Text 11"/>
          <p:cNvSpPr/>
          <p:nvPr/>
        </p:nvSpPr>
        <p:spPr>
          <a:xfrm>
            <a:off x="10774323" y="5203150"/>
            <a:ext cx="2856309" cy="317540"/>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Статикалық деңгейлер</a:t>
            </a:r>
            <a:endParaRPr lang="en-US" sz="1550" dirty="0"/>
          </a:p>
        </p:txBody>
      </p:sp>
      <p:sp>
        <p:nvSpPr>
          <p:cNvPr id="14" name="Shape 12"/>
          <p:cNvSpPr/>
          <p:nvPr/>
        </p:nvSpPr>
        <p:spPr>
          <a:xfrm>
            <a:off x="801410" y="5647373"/>
            <a:ext cx="13027581" cy="570905"/>
          </a:xfrm>
          <a:prstGeom prst="rect">
            <a:avLst/>
          </a:prstGeom>
          <a:solidFill>
            <a:srgbClr val="FFFFFF">
              <a:alpha val="4000"/>
            </a:srgbClr>
          </a:solidFill>
          <a:ln/>
        </p:spPr>
        <p:txBody>
          <a:bodyPr/>
          <a:lstStyle/>
          <a:p>
            <a:endParaRPr lang="ru-RU"/>
          </a:p>
        </p:txBody>
      </p:sp>
      <p:sp>
        <p:nvSpPr>
          <p:cNvPr id="15" name="Text 13"/>
          <p:cNvSpPr/>
          <p:nvPr/>
        </p:nvSpPr>
        <p:spPr>
          <a:xfrm>
            <a:off x="1000006" y="5774055"/>
            <a:ext cx="2856309" cy="317540"/>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Biba</a:t>
            </a:r>
            <a:endParaRPr lang="en-US" sz="1550" dirty="0"/>
          </a:p>
        </p:txBody>
      </p:sp>
      <p:sp>
        <p:nvSpPr>
          <p:cNvPr id="16" name="Text 14"/>
          <p:cNvSpPr/>
          <p:nvPr/>
        </p:nvSpPr>
        <p:spPr>
          <a:xfrm>
            <a:off x="4260652" y="5774055"/>
            <a:ext cx="2852499" cy="317540"/>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Тұтастық</a:t>
            </a:r>
            <a:endParaRPr lang="en-US" sz="1550" dirty="0"/>
          </a:p>
        </p:txBody>
      </p:sp>
      <p:sp>
        <p:nvSpPr>
          <p:cNvPr id="17" name="Text 15"/>
          <p:cNvSpPr/>
          <p:nvPr/>
        </p:nvSpPr>
        <p:spPr>
          <a:xfrm>
            <a:off x="7517487" y="5774055"/>
            <a:ext cx="2852499" cy="317540"/>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Қаржы, медицина</a:t>
            </a:r>
            <a:endParaRPr lang="en-US" sz="1550" dirty="0"/>
          </a:p>
        </p:txBody>
      </p:sp>
      <p:sp>
        <p:nvSpPr>
          <p:cNvPr id="18" name="Text 16"/>
          <p:cNvSpPr/>
          <p:nvPr/>
        </p:nvSpPr>
        <p:spPr>
          <a:xfrm>
            <a:off x="10774323" y="5774055"/>
            <a:ext cx="2856309" cy="317540"/>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Тексерілген деректер</a:t>
            </a:r>
            <a:endParaRPr lang="en-US" sz="1550" dirty="0"/>
          </a:p>
        </p:txBody>
      </p:sp>
      <p:sp>
        <p:nvSpPr>
          <p:cNvPr id="19" name="Shape 17"/>
          <p:cNvSpPr/>
          <p:nvPr/>
        </p:nvSpPr>
        <p:spPr>
          <a:xfrm>
            <a:off x="801410" y="6218277"/>
            <a:ext cx="13027581" cy="570905"/>
          </a:xfrm>
          <a:prstGeom prst="rect">
            <a:avLst/>
          </a:prstGeom>
          <a:solidFill>
            <a:srgbClr val="000000">
              <a:alpha val="4000"/>
            </a:srgbClr>
          </a:solidFill>
          <a:ln/>
        </p:spPr>
        <p:txBody>
          <a:bodyPr/>
          <a:lstStyle/>
          <a:p>
            <a:endParaRPr lang="ru-RU"/>
          </a:p>
        </p:txBody>
      </p:sp>
      <p:sp>
        <p:nvSpPr>
          <p:cNvPr id="20" name="Text 18"/>
          <p:cNvSpPr/>
          <p:nvPr/>
        </p:nvSpPr>
        <p:spPr>
          <a:xfrm>
            <a:off x="1000006" y="6344960"/>
            <a:ext cx="2856309" cy="317540"/>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Clark-Wilson</a:t>
            </a:r>
            <a:endParaRPr lang="en-US" sz="1550" dirty="0"/>
          </a:p>
        </p:txBody>
      </p:sp>
      <p:sp>
        <p:nvSpPr>
          <p:cNvPr id="21" name="Text 19"/>
          <p:cNvSpPr/>
          <p:nvPr/>
        </p:nvSpPr>
        <p:spPr>
          <a:xfrm>
            <a:off x="4260652" y="6344960"/>
            <a:ext cx="2852499" cy="317540"/>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Транзакциялар</a:t>
            </a:r>
            <a:endParaRPr lang="en-US" sz="1550" dirty="0"/>
          </a:p>
        </p:txBody>
      </p:sp>
      <p:sp>
        <p:nvSpPr>
          <p:cNvPr id="22" name="Text 20"/>
          <p:cNvSpPr/>
          <p:nvPr/>
        </p:nvSpPr>
        <p:spPr>
          <a:xfrm>
            <a:off x="7517487" y="6344960"/>
            <a:ext cx="2852499" cy="317540"/>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Коммерциялық</a:t>
            </a:r>
            <a:endParaRPr lang="en-US" sz="1550" dirty="0"/>
          </a:p>
        </p:txBody>
      </p:sp>
      <p:sp>
        <p:nvSpPr>
          <p:cNvPr id="23" name="Text 21"/>
          <p:cNvSpPr/>
          <p:nvPr/>
        </p:nvSpPr>
        <p:spPr>
          <a:xfrm>
            <a:off x="10774323" y="6344960"/>
            <a:ext cx="2856309" cy="317540"/>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Процедуралық бақылау</a:t>
            </a:r>
            <a:endParaRPr lang="en-US" sz="1550" dirty="0"/>
          </a:p>
        </p:txBody>
      </p:sp>
      <p:sp>
        <p:nvSpPr>
          <p:cNvPr id="24" name="Shape 22"/>
          <p:cNvSpPr/>
          <p:nvPr/>
        </p:nvSpPr>
        <p:spPr>
          <a:xfrm>
            <a:off x="801410" y="6789182"/>
            <a:ext cx="13027581" cy="570905"/>
          </a:xfrm>
          <a:prstGeom prst="rect">
            <a:avLst/>
          </a:prstGeom>
          <a:solidFill>
            <a:srgbClr val="FFFFFF">
              <a:alpha val="4000"/>
            </a:srgbClr>
          </a:solidFill>
          <a:ln/>
        </p:spPr>
        <p:txBody>
          <a:bodyPr/>
          <a:lstStyle/>
          <a:p>
            <a:endParaRPr lang="ru-RU"/>
          </a:p>
        </p:txBody>
      </p:sp>
      <p:sp>
        <p:nvSpPr>
          <p:cNvPr id="25" name="Text 23"/>
          <p:cNvSpPr/>
          <p:nvPr/>
        </p:nvSpPr>
        <p:spPr>
          <a:xfrm>
            <a:off x="1000006" y="6915864"/>
            <a:ext cx="2856309" cy="317540"/>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Brewer-Nash</a:t>
            </a:r>
            <a:endParaRPr lang="en-US" sz="1550" dirty="0"/>
          </a:p>
        </p:txBody>
      </p:sp>
      <p:sp>
        <p:nvSpPr>
          <p:cNvPr id="26" name="Text 24"/>
          <p:cNvSpPr/>
          <p:nvPr/>
        </p:nvSpPr>
        <p:spPr>
          <a:xfrm>
            <a:off x="4260652" y="6915864"/>
            <a:ext cx="2852499" cy="317540"/>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Қақтығыс болдырмау</a:t>
            </a:r>
            <a:endParaRPr lang="en-US" sz="1550" dirty="0"/>
          </a:p>
        </p:txBody>
      </p:sp>
      <p:sp>
        <p:nvSpPr>
          <p:cNvPr id="27" name="Text 25"/>
          <p:cNvSpPr/>
          <p:nvPr/>
        </p:nvSpPr>
        <p:spPr>
          <a:xfrm>
            <a:off x="7517487" y="6915864"/>
            <a:ext cx="2852499" cy="317540"/>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Консалтинг</a:t>
            </a:r>
            <a:endParaRPr lang="en-US" sz="1550" dirty="0"/>
          </a:p>
        </p:txBody>
      </p:sp>
      <p:sp>
        <p:nvSpPr>
          <p:cNvPr id="28" name="Text 26"/>
          <p:cNvSpPr/>
          <p:nvPr/>
        </p:nvSpPr>
        <p:spPr>
          <a:xfrm>
            <a:off x="10774323" y="6915864"/>
            <a:ext cx="2856309" cy="317540"/>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Динамикалық рұқсаттар</a:t>
            </a:r>
            <a:endParaRPr lang="en-US" sz="15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10972800"/>
          </a:xfrm>
          <a:prstGeom prst="rect">
            <a:avLst/>
          </a:prstGeom>
        </p:spPr>
      </p:pic>
      <p:sp>
        <p:nvSpPr>
          <p:cNvPr id="6" name="Text 2"/>
          <p:cNvSpPr/>
          <p:nvPr/>
        </p:nvSpPr>
        <p:spPr>
          <a:xfrm>
            <a:off x="793790" y="4006215"/>
            <a:ext cx="7556421" cy="1860233"/>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Ақпараттық қауіпсіздік стандарттары</a:t>
            </a:r>
            <a:endParaRPr lang="en-US" sz="3900" dirty="0"/>
          </a:p>
        </p:txBody>
      </p:sp>
      <p:sp>
        <p:nvSpPr>
          <p:cNvPr id="7" name="Text 3"/>
          <p:cNvSpPr/>
          <p:nvPr/>
        </p:nvSpPr>
        <p:spPr>
          <a:xfrm>
            <a:off x="793790" y="6164104"/>
            <a:ext cx="7556421" cy="127015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Ақпараттық қауіпсіздік стандарттары – бұл ұйымдарға қауіпсіздік жүйелерін құруға және басқаруға көмектесетін халықаралық және ұлттық деңгейдегі талаптар мен нұсқаулықтар. Олар үздік тәжірибелерді біріктіреді және қауіпсіздік деңгейін арттыруға ықпал етеді.</a:t>
            </a:r>
            <a:endParaRPr lang="en-US" sz="15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793790" y="3258145"/>
            <a:ext cx="130428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ISO/IEC 27000 сериясы: Халықаралық стандарттар</a:t>
            </a:r>
            <a:endParaRPr lang="en-US" sz="3900" dirty="0"/>
          </a:p>
        </p:txBody>
      </p:sp>
      <p:pic>
        <p:nvPicPr>
          <p:cNvPr id="3"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93790" y="4895136"/>
            <a:ext cx="595313" cy="595313"/>
          </a:xfrm>
          <a:prstGeom prst="rect">
            <a:avLst/>
          </a:prstGeom>
        </p:spPr>
      </p:pic>
      <p:sp>
        <p:nvSpPr>
          <p:cNvPr id="4" name="Text 1"/>
          <p:cNvSpPr/>
          <p:nvPr/>
        </p:nvSpPr>
        <p:spPr>
          <a:xfrm>
            <a:off x="1637109" y="5062538"/>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ISO/IEC 27001</a:t>
            </a:r>
            <a:endParaRPr lang="en-US" sz="1950" dirty="0"/>
          </a:p>
        </p:txBody>
      </p:sp>
      <p:sp>
        <p:nvSpPr>
          <p:cNvPr id="5" name="Text 2"/>
          <p:cNvSpPr/>
          <p:nvPr/>
        </p:nvSpPr>
        <p:spPr>
          <a:xfrm>
            <a:off x="1637109" y="5491758"/>
            <a:ext cx="3338870" cy="222277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Ақпараттық қауіпсіздік басқару жүйесін (АҚБЖ) құру және сертификаттау үшін негізгі стандарт. Ол қауіпсіздік саясатын, қауіптерді басқаруды, ішкі аудитті және үздіксіз жетілдіруді қамтиды. 114 бақылау шарасын ұсынады.</a:t>
            </a:r>
            <a:endParaRPr lang="en-US" sz="1550" dirty="0"/>
          </a:p>
        </p:txBody>
      </p:sp>
      <p:pic>
        <p:nvPicPr>
          <p:cNvPr id="6"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223986" y="4895136"/>
            <a:ext cx="595313" cy="595313"/>
          </a:xfrm>
          <a:prstGeom prst="rect">
            <a:avLst/>
          </a:prstGeom>
        </p:spPr>
      </p:pic>
      <p:sp>
        <p:nvSpPr>
          <p:cNvPr id="7" name="Text 3"/>
          <p:cNvSpPr/>
          <p:nvPr/>
        </p:nvSpPr>
        <p:spPr>
          <a:xfrm>
            <a:off x="6067306" y="5062538"/>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ISO/IEC 27002</a:t>
            </a:r>
            <a:endParaRPr lang="en-US" sz="1950" dirty="0"/>
          </a:p>
        </p:txBody>
      </p:sp>
      <p:sp>
        <p:nvSpPr>
          <p:cNvPr id="8" name="Text 4"/>
          <p:cNvSpPr/>
          <p:nvPr/>
        </p:nvSpPr>
        <p:spPr>
          <a:xfrm>
            <a:off x="6067306" y="5491758"/>
            <a:ext cx="3338989" cy="222277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Ақпараттық қауіпсіздік бойынша тәжірибелік нұсқаулық, қауіпсіздік шараларының толық каталогын ұсынады. 14 бөлімде 93 бақылау шарасы мен олардың іске асыру нұсқаулықтары берілген. 27001-ді толықтырады.</a:t>
            </a:r>
            <a:endParaRPr lang="en-US" sz="1550" dirty="0"/>
          </a:p>
        </p:txBody>
      </p:sp>
      <p:pic>
        <p:nvPicPr>
          <p:cNvPr id="9"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654302" y="4895136"/>
            <a:ext cx="595313" cy="595313"/>
          </a:xfrm>
          <a:prstGeom prst="rect">
            <a:avLst/>
          </a:prstGeom>
        </p:spPr>
      </p:pic>
      <p:sp>
        <p:nvSpPr>
          <p:cNvPr id="10" name="Text 5"/>
          <p:cNvSpPr/>
          <p:nvPr/>
        </p:nvSpPr>
        <p:spPr>
          <a:xfrm>
            <a:off x="10497622" y="5062538"/>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ISO/IEC 27005</a:t>
            </a:r>
            <a:endParaRPr lang="en-US" sz="1950" dirty="0"/>
          </a:p>
        </p:txBody>
      </p:sp>
      <p:sp>
        <p:nvSpPr>
          <p:cNvPr id="11" name="Text 6"/>
          <p:cNvSpPr/>
          <p:nvPr/>
        </p:nvSpPr>
        <p:spPr>
          <a:xfrm>
            <a:off x="10497622" y="5491758"/>
            <a:ext cx="3338989" cy="222277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Ақпараттық қауіпсіздік қауіптерін басқару бойынша нұсқаулық. Қауіптерді анықтау, талдау, бағалау және өңдеу процестерін сипаттайды. Қауіпті басқару әдістемелері мен құралдарын ұсынады.</a:t>
            </a:r>
            <a:endParaRPr lang="en-US" sz="15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793790" y="1664613"/>
            <a:ext cx="8300323" cy="620078"/>
          </a:xfrm>
          <a:prstGeom prst="rect">
            <a:avLst/>
          </a:prstGeom>
          <a:noFill/>
          <a:ln/>
        </p:spPr>
        <p:txBody>
          <a:bodyPr wrap="non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NIST стандарттары (АҚШ)</a:t>
            </a:r>
            <a:endParaRPr lang="en-US" sz="3900" dirty="0"/>
          </a:p>
        </p:txBody>
      </p:sp>
      <p:pic>
        <p:nvPicPr>
          <p:cNvPr id="3" name="Image 0" descr="preencoded.png"/>
          <p:cNvPicPr>
            <a:picLocks noChangeAspect="1"/>
          </p:cNvPicPr>
          <p:nvPr/>
        </p:nvPicPr>
        <p:blipFill>
          <a:blip r:embed="rId3"/>
          <a:stretch>
            <a:fillRect/>
          </a:stretch>
        </p:blipFill>
        <p:spPr>
          <a:xfrm>
            <a:off x="793790" y="2805589"/>
            <a:ext cx="6279356" cy="6279356"/>
          </a:xfrm>
          <a:prstGeom prst="rect">
            <a:avLst/>
          </a:prstGeom>
        </p:spPr>
      </p:pic>
      <p:sp>
        <p:nvSpPr>
          <p:cNvPr id="4" name="Text 1"/>
          <p:cNvSpPr/>
          <p:nvPr/>
        </p:nvSpPr>
        <p:spPr>
          <a:xfrm>
            <a:off x="7564874" y="2780705"/>
            <a:ext cx="2977039" cy="372070"/>
          </a:xfrm>
          <a:prstGeom prst="rect">
            <a:avLst/>
          </a:prstGeom>
          <a:noFill/>
          <a:ln/>
        </p:spPr>
        <p:txBody>
          <a:bodyPr wrap="none" lIns="0" tIns="0" rIns="0" bIns="0" rtlCol="0" anchor="t"/>
          <a:lstStyle/>
          <a:p>
            <a:pPr marL="0" indent="0" algn="l">
              <a:lnSpc>
                <a:spcPts val="2900"/>
              </a:lnSpc>
              <a:buNone/>
            </a:pPr>
            <a:r>
              <a:rPr lang="en-US" sz="2300" b="1" dirty="0">
                <a:solidFill>
                  <a:srgbClr val="333F70"/>
                </a:solidFill>
                <a:latin typeface="Unbounded Bold" pitchFamily="34" charset="0"/>
                <a:ea typeface="Unbounded Bold" pitchFamily="34" charset="-122"/>
                <a:cs typeface="Unbounded Bold" pitchFamily="34" charset="-120"/>
              </a:rPr>
              <a:t>NIST SP 800-53</a:t>
            </a:r>
            <a:endParaRPr lang="en-US" sz="2300" dirty="0"/>
          </a:p>
        </p:txBody>
      </p:sp>
      <p:sp>
        <p:nvSpPr>
          <p:cNvPr id="5" name="Text 2"/>
          <p:cNvSpPr/>
          <p:nvPr/>
        </p:nvSpPr>
        <p:spPr>
          <a:xfrm>
            <a:off x="7564874" y="3351133"/>
            <a:ext cx="6279356"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Федералдық ақпараттық жүйелер мен ұйымдар үшін қауіпсіздік және құпиялылық бақылауларының толық каталогы. 20 отбасында 1000-нан астам бақылау шарасын қамтиды.</a:t>
            </a:r>
            <a:endParaRPr lang="en-US" sz="1550" dirty="0"/>
          </a:p>
        </p:txBody>
      </p:sp>
      <p:sp>
        <p:nvSpPr>
          <p:cNvPr id="6" name="Text 3"/>
          <p:cNvSpPr/>
          <p:nvPr/>
        </p:nvSpPr>
        <p:spPr>
          <a:xfrm>
            <a:off x="7564874" y="4502110"/>
            <a:ext cx="5854422" cy="372070"/>
          </a:xfrm>
          <a:prstGeom prst="rect">
            <a:avLst/>
          </a:prstGeom>
          <a:noFill/>
          <a:ln/>
        </p:spPr>
        <p:txBody>
          <a:bodyPr wrap="none" lIns="0" tIns="0" rIns="0" bIns="0" rtlCol="0" anchor="t"/>
          <a:lstStyle/>
          <a:p>
            <a:pPr marL="0" indent="0" algn="l">
              <a:lnSpc>
                <a:spcPts val="2900"/>
              </a:lnSpc>
              <a:buNone/>
            </a:pPr>
            <a:r>
              <a:rPr lang="en-US" sz="2300" b="1" dirty="0">
                <a:solidFill>
                  <a:srgbClr val="333F70"/>
                </a:solidFill>
                <a:latin typeface="Unbounded Bold" pitchFamily="34" charset="0"/>
                <a:ea typeface="Unbounded Bold" pitchFamily="34" charset="-122"/>
                <a:cs typeface="Unbounded Bold" pitchFamily="34" charset="-120"/>
              </a:rPr>
              <a:t>NIST Cybersecurity Framework</a:t>
            </a:r>
            <a:endParaRPr lang="en-US" sz="2300" dirty="0"/>
          </a:p>
        </p:txBody>
      </p:sp>
      <p:sp>
        <p:nvSpPr>
          <p:cNvPr id="7" name="Text 4"/>
          <p:cNvSpPr/>
          <p:nvPr/>
        </p:nvSpPr>
        <p:spPr>
          <a:xfrm>
            <a:off x="7564874" y="5072539"/>
            <a:ext cx="6279356" cy="317540"/>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Киберқауіпсіздік қауіптерін басқарудың бес негізгі функциясы:</a:t>
            </a:r>
            <a:endParaRPr lang="en-US" sz="1550" dirty="0"/>
          </a:p>
        </p:txBody>
      </p:sp>
      <p:sp>
        <p:nvSpPr>
          <p:cNvPr id="8" name="Text 5"/>
          <p:cNvSpPr/>
          <p:nvPr/>
        </p:nvSpPr>
        <p:spPr>
          <a:xfrm>
            <a:off x="7564874" y="5568672"/>
            <a:ext cx="6279356" cy="317540"/>
          </a:xfrm>
          <a:prstGeom prst="rect">
            <a:avLst/>
          </a:prstGeom>
          <a:noFill/>
          <a:ln/>
        </p:spPr>
        <p:txBody>
          <a:bodyPr wrap="none" lIns="0" tIns="0" rIns="0" bIns="0" rtlCol="0" anchor="t"/>
          <a:lstStyle/>
          <a:p>
            <a:pPr marL="342900" indent="-342900" algn="l">
              <a:lnSpc>
                <a:spcPts val="2500"/>
              </a:lnSpc>
              <a:buSzPct val="100000"/>
              <a:buFont typeface="+mj-lt"/>
              <a:buAutoNum type="arabicPeriod"/>
            </a:pPr>
            <a:r>
              <a:rPr lang="en-US" sz="1550" dirty="0">
                <a:solidFill>
                  <a:srgbClr val="333F70"/>
                </a:solidFill>
                <a:latin typeface="Open Sans" pitchFamily="34" charset="0"/>
                <a:ea typeface="Open Sans" pitchFamily="34" charset="-122"/>
                <a:cs typeface="Open Sans" pitchFamily="34" charset="-120"/>
              </a:rPr>
              <a:t>Анықтау (Identify)</a:t>
            </a:r>
            <a:endParaRPr lang="en-US" sz="1550" dirty="0"/>
          </a:p>
        </p:txBody>
      </p:sp>
      <p:sp>
        <p:nvSpPr>
          <p:cNvPr id="9" name="Text 6"/>
          <p:cNvSpPr/>
          <p:nvPr/>
        </p:nvSpPr>
        <p:spPr>
          <a:xfrm>
            <a:off x="7564874" y="5955625"/>
            <a:ext cx="6279356" cy="317540"/>
          </a:xfrm>
          <a:prstGeom prst="rect">
            <a:avLst/>
          </a:prstGeom>
          <a:noFill/>
          <a:ln/>
        </p:spPr>
        <p:txBody>
          <a:bodyPr wrap="none" lIns="0" tIns="0" rIns="0" bIns="0" rtlCol="0" anchor="t"/>
          <a:lstStyle/>
          <a:p>
            <a:pPr marL="342900" indent="-342900" algn="l">
              <a:lnSpc>
                <a:spcPts val="2500"/>
              </a:lnSpc>
              <a:buSzPct val="100000"/>
              <a:buFont typeface="+mj-lt"/>
              <a:buAutoNum type="arabicPeriod" startAt="2"/>
            </a:pPr>
            <a:r>
              <a:rPr lang="en-US" sz="1550" dirty="0">
                <a:solidFill>
                  <a:srgbClr val="333F70"/>
                </a:solidFill>
                <a:latin typeface="Open Sans" pitchFamily="34" charset="0"/>
                <a:ea typeface="Open Sans" pitchFamily="34" charset="-122"/>
                <a:cs typeface="Open Sans" pitchFamily="34" charset="-120"/>
              </a:rPr>
              <a:t>Қорғау (Protect)</a:t>
            </a:r>
            <a:endParaRPr lang="en-US" sz="1550" dirty="0"/>
          </a:p>
        </p:txBody>
      </p:sp>
      <p:sp>
        <p:nvSpPr>
          <p:cNvPr id="10" name="Text 7"/>
          <p:cNvSpPr/>
          <p:nvPr/>
        </p:nvSpPr>
        <p:spPr>
          <a:xfrm>
            <a:off x="7564874" y="6342578"/>
            <a:ext cx="6279356" cy="317540"/>
          </a:xfrm>
          <a:prstGeom prst="rect">
            <a:avLst/>
          </a:prstGeom>
          <a:noFill/>
          <a:ln/>
        </p:spPr>
        <p:txBody>
          <a:bodyPr wrap="none" lIns="0" tIns="0" rIns="0" bIns="0" rtlCol="0" anchor="t"/>
          <a:lstStyle/>
          <a:p>
            <a:pPr marL="342900" indent="-342900" algn="l">
              <a:lnSpc>
                <a:spcPts val="2500"/>
              </a:lnSpc>
              <a:buSzPct val="100000"/>
              <a:buFont typeface="+mj-lt"/>
              <a:buAutoNum type="arabicPeriod" startAt="3"/>
            </a:pPr>
            <a:r>
              <a:rPr lang="en-US" sz="1550" dirty="0">
                <a:solidFill>
                  <a:srgbClr val="333F70"/>
                </a:solidFill>
                <a:latin typeface="Open Sans" pitchFamily="34" charset="0"/>
                <a:ea typeface="Open Sans" pitchFamily="34" charset="-122"/>
                <a:cs typeface="Open Sans" pitchFamily="34" charset="-120"/>
              </a:rPr>
              <a:t>Анықтау (Detect)</a:t>
            </a:r>
            <a:endParaRPr lang="en-US" sz="1550" dirty="0"/>
          </a:p>
        </p:txBody>
      </p:sp>
      <p:sp>
        <p:nvSpPr>
          <p:cNvPr id="11" name="Text 8"/>
          <p:cNvSpPr/>
          <p:nvPr/>
        </p:nvSpPr>
        <p:spPr>
          <a:xfrm>
            <a:off x="7564874" y="6729532"/>
            <a:ext cx="6279356" cy="317540"/>
          </a:xfrm>
          <a:prstGeom prst="rect">
            <a:avLst/>
          </a:prstGeom>
          <a:noFill/>
          <a:ln/>
        </p:spPr>
        <p:txBody>
          <a:bodyPr wrap="none" lIns="0" tIns="0" rIns="0" bIns="0" rtlCol="0" anchor="t"/>
          <a:lstStyle/>
          <a:p>
            <a:pPr marL="342900" indent="-342900" algn="l">
              <a:lnSpc>
                <a:spcPts val="2500"/>
              </a:lnSpc>
              <a:buSzPct val="100000"/>
              <a:buFont typeface="+mj-lt"/>
              <a:buAutoNum type="arabicPeriod" startAt="4"/>
            </a:pPr>
            <a:r>
              <a:rPr lang="en-US" sz="1550" dirty="0">
                <a:solidFill>
                  <a:srgbClr val="333F70"/>
                </a:solidFill>
                <a:latin typeface="Open Sans" pitchFamily="34" charset="0"/>
                <a:ea typeface="Open Sans" pitchFamily="34" charset="-122"/>
                <a:cs typeface="Open Sans" pitchFamily="34" charset="-120"/>
              </a:rPr>
              <a:t>Жауап беру (Respond)</a:t>
            </a:r>
            <a:endParaRPr lang="en-US" sz="1550" dirty="0"/>
          </a:p>
        </p:txBody>
      </p:sp>
      <p:sp>
        <p:nvSpPr>
          <p:cNvPr id="12" name="Text 9"/>
          <p:cNvSpPr/>
          <p:nvPr/>
        </p:nvSpPr>
        <p:spPr>
          <a:xfrm>
            <a:off x="7564874" y="7116485"/>
            <a:ext cx="6279356" cy="317540"/>
          </a:xfrm>
          <a:prstGeom prst="rect">
            <a:avLst/>
          </a:prstGeom>
          <a:noFill/>
          <a:ln/>
        </p:spPr>
        <p:txBody>
          <a:bodyPr wrap="none" lIns="0" tIns="0" rIns="0" bIns="0" rtlCol="0" anchor="t"/>
          <a:lstStyle/>
          <a:p>
            <a:pPr marL="342900" indent="-342900" algn="l">
              <a:lnSpc>
                <a:spcPts val="2500"/>
              </a:lnSpc>
              <a:buSzPct val="100000"/>
              <a:buFont typeface="+mj-lt"/>
              <a:buAutoNum type="arabicPeriod" startAt="5"/>
            </a:pPr>
            <a:r>
              <a:rPr lang="en-US" sz="1550" dirty="0">
                <a:solidFill>
                  <a:srgbClr val="333F70"/>
                </a:solidFill>
                <a:latin typeface="Open Sans" pitchFamily="34" charset="0"/>
                <a:ea typeface="Open Sans" pitchFamily="34" charset="-122"/>
                <a:cs typeface="Open Sans" pitchFamily="34" charset="-120"/>
              </a:rPr>
              <a:t>Қалпына келтіру (Recover)</a:t>
            </a:r>
            <a:endParaRPr lang="en-US" sz="15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480905"/>
          </a:xfrm>
          <a:prstGeom prst="rect">
            <a:avLst/>
          </a:prstGeom>
        </p:spPr>
      </p:pic>
      <p:sp>
        <p:nvSpPr>
          <p:cNvPr id="3" name="Text 0"/>
          <p:cNvSpPr/>
          <p:nvPr/>
        </p:nvSpPr>
        <p:spPr>
          <a:xfrm>
            <a:off x="793790" y="4410670"/>
            <a:ext cx="130428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Қазақстандағы ақпараттық қауіпсіздік стандарттары</a:t>
            </a:r>
            <a:endParaRPr lang="en-US" sz="3900" dirty="0"/>
          </a:p>
        </p:txBody>
      </p:sp>
      <p:sp>
        <p:nvSpPr>
          <p:cNvPr id="4" name="Shape 1"/>
          <p:cNvSpPr/>
          <p:nvPr/>
        </p:nvSpPr>
        <p:spPr>
          <a:xfrm>
            <a:off x="793790" y="5948482"/>
            <a:ext cx="4215289" cy="3094434"/>
          </a:xfrm>
          <a:prstGeom prst="roundRect">
            <a:avLst>
              <a:gd name="adj" fmla="val 2694"/>
            </a:avLst>
          </a:prstGeom>
          <a:solidFill>
            <a:srgbClr val="FFFFFF"/>
          </a:solidFill>
          <a:ln w="22860">
            <a:solidFill>
              <a:srgbClr val="BCDBD4"/>
            </a:solidFill>
            <a:prstDash val="solid"/>
          </a:ln>
        </p:spPr>
        <p:txBody>
          <a:bodyPr/>
          <a:lstStyle/>
          <a:p>
            <a:endParaRPr lang="ru-RU"/>
          </a:p>
        </p:txBody>
      </p:sp>
      <p:sp>
        <p:nvSpPr>
          <p:cNvPr id="5" name="Text 2"/>
          <p:cNvSpPr/>
          <p:nvPr/>
        </p:nvSpPr>
        <p:spPr>
          <a:xfrm>
            <a:off x="1015008" y="6169700"/>
            <a:ext cx="3772853" cy="620316"/>
          </a:xfrm>
          <a:prstGeom prst="rect">
            <a:avLst/>
          </a:prstGeom>
          <a:noFill/>
          <a:ln/>
        </p:spPr>
        <p:txBody>
          <a:bodyPr wrap="squar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Нормативтік-құқықтық база</a:t>
            </a:r>
            <a:endParaRPr lang="en-US" sz="1950" dirty="0"/>
          </a:p>
        </p:txBody>
      </p:sp>
      <p:sp>
        <p:nvSpPr>
          <p:cNvPr id="6" name="Text 3"/>
          <p:cNvSpPr/>
          <p:nvPr/>
        </p:nvSpPr>
        <p:spPr>
          <a:xfrm>
            <a:off x="1015008" y="6909078"/>
            <a:ext cx="3772853" cy="190523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ҚР Үкіметінің қаулылары, Премьер-Министрдің бұйрықтары, ведомстволық нормативтік актілер және техникалық регламенттер ақпараттық қауіпсіздіктің барлық аспектілерін реттейді.</a:t>
            </a:r>
            <a:endParaRPr lang="en-US" sz="1550" dirty="0"/>
          </a:p>
        </p:txBody>
      </p:sp>
      <p:sp>
        <p:nvSpPr>
          <p:cNvPr id="7" name="Shape 4"/>
          <p:cNvSpPr/>
          <p:nvPr/>
        </p:nvSpPr>
        <p:spPr>
          <a:xfrm>
            <a:off x="5207437" y="5948482"/>
            <a:ext cx="4215408" cy="3094434"/>
          </a:xfrm>
          <a:prstGeom prst="roundRect">
            <a:avLst>
              <a:gd name="adj" fmla="val 2694"/>
            </a:avLst>
          </a:prstGeom>
          <a:solidFill>
            <a:srgbClr val="FFFFFF"/>
          </a:solidFill>
          <a:ln w="22860">
            <a:solidFill>
              <a:srgbClr val="BCDBD4"/>
            </a:solidFill>
            <a:prstDash val="solid"/>
          </a:ln>
        </p:spPr>
        <p:txBody>
          <a:bodyPr/>
          <a:lstStyle/>
          <a:p>
            <a:endParaRPr lang="ru-RU"/>
          </a:p>
        </p:txBody>
      </p:sp>
      <p:sp>
        <p:nvSpPr>
          <p:cNvPr id="8" name="Text 5"/>
          <p:cNvSpPr/>
          <p:nvPr/>
        </p:nvSpPr>
        <p:spPr>
          <a:xfrm>
            <a:off x="5428655" y="6169700"/>
            <a:ext cx="3014543"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Саясат талаптары</a:t>
            </a:r>
            <a:endParaRPr lang="en-US" sz="1950" dirty="0"/>
          </a:p>
        </p:txBody>
      </p:sp>
      <p:sp>
        <p:nvSpPr>
          <p:cNvPr id="9" name="Text 6"/>
          <p:cNvSpPr/>
          <p:nvPr/>
        </p:nvSpPr>
        <p:spPr>
          <a:xfrm>
            <a:off x="5428655" y="6598920"/>
            <a:ext cx="3772972" cy="222277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Мемлекеттік органдар мен квазимемлекеттік сектор үшін ақпараттық қауіпсіздік саясатын әзірлеу және енгізу міндетті. Бұл жеке деректерді, мемлекеттік құпияларды және бизнес-ақпаратты қорғауды қамтиды.</a:t>
            </a:r>
            <a:endParaRPr lang="en-US" sz="1550" dirty="0"/>
          </a:p>
        </p:txBody>
      </p:sp>
      <p:sp>
        <p:nvSpPr>
          <p:cNvPr id="10" name="Shape 7"/>
          <p:cNvSpPr/>
          <p:nvPr/>
        </p:nvSpPr>
        <p:spPr>
          <a:xfrm>
            <a:off x="9621203" y="5948482"/>
            <a:ext cx="4215289" cy="3094434"/>
          </a:xfrm>
          <a:prstGeom prst="roundRect">
            <a:avLst>
              <a:gd name="adj" fmla="val 2694"/>
            </a:avLst>
          </a:prstGeom>
          <a:solidFill>
            <a:srgbClr val="FFFFFF"/>
          </a:solidFill>
          <a:ln w="22860">
            <a:solidFill>
              <a:srgbClr val="BCDBD4"/>
            </a:solidFill>
            <a:prstDash val="solid"/>
          </a:ln>
        </p:spPr>
        <p:txBody>
          <a:bodyPr/>
          <a:lstStyle/>
          <a:p>
            <a:endParaRPr lang="ru-RU"/>
          </a:p>
        </p:txBody>
      </p:sp>
      <p:sp>
        <p:nvSpPr>
          <p:cNvPr id="11" name="Text 8"/>
          <p:cNvSpPr/>
          <p:nvPr/>
        </p:nvSpPr>
        <p:spPr>
          <a:xfrm>
            <a:off x="9842421" y="6169700"/>
            <a:ext cx="2671763"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Сәйкестік аудиті</a:t>
            </a:r>
            <a:endParaRPr lang="en-US" sz="1950" dirty="0"/>
          </a:p>
        </p:txBody>
      </p:sp>
      <p:sp>
        <p:nvSpPr>
          <p:cNvPr id="12" name="Text 9"/>
          <p:cNvSpPr/>
          <p:nvPr/>
        </p:nvSpPr>
        <p:spPr>
          <a:xfrm>
            <a:off x="9842421" y="6598920"/>
            <a:ext cx="3772853" cy="158769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Ақпараттық жүйелер мен технологиялар үздіксіз аудиттен өтуі тиіс. Сертификатталған аудиторлар мен тексеру органдары нормативтік талаптарға сәйкестікті растайды.</a:t>
            </a:r>
            <a:endParaRPr lang="en-US" sz="15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793790" y="3139559"/>
            <a:ext cx="130428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ҚР 965 қаулысы: Мемлекеттік ақпараттық қауіпсіздік шаралары</a:t>
            </a:r>
            <a:endParaRPr lang="en-US" sz="3900" dirty="0"/>
          </a:p>
        </p:txBody>
      </p:sp>
      <p:sp>
        <p:nvSpPr>
          <p:cNvPr id="3" name="Shape 1"/>
          <p:cNvSpPr/>
          <p:nvPr/>
        </p:nvSpPr>
        <p:spPr>
          <a:xfrm>
            <a:off x="793790" y="4776549"/>
            <a:ext cx="13042821" cy="3056573"/>
          </a:xfrm>
          <a:prstGeom prst="roundRect">
            <a:avLst>
              <a:gd name="adj" fmla="val 2727"/>
            </a:avLst>
          </a:prstGeom>
          <a:solidFill>
            <a:srgbClr val="D6F5EE"/>
          </a:solidFill>
          <a:ln w="7620">
            <a:solidFill>
              <a:srgbClr val="BCDBD4"/>
            </a:solidFill>
            <a:prstDash val="solid"/>
          </a:ln>
        </p:spPr>
        <p:txBody>
          <a:bodyPr/>
          <a:lstStyle/>
          <a:p>
            <a:endParaRPr lang="ru-RU"/>
          </a:p>
        </p:txBody>
      </p:sp>
      <p:sp>
        <p:nvSpPr>
          <p:cNvPr id="4" name="Shape 2"/>
          <p:cNvSpPr/>
          <p:nvPr/>
        </p:nvSpPr>
        <p:spPr>
          <a:xfrm>
            <a:off x="801410" y="4784169"/>
            <a:ext cx="4342448" cy="3041333"/>
          </a:xfrm>
          <a:prstGeom prst="roundRect">
            <a:avLst>
              <a:gd name="adj" fmla="val 2741"/>
            </a:avLst>
          </a:prstGeom>
          <a:solidFill>
            <a:srgbClr val="26A688"/>
          </a:solidFill>
          <a:ln/>
        </p:spPr>
        <p:txBody>
          <a:bodyPr/>
          <a:lstStyle/>
          <a:p>
            <a:endParaRPr lang="ru-RU"/>
          </a:p>
        </p:txBody>
      </p:sp>
      <p:sp>
        <p:nvSpPr>
          <p:cNvPr id="5" name="Text 3"/>
          <p:cNvSpPr/>
          <p:nvPr/>
        </p:nvSpPr>
        <p:spPr>
          <a:xfrm>
            <a:off x="999768" y="4982528"/>
            <a:ext cx="3945731" cy="620316"/>
          </a:xfrm>
          <a:prstGeom prst="rect">
            <a:avLst/>
          </a:prstGeom>
          <a:noFill/>
          <a:ln/>
        </p:spPr>
        <p:txBody>
          <a:bodyPr wrap="square" lIns="0" tIns="0" rIns="0" bIns="0" rtlCol="0" anchor="t"/>
          <a:lstStyle/>
          <a:p>
            <a:pPr marL="0" indent="0" algn="l">
              <a:lnSpc>
                <a:spcPts val="2400"/>
              </a:lnSpc>
              <a:buNone/>
            </a:pPr>
            <a:r>
              <a:rPr lang="en-US" sz="1950" b="1" dirty="0">
                <a:solidFill>
                  <a:srgbClr val="FFFFFF"/>
                </a:solidFill>
                <a:latin typeface="Unbounded Bold" pitchFamily="34" charset="0"/>
                <a:ea typeface="Unbounded Bold" pitchFamily="34" charset="-122"/>
                <a:cs typeface="Unbounded Bold" pitchFamily="34" charset="-120"/>
              </a:rPr>
              <a:t>Мемлекеттік құпияларды қорғау</a:t>
            </a:r>
            <a:endParaRPr lang="en-US" sz="1950" dirty="0"/>
          </a:p>
        </p:txBody>
      </p:sp>
      <p:sp>
        <p:nvSpPr>
          <p:cNvPr id="6" name="Text 4"/>
          <p:cNvSpPr/>
          <p:nvPr/>
        </p:nvSpPr>
        <p:spPr>
          <a:xfrm>
            <a:off x="999768" y="5721906"/>
            <a:ext cx="3945731" cy="1905238"/>
          </a:xfrm>
          <a:prstGeom prst="rect">
            <a:avLst/>
          </a:prstGeom>
          <a:noFill/>
          <a:ln/>
        </p:spPr>
        <p:txBody>
          <a:bodyPr wrap="square" lIns="0" tIns="0" rIns="0" bIns="0" rtlCol="0" anchor="t"/>
          <a:lstStyle/>
          <a:p>
            <a:pPr marL="0" indent="0" algn="l">
              <a:lnSpc>
                <a:spcPts val="2500"/>
              </a:lnSpc>
              <a:buNone/>
            </a:pPr>
            <a:r>
              <a:rPr lang="en-US" sz="1550" dirty="0">
                <a:solidFill>
                  <a:srgbClr val="FFFFFF"/>
                </a:solidFill>
                <a:latin typeface="Open Sans" pitchFamily="34" charset="0"/>
                <a:ea typeface="Open Sans" pitchFamily="34" charset="-122"/>
                <a:cs typeface="Open Sans" pitchFamily="34" charset="-120"/>
              </a:rPr>
              <a:t>ҚР Үкіметінің №965 қаулысы мемлекеттік құпия болып табылатын ақпаратты қорғау жөніндегі шараларды белгілейді. Ол құпия деректерді өңдейтін ақпараттық жүйелерге қойылатын талаптарды анықтайды.</a:t>
            </a:r>
            <a:endParaRPr lang="en-US" sz="1550" dirty="0"/>
          </a:p>
        </p:txBody>
      </p:sp>
      <p:sp>
        <p:nvSpPr>
          <p:cNvPr id="7" name="Shape 5"/>
          <p:cNvSpPr/>
          <p:nvPr/>
        </p:nvSpPr>
        <p:spPr>
          <a:xfrm>
            <a:off x="5143857" y="4784169"/>
            <a:ext cx="4342567" cy="3041333"/>
          </a:xfrm>
          <a:prstGeom prst="rect">
            <a:avLst/>
          </a:prstGeom>
          <a:solidFill>
            <a:srgbClr val="26A688"/>
          </a:solidFill>
          <a:ln/>
        </p:spPr>
        <p:txBody>
          <a:bodyPr/>
          <a:lstStyle/>
          <a:p>
            <a:endParaRPr lang="ru-RU"/>
          </a:p>
        </p:txBody>
      </p:sp>
      <p:sp>
        <p:nvSpPr>
          <p:cNvPr id="8" name="Shape 6"/>
          <p:cNvSpPr/>
          <p:nvPr/>
        </p:nvSpPr>
        <p:spPr>
          <a:xfrm>
            <a:off x="5143857" y="4784169"/>
            <a:ext cx="22860" cy="3041333"/>
          </a:xfrm>
          <a:prstGeom prst="roundRect">
            <a:avLst>
              <a:gd name="adj" fmla="val 364651"/>
            </a:avLst>
          </a:prstGeom>
          <a:solidFill>
            <a:srgbClr val="3FBFA1"/>
          </a:solidFill>
          <a:ln/>
        </p:spPr>
        <p:txBody>
          <a:bodyPr/>
          <a:lstStyle/>
          <a:p>
            <a:endParaRPr lang="ru-RU"/>
          </a:p>
        </p:txBody>
      </p:sp>
      <p:sp>
        <p:nvSpPr>
          <p:cNvPr id="9" name="Text 7"/>
          <p:cNvSpPr/>
          <p:nvPr/>
        </p:nvSpPr>
        <p:spPr>
          <a:xfrm>
            <a:off x="5342215" y="4982528"/>
            <a:ext cx="3945850" cy="620316"/>
          </a:xfrm>
          <a:prstGeom prst="rect">
            <a:avLst/>
          </a:prstGeom>
          <a:noFill/>
          <a:ln/>
        </p:spPr>
        <p:txBody>
          <a:bodyPr wrap="square" lIns="0" tIns="0" rIns="0" bIns="0" rtlCol="0" anchor="t"/>
          <a:lstStyle/>
          <a:p>
            <a:pPr marL="0" indent="0" algn="l">
              <a:lnSpc>
                <a:spcPts val="2400"/>
              </a:lnSpc>
              <a:buNone/>
            </a:pPr>
            <a:r>
              <a:rPr lang="en-US" sz="1950" b="1" dirty="0">
                <a:solidFill>
                  <a:srgbClr val="FFFFFF"/>
                </a:solidFill>
                <a:latin typeface="Unbounded Bold" pitchFamily="34" charset="0"/>
                <a:ea typeface="Unbounded Bold" pitchFamily="34" charset="-122"/>
                <a:cs typeface="Unbounded Bold" pitchFamily="34" charset="-120"/>
              </a:rPr>
              <a:t>Криптографиялық қорғау</a:t>
            </a:r>
            <a:endParaRPr lang="en-US" sz="1950" dirty="0"/>
          </a:p>
        </p:txBody>
      </p:sp>
      <p:sp>
        <p:nvSpPr>
          <p:cNvPr id="10" name="Text 8"/>
          <p:cNvSpPr/>
          <p:nvPr/>
        </p:nvSpPr>
        <p:spPr>
          <a:xfrm>
            <a:off x="5342215" y="5721906"/>
            <a:ext cx="3945850" cy="1905238"/>
          </a:xfrm>
          <a:prstGeom prst="rect">
            <a:avLst/>
          </a:prstGeom>
          <a:noFill/>
          <a:ln/>
        </p:spPr>
        <p:txBody>
          <a:bodyPr wrap="square" lIns="0" tIns="0" rIns="0" bIns="0" rtlCol="0" anchor="t"/>
          <a:lstStyle/>
          <a:p>
            <a:pPr marL="0" indent="0" algn="l">
              <a:lnSpc>
                <a:spcPts val="2500"/>
              </a:lnSpc>
              <a:buNone/>
            </a:pPr>
            <a:r>
              <a:rPr lang="en-US" sz="1550" dirty="0">
                <a:solidFill>
                  <a:srgbClr val="FFFFFF"/>
                </a:solidFill>
                <a:latin typeface="Open Sans" pitchFamily="34" charset="0"/>
                <a:ea typeface="Open Sans" pitchFamily="34" charset="-122"/>
                <a:cs typeface="Open Sans" pitchFamily="34" charset="-120"/>
              </a:rPr>
              <a:t>Қаулы мемлекеттік құпиялы ақпаратты криптографиялық құралдармен қорғауды міндеттейді. Пайдаланылатын алгоритмдер мен құрылғылар ҚР уәкілетті органының сертификатын алуы тиіс.</a:t>
            </a:r>
            <a:endParaRPr lang="en-US" sz="1550" dirty="0"/>
          </a:p>
        </p:txBody>
      </p:sp>
      <p:sp>
        <p:nvSpPr>
          <p:cNvPr id="11" name="Shape 9"/>
          <p:cNvSpPr/>
          <p:nvPr/>
        </p:nvSpPr>
        <p:spPr>
          <a:xfrm>
            <a:off x="9486424" y="4784169"/>
            <a:ext cx="4342567" cy="3041333"/>
          </a:xfrm>
          <a:prstGeom prst="rect">
            <a:avLst/>
          </a:prstGeom>
          <a:solidFill>
            <a:srgbClr val="26A688"/>
          </a:solidFill>
          <a:ln/>
        </p:spPr>
        <p:txBody>
          <a:bodyPr/>
          <a:lstStyle/>
          <a:p>
            <a:endParaRPr lang="ru-RU"/>
          </a:p>
        </p:txBody>
      </p:sp>
      <p:sp>
        <p:nvSpPr>
          <p:cNvPr id="12" name="Shape 10"/>
          <p:cNvSpPr/>
          <p:nvPr/>
        </p:nvSpPr>
        <p:spPr>
          <a:xfrm>
            <a:off x="9486424" y="4784169"/>
            <a:ext cx="22860" cy="3041333"/>
          </a:xfrm>
          <a:prstGeom prst="roundRect">
            <a:avLst>
              <a:gd name="adj" fmla="val 364651"/>
            </a:avLst>
          </a:prstGeom>
          <a:solidFill>
            <a:srgbClr val="3FBFA1"/>
          </a:solidFill>
          <a:ln/>
        </p:spPr>
        <p:txBody>
          <a:bodyPr/>
          <a:lstStyle/>
          <a:p>
            <a:endParaRPr lang="ru-RU"/>
          </a:p>
        </p:txBody>
      </p:sp>
      <p:sp>
        <p:nvSpPr>
          <p:cNvPr id="13" name="Text 11"/>
          <p:cNvSpPr/>
          <p:nvPr/>
        </p:nvSpPr>
        <p:spPr>
          <a:xfrm>
            <a:off x="9684782" y="4982528"/>
            <a:ext cx="3773091" cy="310158"/>
          </a:xfrm>
          <a:prstGeom prst="rect">
            <a:avLst/>
          </a:prstGeom>
          <a:noFill/>
          <a:ln/>
        </p:spPr>
        <p:txBody>
          <a:bodyPr wrap="none" lIns="0" tIns="0" rIns="0" bIns="0" rtlCol="0" anchor="t"/>
          <a:lstStyle/>
          <a:p>
            <a:pPr marL="0" indent="0" algn="l">
              <a:lnSpc>
                <a:spcPts val="2400"/>
              </a:lnSpc>
              <a:buNone/>
            </a:pPr>
            <a:r>
              <a:rPr lang="en-US" sz="1950" b="1" dirty="0">
                <a:solidFill>
                  <a:srgbClr val="FFFFFF"/>
                </a:solidFill>
                <a:latin typeface="Unbounded Bold" pitchFamily="34" charset="0"/>
                <a:ea typeface="Unbounded Bold" pitchFamily="34" charset="-122"/>
                <a:cs typeface="Unbounded Bold" pitchFamily="34" charset="-120"/>
              </a:rPr>
              <a:t>Мобильдік құрылғылар</a:t>
            </a:r>
            <a:endParaRPr lang="en-US" sz="1950" dirty="0"/>
          </a:p>
        </p:txBody>
      </p:sp>
      <p:sp>
        <p:nvSpPr>
          <p:cNvPr id="14" name="Text 12"/>
          <p:cNvSpPr/>
          <p:nvPr/>
        </p:nvSpPr>
        <p:spPr>
          <a:xfrm>
            <a:off x="9684782" y="5411748"/>
            <a:ext cx="3945850" cy="1905238"/>
          </a:xfrm>
          <a:prstGeom prst="rect">
            <a:avLst/>
          </a:prstGeom>
          <a:noFill/>
          <a:ln/>
        </p:spPr>
        <p:txBody>
          <a:bodyPr wrap="square" lIns="0" tIns="0" rIns="0" bIns="0" rtlCol="0" anchor="t"/>
          <a:lstStyle/>
          <a:p>
            <a:pPr marL="0" indent="0" algn="l">
              <a:lnSpc>
                <a:spcPts val="2500"/>
              </a:lnSpc>
              <a:buNone/>
            </a:pPr>
            <a:r>
              <a:rPr lang="en-US" sz="1550" dirty="0">
                <a:solidFill>
                  <a:srgbClr val="FFFFFF"/>
                </a:solidFill>
                <a:latin typeface="Open Sans" pitchFamily="34" charset="0"/>
                <a:ea typeface="Open Sans" pitchFamily="34" charset="-122"/>
                <a:cs typeface="Open Sans" pitchFamily="34" charset="-120"/>
              </a:rPr>
              <a:t>Мобильдік құрылғыларды пайдалану тәртібі қатаң реттеледі: шифрлау, қашықтағы өшіру мүмкіндігі, қауіпсіз аутентификация және корпоративтік деректерді жеке деректерден бөлу талап етіледі.</a:t>
            </a:r>
            <a:endParaRPr lang="en-US" sz="15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726638" y="499586"/>
            <a:ext cx="13177123" cy="1135380"/>
          </a:xfrm>
          <a:prstGeom prst="rect">
            <a:avLst/>
          </a:prstGeom>
          <a:noFill/>
          <a:ln/>
        </p:spPr>
        <p:txBody>
          <a:bodyPr wrap="square" lIns="0" tIns="0" rIns="0" bIns="0" rtlCol="0" anchor="t"/>
          <a:lstStyle/>
          <a:p>
            <a:pPr marL="0" indent="0" algn="l">
              <a:lnSpc>
                <a:spcPts val="4450"/>
              </a:lnSpc>
              <a:buNone/>
            </a:pPr>
            <a:r>
              <a:rPr lang="en-US" sz="3550" b="1" dirty="0">
                <a:solidFill>
                  <a:srgbClr val="333F70"/>
                </a:solidFill>
                <a:latin typeface="Unbounded Bold" pitchFamily="34" charset="0"/>
                <a:ea typeface="Unbounded Bold" pitchFamily="34" charset="-122"/>
                <a:cs typeface="Unbounded Bold" pitchFamily="34" charset="-120"/>
              </a:rPr>
              <a:t>Ақпараттық жүйелердің сәйкестік талаптары</a:t>
            </a:r>
            <a:endParaRPr lang="en-US" sz="3550" dirty="0"/>
          </a:p>
        </p:txBody>
      </p:sp>
      <p:sp>
        <p:nvSpPr>
          <p:cNvPr id="3" name="Text 1"/>
          <p:cNvSpPr/>
          <p:nvPr/>
        </p:nvSpPr>
        <p:spPr>
          <a:xfrm>
            <a:off x="726638" y="2088952"/>
            <a:ext cx="4303157" cy="340638"/>
          </a:xfrm>
          <a:prstGeom prst="rect">
            <a:avLst/>
          </a:prstGeom>
          <a:noFill/>
          <a:ln/>
        </p:spPr>
        <p:txBody>
          <a:bodyPr wrap="none" lIns="0" tIns="0" rIns="0" bIns="0" rtlCol="0" anchor="t"/>
          <a:lstStyle/>
          <a:p>
            <a:pPr marL="0" indent="0" algn="l">
              <a:lnSpc>
                <a:spcPts val="2650"/>
              </a:lnSpc>
              <a:buNone/>
            </a:pPr>
            <a:r>
              <a:rPr lang="en-US" sz="2100" b="1" dirty="0">
                <a:solidFill>
                  <a:srgbClr val="333F70"/>
                </a:solidFill>
                <a:latin typeface="Unbounded Bold" pitchFamily="34" charset="0"/>
                <a:ea typeface="Unbounded Bold" pitchFamily="34" charset="-122"/>
                <a:cs typeface="Unbounded Bold" pitchFamily="34" charset="-120"/>
              </a:rPr>
              <a:t>Сертификаттау процесі</a:t>
            </a:r>
            <a:endParaRPr lang="en-US" sz="2100" dirty="0"/>
          </a:p>
        </p:txBody>
      </p:sp>
      <p:sp>
        <p:nvSpPr>
          <p:cNvPr id="4" name="Text 2"/>
          <p:cNvSpPr/>
          <p:nvPr/>
        </p:nvSpPr>
        <p:spPr>
          <a:xfrm>
            <a:off x="726638" y="2611160"/>
            <a:ext cx="6366986" cy="1162526"/>
          </a:xfrm>
          <a:prstGeom prst="rect">
            <a:avLst/>
          </a:prstGeom>
          <a:noFill/>
          <a:ln/>
        </p:spPr>
        <p:txBody>
          <a:bodyPr wrap="square" lIns="0" tIns="0" rIns="0" bIns="0" rtlCol="0" anchor="t"/>
          <a:lstStyle/>
          <a:p>
            <a:pPr marL="0" indent="0" algn="l">
              <a:lnSpc>
                <a:spcPts val="2250"/>
              </a:lnSpc>
              <a:buNone/>
            </a:pPr>
            <a:r>
              <a:rPr lang="en-US" sz="1400" dirty="0">
                <a:solidFill>
                  <a:srgbClr val="333F70"/>
                </a:solidFill>
                <a:latin typeface="Open Sans" pitchFamily="34" charset="0"/>
                <a:ea typeface="Open Sans" pitchFamily="34" charset="-122"/>
                <a:cs typeface="Open Sans" pitchFamily="34" charset="-120"/>
              </a:rPr>
              <a:t>Техникалық және бағдарламалық құралдардың сертификатталуы ақпараттық қауіпсіздік талаптарына сәйкестігін растайды. Сертификатсыз құралдарды мемлекеттік ақпараттық жүйелерде пайдалануға болмайды.</a:t>
            </a:r>
            <a:endParaRPr lang="en-US" sz="1400" dirty="0"/>
          </a:p>
        </p:txBody>
      </p:sp>
      <p:pic>
        <p:nvPicPr>
          <p:cNvPr id="5" name="Image 0" descr="preencoded.png"/>
          <p:cNvPicPr>
            <a:picLocks noChangeAspect="1"/>
          </p:cNvPicPr>
          <p:nvPr/>
        </p:nvPicPr>
        <p:blipFill>
          <a:blip r:embed="rId3"/>
          <a:stretch>
            <a:fillRect/>
          </a:stretch>
        </p:blipFill>
        <p:spPr>
          <a:xfrm>
            <a:off x="726638" y="3977997"/>
            <a:ext cx="6366986" cy="6366986"/>
          </a:xfrm>
          <a:prstGeom prst="rect">
            <a:avLst/>
          </a:prstGeom>
        </p:spPr>
      </p:pic>
      <p:sp>
        <p:nvSpPr>
          <p:cNvPr id="6" name="Text 3"/>
          <p:cNvSpPr/>
          <p:nvPr/>
        </p:nvSpPr>
        <p:spPr>
          <a:xfrm>
            <a:off x="7544395" y="2088952"/>
            <a:ext cx="6042541" cy="340638"/>
          </a:xfrm>
          <a:prstGeom prst="rect">
            <a:avLst/>
          </a:prstGeom>
          <a:noFill/>
          <a:ln/>
        </p:spPr>
        <p:txBody>
          <a:bodyPr wrap="none" lIns="0" tIns="0" rIns="0" bIns="0" rtlCol="0" anchor="t"/>
          <a:lstStyle/>
          <a:p>
            <a:pPr marL="0" indent="0" algn="l">
              <a:lnSpc>
                <a:spcPts val="2650"/>
              </a:lnSpc>
              <a:buNone/>
            </a:pPr>
            <a:r>
              <a:rPr lang="en-US" sz="2100" b="1" dirty="0">
                <a:solidFill>
                  <a:srgbClr val="333F70"/>
                </a:solidFill>
                <a:latin typeface="Unbounded Bold" pitchFamily="34" charset="0"/>
                <a:ea typeface="Unbounded Bold" pitchFamily="34" charset="-122"/>
                <a:cs typeface="Unbounded Bold" pitchFamily="34" charset="-120"/>
              </a:rPr>
              <a:t>Премьер-Министрдің бұйрықтары</a:t>
            </a:r>
            <a:endParaRPr lang="en-US" sz="2100" dirty="0"/>
          </a:p>
        </p:txBody>
      </p:sp>
      <p:sp>
        <p:nvSpPr>
          <p:cNvPr id="7" name="Text 4"/>
          <p:cNvSpPr/>
          <p:nvPr/>
        </p:nvSpPr>
        <p:spPr>
          <a:xfrm>
            <a:off x="7544395" y="2611160"/>
            <a:ext cx="6366986" cy="290632"/>
          </a:xfrm>
          <a:prstGeom prst="rect">
            <a:avLst/>
          </a:prstGeom>
          <a:noFill/>
          <a:ln/>
        </p:spPr>
        <p:txBody>
          <a:bodyPr wrap="none" lIns="0" tIns="0" rIns="0" bIns="0" rtlCol="0" anchor="t"/>
          <a:lstStyle/>
          <a:p>
            <a:pPr marL="342900" indent="-342900" algn="l">
              <a:lnSpc>
                <a:spcPts val="2250"/>
              </a:lnSpc>
              <a:buSzPct val="100000"/>
              <a:buChar char="•"/>
            </a:pPr>
            <a:r>
              <a:rPr lang="en-US" sz="1400" dirty="0">
                <a:solidFill>
                  <a:srgbClr val="333F70"/>
                </a:solidFill>
                <a:latin typeface="Open Sans" pitchFamily="34" charset="0"/>
                <a:ea typeface="Open Sans" pitchFamily="34" charset="-122"/>
                <a:cs typeface="Open Sans" pitchFamily="34" charset="-120"/>
              </a:rPr>
              <a:t>Ақпараттық жүйелерді пайдалануға қабылдау тәртібі</a:t>
            </a:r>
            <a:endParaRPr lang="en-US" sz="1400" dirty="0"/>
          </a:p>
        </p:txBody>
      </p:sp>
      <p:sp>
        <p:nvSpPr>
          <p:cNvPr id="8" name="Text 5"/>
          <p:cNvSpPr/>
          <p:nvPr/>
        </p:nvSpPr>
        <p:spPr>
          <a:xfrm>
            <a:off x="7544395" y="2965371"/>
            <a:ext cx="6366986" cy="290632"/>
          </a:xfrm>
          <a:prstGeom prst="rect">
            <a:avLst/>
          </a:prstGeom>
          <a:noFill/>
          <a:ln/>
        </p:spPr>
        <p:txBody>
          <a:bodyPr wrap="none" lIns="0" tIns="0" rIns="0" bIns="0" rtlCol="0" anchor="t"/>
          <a:lstStyle/>
          <a:p>
            <a:pPr marL="342900" indent="-342900" algn="l">
              <a:lnSpc>
                <a:spcPts val="2250"/>
              </a:lnSpc>
              <a:buSzPct val="100000"/>
              <a:buChar char="•"/>
            </a:pPr>
            <a:r>
              <a:rPr lang="en-US" sz="1400" dirty="0">
                <a:solidFill>
                  <a:srgbClr val="333F70"/>
                </a:solidFill>
                <a:latin typeface="Open Sans" pitchFamily="34" charset="0"/>
                <a:ea typeface="Open Sans" pitchFamily="34" charset="-122"/>
                <a:cs typeface="Open Sans" pitchFamily="34" charset="-120"/>
              </a:rPr>
              <a:t>Деректерді сақтау және резервтік көшірмелеу талаптары</a:t>
            </a:r>
            <a:endParaRPr lang="en-US" sz="1400" dirty="0"/>
          </a:p>
        </p:txBody>
      </p:sp>
      <p:sp>
        <p:nvSpPr>
          <p:cNvPr id="9" name="Text 6"/>
          <p:cNvSpPr/>
          <p:nvPr/>
        </p:nvSpPr>
        <p:spPr>
          <a:xfrm>
            <a:off x="7544395" y="3319582"/>
            <a:ext cx="6366986" cy="290632"/>
          </a:xfrm>
          <a:prstGeom prst="rect">
            <a:avLst/>
          </a:prstGeom>
          <a:noFill/>
          <a:ln/>
        </p:spPr>
        <p:txBody>
          <a:bodyPr wrap="none" lIns="0" tIns="0" rIns="0" bIns="0" rtlCol="0" anchor="t"/>
          <a:lstStyle/>
          <a:p>
            <a:pPr marL="342900" indent="-342900" algn="l">
              <a:lnSpc>
                <a:spcPts val="2250"/>
              </a:lnSpc>
              <a:buSzPct val="100000"/>
              <a:buChar char="•"/>
            </a:pPr>
            <a:r>
              <a:rPr lang="en-US" sz="1400" dirty="0">
                <a:solidFill>
                  <a:srgbClr val="333F70"/>
                </a:solidFill>
                <a:latin typeface="Open Sans" pitchFamily="34" charset="0"/>
                <a:ea typeface="Open Sans" pitchFamily="34" charset="-122"/>
                <a:cs typeface="Open Sans" pitchFamily="34" charset="-120"/>
              </a:rPr>
              <a:t>Инциденттерді тіркеу және есепке алу процедуралары</a:t>
            </a:r>
            <a:endParaRPr lang="en-US" sz="1400" dirty="0"/>
          </a:p>
        </p:txBody>
      </p:sp>
      <p:sp>
        <p:nvSpPr>
          <p:cNvPr id="10" name="Text 7"/>
          <p:cNvSpPr/>
          <p:nvPr/>
        </p:nvSpPr>
        <p:spPr>
          <a:xfrm>
            <a:off x="7544395" y="3673793"/>
            <a:ext cx="6366986" cy="290632"/>
          </a:xfrm>
          <a:prstGeom prst="rect">
            <a:avLst/>
          </a:prstGeom>
          <a:noFill/>
          <a:ln/>
        </p:spPr>
        <p:txBody>
          <a:bodyPr wrap="none" lIns="0" tIns="0" rIns="0" bIns="0" rtlCol="0" anchor="t"/>
          <a:lstStyle/>
          <a:p>
            <a:pPr marL="342900" indent="-342900" algn="l">
              <a:lnSpc>
                <a:spcPts val="2250"/>
              </a:lnSpc>
              <a:buSzPct val="100000"/>
              <a:buChar char="•"/>
            </a:pPr>
            <a:r>
              <a:rPr lang="en-US" sz="1400" dirty="0">
                <a:solidFill>
                  <a:srgbClr val="333F70"/>
                </a:solidFill>
                <a:latin typeface="Open Sans" pitchFamily="34" charset="0"/>
                <a:ea typeface="Open Sans" pitchFamily="34" charset="-122"/>
                <a:cs typeface="Open Sans" pitchFamily="34" charset="-120"/>
              </a:rPr>
              <a:t>Персоналды оқыту және сертификаттау талаптары</a:t>
            </a:r>
            <a:endParaRPr lang="en-US" sz="1400" dirty="0"/>
          </a:p>
        </p:txBody>
      </p:sp>
      <p:sp>
        <p:nvSpPr>
          <p:cNvPr id="11" name="Text 8"/>
          <p:cNvSpPr/>
          <p:nvPr/>
        </p:nvSpPr>
        <p:spPr>
          <a:xfrm>
            <a:off x="7544395" y="4028003"/>
            <a:ext cx="6366986" cy="290632"/>
          </a:xfrm>
          <a:prstGeom prst="rect">
            <a:avLst/>
          </a:prstGeom>
          <a:noFill/>
          <a:ln/>
        </p:spPr>
        <p:txBody>
          <a:bodyPr wrap="none" lIns="0" tIns="0" rIns="0" bIns="0" rtlCol="0" anchor="t"/>
          <a:lstStyle/>
          <a:p>
            <a:pPr marL="342900" indent="-342900" algn="l">
              <a:lnSpc>
                <a:spcPts val="2250"/>
              </a:lnSpc>
              <a:buSzPct val="100000"/>
              <a:buChar char="•"/>
            </a:pPr>
            <a:r>
              <a:rPr lang="en-US" sz="1400" dirty="0">
                <a:solidFill>
                  <a:srgbClr val="333F70"/>
                </a:solidFill>
                <a:latin typeface="Open Sans" pitchFamily="34" charset="0"/>
                <a:ea typeface="Open Sans" pitchFamily="34" charset="-122"/>
                <a:cs typeface="Open Sans" pitchFamily="34" charset="-120"/>
              </a:rPr>
              <a:t>Аудит пен мониторинг жүргізу ережелері</a:t>
            </a:r>
            <a:endParaRPr lang="en-US" sz="14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10972800"/>
          </a:xfrm>
          <a:prstGeom prst="rect">
            <a:avLst/>
          </a:prstGeom>
        </p:spPr>
      </p:pic>
      <p:sp>
        <p:nvSpPr>
          <p:cNvPr id="3" name="Text 0"/>
          <p:cNvSpPr/>
          <p:nvPr/>
        </p:nvSpPr>
        <p:spPr>
          <a:xfrm>
            <a:off x="6280190" y="3551396"/>
            <a:ext cx="7556421" cy="1984534"/>
          </a:xfrm>
          <a:prstGeom prst="rect">
            <a:avLst/>
          </a:prstGeom>
          <a:noFill/>
          <a:ln/>
        </p:spPr>
        <p:txBody>
          <a:bodyPr wrap="square" lIns="0" tIns="0" rIns="0" bIns="0" rtlCol="0" anchor="t"/>
          <a:lstStyle/>
          <a:p>
            <a:pPr marL="0" indent="0" algn="l">
              <a:lnSpc>
                <a:spcPts val="3900"/>
              </a:lnSpc>
              <a:buNone/>
            </a:pPr>
            <a:r>
              <a:rPr lang="en-US" sz="3100" b="1" dirty="0">
                <a:solidFill>
                  <a:srgbClr val="333F70"/>
                </a:solidFill>
                <a:latin typeface="Unbounded Bold" pitchFamily="34" charset="0"/>
                <a:ea typeface="Unbounded Bold" pitchFamily="34" charset="-122"/>
                <a:cs typeface="Unbounded Bold" pitchFamily="34" charset="-120"/>
              </a:rPr>
              <a:t>Қазақстан Республикасының ақпараттық қауіпсіздік инфрақұрылымы</a:t>
            </a:r>
            <a:endParaRPr lang="en-US" sz="3100" dirty="0"/>
          </a:p>
        </p:txBody>
      </p:sp>
      <p:sp>
        <p:nvSpPr>
          <p:cNvPr id="4" name="Text 1"/>
          <p:cNvSpPr/>
          <p:nvPr/>
        </p:nvSpPr>
        <p:spPr>
          <a:xfrm>
            <a:off x="6280190" y="5833586"/>
            <a:ext cx="7556421" cy="158769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Мемлекеттік деңгейде ақпараттық қауіпсіздік инфрақұрылымы Ақпараттық қауіпсіздік ұлттық үйлестіру орталығы (АҚҰҮО) негізінде құрылған. Орталық киберқауіптерді мониторингілеуді, инциденттерге жауап беруді және мемлекеттік органдар мен критикалық инфрақұрылым объектілері арасында үйлестіруді жүзеге асырады.</a:t>
            </a:r>
            <a:endParaRPr lang="en-US" sz="15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10972800"/>
          </a:xfrm>
          <a:prstGeom prst="rect">
            <a:avLst/>
          </a:prstGeom>
        </p:spPr>
      </p:pic>
      <p:sp>
        <p:nvSpPr>
          <p:cNvPr id="6" name="Text 2"/>
          <p:cNvSpPr/>
          <p:nvPr/>
        </p:nvSpPr>
        <p:spPr>
          <a:xfrm>
            <a:off x="793790" y="4006215"/>
            <a:ext cx="7556421" cy="1860233"/>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Ақпараттық қауіпсіздік саясаты және басқару</a:t>
            </a:r>
            <a:endParaRPr lang="en-US" sz="3900" dirty="0"/>
          </a:p>
        </p:txBody>
      </p:sp>
      <p:sp>
        <p:nvSpPr>
          <p:cNvPr id="7" name="Text 3"/>
          <p:cNvSpPr/>
          <p:nvPr/>
        </p:nvSpPr>
        <p:spPr>
          <a:xfrm>
            <a:off x="793790" y="6164104"/>
            <a:ext cx="7556421" cy="127015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Ақпараттық қауіпсіздік саясаты – бұл ұйымның ақпараттық активтерін қорғау бойынша стратегиялық құжаты. Ол қауіпсіздік мақсаттарын, принциптерін, міндеттерін және жауапкершілікті анықтайды. Тиімді саясат технологиялармен қатар адамдар мен процестерді де қамтиды.</a:t>
            </a:r>
            <a:endParaRPr lang="en-US" sz="155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nvSpPr>
        <p:spPr>
          <a:xfrm>
            <a:off x="793790" y="2385417"/>
            <a:ext cx="130428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Ақпараттық қауіпсіздік саясатының негізгі элементтері</a:t>
            </a:r>
            <a:endParaRPr lang="en-US" sz="3900" dirty="0"/>
          </a:p>
        </p:txBody>
      </p:sp>
      <p:sp>
        <p:nvSpPr>
          <p:cNvPr id="3" name="Text 1"/>
          <p:cNvSpPr/>
          <p:nvPr/>
        </p:nvSpPr>
        <p:spPr>
          <a:xfrm>
            <a:off x="2551748" y="4398288"/>
            <a:ext cx="2480905" cy="310158"/>
          </a:xfrm>
          <a:prstGeom prst="rect">
            <a:avLst/>
          </a:prstGeom>
          <a:noFill/>
          <a:ln/>
        </p:spPr>
        <p:txBody>
          <a:bodyPr wrap="none" lIns="0" tIns="0" rIns="0" bIns="0" rtlCol="0" anchor="t"/>
          <a:lstStyle/>
          <a:p>
            <a:pPr marL="0" indent="0" algn="r">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Құпиялылық</a:t>
            </a:r>
            <a:endParaRPr lang="en-US" sz="1950" dirty="0"/>
          </a:p>
        </p:txBody>
      </p:sp>
      <p:sp>
        <p:nvSpPr>
          <p:cNvPr id="4" name="Text 2"/>
          <p:cNvSpPr/>
          <p:nvPr/>
        </p:nvSpPr>
        <p:spPr>
          <a:xfrm>
            <a:off x="793790" y="4827508"/>
            <a:ext cx="4238863" cy="952619"/>
          </a:xfrm>
          <a:prstGeom prst="rect">
            <a:avLst/>
          </a:prstGeom>
          <a:noFill/>
          <a:ln/>
        </p:spPr>
        <p:txBody>
          <a:bodyPr wrap="square" lIns="0" tIns="0" rIns="0" bIns="0" rtlCol="0" anchor="t"/>
          <a:lstStyle/>
          <a:p>
            <a:pPr marL="0" indent="0" algn="r">
              <a:lnSpc>
                <a:spcPts val="2500"/>
              </a:lnSpc>
              <a:buNone/>
            </a:pPr>
            <a:r>
              <a:rPr lang="en-US" sz="1550" dirty="0">
                <a:solidFill>
                  <a:srgbClr val="333F70"/>
                </a:solidFill>
                <a:latin typeface="Open Sans" pitchFamily="34" charset="0"/>
                <a:ea typeface="Open Sans" pitchFamily="34" charset="-122"/>
                <a:cs typeface="Open Sans" pitchFamily="34" charset="-120"/>
              </a:rPr>
              <a:t>Ақпаратты рұқсатсыз қол жеткізуден қорғау және тек уәкілетті адамдарға қолжетімділікті қамтамасыз ету</a:t>
            </a:r>
            <a:endParaRPr lang="en-US" sz="1550" dirty="0"/>
          </a:p>
        </p:txBody>
      </p:sp>
      <p:pic>
        <p:nvPicPr>
          <p:cNvPr id="5" name="Image 0" descr="preencoded.png"/>
          <p:cNvPicPr>
            <a:picLocks noChangeAspect="1"/>
          </p:cNvPicPr>
          <p:nvPr/>
        </p:nvPicPr>
        <p:blipFill>
          <a:blip r:embed="rId3"/>
          <a:stretch>
            <a:fillRect/>
          </a:stretch>
        </p:blipFill>
        <p:spPr>
          <a:xfrm>
            <a:off x="5032653" y="4022408"/>
            <a:ext cx="4564975" cy="4564975"/>
          </a:xfrm>
          <a:prstGeom prst="rect">
            <a:avLst/>
          </a:prstGeom>
        </p:spPr>
      </p:pic>
      <p:pic>
        <p:nvPicPr>
          <p:cNvPr id="6"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224528" y="5474315"/>
            <a:ext cx="279083" cy="279083"/>
          </a:xfrm>
          <a:prstGeom prst="rect">
            <a:avLst/>
          </a:prstGeom>
        </p:spPr>
      </p:pic>
      <p:sp>
        <p:nvSpPr>
          <p:cNvPr id="7" name="Text 3"/>
          <p:cNvSpPr/>
          <p:nvPr/>
        </p:nvSpPr>
        <p:spPr>
          <a:xfrm>
            <a:off x="9597628" y="4098846"/>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Тұтастық</a:t>
            </a:r>
            <a:endParaRPr lang="en-US" sz="1950" dirty="0"/>
          </a:p>
        </p:txBody>
      </p:sp>
      <p:sp>
        <p:nvSpPr>
          <p:cNvPr id="8" name="Text 4"/>
          <p:cNvSpPr/>
          <p:nvPr/>
        </p:nvSpPr>
        <p:spPr>
          <a:xfrm>
            <a:off x="9597628" y="4528066"/>
            <a:ext cx="4238982"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Мәліметтердің дұрыстығы мен толықтығын сақтау, заңсыз өзгертуден қорғау</a:t>
            </a:r>
            <a:endParaRPr lang="en-US" sz="1550" dirty="0"/>
          </a:p>
        </p:txBody>
      </p:sp>
      <p:pic>
        <p:nvPicPr>
          <p:cNvPr id="9" name="Image 2" descr="preencoded.png"/>
          <p:cNvPicPr>
            <a:picLocks noChangeAspect="1"/>
          </p:cNvPicPr>
          <p:nvPr/>
        </p:nvPicPr>
        <p:blipFill>
          <a:blip r:embed="rId5"/>
          <a:stretch>
            <a:fillRect/>
          </a:stretch>
        </p:blipFill>
        <p:spPr>
          <a:xfrm>
            <a:off x="5032653" y="4022408"/>
            <a:ext cx="4564975" cy="4564975"/>
          </a:xfrm>
          <a:prstGeom prst="rect">
            <a:avLst/>
          </a:prstGeom>
        </p:spPr>
      </p:pic>
      <p:pic>
        <p:nvPicPr>
          <p:cNvPr id="10"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538740" y="5047238"/>
            <a:ext cx="279083" cy="279083"/>
          </a:xfrm>
          <a:prstGeom prst="rect">
            <a:avLst/>
          </a:prstGeom>
        </p:spPr>
      </p:pic>
      <p:sp>
        <p:nvSpPr>
          <p:cNvPr id="11" name="Text 5"/>
          <p:cNvSpPr/>
          <p:nvPr/>
        </p:nvSpPr>
        <p:spPr>
          <a:xfrm>
            <a:off x="9994463" y="5613916"/>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Қолжетімділік</a:t>
            </a:r>
            <a:endParaRPr lang="en-US" sz="1950" dirty="0"/>
          </a:p>
        </p:txBody>
      </p:sp>
      <p:sp>
        <p:nvSpPr>
          <p:cNvPr id="12" name="Text 6"/>
          <p:cNvSpPr/>
          <p:nvPr/>
        </p:nvSpPr>
        <p:spPr>
          <a:xfrm>
            <a:off x="9994463" y="6043136"/>
            <a:ext cx="3842147"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Уәкілетті пайдаланушыларға қажетті уақытта ақпаратқа қол жеткізуді қамтамасыз ету</a:t>
            </a:r>
            <a:endParaRPr lang="en-US" sz="1550" dirty="0"/>
          </a:p>
        </p:txBody>
      </p:sp>
      <p:pic>
        <p:nvPicPr>
          <p:cNvPr id="13" name="Image 4" descr="preencoded.png"/>
          <p:cNvPicPr>
            <a:picLocks noChangeAspect="1"/>
          </p:cNvPicPr>
          <p:nvPr/>
        </p:nvPicPr>
        <p:blipFill>
          <a:blip r:embed="rId7"/>
          <a:stretch>
            <a:fillRect/>
          </a:stretch>
        </p:blipFill>
        <p:spPr>
          <a:xfrm>
            <a:off x="5032653" y="4022408"/>
            <a:ext cx="4564975" cy="4564975"/>
          </a:xfrm>
          <a:prstGeom prst="rect">
            <a:avLst/>
          </a:prstGeom>
        </p:spPr>
      </p:pic>
      <p:pic>
        <p:nvPicPr>
          <p:cNvPr id="14"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350984" y="6165235"/>
            <a:ext cx="279083" cy="279083"/>
          </a:xfrm>
          <a:prstGeom prst="rect">
            <a:avLst/>
          </a:prstGeom>
        </p:spPr>
      </p:pic>
      <p:sp>
        <p:nvSpPr>
          <p:cNvPr id="15" name="Text 7"/>
          <p:cNvSpPr/>
          <p:nvPr/>
        </p:nvSpPr>
        <p:spPr>
          <a:xfrm>
            <a:off x="9597628" y="7446526"/>
            <a:ext cx="2511623"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Қауіпті басқару</a:t>
            </a:r>
            <a:endParaRPr lang="en-US" sz="1950" dirty="0"/>
          </a:p>
        </p:txBody>
      </p:sp>
      <p:sp>
        <p:nvSpPr>
          <p:cNvPr id="16" name="Text 8"/>
          <p:cNvSpPr/>
          <p:nvPr/>
        </p:nvSpPr>
        <p:spPr>
          <a:xfrm>
            <a:off x="9597628" y="7875746"/>
            <a:ext cx="4238982"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Қауіптерді анықтау, бағалау және олардың әсерін азайту үшін шаралар қабылдау</a:t>
            </a:r>
            <a:endParaRPr lang="en-US" sz="1550" dirty="0"/>
          </a:p>
        </p:txBody>
      </p:sp>
      <p:pic>
        <p:nvPicPr>
          <p:cNvPr id="17" name="Image 6" descr="preencoded.png"/>
          <p:cNvPicPr>
            <a:picLocks noChangeAspect="1"/>
          </p:cNvPicPr>
          <p:nvPr/>
        </p:nvPicPr>
        <p:blipFill>
          <a:blip r:embed="rId9"/>
          <a:stretch>
            <a:fillRect/>
          </a:stretch>
        </p:blipFill>
        <p:spPr>
          <a:xfrm>
            <a:off x="5032653" y="4022408"/>
            <a:ext cx="4564975" cy="4564975"/>
          </a:xfrm>
          <a:prstGeom prst="rect">
            <a:avLst/>
          </a:prstGeom>
        </p:spPr>
      </p:pic>
      <p:pic>
        <p:nvPicPr>
          <p:cNvPr id="18" name="Image 7" descr="preencoded.png"/>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7538740" y="7283232"/>
            <a:ext cx="279083" cy="279083"/>
          </a:xfrm>
          <a:prstGeom prst="rect">
            <a:avLst/>
          </a:prstGeom>
        </p:spPr>
      </p:pic>
      <p:sp>
        <p:nvSpPr>
          <p:cNvPr id="19" name="Text 9"/>
          <p:cNvSpPr/>
          <p:nvPr/>
        </p:nvSpPr>
        <p:spPr>
          <a:xfrm>
            <a:off x="2510909" y="6829544"/>
            <a:ext cx="2521744" cy="310158"/>
          </a:xfrm>
          <a:prstGeom prst="rect">
            <a:avLst/>
          </a:prstGeom>
          <a:noFill/>
          <a:ln/>
        </p:spPr>
        <p:txBody>
          <a:bodyPr wrap="none" lIns="0" tIns="0" rIns="0" bIns="0" rtlCol="0" anchor="t"/>
          <a:lstStyle/>
          <a:p>
            <a:pPr marL="0" indent="0" algn="r">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Жауапкершілік</a:t>
            </a:r>
            <a:endParaRPr lang="en-US" sz="1950" dirty="0"/>
          </a:p>
        </p:txBody>
      </p:sp>
      <p:sp>
        <p:nvSpPr>
          <p:cNvPr id="20" name="Text 10"/>
          <p:cNvSpPr/>
          <p:nvPr/>
        </p:nvSpPr>
        <p:spPr>
          <a:xfrm>
            <a:off x="793790" y="7258764"/>
            <a:ext cx="4238863" cy="952619"/>
          </a:xfrm>
          <a:prstGeom prst="rect">
            <a:avLst/>
          </a:prstGeom>
          <a:noFill/>
          <a:ln/>
        </p:spPr>
        <p:txBody>
          <a:bodyPr wrap="square" lIns="0" tIns="0" rIns="0" bIns="0" rtlCol="0" anchor="t"/>
          <a:lstStyle/>
          <a:p>
            <a:pPr marL="0" indent="0" algn="r">
              <a:lnSpc>
                <a:spcPts val="2500"/>
              </a:lnSpc>
              <a:buNone/>
            </a:pPr>
            <a:r>
              <a:rPr lang="en-US" sz="1550" dirty="0">
                <a:solidFill>
                  <a:srgbClr val="333F70"/>
                </a:solidFill>
                <a:latin typeface="Open Sans" pitchFamily="34" charset="0"/>
                <a:ea typeface="Open Sans" pitchFamily="34" charset="-122"/>
                <a:cs typeface="Open Sans" pitchFamily="34" charset="-120"/>
              </a:rPr>
              <a:t>Әрбір қызметкердің ақпараттық қауіпсіздіктегі рөлі мен міндеттерін анық анықтау</a:t>
            </a:r>
            <a:endParaRPr lang="en-US" sz="1550" dirty="0"/>
          </a:p>
        </p:txBody>
      </p:sp>
      <p:pic>
        <p:nvPicPr>
          <p:cNvPr id="21" name="Image 8" descr="preencoded.png"/>
          <p:cNvPicPr>
            <a:picLocks noChangeAspect="1"/>
          </p:cNvPicPr>
          <p:nvPr/>
        </p:nvPicPr>
        <p:blipFill>
          <a:blip r:embed="rId11"/>
          <a:stretch>
            <a:fillRect/>
          </a:stretch>
        </p:blipFill>
        <p:spPr>
          <a:xfrm>
            <a:off x="5032653" y="4022408"/>
            <a:ext cx="4564975" cy="4564975"/>
          </a:xfrm>
          <a:prstGeom prst="rect">
            <a:avLst/>
          </a:prstGeom>
        </p:spPr>
      </p:pic>
      <p:pic>
        <p:nvPicPr>
          <p:cNvPr id="22" name="Image 9" descr="preencoded.png"/>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6224528" y="6856155"/>
            <a:ext cx="279083" cy="279083"/>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nvSpPr>
        <p:spPr>
          <a:xfrm>
            <a:off x="793790" y="618649"/>
            <a:ext cx="130428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Ақпараттық қауіпсіздік саясатын әзірлеу кезеңдері</a:t>
            </a:r>
            <a:endParaRPr lang="en-US" sz="3900" dirty="0"/>
          </a:p>
        </p:txBody>
      </p:sp>
      <p:sp>
        <p:nvSpPr>
          <p:cNvPr id="3" name="Shape 1"/>
          <p:cNvSpPr/>
          <p:nvPr/>
        </p:nvSpPr>
        <p:spPr>
          <a:xfrm>
            <a:off x="793790" y="2255639"/>
            <a:ext cx="198358" cy="1461016"/>
          </a:xfrm>
          <a:prstGeom prst="roundRect">
            <a:avLst>
              <a:gd name="adj" fmla="val 42025"/>
            </a:avLst>
          </a:prstGeom>
          <a:solidFill>
            <a:srgbClr val="D6F5EE"/>
          </a:solidFill>
          <a:ln w="7620">
            <a:solidFill>
              <a:srgbClr val="BCDBD4"/>
            </a:solidFill>
            <a:prstDash val="solid"/>
          </a:ln>
        </p:spPr>
        <p:txBody>
          <a:bodyPr/>
          <a:lstStyle/>
          <a:p>
            <a:endParaRPr lang="ru-RU"/>
          </a:p>
        </p:txBody>
      </p:sp>
      <p:sp>
        <p:nvSpPr>
          <p:cNvPr id="4" name="Text 2"/>
          <p:cNvSpPr/>
          <p:nvPr/>
        </p:nvSpPr>
        <p:spPr>
          <a:xfrm>
            <a:off x="1190506" y="2453997"/>
            <a:ext cx="3394710"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1. Қауіптерді анықтау</a:t>
            </a:r>
            <a:endParaRPr lang="en-US" sz="1950" dirty="0"/>
          </a:p>
        </p:txBody>
      </p:sp>
      <p:sp>
        <p:nvSpPr>
          <p:cNvPr id="5" name="Text 3"/>
          <p:cNvSpPr/>
          <p:nvPr/>
        </p:nvSpPr>
        <p:spPr>
          <a:xfrm>
            <a:off x="1190506" y="2883218"/>
            <a:ext cx="12646104"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Ұйымға қатысты қауіптерді жүйелі түрде анықтау: техногендік, антропогендік, табиғи және комбинацияланған қауіптер. Активтердің маңыздылығын бағалау және әлсіз жақтарды табу.</a:t>
            </a:r>
            <a:endParaRPr lang="en-US" sz="1550" dirty="0"/>
          </a:p>
        </p:txBody>
      </p:sp>
      <p:sp>
        <p:nvSpPr>
          <p:cNvPr id="6" name="Shape 4"/>
          <p:cNvSpPr/>
          <p:nvPr/>
        </p:nvSpPr>
        <p:spPr>
          <a:xfrm>
            <a:off x="1091446" y="3915013"/>
            <a:ext cx="198358" cy="1461016"/>
          </a:xfrm>
          <a:prstGeom prst="roundRect">
            <a:avLst>
              <a:gd name="adj" fmla="val 42025"/>
            </a:avLst>
          </a:prstGeom>
          <a:solidFill>
            <a:srgbClr val="D6F5EE"/>
          </a:solidFill>
          <a:ln w="7620">
            <a:solidFill>
              <a:srgbClr val="BCDBD4"/>
            </a:solidFill>
            <a:prstDash val="solid"/>
          </a:ln>
        </p:spPr>
        <p:txBody>
          <a:bodyPr/>
          <a:lstStyle/>
          <a:p>
            <a:endParaRPr lang="ru-RU"/>
          </a:p>
        </p:txBody>
      </p:sp>
      <p:sp>
        <p:nvSpPr>
          <p:cNvPr id="7" name="Text 5"/>
          <p:cNvSpPr/>
          <p:nvPr/>
        </p:nvSpPr>
        <p:spPr>
          <a:xfrm>
            <a:off x="1488162" y="4113371"/>
            <a:ext cx="3434953"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2. Қауіптерді бағалау</a:t>
            </a:r>
            <a:endParaRPr lang="en-US" sz="1950" dirty="0"/>
          </a:p>
        </p:txBody>
      </p:sp>
      <p:sp>
        <p:nvSpPr>
          <p:cNvPr id="8" name="Text 6"/>
          <p:cNvSpPr/>
          <p:nvPr/>
        </p:nvSpPr>
        <p:spPr>
          <a:xfrm>
            <a:off x="1488162" y="4542592"/>
            <a:ext cx="12348448"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Анықталған қауіптердің ықтималдығы мен әсерін талдау. Қауіп деңгейін есептеу және басым қауіптерді анықтау. Матрицалар мен сандық әдістерді қолдану.</a:t>
            </a:r>
            <a:endParaRPr lang="en-US" sz="1550" dirty="0"/>
          </a:p>
        </p:txBody>
      </p:sp>
      <p:sp>
        <p:nvSpPr>
          <p:cNvPr id="9" name="Shape 7"/>
          <p:cNvSpPr/>
          <p:nvPr/>
        </p:nvSpPr>
        <p:spPr>
          <a:xfrm>
            <a:off x="1389102" y="5574387"/>
            <a:ext cx="198358" cy="1461016"/>
          </a:xfrm>
          <a:prstGeom prst="roundRect">
            <a:avLst>
              <a:gd name="adj" fmla="val 42025"/>
            </a:avLst>
          </a:prstGeom>
          <a:solidFill>
            <a:srgbClr val="D6F5EE"/>
          </a:solidFill>
          <a:ln w="7620">
            <a:solidFill>
              <a:srgbClr val="BCDBD4"/>
            </a:solidFill>
            <a:prstDash val="solid"/>
          </a:ln>
        </p:spPr>
        <p:txBody>
          <a:bodyPr/>
          <a:lstStyle/>
          <a:p>
            <a:endParaRPr lang="ru-RU"/>
          </a:p>
        </p:txBody>
      </p:sp>
      <p:sp>
        <p:nvSpPr>
          <p:cNvPr id="10" name="Text 8"/>
          <p:cNvSpPr/>
          <p:nvPr/>
        </p:nvSpPr>
        <p:spPr>
          <a:xfrm>
            <a:off x="1785818" y="5772745"/>
            <a:ext cx="5369838"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3. Қауіпсіздік шараларын таңдау</a:t>
            </a:r>
            <a:endParaRPr lang="en-US" sz="1950" dirty="0"/>
          </a:p>
        </p:txBody>
      </p:sp>
      <p:sp>
        <p:nvSpPr>
          <p:cNvPr id="11" name="Text 9"/>
          <p:cNvSpPr/>
          <p:nvPr/>
        </p:nvSpPr>
        <p:spPr>
          <a:xfrm>
            <a:off x="1785818" y="6201966"/>
            <a:ext cx="12050792"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Қауіптерді азайту үшін тиісті бақылау шараларын таңдау: техникалық, әкімшілік және физикалық. Шығындар мен пайданы салыстыру, оңтайлы шешім табу.</a:t>
            </a:r>
            <a:endParaRPr lang="en-US" sz="1550" dirty="0"/>
          </a:p>
        </p:txBody>
      </p:sp>
      <p:sp>
        <p:nvSpPr>
          <p:cNvPr id="12" name="Shape 10"/>
          <p:cNvSpPr/>
          <p:nvPr/>
        </p:nvSpPr>
        <p:spPr>
          <a:xfrm>
            <a:off x="1686878" y="7233761"/>
            <a:ext cx="198358" cy="1461016"/>
          </a:xfrm>
          <a:prstGeom prst="roundRect">
            <a:avLst>
              <a:gd name="adj" fmla="val 42025"/>
            </a:avLst>
          </a:prstGeom>
          <a:solidFill>
            <a:srgbClr val="D6F5EE"/>
          </a:solidFill>
          <a:ln w="7620">
            <a:solidFill>
              <a:srgbClr val="BCDBD4"/>
            </a:solidFill>
            <a:prstDash val="solid"/>
          </a:ln>
        </p:spPr>
        <p:txBody>
          <a:bodyPr/>
          <a:lstStyle/>
          <a:p>
            <a:endParaRPr lang="ru-RU"/>
          </a:p>
        </p:txBody>
      </p:sp>
      <p:sp>
        <p:nvSpPr>
          <p:cNvPr id="13" name="Text 11"/>
          <p:cNvSpPr/>
          <p:nvPr/>
        </p:nvSpPr>
        <p:spPr>
          <a:xfrm>
            <a:off x="2083594" y="7432119"/>
            <a:ext cx="4258747"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4. Мониторинг және аудит</a:t>
            </a:r>
            <a:endParaRPr lang="en-US" sz="1950" dirty="0"/>
          </a:p>
        </p:txBody>
      </p:sp>
      <p:sp>
        <p:nvSpPr>
          <p:cNvPr id="14" name="Text 12"/>
          <p:cNvSpPr/>
          <p:nvPr/>
        </p:nvSpPr>
        <p:spPr>
          <a:xfrm>
            <a:off x="2083594" y="7861340"/>
            <a:ext cx="11753017"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Енгізілген шаралардың тиімділігін үздіксіз бақылау. Ішкі және сыртқы аудит жүргізу. Метрикаларды өлшеу және нәтижелерді талдау.</a:t>
            </a:r>
            <a:endParaRPr lang="en-US" sz="1550" dirty="0"/>
          </a:p>
        </p:txBody>
      </p:sp>
      <p:sp>
        <p:nvSpPr>
          <p:cNvPr id="15" name="Shape 13"/>
          <p:cNvSpPr/>
          <p:nvPr/>
        </p:nvSpPr>
        <p:spPr>
          <a:xfrm>
            <a:off x="1389102" y="8893135"/>
            <a:ext cx="198358" cy="1461016"/>
          </a:xfrm>
          <a:prstGeom prst="roundRect">
            <a:avLst>
              <a:gd name="adj" fmla="val 42025"/>
            </a:avLst>
          </a:prstGeom>
          <a:solidFill>
            <a:srgbClr val="D6F5EE"/>
          </a:solidFill>
          <a:ln w="7620">
            <a:solidFill>
              <a:srgbClr val="BCDBD4"/>
            </a:solidFill>
            <a:prstDash val="solid"/>
          </a:ln>
        </p:spPr>
        <p:txBody>
          <a:bodyPr/>
          <a:lstStyle/>
          <a:p>
            <a:endParaRPr lang="ru-RU"/>
          </a:p>
        </p:txBody>
      </p:sp>
      <p:sp>
        <p:nvSpPr>
          <p:cNvPr id="16" name="Text 14"/>
          <p:cNvSpPr/>
          <p:nvPr/>
        </p:nvSpPr>
        <p:spPr>
          <a:xfrm>
            <a:off x="1785818" y="9091493"/>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5. Жетілдіру</a:t>
            </a:r>
            <a:endParaRPr lang="en-US" sz="1950" dirty="0"/>
          </a:p>
        </p:txBody>
      </p:sp>
      <p:sp>
        <p:nvSpPr>
          <p:cNvPr id="17" name="Text 15"/>
          <p:cNvSpPr/>
          <p:nvPr/>
        </p:nvSpPr>
        <p:spPr>
          <a:xfrm>
            <a:off x="1785818" y="9520714"/>
            <a:ext cx="12050792"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Аудит нәтижелері мен инциденттерден алынған сабақтар негізінде саясатты жаңарту. Үздіксіз жетілдіру циклын қамтамасыз ету.</a:t>
            </a:r>
            <a:endParaRPr lang="en-US" sz="155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10972800"/>
          </a:xfrm>
          <a:prstGeom prst="rect">
            <a:avLst/>
          </a:prstGeom>
        </p:spPr>
      </p:pic>
      <p:sp>
        <p:nvSpPr>
          <p:cNvPr id="3" name="Text 0"/>
          <p:cNvSpPr/>
          <p:nvPr/>
        </p:nvSpPr>
        <p:spPr>
          <a:xfrm>
            <a:off x="6280190" y="1281946"/>
            <a:ext cx="7556421" cy="1860233"/>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Ұйымдағы ақпараттық қауіпсіздікті басқару жүйесі (АҚБЖ)</a:t>
            </a:r>
            <a:endParaRPr lang="en-US" sz="3900" dirty="0"/>
          </a:p>
        </p:txBody>
      </p:sp>
      <p:sp>
        <p:nvSpPr>
          <p:cNvPr id="4" name="Text 1"/>
          <p:cNvSpPr/>
          <p:nvPr/>
        </p:nvSpPr>
        <p:spPr>
          <a:xfrm>
            <a:off x="6280190" y="3638193"/>
            <a:ext cx="3536156" cy="744141"/>
          </a:xfrm>
          <a:prstGeom prst="rect">
            <a:avLst/>
          </a:prstGeom>
          <a:noFill/>
          <a:ln/>
        </p:spPr>
        <p:txBody>
          <a:bodyPr wrap="square" lIns="0" tIns="0" rIns="0" bIns="0" rtlCol="0" anchor="t"/>
          <a:lstStyle/>
          <a:p>
            <a:pPr marL="0" indent="0" algn="l">
              <a:lnSpc>
                <a:spcPts val="2900"/>
              </a:lnSpc>
              <a:buNone/>
            </a:pPr>
            <a:r>
              <a:rPr lang="en-US" sz="2300" b="1" dirty="0">
                <a:solidFill>
                  <a:srgbClr val="333F70"/>
                </a:solidFill>
                <a:latin typeface="Unbounded Bold" pitchFamily="34" charset="0"/>
                <a:ea typeface="Unbounded Bold" pitchFamily="34" charset="-122"/>
                <a:cs typeface="Unbounded Bold" pitchFamily="34" charset="-120"/>
              </a:rPr>
              <a:t>ISO/IEC 27001 талаптары</a:t>
            </a:r>
            <a:endParaRPr lang="en-US" sz="2300" dirty="0"/>
          </a:p>
        </p:txBody>
      </p:sp>
      <p:sp>
        <p:nvSpPr>
          <p:cNvPr id="5" name="Text 2"/>
          <p:cNvSpPr/>
          <p:nvPr/>
        </p:nvSpPr>
        <p:spPr>
          <a:xfrm>
            <a:off x="6280190" y="4580692"/>
            <a:ext cx="3536156"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АҚБЖ ISO/IEC 27001 стандартына сәйкес құрылады. Ол келесі негізгі элементтерді қамтиды:</a:t>
            </a:r>
            <a:endParaRPr lang="en-US" sz="1550" dirty="0"/>
          </a:p>
        </p:txBody>
      </p:sp>
      <p:sp>
        <p:nvSpPr>
          <p:cNvPr id="6" name="Text 3"/>
          <p:cNvSpPr/>
          <p:nvPr/>
        </p:nvSpPr>
        <p:spPr>
          <a:xfrm>
            <a:off x="6280190" y="5711904"/>
            <a:ext cx="3536156" cy="635079"/>
          </a:xfrm>
          <a:prstGeom prst="rect">
            <a:avLst/>
          </a:prstGeom>
          <a:noFill/>
          <a:ln/>
        </p:spPr>
        <p:txBody>
          <a:bodyPr wrap="squar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Контекст пен қолдану аясын анықтау</a:t>
            </a:r>
            <a:endParaRPr lang="en-US" sz="1550" dirty="0"/>
          </a:p>
        </p:txBody>
      </p:sp>
      <p:sp>
        <p:nvSpPr>
          <p:cNvPr id="7" name="Text 4"/>
          <p:cNvSpPr/>
          <p:nvPr/>
        </p:nvSpPr>
        <p:spPr>
          <a:xfrm>
            <a:off x="6280190" y="6416397"/>
            <a:ext cx="3536156" cy="635079"/>
          </a:xfrm>
          <a:prstGeom prst="rect">
            <a:avLst/>
          </a:prstGeom>
          <a:noFill/>
          <a:ln/>
        </p:spPr>
        <p:txBody>
          <a:bodyPr wrap="squar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Басшылықтың рөлі мен міндеттемесі</a:t>
            </a:r>
            <a:endParaRPr lang="en-US" sz="1550" dirty="0"/>
          </a:p>
        </p:txBody>
      </p:sp>
      <p:sp>
        <p:nvSpPr>
          <p:cNvPr id="8" name="Text 5"/>
          <p:cNvSpPr/>
          <p:nvPr/>
        </p:nvSpPr>
        <p:spPr>
          <a:xfrm>
            <a:off x="6280190" y="7120890"/>
            <a:ext cx="353615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Қауіптерді басқару процесі</a:t>
            </a:r>
            <a:endParaRPr lang="en-US" sz="1550" dirty="0"/>
          </a:p>
        </p:txBody>
      </p:sp>
      <p:sp>
        <p:nvSpPr>
          <p:cNvPr id="9" name="Text 6"/>
          <p:cNvSpPr/>
          <p:nvPr/>
        </p:nvSpPr>
        <p:spPr>
          <a:xfrm>
            <a:off x="6280190" y="7507843"/>
            <a:ext cx="3536156" cy="635079"/>
          </a:xfrm>
          <a:prstGeom prst="rect">
            <a:avLst/>
          </a:prstGeom>
          <a:noFill/>
          <a:ln/>
        </p:spPr>
        <p:txBody>
          <a:bodyPr wrap="squar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Қауіпсіздік мақсаттары мен жоспарлау</a:t>
            </a:r>
            <a:endParaRPr lang="en-US" sz="1550" dirty="0"/>
          </a:p>
        </p:txBody>
      </p:sp>
      <p:sp>
        <p:nvSpPr>
          <p:cNvPr id="10" name="Text 7"/>
          <p:cNvSpPr/>
          <p:nvPr/>
        </p:nvSpPr>
        <p:spPr>
          <a:xfrm>
            <a:off x="6280190" y="8212336"/>
            <a:ext cx="3536156" cy="635079"/>
          </a:xfrm>
          <a:prstGeom prst="rect">
            <a:avLst/>
          </a:prstGeom>
          <a:noFill/>
          <a:ln/>
        </p:spPr>
        <p:txBody>
          <a:bodyPr wrap="squar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Операциялық басқару және бақылау</a:t>
            </a:r>
            <a:endParaRPr lang="en-US" sz="1550" dirty="0"/>
          </a:p>
        </p:txBody>
      </p:sp>
      <p:sp>
        <p:nvSpPr>
          <p:cNvPr id="11" name="Text 8"/>
          <p:cNvSpPr/>
          <p:nvPr/>
        </p:nvSpPr>
        <p:spPr>
          <a:xfrm>
            <a:off x="6280190" y="8916829"/>
            <a:ext cx="353615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Өнімділікті бағалау</a:t>
            </a:r>
            <a:endParaRPr lang="en-US" sz="1550" dirty="0"/>
          </a:p>
        </p:txBody>
      </p:sp>
      <p:sp>
        <p:nvSpPr>
          <p:cNvPr id="12" name="Text 9"/>
          <p:cNvSpPr/>
          <p:nvPr/>
        </p:nvSpPr>
        <p:spPr>
          <a:xfrm>
            <a:off x="6280190" y="9303782"/>
            <a:ext cx="353615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Үздіксіз жетілдіру</a:t>
            </a:r>
            <a:endParaRPr lang="en-US" sz="1550" dirty="0"/>
          </a:p>
        </p:txBody>
      </p:sp>
      <p:sp>
        <p:nvSpPr>
          <p:cNvPr id="13" name="Text 10"/>
          <p:cNvSpPr/>
          <p:nvPr/>
        </p:nvSpPr>
        <p:spPr>
          <a:xfrm>
            <a:off x="10308074" y="3638193"/>
            <a:ext cx="3536156" cy="744141"/>
          </a:xfrm>
          <a:prstGeom prst="rect">
            <a:avLst/>
          </a:prstGeom>
          <a:noFill/>
          <a:ln/>
        </p:spPr>
        <p:txBody>
          <a:bodyPr wrap="square" lIns="0" tIns="0" rIns="0" bIns="0" rtlCol="0" anchor="t"/>
          <a:lstStyle/>
          <a:p>
            <a:pPr marL="0" indent="0" algn="l">
              <a:lnSpc>
                <a:spcPts val="2900"/>
              </a:lnSpc>
              <a:buNone/>
            </a:pPr>
            <a:r>
              <a:rPr lang="en-US" sz="2300" b="1" dirty="0">
                <a:solidFill>
                  <a:srgbClr val="333F70"/>
                </a:solidFill>
                <a:latin typeface="Unbounded Bold" pitchFamily="34" charset="0"/>
                <a:ea typeface="Unbounded Bold" pitchFamily="34" charset="-122"/>
                <a:cs typeface="Unbounded Bold" pitchFamily="34" charset="-120"/>
              </a:rPr>
              <a:t>Қауіпсіздік мәдениеті</a:t>
            </a:r>
            <a:endParaRPr lang="en-US" sz="2300" dirty="0"/>
          </a:p>
        </p:txBody>
      </p:sp>
      <p:sp>
        <p:nvSpPr>
          <p:cNvPr id="14" name="Text 11"/>
          <p:cNvSpPr/>
          <p:nvPr/>
        </p:nvSpPr>
        <p:spPr>
          <a:xfrm>
            <a:off x="10308074" y="4580692"/>
            <a:ext cx="3536156" cy="127015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АҚБЖ тек технологиялар емес, ең алдымен адамдар туралы. Қауіпсіздік мәдениетін қалыптастыру үшін қажет:</a:t>
            </a:r>
            <a:endParaRPr lang="en-US" sz="1550" dirty="0"/>
          </a:p>
        </p:txBody>
      </p:sp>
      <p:sp>
        <p:nvSpPr>
          <p:cNvPr id="15" name="Text 12"/>
          <p:cNvSpPr/>
          <p:nvPr/>
        </p:nvSpPr>
        <p:spPr>
          <a:xfrm>
            <a:off x="10308074" y="6029444"/>
            <a:ext cx="3536156" cy="635079"/>
          </a:xfrm>
          <a:prstGeom prst="rect">
            <a:avLst/>
          </a:prstGeom>
          <a:noFill/>
          <a:ln/>
        </p:spPr>
        <p:txBody>
          <a:bodyPr wrap="squar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Үнемі оқыту және хабардарлықты арттыру</a:t>
            </a:r>
            <a:endParaRPr lang="en-US" sz="1550" dirty="0"/>
          </a:p>
        </p:txBody>
      </p:sp>
      <p:sp>
        <p:nvSpPr>
          <p:cNvPr id="16" name="Text 13"/>
          <p:cNvSpPr/>
          <p:nvPr/>
        </p:nvSpPr>
        <p:spPr>
          <a:xfrm>
            <a:off x="10308074" y="6733937"/>
            <a:ext cx="3536156" cy="635079"/>
          </a:xfrm>
          <a:prstGeom prst="rect">
            <a:avLst/>
          </a:prstGeom>
          <a:noFill/>
          <a:ln/>
        </p:spPr>
        <p:txBody>
          <a:bodyPr wrap="squar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Басшылықтың үлгілік мінез-құлқы</a:t>
            </a:r>
            <a:endParaRPr lang="en-US" sz="1550" dirty="0"/>
          </a:p>
        </p:txBody>
      </p:sp>
      <p:sp>
        <p:nvSpPr>
          <p:cNvPr id="17" name="Text 14"/>
          <p:cNvSpPr/>
          <p:nvPr/>
        </p:nvSpPr>
        <p:spPr>
          <a:xfrm>
            <a:off x="10308074" y="7438430"/>
            <a:ext cx="3536156" cy="635079"/>
          </a:xfrm>
          <a:prstGeom prst="rect">
            <a:avLst/>
          </a:prstGeom>
          <a:noFill/>
          <a:ln/>
        </p:spPr>
        <p:txBody>
          <a:bodyPr wrap="squar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Саясаттың қарапайым және түсінікті болуы</a:t>
            </a:r>
            <a:endParaRPr lang="en-US" sz="1550" dirty="0"/>
          </a:p>
        </p:txBody>
      </p:sp>
      <p:sp>
        <p:nvSpPr>
          <p:cNvPr id="18" name="Text 15"/>
          <p:cNvSpPr/>
          <p:nvPr/>
        </p:nvSpPr>
        <p:spPr>
          <a:xfrm>
            <a:off x="10308074" y="8142922"/>
            <a:ext cx="3536156" cy="635079"/>
          </a:xfrm>
          <a:prstGeom prst="rect">
            <a:avLst/>
          </a:prstGeom>
          <a:noFill/>
          <a:ln/>
        </p:spPr>
        <p:txBody>
          <a:bodyPr wrap="squar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Қауіпсіз әрекеттерді ынталандыру</a:t>
            </a:r>
            <a:endParaRPr lang="en-US" sz="1550" dirty="0"/>
          </a:p>
        </p:txBody>
      </p:sp>
      <p:sp>
        <p:nvSpPr>
          <p:cNvPr id="19" name="Text 16"/>
          <p:cNvSpPr/>
          <p:nvPr/>
        </p:nvSpPr>
        <p:spPr>
          <a:xfrm>
            <a:off x="10308074" y="8847415"/>
            <a:ext cx="3536156" cy="635079"/>
          </a:xfrm>
          <a:prstGeom prst="rect">
            <a:avLst/>
          </a:prstGeom>
          <a:noFill/>
          <a:ln/>
        </p:spPr>
        <p:txBody>
          <a:bodyPr wrap="squar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Ашық қарым-қатынас және кері байланыс</a:t>
            </a:r>
            <a:endParaRPr lang="en-US" sz="155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10972800"/>
          </a:xfrm>
          <a:prstGeom prst="rect">
            <a:avLst/>
          </a:prstGeom>
        </p:spPr>
      </p:pic>
      <p:sp>
        <p:nvSpPr>
          <p:cNvPr id="3" name="Text 0"/>
          <p:cNvSpPr/>
          <p:nvPr/>
        </p:nvSpPr>
        <p:spPr>
          <a:xfrm>
            <a:off x="793790" y="1167884"/>
            <a:ext cx="7556421" cy="1860233"/>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Ақпараттық қауіпсіздік оқиғаларын басқару</a:t>
            </a:r>
            <a:endParaRPr lang="en-US" sz="3900" dirty="0"/>
          </a:p>
        </p:txBody>
      </p:sp>
      <p:pic>
        <p:nvPicPr>
          <p:cNvPr id="4" name="Image 1" descr="preencoded.png"/>
          <p:cNvPicPr>
            <a:picLocks noChangeAspect="1"/>
          </p:cNvPicPr>
          <p:nvPr/>
        </p:nvPicPr>
        <p:blipFill>
          <a:blip r:embed="rId4"/>
          <a:stretch>
            <a:fillRect/>
          </a:stretch>
        </p:blipFill>
        <p:spPr>
          <a:xfrm>
            <a:off x="793790" y="3325773"/>
            <a:ext cx="992267" cy="1778556"/>
          </a:xfrm>
          <a:prstGeom prst="rect">
            <a:avLst/>
          </a:prstGeom>
        </p:spPr>
      </p:pic>
      <p:sp>
        <p:nvSpPr>
          <p:cNvPr id="5" name="Text 1"/>
          <p:cNvSpPr/>
          <p:nvPr/>
        </p:nvSpPr>
        <p:spPr>
          <a:xfrm>
            <a:off x="1984415" y="3524131"/>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Анықтау</a:t>
            </a:r>
            <a:endParaRPr lang="en-US" sz="1950" dirty="0"/>
          </a:p>
        </p:txBody>
      </p:sp>
      <p:sp>
        <p:nvSpPr>
          <p:cNvPr id="6" name="Text 2"/>
          <p:cNvSpPr/>
          <p:nvPr/>
        </p:nvSpPr>
        <p:spPr>
          <a:xfrm>
            <a:off x="1984415" y="3953351"/>
            <a:ext cx="6365796"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Қауіпсіздік оқиғаларын уақтылы анықтау үшін мониторинг құралдары (SIEM, IDS/IPS) және процестерді қолдану. Оқиғаларды классификациялау.</a:t>
            </a:r>
            <a:endParaRPr lang="en-US" sz="1550" dirty="0"/>
          </a:p>
        </p:txBody>
      </p:sp>
      <p:pic>
        <p:nvPicPr>
          <p:cNvPr id="7" name="Image 2" descr="preencoded.png"/>
          <p:cNvPicPr>
            <a:picLocks noChangeAspect="1"/>
          </p:cNvPicPr>
          <p:nvPr/>
        </p:nvPicPr>
        <p:blipFill>
          <a:blip r:embed="rId5"/>
          <a:stretch>
            <a:fillRect/>
          </a:stretch>
        </p:blipFill>
        <p:spPr>
          <a:xfrm>
            <a:off x="793790" y="5104328"/>
            <a:ext cx="992267" cy="1461016"/>
          </a:xfrm>
          <a:prstGeom prst="rect">
            <a:avLst/>
          </a:prstGeom>
        </p:spPr>
      </p:pic>
      <p:sp>
        <p:nvSpPr>
          <p:cNvPr id="8" name="Text 3"/>
          <p:cNvSpPr/>
          <p:nvPr/>
        </p:nvSpPr>
        <p:spPr>
          <a:xfrm>
            <a:off x="1984415" y="5302687"/>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Жіберу</a:t>
            </a:r>
            <a:endParaRPr lang="en-US" sz="1950" dirty="0"/>
          </a:p>
        </p:txBody>
      </p:sp>
      <p:sp>
        <p:nvSpPr>
          <p:cNvPr id="9" name="Text 4"/>
          <p:cNvSpPr/>
          <p:nvPr/>
        </p:nvSpPr>
        <p:spPr>
          <a:xfrm>
            <a:off x="1984415" y="5731907"/>
            <a:ext cx="6365796"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Инциденттер туралы тиісті адамдарға хабарлау. Эскалация тізбегін белгілеу. Инцидент жауап беру тобын (IRT) белсендіру.</a:t>
            </a:r>
            <a:endParaRPr lang="en-US" sz="1550" dirty="0"/>
          </a:p>
        </p:txBody>
      </p:sp>
      <p:pic>
        <p:nvPicPr>
          <p:cNvPr id="10" name="Image 3" descr="preencoded.png"/>
          <p:cNvPicPr>
            <a:picLocks noChangeAspect="1"/>
          </p:cNvPicPr>
          <p:nvPr/>
        </p:nvPicPr>
        <p:blipFill>
          <a:blip r:embed="rId6"/>
          <a:stretch>
            <a:fillRect/>
          </a:stretch>
        </p:blipFill>
        <p:spPr>
          <a:xfrm>
            <a:off x="793790" y="6565344"/>
            <a:ext cx="992267" cy="1778556"/>
          </a:xfrm>
          <a:prstGeom prst="rect">
            <a:avLst/>
          </a:prstGeom>
        </p:spPr>
      </p:pic>
      <p:sp>
        <p:nvSpPr>
          <p:cNvPr id="11" name="Text 5"/>
          <p:cNvSpPr/>
          <p:nvPr/>
        </p:nvSpPr>
        <p:spPr>
          <a:xfrm>
            <a:off x="1984415" y="6763703"/>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Жауап беру</a:t>
            </a:r>
            <a:endParaRPr lang="en-US" sz="1950" dirty="0"/>
          </a:p>
        </p:txBody>
      </p:sp>
      <p:sp>
        <p:nvSpPr>
          <p:cNvPr id="12" name="Text 6"/>
          <p:cNvSpPr/>
          <p:nvPr/>
        </p:nvSpPr>
        <p:spPr>
          <a:xfrm>
            <a:off x="1984415" y="7192923"/>
            <a:ext cx="6365796"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Зиянды әсерді азайту үшін шұғыл шаралар қабылдау: зақымдалған жүйелерді оқшаулау, қауіпті жою, деректерді қалпына келтіру.</a:t>
            </a:r>
            <a:endParaRPr lang="en-US" sz="1550" dirty="0"/>
          </a:p>
        </p:txBody>
      </p:sp>
      <p:pic>
        <p:nvPicPr>
          <p:cNvPr id="13" name="Image 4" descr="preencoded.png"/>
          <p:cNvPicPr>
            <a:picLocks noChangeAspect="1"/>
          </p:cNvPicPr>
          <p:nvPr/>
        </p:nvPicPr>
        <p:blipFill>
          <a:blip r:embed="rId7"/>
          <a:stretch>
            <a:fillRect/>
          </a:stretch>
        </p:blipFill>
        <p:spPr>
          <a:xfrm>
            <a:off x="793790" y="8343900"/>
            <a:ext cx="992267" cy="1461016"/>
          </a:xfrm>
          <a:prstGeom prst="rect">
            <a:avLst/>
          </a:prstGeom>
        </p:spPr>
      </p:pic>
      <p:sp>
        <p:nvSpPr>
          <p:cNvPr id="14" name="Text 7"/>
          <p:cNvSpPr/>
          <p:nvPr/>
        </p:nvSpPr>
        <p:spPr>
          <a:xfrm>
            <a:off x="1984415" y="8542258"/>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Талдау</a:t>
            </a:r>
            <a:endParaRPr lang="en-US" sz="1950" dirty="0"/>
          </a:p>
        </p:txBody>
      </p:sp>
      <p:sp>
        <p:nvSpPr>
          <p:cNvPr id="15" name="Text 8"/>
          <p:cNvSpPr/>
          <p:nvPr/>
        </p:nvSpPr>
        <p:spPr>
          <a:xfrm>
            <a:off x="1984415" y="8971478"/>
            <a:ext cx="6365796"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Инциденттің түбірлік себептерін анықтау және сабақ алу. Есеп дайындау және ұсыныстар әзірлеу. Процестерді жетілдіру.</a:t>
            </a:r>
            <a:endParaRPr lang="en-US" sz="155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10972800"/>
          </a:xfrm>
          <a:prstGeom prst="rect">
            <a:avLst/>
          </a:prstGeom>
        </p:spPr>
      </p:pic>
      <p:sp>
        <p:nvSpPr>
          <p:cNvPr id="3" name="Text 0"/>
          <p:cNvSpPr/>
          <p:nvPr/>
        </p:nvSpPr>
        <p:spPr>
          <a:xfrm>
            <a:off x="6280190" y="3888819"/>
            <a:ext cx="7556421" cy="992267"/>
          </a:xfrm>
          <a:prstGeom prst="rect">
            <a:avLst/>
          </a:prstGeom>
          <a:noFill/>
          <a:ln/>
        </p:spPr>
        <p:txBody>
          <a:bodyPr wrap="square" lIns="0" tIns="0" rIns="0" bIns="0" rtlCol="0" anchor="t"/>
          <a:lstStyle/>
          <a:p>
            <a:pPr marL="0" indent="0" algn="l">
              <a:lnSpc>
                <a:spcPts val="3900"/>
              </a:lnSpc>
              <a:buNone/>
            </a:pPr>
            <a:r>
              <a:rPr lang="en-US" sz="3100" b="1" dirty="0">
                <a:solidFill>
                  <a:srgbClr val="333F70"/>
                </a:solidFill>
                <a:latin typeface="Unbounded Bold" pitchFamily="34" charset="0"/>
                <a:ea typeface="Unbounded Bold" pitchFamily="34" charset="-122"/>
                <a:cs typeface="Unbounded Bold" pitchFamily="34" charset="-120"/>
              </a:rPr>
              <a:t>Ақпараттық қауіпсіздік саясатының құрылымы</a:t>
            </a:r>
            <a:endParaRPr lang="en-US" sz="3100" dirty="0"/>
          </a:p>
        </p:txBody>
      </p:sp>
      <p:sp>
        <p:nvSpPr>
          <p:cNvPr id="4" name="Text 1"/>
          <p:cNvSpPr/>
          <p:nvPr/>
        </p:nvSpPr>
        <p:spPr>
          <a:xfrm>
            <a:off x="6280190" y="5178743"/>
            <a:ext cx="7556421" cy="190523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Тиімді ақпараттық қауіпсіздік саясаты иерархиялық құрылымға ие. Жоғарғы деңгейде жалпы саясат құжаты орналасады, ол стратегиялық бағыттарды белгілейді. Орта деңгейде нақты саладағы стандарттар мен процедуралар (мысалы, қол жеткізуді басқару, инциденттерге жауап беру) орналасқан. Төменгі деңгейде жұмыс нұсқаулықтары мен техникалық конфигурациялар бар.</a:t>
            </a:r>
            <a:endParaRPr lang="en-US" sz="155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10972800"/>
          </a:xfrm>
          <a:prstGeom prst="rect">
            <a:avLst/>
          </a:prstGeom>
        </p:spPr>
      </p:pic>
      <p:sp>
        <p:nvSpPr>
          <p:cNvPr id="6" name="Text 2"/>
          <p:cNvSpPr/>
          <p:nvPr/>
        </p:nvSpPr>
        <p:spPr>
          <a:xfrm>
            <a:off x="793790" y="3537347"/>
            <a:ext cx="7556421" cy="2480310"/>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Ақпараттық қауіпсіздік технологиялары мен құралдары</a:t>
            </a:r>
            <a:endParaRPr lang="en-US" sz="3900" dirty="0"/>
          </a:p>
        </p:txBody>
      </p:sp>
      <p:sp>
        <p:nvSpPr>
          <p:cNvPr id="7" name="Text 3"/>
          <p:cNvSpPr/>
          <p:nvPr/>
        </p:nvSpPr>
        <p:spPr>
          <a:xfrm>
            <a:off x="793790" y="6315313"/>
            <a:ext cx="7556421" cy="158769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Заманауи ақпараттық қауіпсіздік технологиялары қауіпсіздік саясатын техникалық тұрғыдан іске асыруды қамтамасыз етеді. Олар профилактикалық, детективтік және реактивті шаралардың кешенін біріктіреді. Дұрыс таңдалған технологиялар қорғанысты күшейтіп қана қоймай, бизнес-процестерге кедергі келтірмейді.</a:t>
            </a:r>
            <a:endParaRPr lang="en-US" sz="155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p:nvPr/>
        </p:nvSpPr>
        <p:spPr>
          <a:xfrm>
            <a:off x="793790" y="2422803"/>
            <a:ext cx="12798981" cy="620078"/>
          </a:xfrm>
          <a:prstGeom prst="rect">
            <a:avLst/>
          </a:prstGeom>
          <a:noFill/>
          <a:ln/>
        </p:spPr>
        <p:txBody>
          <a:bodyPr wrap="non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Қауіпсіздік технологияларының түрлері</a:t>
            </a:r>
            <a:endParaRPr lang="en-US" sz="3900" dirty="0"/>
          </a:p>
        </p:txBody>
      </p:sp>
      <p:pic>
        <p:nvPicPr>
          <p:cNvPr id="3" name="Image 0" descr="preencoded.png"/>
          <p:cNvPicPr>
            <a:picLocks noChangeAspect="1"/>
          </p:cNvPicPr>
          <p:nvPr/>
        </p:nvPicPr>
        <p:blipFill>
          <a:blip r:embed="rId3"/>
          <a:stretch>
            <a:fillRect/>
          </a:stretch>
        </p:blipFill>
        <p:spPr>
          <a:xfrm>
            <a:off x="793790" y="3439716"/>
            <a:ext cx="4182189" cy="2584728"/>
          </a:xfrm>
          <a:prstGeom prst="rect">
            <a:avLst/>
          </a:prstGeom>
        </p:spPr>
      </p:pic>
      <p:sp>
        <p:nvSpPr>
          <p:cNvPr id="4" name="Text 1"/>
          <p:cNvSpPr/>
          <p:nvPr/>
        </p:nvSpPr>
        <p:spPr>
          <a:xfrm>
            <a:off x="793790" y="6222802"/>
            <a:ext cx="4182189" cy="620316"/>
          </a:xfrm>
          <a:prstGeom prst="rect">
            <a:avLst/>
          </a:prstGeom>
          <a:noFill/>
          <a:ln/>
        </p:spPr>
        <p:txBody>
          <a:bodyPr wrap="squar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Шифрлау және криптография</a:t>
            </a:r>
            <a:endParaRPr lang="en-US" sz="1950" dirty="0"/>
          </a:p>
        </p:txBody>
      </p:sp>
      <p:sp>
        <p:nvSpPr>
          <p:cNvPr id="5" name="Text 2"/>
          <p:cNvSpPr/>
          <p:nvPr/>
        </p:nvSpPr>
        <p:spPr>
          <a:xfrm>
            <a:off x="793790" y="6962180"/>
            <a:ext cx="4182189" cy="158769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Ақпаратты рұқсатсыз қол жеткізуден қорғайтын математикалық алгоритмдер. Симметриялық (AES) және асимметриялық (RSA, ECC) шифрлау. Деректерді сақтау және тасымалдау кезінде қолданылады.</a:t>
            </a:r>
            <a:endParaRPr lang="en-US" sz="1550" dirty="0"/>
          </a:p>
        </p:txBody>
      </p:sp>
      <p:pic>
        <p:nvPicPr>
          <p:cNvPr id="6" name="Image 1" descr="preencoded.png"/>
          <p:cNvPicPr>
            <a:picLocks noChangeAspect="1"/>
          </p:cNvPicPr>
          <p:nvPr/>
        </p:nvPicPr>
        <p:blipFill>
          <a:blip r:embed="rId4"/>
          <a:stretch>
            <a:fillRect/>
          </a:stretch>
        </p:blipFill>
        <p:spPr>
          <a:xfrm>
            <a:off x="5223986" y="3439716"/>
            <a:ext cx="4182308" cy="2584847"/>
          </a:xfrm>
          <a:prstGeom prst="rect">
            <a:avLst/>
          </a:prstGeom>
        </p:spPr>
      </p:pic>
      <p:sp>
        <p:nvSpPr>
          <p:cNvPr id="7" name="Text 3"/>
          <p:cNvSpPr/>
          <p:nvPr/>
        </p:nvSpPr>
        <p:spPr>
          <a:xfrm>
            <a:off x="5223986" y="6222921"/>
            <a:ext cx="4182308" cy="620316"/>
          </a:xfrm>
          <a:prstGeom prst="rect">
            <a:avLst/>
          </a:prstGeom>
          <a:noFill/>
          <a:ln/>
        </p:spPr>
        <p:txBody>
          <a:bodyPr wrap="squar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Аутентификация және авторизация</a:t>
            </a:r>
            <a:endParaRPr lang="en-US" sz="1950" dirty="0"/>
          </a:p>
        </p:txBody>
      </p:sp>
      <p:sp>
        <p:nvSpPr>
          <p:cNvPr id="8" name="Text 4"/>
          <p:cNvSpPr/>
          <p:nvPr/>
        </p:nvSpPr>
        <p:spPr>
          <a:xfrm>
            <a:off x="5223986" y="6962299"/>
            <a:ext cx="4182308" cy="158769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Пайдаланушының жеке басын растау және рұқсаттарды басқару. Көпфакторлы аутентификация (MFA), биометрия, токендер. SSO және федеративті басқару жүйелері.</a:t>
            </a:r>
            <a:endParaRPr lang="en-US" sz="1550" dirty="0"/>
          </a:p>
        </p:txBody>
      </p:sp>
      <p:pic>
        <p:nvPicPr>
          <p:cNvPr id="9" name="Image 2" descr="preencoded.png"/>
          <p:cNvPicPr>
            <a:picLocks noChangeAspect="1"/>
          </p:cNvPicPr>
          <p:nvPr/>
        </p:nvPicPr>
        <p:blipFill>
          <a:blip r:embed="rId5"/>
          <a:stretch>
            <a:fillRect/>
          </a:stretch>
        </p:blipFill>
        <p:spPr>
          <a:xfrm>
            <a:off x="9654302" y="3439716"/>
            <a:ext cx="4182308" cy="2584847"/>
          </a:xfrm>
          <a:prstGeom prst="rect">
            <a:avLst/>
          </a:prstGeom>
        </p:spPr>
      </p:pic>
      <p:sp>
        <p:nvSpPr>
          <p:cNvPr id="10" name="Text 5"/>
          <p:cNvSpPr/>
          <p:nvPr/>
        </p:nvSpPr>
        <p:spPr>
          <a:xfrm>
            <a:off x="9654302" y="6222921"/>
            <a:ext cx="4182308" cy="620316"/>
          </a:xfrm>
          <a:prstGeom prst="rect">
            <a:avLst/>
          </a:prstGeom>
          <a:noFill/>
          <a:ln/>
        </p:spPr>
        <p:txBody>
          <a:bodyPr wrap="squar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Желілік қауіпсіздік құралдары</a:t>
            </a:r>
            <a:endParaRPr lang="en-US" sz="1950" dirty="0"/>
          </a:p>
        </p:txBody>
      </p:sp>
      <p:sp>
        <p:nvSpPr>
          <p:cNvPr id="11" name="Text 6"/>
          <p:cNvSpPr/>
          <p:nvPr/>
        </p:nvSpPr>
        <p:spPr>
          <a:xfrm>
            <a:off x="9654302" y="6962299"/>
            <a:ext cx="4182308" cy="127015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Желілік трафикті бақылау және қорғау жүйелері. Firewall, IDS/IPS, WAF. Желіні сегменттеу және VLAN. DDoS-қа қарсы қорғаныс шешімдері.</a:t>
            </a:r>
            <a:endParaRPr lang="en-US" sz="155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p:nvPr/>
        </p:nvSpPr>
        <p:spPr>
          <a:xfrm>
            <a:off x="793790" y="1846778"/>
            <a:ext cx="12609433" cy="620078"/>
          </a:xfrm>
          <a:prstGeom prst="rect">
            <a:avLst/>
          </a:prstGeom>
          <a:noFill/>
          <a:ln/>
        </p:spPr>
        <p:txBody>
          <a:bodyPr wrap="non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Қауіпсіздік құралдарының мысалдары</a:t>
            </a:r>
            <a:endParaRPr lang="en-US" sz="3900" dirty="0"/>
          </a:p>
        </p:txBody>
      </p:sp>
      <p:sp>
        <p:nvSpPr>
          <p:cNvPr id="3" name="Shape 1"/>
          <p:cNvSpPr/>
          <p:nvPr/>
        </p:nvSpPr>
        <p:spPr>
          <a:xfrm>
            <a:off x="793790" y="3161348"/>
            <a:ext cx="6422231" cy="2734270"/>
          </a:xfrm>
          <a:prstGeom prst="roundRect">
            <a:avLst>
              <a:gd name="adj" fmla="val 4013"/>
            </a:avLst>
          </a:prstGeom>
          <a:solidFill>
            <a:srgbClr val="FFFFFF"/>
          </a:solidFill>
          <a:ln/>
        </p:spPr>
        <p:txBody>
          <a:bodyPr/>
          <a:lstStyle/>
          <a:p>
            <a:endParaRPr lang="ru-RU"/>
          </a:p>
        </p:txBody>
      </p:sp>
      <p:sp>
        <p:nvSpPr>
          <p:cNvPr id="4" name="Shape 2"/>
          <p:cNvSpPr/>
          <p:nvPr/>
        </p:nvSpPr>
        <p:spPr>
          <a:xfrm>
            <a:off x="793790" y="3138488"/>
            <a:ext cx="6422231" cy="91440"/>
          </a:xfrm>
          <a:prstGeom prst="roundRect">
            <a:avLst>
              <a:gd name="adj" fmla="val 91163"/>
            </a:avLst>
          </a:prstGeom>
          <a:solidFill>
            <a:srgbClr val="26A688"/>
          </a:solidFill>
          <a:ln/>
        </p:spPr>
        <p:txBody>
          <a:bodyPr/>
          <a:lstStyle/>
          <a:p>
            <a:endParaRPr lang="ru-RU"/>
          </a:p>
        </p:txBody>
      </p:sp>
      <p:sp>
        <p:nvSpPr>
          <p:cNvPr id="5" name="Shape 3"/>
          <p:cNvSpPr/>
          <p:nvPr/>
        </p:nvSpPr>
        <p:spPr>
          <a:xfrm>
            <a:off x="3707249" y="2863691"/>
            <a:ext cx="595313" cy="595313"/>
          </a:xfrm>
          <a:prstGeom prst="roundRect">
            <a:avLst>
              <a:gd name="adj" fmla="val 153600"/>
            </a:avLst>
          </a:prstGeom>
          <a:solidFill>
            <a:srgbClr val="26A688"/>
          </a:solidFill>
          <a:ln/>
        </p:spPr>
        <p:txBody>
          <a:bodyPr/>
          <a:lstStyle/>
          <a:p>
            <a:endParaRPr lang="ru-RU"/>
          </a:p>
        </p:txBody>
      </p:sp>
      <p:pic>
        <p:nvPicPr>
          <p:cNvPr id="6"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885843" y="3042285"/>
            <a:ext cx="238125" cy="238125"/>
          </a:xfrm>
          <a:prstGeom prst="rect">
            <a:avLst/>
          </a:prstGeom>
        </p:spPr>
      </p:pic>
      <p:sp>
        <p:nvSpPr>
          <p:cNvPr id="7" name="Text 4"/>
          <p:cNvSpPr/>
          <p:nvPr/>
        </p:nvSpPr>
        <p:spPr>
          <a:xfrm>
            <a:off x="1015008" y="3657481"/>
            <a:ext cx="3287078"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Firewall және IDS/IPS</a:t>
            </a:r>
            <a:endParaRPr lang="en-US" sz="1950" dirty="0"/>
          </a:p>
        </p:txBody>
      </p:sp>
      <p:sp>
        <p:nvSpPr>
          <p:cNvPr id="8" name="Text 5"/>
          <p:cNvSpPr/>
          <p:nvPr/>
        </p:nvSpPr>
        <p:spPr>
          <a:xfrm>
            <a:off x="1015008" y="4086701"/>
            <a:ext cx="5979795" cy="158769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Желілік қабырға (Firewall) рұқсатсыз байланыстарды бұғаттайды. Шабуылдарды анықтау жүйелері (IDS) мен алдын алу жүйелері (IPS) күдікті әрекеттерді табады және бұғаттайды. Next-Generation Firewall (NGFW) қосымшаларды бақылайды.</a:t>
            </a:r>
            <a:endParaRPr lang="en-US" sz="1550" dirty="0"/>
          </a:p>
        </p:txBody>
      </p:sp>
      <p:sp>
        <p:nvSpPr>
          <p:cNvPr id="9" name="Shape 6"/>
          <p:cNvSpPr/>
          <p:nvPr/>
        </p:nvSpPr>
        <p:spPr>
          <a:xfrm>
            <a:off x="7414379" y="3161348"/>
            <a:ext cx="6422231" cy="2734270"/>
          </a:xfrm>
          <a:prstGeom prst="roundRect">
            <a:avLst>
              <a:gd name="adj" fmla="val 4013"/>
            </a:avLst>
          </a:prstGeom>
          <a:solidFill>
            <a:srgbClr val="FFFFFF"/>
          </a:solidFill>
          <a:ln/>
        </p:spPr>
        <p:txBody>
          <a:bodyPr/>
          <a:lstStyle/>
          <a:p>
            <a:endParaRPr lang="ru-RU"/>
          </a:p>
        </p:txBody>
      </p:sp>
      <p:sp>
        <p:nvSpPr>
          <p:cNvPr id="10" name="Shape 7"/>
          <p:cNvSpPr/>
          <p:nvPr/>
        </p:nvSpPr>
        <p:spPr>
          <a:xfrm>
            <a:off x="7414379" y="3138488"/>
            <a:ext cx="6422231" cy="91440"/>
          </a:xfrm>
          <a:prstGeom prst="roundRect">
            <a:avLst>
              <a:gd name="adj" fmla="val 91163"/>
            </a:avLst>
          </a:prstGeom>
          <a:solidFill>
            <a:srgbClr val="26A688"/>
          </a:solidFill>
          <a:ln/>
        </p:spPr>
        <p:txBody>
          <a:bodyPr/>
          <a:lstStyle/>
          <a:p>
            <a:endParaRPr lang="ru-RU"/>
          </a:p>
        </p:txBody>
      </p:sp>
      <p:sp>
        <p:nvSpPr>
          <p:cNvPr id="11" name="Shape 8"/>
          <p:cNvSpPr/>
          <p:nvPr/>
        </p:nvSpPr>
        <p:spPr>
          <a:xfrm>
            <a:off x="10327838" y="2863691"/>
            <a:ext cx="595313" cy="595313"/>
          </a:xfrm>
          <a:prstGeom prst="roundRect">
            <a:avLst>
              <a:gd name="adj" fmla="val 153600"/>
            </a:avLst>
          </a:prstGeom>
          <a:solidFill>
            <a:srgbClr val="26A688"/>
          </a:solidFill>
          <a:ln/>
        </p:spPr>
        <p:txBody>
          <a:bodyPr/>
          <a:lstStyle/>
          <a:p>
            <a:endParaRPr lang="ru-RU"/>
          </a:p>
        </p:txBody>
      </p:sp>
      <p:pic>
        <p:nvPicPr>
          <p:cNvPr id="12"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506432" y="3042285"/>
            <a:ext cx="238125" cy="238125"/>
          </a:xfrm>
          <a:prstGeom prst="rect">
            <a:avLst/>
          </a:prstGeom>
        </p:spPr>
      </p:pic>
      <p:sp>
        <p:nvSpPr>
          <p:cNvPr id="13" name="Text 9"/>
          <p:cNvSpPr/>
          <p:nvPr/>
        </p:nvSpPr>
        <p:spPr>
          <a:xfrm>
            <a:off x="7635597" y="3657481"/>
            <a:ext cx="2929176"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VPN және SSL/TLS</a:t>
            </a:r>
            <a:endParaRPr lang="en-US" sz="1950" dirty="0"/>
          </a:p>
        </p:txBody>
      </p:sp>
      <p:sp>
        <p:nvSpPr>
          <p:cNvPr id="14" name="Text 10"/>
          <p:cNvSpPr/>
          <p:nvPr/>
        </p:nvSpPr>
        <p:spPr>
          <a:xfrm>
            <a:off x="7635597" y="4086701"/>
            <a:ext cx="5979795" cy="127015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Виртуалды жеке желілер (VPN) қауіпсіз қашықтан қосылуды қамтамасыз етеді. SSL/TLS протоколдары веб-трафикті шифрлайды (HTTPS). IPSec – желілік деңгейдегі шифрлау. Қауіпсіз туннельдер құру.</a:t>
            </a:r>
            <a:endParaRPr lang="en-US" sz="1550" dirty="0"/>
          </a:p>
        </p:txBody>
      </p:sp>
      <p:sp>
        <p:nvSpPr>
          <p:cNvPr id="15" name="Shape 11"/>
          <p:cNvSpPr/>
          <p:nvPr/>
        </p:nvSpPr>
        <p:spPr>
          <a:xfrm>
            <a:off x="793790" y="6391632"/>
            <a:ext cx="6422231" cy="2734270"/>
          </a:xfrm>
          <a:prstGeom prst="roundRect">
            <a:avLst>
              <a:gd name="adj" fmla="val 4013"/>
            </a:avLst>
          </a:prstGeom>
          <a:solidFill>
            <a:srgbClr val="FFFFFF"/>
          </a:solidFill>
          <a:ln/>
        </p:spPr>
        <p:txBody>
          <a:bodyPr/>
          <a:lstStyle/>
          <a:p>
            <a:endParaRPr lang="ru-RU"/>
          </a:p>
        </p:txBody>
      </p:sp>
      <p:sp>
        <p:nvSpPr>
          <p:cNvPr id="16" name="Shape 12"/>
          <p:cNvSpPr/>
          <p:nvPr/>
        </p:nvSpPr>
        <p:spPr>
          <a:xfrm>
            <a:off x="793790" y="6368772"/>
            <a:ext cx="6422231" cy="91440"/>
          </a:xfrm>
          <a:prstGeom prst="roundRect">
            <a:avLst>
              <a:gd name="adj" fmla="val 91163"/>
            </a:avLst>
          </a:prstGeom>
          <a:solidFill>
            <a:srgbClr val="26A688"/>
          </a:solidFill>
          <a:ln/>
        </p:spPr>
        <p:txBody>
          <a:bodyPr/>
          <a:lstStyle/>
          <a:p>
            <a:endParaRPr lang="ru-RU"/>
          </a:p>
        </p:txBody>
      </p:sp>
      <p:sp>
        <p:nvSpPr>
          <p:cNvPr id="17" name="Shape 13"/>
          <p:cNvSpPr/>
          <p:nvPr/>
        </p:nvSpPr>
        <p:spPr>
          <a:xfrm>
            <a:off x="3707249" y="6093976"/>
            <a:ext cx="595313" cy="595313"/>
          </a:xfrm>
          <a:prstGeom prst="roundRect">
            <a:avLst>
              <a:gd name="adj" fmla="val 153600"/>
            </a:avLst>
          </a:prstGeom>
          <a:solidFill>
            <a:srgbClr val="26A688"/>
          </a:solidFill>
          <a:ln/>
        </p:spPr>
        <p:txBody>
          <a:bodyPr/>
          <a:lstStyle/>
          <a:p>
            <a:endParaRPr lang="ru-RU"/>
          </a:p>
        </p:txBody>
      </p:sp>
      <p:pic>
        <p:nvPicPr>
          <p:cNvPr id="18"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885843" y="6272570"/>
            <a:ext cx="238125" cy="238125"/>
          </a:xfrm>
          <a:prstGeom prst="rect">
            <a:avLst/>
          </a:prstGeom>
        </p:spPr>
      </p:pic>
      <p:sp>
        <p:nvSpPr>
          <p:cNvPr id="19" name="Text 14"/>
          <p:cNvSpPr/>
          <p:nvPr/>
        </p:nvSpPr>
        <p:spPr>
          <a:xfrm>
            <a:off x="1015008" y="6887766"/>
            <a:ext cx="5193030"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Антивирус және антишпиондық</a:t>
            </a:r>
            <a:endParaRPr lang="en-US" sz="1950" dirty="0"/>
          </a:p>
        </p:txBody>
      </p:sp>
      <p:sp>
        <p:nvSpPr>
          <p:cNvPr id="20" name="Text 15"/>
          <p:cNvSpPr/>
          <p:nvPr/>
        </p:nvSpPr>
        <p:spPr>
          <a:xfrm>
            <a:off x="1015008" y="7316986"/>
            <a:ext cx="5979795" cy="158769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Зиянды бағдарламаларды анықтайтын және жоятын құралдар. Дербес компьютерлер, серверлер, мобильді құрылғылар үшін. Қолтаңба негізінде және мінез-құлық анализі арқылы анықтау. EDR (Endpoint Detection and Response) шешімдері.</a:t>
            </a:r>
            <a:endParaRPr lang="en-US" sz="1550" dirty="0"/>
          </a:p>
        </p:txBody>
      </p:sp>
      <p:sp>
        <p:nvSpPr>
          <p:cNvPr id="21" name="Shape 16"/>
          <p:cNvSpPr/>
          <p:nvPr/>
        </p:nvSpPr>
        <p:spPr>
          <a:xfrm>
            <a:off x="7414379" y="6391632"/>
            <a:ext cx="6422231" cy="2734270"/>
          </a:xfrm>
          <a:prstGeom prst="roundRect">
            <a:avLst>
              <a:gd name="adj" fmla="val 4013"/>
            </a:avLst>
          </a:prstGeom>
          <a:solidFill>
            <a:srgbClr val="FFFFFF"/>
          </a:solidFill>
          <a:ln/>
        </p:spPr>
        <p:txBody>
          <a:bodyPr/>
          <a:lstStyle/>
          <a:p>
            <a:endParaRPr lang="ru-RU"/>
          </a:p>
        </p:txBody>
      </p:sp>
      <p:sp>
        <p:nvSpPr>
          <p:cNvPr id="22" name="Shape 17"/>
          <p:cNvSpPr/>
          <p:nvPr/>
        </p:nvSpPr>
        <p:spPr>
          <a:xfrm>
            <a:off x="7414379" y="6368772"/>
            <a:ext cx="6422231" cy="91440"/>
          </a:xfrm>
          <a:prstGeom prst="roundRect">
            <a:avLst>
              <a:gd name="adj" fmla="val 91163"/>
            </a:avLst>
          </a:prstGeom>
          <a:solidFill>
            <a:srgbClr val="26A688"/>
          </a:solidFill>
          <a:ln/>
        </p:spPr>
        <p:txBody>
          <a:bodyPr/>
          <a:lstStyle/>
          <a:p>
            <a:endParaRPr lang="ru-RU"/>
          </a:p>
        </p:txBody>
      </p:sp>
      <p:sp>
        <p:nvSpPr>
          <p:cNvPr id="23" name="Shape 18"/>
          <p:cNvSpPr/>
          <p:nvPr/>
        </p:nvSpPr>
        <p:spPr>
          <a:xfrm>
            <a:off x="10327838" y="6093976"/>
            <a:ext cx="595313" cy="595313"/>
          </a:xfrm>
          <a:prstGeom prst="roundRect">
            <a:avLst>
              <a:gd name="adj" fmla="val 153600"/>
            </a:avLst>
          </a:prstGeom>
          <a:solidFill>
            <a:srgbClr val="26A688"/>
          </a:solidFill>
          <a:ln/>
        </p:spPr>
        <p:txBody>
          <a:bodyPr/>
          <a:lstStyle/>
          <a:p>
            <a:endParaRPr lang="ru-RU"/>
          </a:p>
        </p:txBody>
      </p:sp>
      <p:pic>
        <p:nvPicPr>
          <p:cNvPr id="24"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506432" y="6272570"/>
            <a:ext cx="238125" cy="238125"/>
          </a:xfrm>
          <a:prstGeom prst="rect">
            <a:avLst/>
          </a:prstGeom>
        </p:spPr>
      </p:pic>
      <p:sp>
        <p:nvSpPr>
          <p:cNvPr id="25" name="Text 19"/>
          <p:cNvSpPr/>
          <p:nvPr/>
        </p:nvSpPr>
        <p:spPr>
          <a:xfrm>
            <a:off x="7635597" y="6887766"/>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SIEM жүйелері</a:t>
            </a:r>
            <a:endParaRPr lang="en-US" sz="1950" dirty="0"/>
          </a:p>
        </p:txBody>
      </p:sp>
      <p:sp>
        <p:nvSpPr>
          <p:cNvPr id="26" name="Text 20"/>
          <p:cNvSpPr/>
          <p:nvPr/>
        </p:nvSpPr>
        <p:spPr>
          <a:xfrm>
            <a:off x="7635597" y="7316986"/>
            <a:ext cx="5979795" cy="127015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Қауіпсіздік ақпаратын және оқиғаларын басқару (Security Information and Event Management). Журналдарды жинақтау, корреляциялық талдау, нақты уақыт режимінде ескерту. SOC операторларына аналитикалық құрал.</a:t>
            </a:r>
            <a:endParaRPr lang="en-US" sz="155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p:nvPr/>
        </p:nvSpPr>
        <p:spPr>
          <a:xfrm>
            <a:off x="793790" y="1692712"/>
            <a:ext cx="130428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Қазақстандағы ақпараттық қауіпсіздік инфрақұрылымы</a:t>
            </a:r>
            <a:endParaRPr lang="en-US" sz="3900" dirty="0"/>
          </a:p>
        </p:txBody>
      </p:sp>
      <p:pic>
        <p:nvPicPr>
          <p:cNvPr id="3" name="Image 0" descr="preencoded.png"/>
          <p:cNvPicPr>
            <a:picLocks noChangeAspect="1"/>
          </p:cNvPicPr>
          <p:nvPr/>
        </p:nvPicPr>
        <p:blipFill>
          <a:blip r:embed="rId3"/>
          <a:stretch>
            <a:fillRect/>
          </a:stretch>
        </p:blipFill>
        <p:spPr>
          <a:xfrm>
            <a:off x="793790" y="3453765"/>
            <a:ext cx="5602962" cy="5602962"/>
          </a:xfrm>
          <a:prstGeom prst="rect">
            <a:avLst/>
          </a:prstGeom>
        </p:spPr>
      </p:pic>
      <p:sp>
        <p:nvSpPr>
          <p:cNvPr id="4" name="Text 1"/>
          <p:cNvSpPr/>
          <p:nvPr/>
        </p:nvSpPr>
        <p:spPr>
          <a:xfrm>
            <a:off x="6888480" y="3428881"/>
            <a:ext cx="6682502" cy="372070"/>
          </a:xfrm>
          <a:prstGeom prst="rect">
            <a:avLst/>
          </a:prstGeom>
          <a:noFill/>
          <a:ln/>
        </p:spPr>
        <p:txBody>
          <a:bodyPr wrap="none" lIns="0" tIns="0" rIns="0" bIns="0" rtlCol="0" anchor="t"/>
          <a:lstStyle/>
          <a:p>
            <a:pPr marL="0" indent="0" algn="l">
              <a:lnSpc>
                <a:spcPts val="2900"/>
              </a:lnSpc>
              <a:buNone/>
            </a:pPr>
            <a:r>
              <a:rPr lang="en-US" sz="2300" b="1" dirty="0">
                <a:solidFill>
                  <a:srgbClr val="333F70"/>
                </a:solidFill>
                <a:latin typeface="Unbounded Bold" pitchFamily="34" charset="0"/>
                <a:ea typeface="Unbounded Bold" pitchFamily="34" charset="-122"/>
                <a:cs typeface="Unbounded Bold" pitchFamily="34" charset="-120"/>
              </a:rPr>
              <a:t>Ұлттық үйлестіру орталығы (АҚҰҮО)</a:t>
            </a:r>
            <a:endParaRPr lang="en-US" sz="2300" dirty="0"/>
          </a:p>
        </p:txBody>
      </p:sp>
      <p:sp>
        <p:nvSpPr>
          <p:cNvPr id="5" name="Text 2"/>
          <p:cNvSpPr/>
          <p:nvPr/>
        </p:nvSpPr>
        <p:spPr>
          <a:xfrm>
            <a:off x="6888480" y="3999309"/>
            <a:ext cx="6955631"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Ақпараттық қауіпсіздік ұлттық үйлестіру орталығы (АҚҰҮО) – Қазақстандағы киберқауіпсіздік саласындағы негізгі мемлекеттік орган. Орталықтың негізгі функциялары:</a:t>
            </a:r>
            <a:endParaRPr lang="en-US" sz="1550" dirty="0"/>
          </a:p>
        </p:txBody>
      </p:sp>
      <p:sp>
        <p:nvSpPr>
          <p:cNvPr id="6" name="Text 3"/>
          <p:cNvSpPr/>
          <p:nvPr/>
        </p:nvSpPr>
        <p:spPr>
          <a:xfrm>
            <a:off x="6888480" y="5130522"/>
            <a:ext cx="6955631"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Киберқауіптерді 24/7 мониторингілеу</a:t>
            </a:r>
            <a:endParaRPr lang="en-US" sz="1550" dirty="0"/>
          </a:p>
        </p:txBody>
      </p:sp>
      <p:sp>
        <p:nvSpPr>
          <p:cNvPr id="7" name="Text 4"/>
          <p:cNvSpPr/>
          <p:nvPr/>
        </p:nvSpPr>
        <p:spPr>
          <a:xfrm>
            <a:off x="6888480" y="5517475"/>
            <a:ext cx="6955631"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Ақпараттық қауіпсіздік инциденттеріне жауап беру</a:t>
            </a:r>
            <a:endParaRPr lang="en-US" sz="1550" dirty="0"/>
          </a:p>
        </p:txBody>
      </p:sp>
      <p:sp>
        <p:nvSpPr>
          <p:cNvPr id="8" name="Text 5"/>
          <p:cNvSpPr/>
          <p:nvPr/>
        </p:nvSpPr>
        <p:spPr>
          <a:xfrm>
            <a:off x="6888480" y="5904428"/>
            <a:ext cx="6955631"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Критикалық инфрақұрылым объектілерін қорғауды үйлестіру</a:t>
            </a:r>
            <a:endParaRPr lang="en-US" sz="1550" dirty="0"/>
          </a:p>
        </p:txBody>
      </p:sp>
      <p:sp>
        <p:nvSpPr>
          <p:cNvPr id="9" name="Text 6"/>
          <p:cNvSpPr/>
          <p:nvPr/>
        </p:nvSpPr>
        <p:spPr>
          <a:xfrm>
            <a:off x="6888480" y="6291382"/>
            <a:ext cx="6955631"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Киберқауіптер туралы хабарламалар тарату</a:t>
            </a:r>
            <a:endParaRPr lang="en-US" sz="1550" dirty="0"/>
          </a:p>
        </p:txBody>
      </p:sp>
      <p:sp>
        <p:nvSpPr>
          <p:cNvPr id="10" name="Text 7"/>
          <p:cNvSpPr/>
          <p:nvPr/>
        </p:nvSpPr>
        <p:spPr>
          <a:xfrm>
            <a:off x="6888480" y="6678335"/>
            <a:ext cx="6955631"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Халықаралық ынтымақтастық</a:t>
            </a:r>
            <a:endParaRPr lang="en-US" sz="1550" dirty="0"/>
          </a:p>
        </p:txBody>
      </p:sp>
      <p:sp>
        <p:nvSpPr>
          <p:cNvPr id="11" name="Text 8"/>
          <p:cNvSpPr/>
          <p:nvPr/>
        </p:nvSpPr>
        <p:spPr>
          <a:xfrm>
            <a:off x="6888480" y="7194233"/>
            <a:ext cx="4763810"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Мемлекеттік бағдарламалар</a:t>
            </a:r>
            <a:endParaRPr lang="en-US" sz="1950" dirty="0"/>
          </a:p>
        </p:txBody>
      </p:sp>
      <p:sp>
        <p:nvSpPr>
          <p:cNvPr id="12" name="Text 9"/>
          <p:cNvSpPr/>
          <p:nvPr/>
        </p:nvSpPr>
        <p:spPr>
          <a:xfrm>
            <a:off x="6888480" y="7702748"/>
            <a:ext cx="6955631" cy="127015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«Цифрлық Қазақстан» бағдарламасы киберқауіпсіздікті басым бағыт ретінде белгілейді. Бұл критикалық инфрақұрылымды қорғау, персоналды дайындау және инновациялық шешімдерді енгізу жобаларын қамтиды.</a:t>
            </a:r>
            <a:endParaRPr lang="en-US" sz="155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10972800"/>
          </a:xfrm>
          <a:prstGeom prst="rect">
            <a:avLst/>
          </a:prstGeom>
        </p:spPr>
      </p:pic>
      <p:sp>
        <p:nvSpPr>
          <p:cNvPr id="3" name="Text 0"/>
          <p:cNvSpPr/>
          <p:nvPr/>
        </p:nvSpPr>
        <p:spPr>
          <a:xfrm>
            <a:off x="6280190" y="3551396"/>
            <a:ext cx="7556421" cy="1984534"/>
          </a:xfrm>
          <a:prstGeom prst="rect">
            <a:avLst/>
          </a:prstGeom>
          <a:noFill/>
          <a:ln/>
        </p:spPr>
        <p:txBody>
          <a:bodyPr wrap="square" lIns="0" tIns="0" rIns="0" bIns="0" rtlCol="0" anchor="t"/>
          <a:lstStyle/>
          <a:p>
            <a:pPr marL="0" indent="0" algn="l">
              <a:lnSpc>
                <a:spcPts val="3900"/>
              </a:lnSpc>
              <a:buNone/>
            </a:pPr>
            <a:r>
              <a:rPr lang="en-US" sz="3100" b="1" dirty="0">
                <a:solidFill>
                  <a:srgbClr val="333F70"/>
                </a:solidFill>
                <a:latin typeface="Unbounded Bold" pitchFamily="34" charset="0"/>
                <a:ea typeface="Unbounded Bold" pitchFamily="34" charset="-122"/>
                <a:cs typeface="Unbounded Bold" pitchFamily="34" charset="-120"/>
              </a:rPr>
              <a:t>Ақпараттық қауіпсіздік технологияларының интеграцияланған архитектурасы</a:t>
            </a:r>
            <a:endParaRPr lang="en-US" sz="3100" dirty="0"/>
          </a:p>
        </p:txBody>
      </p:sp>
      <p:sp>
        <p:nvSpPr>
          <p:cNvPr id="4" name="Text 1"/>
          <p:cNvSpPr/>
          <p:nvPr/>
        </p:nvSpPr>
        <p:spPr>
          <a:xfrm>
            <a:off x="6280190" y="5833586"/>
            <a:ext cx="7556421" cy="158769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Заманауи қауіпсіздік архитектурасы көп қабатты қорғанысты (Defense in Depth) іске асырады. Бұл тәсілде әртүрлі қауіпсіzdік құралдары бірігіп жұмыс істейді: желілік қабырғалар периметрді қорғайды, IDS/IPS трафикті талдайды, антивирус қондырғыларды қорғайды, SIEM барлық оқиғаларды біріктіріп талдайды. Әрбір қабат қосымша қорғаныс деңгейін қамтамасыз етеді.</a:t>
            </a:r>
            <a:endParaRPr lang="en-US" sz="155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10972800"/>
          </a:xfrm>
          <a:prstGeom prst="rect">
            <a:avLst/>
          </a:prstGeom>
        </p:spPr>
      </p:pic>
      <p:sp>
        <p:nvSpPr>
          <p:cNvPr id="6" name="Text 2"/>
          <p:cNvSpPr/>
          <p:nvPr/>
        </p:nvSpPr>
        <p:spPr>
          <a:xfrm>
            <a:off x="6280190" y="3537347"/>
            <a:ext cx="7556421" cy="2480310"/>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Ақпараттық қауіпсіздік стандарттарын енгізу тәжірибесі</a:t>
            </a:r>
            <a:endParaRPr lang="en-US" sz="3900" dirty="0"/>
          </a:p>
        </p:txBody>
      </p:sp>
      <p:sp>
        <p:nvSpPr>
          <p:cNvPr id="7" name="Text 3"/>
          <p:cNvSpPr/>
          <p:nvPr/>
        </p:nvSpPr>
        <p:spPr>
          <a:xfrm>
            <a:off x="6280190" y="6315313"/>
            <a:ext cx="7556421" cy="158769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Стандарттарды енгізу – бұл күрделі ұйымдастырушылық және техникалық процесс. Сәтті енгізу басшылықтың қолдауын, адекватты ресурстарды, анық жоспарлауды және үздіксіз жетілдіруге деген ұмтылысты талап етеді. Үздік тәжірибелерден үйрену қателіктерден аулақ болуға және жақсы нәтижеге жетуге көмектеседі.</a:t>
            </a:r>
            <a:endParaRPr lang="en-US" sz="155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p:nvPr/>
        </p:nvSpPr>
        <p:spPr>
          <a:xfrm>
            <a:off x="793790" y="617934"/>
            <a:ext cx="13042821" cy="1116330"/>
          </a:xfrm>
          <a:prstGeom prst="rect">
            <a:avLst/>
          </a:prstGeom>
          <a:noFill/>
          <a:ln/>
        </p:spPr>
        <p:txBody>
          <a:bodyPr wrap="square" lIns="0" tIns="0" rIns="0" bIns="0" rtlCol="0" anchor="t"/>
          <a:lstStyle/>
          <a:p>
            <a:pPr marL="0" indent="0" algn="l">
              <a:lnSpc>
                <a:spcPts val="4350"/>
              </a:lnSpc>
              <a:buNone/>
            </a:pPr>
            <a:r>
              <a:rPr lang="en-US" sz="3500" b="1" dirty="0">
                <a:solidFill>
                  <a:srgbClr val="333F70"/>
                </a:solidFill>
                <a:latin typeface="Unbounded Bold" pitchFamily="34" charset="0"/>
                <a:ea typeface="Unbounded Bold" pitchFamily="34" charset="-122"/>
                <a:cs typeface="Unbounded Bold" pitchFamily="34" charset="-120"/>
              </a:rPr>
              <a:t>Қазақстандағы ірі компаниялар мен мемлекеттік ұйымдар тәжірибесі</a:t>
            </a:r>
            <a:endParaRPr lang="en-US" sz="3500" dirty="0"/>
          </a:p>
        </p:txBody>
      </p:sp>
      <p:sp>
        <p:nvSpPr>
          <p:cNvPr id="3" name="Shape 1"/>
          <p:cNvSpPr/>
          <p:nvPr/>
        </p:nvSpPr>
        <p:spPr>
          <a:xfrm>
            <a:off x="7303770" y="2055733"/>
            <a:ext cx="22860" cy="8299133"/>
          </a:xfrm>
          <a:prstGeom prst="roundRect">
            <a:avLst>
              <a:gd name="adj" fmla="val 328186"/>
            </a:avLst>
          </a:prstGeom>
          <a:solidFill>
            <a:srgbClr val="BCDBD4"/>
          </a:solidFill>
          <a:ln/>
        </p:spPr>
        <p:txBody>
          <a:bodyPr/>
          <a:lstStyle/>
          <a:p>
            <a:endParaRPr lang="ru-RU"/>
          </a:p>
        </p:txBody>
      </p:sp>
      <p:sp>
        <p:nvSpPr>
          <p:cNvPr id="4" name="Shape 2"/>
          <p:cNvSpPr/>
          <p:nvPr/>
        </p:nvSpPr>
        <p:spPr>
          <a:xfrm>
            <a:off x="770930" y="2055733"/>
            <a:ext cx="6521410" cy="2105144"/>
          </a:xfrm>
          <a:prstGeom prst="roundRect">
            <a:avLst>
              <a:gd name="adj" fmla="val 3564"/>
            </a:avLst>
          </a:prstGeom>
          <a:solidFill>
            <a:srgbClr val="D6F5EE"/>
          </a:solidFill>
          <a:ln w="7620">
            <a:solidFill>
              <a:srgbClr val="BCDBD4"/>
            </a:solidFill>
            <a:prstDash val="solid"/>
          </a:ln>
        </p:spPr>
        <p:txBody>
          <a:bodyPr/>
          <a:lstStyle/>
          <a:p>
            <a:endParaRPr lang="ru-RU"/>
          </a:p>
        </p:txBody>
      </p:sp>
      <p:sp>
        <p:nvSpPr>
          <p:cNvPr id="5" name="Text 3"/>
          <p:cNvSpPr/>
          <p:nvPr/>
        </p:nvSpPr>
        <p:spPr>
          <a:xfrm>
            <a:off x="4880967" y="2241947"/>
            <a:ext cx="2232779" cy="278963"/>
          </a:xfrm>
          <a:prstGeom prst="rect">
            <a:avLst/>
          </a:prstGeom>
          <a:noFill/>
          <a:ln/>
        </p:spPr>
        <p:txBody>
          <a:bodyPr wrap="none" lIns="0" tIns="0" rIns="0" bIns="0" rtlCol="0" anchor="t"/>
          <a:lstStyle/>
          <a:p>
            <a:pPr marL="0" indent="0" algn="r">
              <a:lnSpc>
                <a:spcPts val="2150"/>
              </a:lnSpc>
              <a:buNone/>
            </a:pPr>
            <a:r>
              <a:rPr lang="en-US" sz="1750" b="1" dirty="0">
                <a:solidFill>
                  <a:srgbClr val="333F70"/>
                </a:solidFill>
                <a:latin typeface="Unbounded Bold" pitchFamily="34" charset="0"/>
                <a:ea typeface="Unbounded Bold" pitchFamily="34" charset="-122"/>
                <a:cs typeface="Unbounded Bold" pitchFamily="34" charset="-120"/>
              </a:rPr>
              <a:t>Банк секторы</a:t>
            </a:r>
            <a:endParaRPr lang="en-US" sz="1750" dirty="0"/>
          </a:p>
        </p:txBody>
      </p:sp>
      <p:sp>
        <p:nvSpPr>
          <p:cNvPr id="6" name="Text 4"/>
          <p:cNvSpPr/>
          <p:nvPr/>
        </p:nvSpPr>
        <p:spPr>
          <a:xfrm>
            <a:off x="957143" y="2617351"/>
            <a:ext cx="6156603" cy="1357313"/>
          </a:xfrm>
          <a:prstGeom prst="rect">
            <a:avLst/>
          </a:prstGeom>
          <a:noFill/>
          <a:ln/>
        </p:spPr>
        <p:txBody>
          <a:bodyPr wrap="square" lIns="0" tIns="0" rIns="0" bIns="0" rtlCol="0" anchor="t"/>
          <a:lstStyle/>
          <a:p>
            <a:pPr marL="0" indent="0" algn="r">
              <a:lnSpc>
                <a:spcPts val="2100"/>
              </a:lnSpc>
              <a:buNone/>
            </a:pPr>
            <a:r>
              <a:rPr lang="en-US" sz="1400" dirty="0">
                <a:solidFill>
                  <a:srgbClr val="333F70"/>
                </a:solidFill>
                <a:latin typeface="Open Sans" pitchFamily="34" charset="0"/>
                <a:ea typeface="Open Sans" pitchFamily="34" charset="-122"/>
                <a:cs typeface="Open Sans" pitchFamily="34" charset="-120"/>
              </a:rPr>
              <a:t>Қазақстанның ірі банктері (Kaspi Bank, Halyk Bank, ForteBank) ISO/IEC 27001 сертификатын алған. Олар қаржылық операциялардың қауіпсіздігін қамтамасыз ету үшін криптографиялық құралдарды, көпфакторлы аутентификацияны және үздіксіз мониторингті пайдаланады.</a:t>
            </a:r>
            <a:endParaRPr lang="en-US" sz="1400" dirty="0"/>
          </a:p>
        </p:txBody>
      </p:sp>
      <p:sp>
        <p:nvSpPr>
          <p:cNvPr id="7" name="Shape 5"/>
          <p:cNvSpPr/>
          <p:nvPr/>
        </p:nvSpPr>
        <p:spPr>
          <a:xfrm>
            <a:off x="7338060" y="4482346"/>
            <a:ext cx="6521410" cy="1833682"/>
          </a:xfrm>
          <a:prstGeom prst="rect">
            <a:avLst/>
          </a:prstGeom>
          <a:solidFill>
            <a:srgbClr val="D6F5EE"/>
          </a:solidFill>
          <a:ln w="7620">
            <a:solidFill>
              <a:srgbClr val="BCDBD4"/>
            </a:solidFill>
            <a:prstDash val="solid"/>
          </a:ln>
        </p:spPr>
        <p:txBody>
          <a:bodyPr/>
          <a:lstStyle/>
          <a:p>
            <a:endParaRPr lang="ru-RU"/>
          </a:p>
        </p:txBody>
      </p:sp>
      <p:sp>
        <p:nvSpPr>
          <p:cNvPr id="8" name="Text 6"/>
          <p:cNvSpPr/>
          <p:nvPr/>
        </p:nvSpPr>
        <p:spPr>
          <a:xfrm>
            <a:off x="7516654" y="4668560"/>
            <a:ext cx="2875836" cy="278963"/>
          </a:xfrm>
          <a:prstGeom prst="rect">
            <a:avLst/>
          </a:prstGeom>
          <a:noFill/>
          <a:ln/>
        </p:spPr>
        <p:txBody>
          <a:bodyPr wrap="none" lIns="0" tIns="0" rIns="0" bIns="0" rtlCol="0" anchor="t"/>
          <a:lstStyle/>
          <a:p>
            <a:pPr marL="0" indent="0" algn="l">
              <a:lnSpc>
                <a:spcPts val="2150"/>
              </a:lnSpc>
              <a:buNone/>
            </a:pPr>
            <a:r>
              <a:rPr lang="en-US" sz="1750" b="1" dirty="0">
                <a:solidFill>
                  <a:srgbClr val="333F70"/>
                </a:solidFill>
                <a:latin typeface="Unbounded Bold" pitchFamily="34" charset="0"/>
                <a:ea typeface="Unbounded Bold" pitchFamily="34" charset="-122"/>
                <a:cs typeface="Unbounded Bold" pitchFamily="34" charset="-120"/>
              </a:rPr>
              <a:t>Телекоммуникация</a:t>
            </a:r>
            <a:endParaRPr lang="en-US" sz="1750" dirty="0"/>
          </a:p>
        </p:txBody>
      </p:sp>
      <p:sp>
        <p:nvSpPr>
          <p:cNvPr id="9" name="Text 7"/>
          <p:cNvSpPr/>
          <p:nvPr/>
        </p:nvSpPr>
        <p:spPr>
          <a:xfrm>
            <a:off x="7516654" y="5043964"/>
            <a:ext cx="6156603" cy="1085850"/>
          </a:xfrm>
          <a:prstGeom prst="rect">
            <a:avLst/>
          </a:prstGeom>
          <a:noFill/>
          <a:ln/>
        </p:spPr>
        <p:txBody>
          <a:bodyPr wrap="square" lIns="0" tIns="0" rIns="0" bIns="0" rtlCol="0" anchor="t"/>
          <a:lstStyle/>
          <a:p>
            <a:pPr marL="0" indent="0" algn="l">
              <a:lnSpc>
                <a:spcPts val="2100"/>
              </a:lnSpc>
              <a:buNone/>
            </a:pPr>
            <a:r>
              <a:rPr lang="en-US" sz="1400" dirty="0">
                <a:solidFill>
                  <a:srgbClr val="333F70"/>
                </a:solidFill>
                <a:latin typeface="Open Sans" pitchFamily="34" charset="0"/>
                <a:ea typeface="Open Sans" pitchFamily="34" charset="-122"/>
                <a:cs typeface="Open Sans" pitchFamily="34" charset="-120"/>
              </a:rPr>
              <a:t>Kcell, Beeline және Tele2 операторлары жүздеген терабайт абоненттік деректерді сақтайды. Олар ISO/IEC 27001 және PCI DSS стандарттарын енгізген. Желілік қауіпсіздік, деректерді шифрлау және бөлу басты назарда.</a:t>
            </a:r>
            <a:endParaRPr lang="en-US" sz="1400" dirty="0"/>
          </a:p>
        </p:txBody>
      </p:sp>
      <p:sp>
        <p:nvSpPr>
          <p:cNvPr id="10" name="Shape 8"/>
          <p:cNvSpPr/>
          <p:nvPr/>
        </p:nvSpPr>
        <p:spPr>
          <a:xfrm>
            <a:off x="770930" y="6637496"/>
            <a:ext cx="6521410" cy="1833682"/>
          </a:xfrm>
          <a:prstGeom prst="roundRect">
            <a:avLst>
              <a:gd name="adj" fmla="val 4091"/>
            </a:avLst>
          </a:prstGeom>
          <a:solidFill>
            <a:srgbClr val="D6F5EE"/>
          </a:solidFill>
          <a:ln w="7620">
            <a:solidFill>
              <a:srgbClr val="BCDBD4"/>
            </a:solidFill>
            <a:prstDash val="solid"/>
          </a:ln>
        </p:spPr>
        <p:txBody>
          <a:bodyPr/>
          <a:lstStyle/>
          <a:p>
            <a:endParaRPr lang="ru-RU"/>
          </a:p>
        </p:txBody>
      </p:sp>
      <p:sp>
        <p:nvSpPr>
          <p:cNvPr id="11" name="Text 9"/>
          <p:cNvSpPr/>
          <p:nvPr/>
        </p:nvSpPr>
        <p:spPr>
          <a:xfrm>
            <a:off x="3786902" y="6823710"/>
            <a:ext cx="3326844" cy="278963"/>
          </a:xfrm>
          <a:prstGeom prst="rect">
            <a:avLst/>
          </a:prstGeom>
          <a:noFill/>
          <a:ln/>
        </p:spPr>
        <p:txBody>
          <a:bodyPr wrap="none" lIns="0" tIns="0" rIns="0" bIns="0" rtlCol="0" anchor="t"/>
          <a:lstStyle/>
          <a:p>
            <a:pPr marL="0" indent="0" algn="r">
              <a:lnSpc>
                <a:spcPts val="2150"/>
              </a:lnSpc>
              <a:buNone/>
            </a:pPr>
            <a:r>
              <a:rPr lang="en-US" sz="1750" b="1" dirty="0">
                <a:solidFill>
                  <a:srgbClr val="333F70"/>
                </a:solidFill>
                <a:latin typeface="Unbounded Bold" pitchFamily="34" charset="0"/>
                <a:ea typeface="Unbounded Bold" pitchFamily="34" charset="-122"/>
                <a:cs typeface="Unbounded Bold" pitchFamily="34" charset="-120"/>
              </a:rPr>
              <a:t>Мемлекеттік органдар</a:t>
            </a:r>
            <a:endParaRPr lang="en-US" sz="1750" dirty="0"/>
          </a:p>
        </p:txBody>
      </p:sp>
      <p:sp>
        <p:nvSpPr>
          <p:cNvPr id="12" name="Text 10"/>
          <p:cNvSpPr/>
          <p:nvPr/>
        </p:nvSpPr>
        <p:spPr>
          <a:xfrm>
            <a:off x="957143" y="7199114"/>
            <a:ext cx="6156603" cy="1085850"/>
          </a:xfrm>
          <a:prstGeom prst="rect">
            <a:avLst/>
          </a:prstGeom>
          <a:noFill/>
          <a:ln/>
        </p:spPr>
        <p:txBody>
          <a:bodyPr wrap="square" lIns="0" tIns="0" rIns="0" bIns="0" rtlCol="0" anchor="t"/>
          <a:lstStyle/>
          <a:p>
            <a:pPr marL="0" indent="0" algn="r">
              <a:lnSpc>
                <a:spcPts val="2100"/>
              </a:lnSpc>
              <a:buNone/>
            </a:pPr>
            <a:r>
              <a:rPr lang="en-US" sz="1400" dirty="0">
                <a:solidFill>
                  <a:srgbClr val="333F70"/>
                </a:solidFill>
                <a:latin typeface="Open Sans" pitchFamily="34" charset="0"/>
                <a:ea typeface="Open Sans" pitchFamily="34" charset="-122"/>
                <a:cs typeface="Open Sans" pitchFamily="34" charset="-120"/>
              </a:rPr>
              <a:t>Электрондық үкімет порталы (egov.kz) мен басқа да мемлекеттік ақпараттық жүйелер ҚР нормативтік талаптарына және ISO/IEC 27001-ге сәйкес. Жеке деректерді қорғау және киберқауіпсіздік басым бағыттар.</a:t>
            </a:r>
            <a:endParaRPr lang="en-US" sz="1400" dirty="0"/>
          </a:p>
        </p:txBody>
      </p:sp>
      <p:sp>
        <p:nvSpPr>
          <p:cNvPr id="13" name="Shape 11"/>
          <p:cNvSpPr/>
          <p:nvPr/>
        </p:nvSpPr>
        <p:spPr>
          <a:xfrm>
            <a:off x="7338060" y="8792647"/>
            <a:ext cx="6521410" cy="1562219"/>
          </a:xfrm>
          <a:prstGeom prst="rect">
            <a:avLst/>
          </a:prstGeom>
          <a:solidFill>
            <a:srgbClr val="D6F5EE"/>
          </a:solidFill>
          <a:ln w="7620">
            <a:solidFill>
              <a:srgbClr val="BCDBD4"/>
            </a:solidFill>
            <a:prstDash val="solid"/>
          </a:ln>
        </p:spPr>
        <p:txBody>
          <a:bodyPr/>
          <a:lstStyle/>
          <a:p>
            <a:endParaRPr lang="ru-RU"/>
          </a:p>
        </p:txBody>
      </p:sp>
      <p:sp>
        <p:nvSpPr>
          <p:cNvPr id="14" name="Text 12"/>
          <p:cNvSpPr/>
          <p:nvPr/>
        </p:nvSpPr>
        <p:spPr>
          <a:xfrm>
            <a:off x="7516654" y="8978860"/>
            <a:ext cx="2232779" cy="278963"/>
          </a:xfrm>
          <a:prstGeom prst="rect">
            <a:avLst/>
          </a:prstGeom>
          <a:noFill/>
          <a:ln/>
        </p:spPr>
        <p:txBody>
          <a:bodyPr wrap="none" lIns="0" tIns="0" rIns="0" bIns="0" rtlCol="0" anchor="t"/>
          <a:lstStyle/>
          <a:p>
            <a:pPr marL="0" indent="0" algn="l">
              <a:lnSpc>
                <a:spcPts val="2150"/>
              </a:lnSpc>
              <a:buNone/>
            </a:pPr>
            <a:r>
              <a:rPr lang="en-US" sz="1750" b="1" dirty="0">
                <a:solidFill>
                  <a:srgbClr val="333F70"/>
                </a:solidFill>
                <a:latin typeface="Unbounded Bold" pitchFamily="34" charset="0"/>
                <a:ea typeface="Unbounded Bold" pitchFamily="34" charset="-122"/>
                <a:cs typeface="Unbounded Bold" pitchFamily="34" charset="-120"/>
              </a:rPr>
              <a:t>Энергетика</a:t>
            </a:r>
            <a:endParaRPr lang="en-US" sz="1750" dirty="0"/>
          </a:p>
        </p:txBody>
      </p:sp>
      <p:sp>
        <p:nvSpPr>
          <p:cNvPr id="15" name="Text 13"/>
          <p:cNvSpPr/>
          <p:nvPr/>
        </p:nvSpPr>
        <p:spPr>
          <a:xfrm>
            <a:off x="7516654" y="9354264"/>
            <a:ext cx="6156603" cy="814388"/>
          </a:xfrm>
          <a:prstGeom prst="rect">
            <a:avLst/>
          </a:prstGeom>
          <a:noFill/>
          <a:ln/>
        </p:spPr>
        <p:txBody>
          <a:bodyPr wrap="square" lIns="0" tIns="0" rIns="0" bIns="0" rtlCol="0" anchor="t"/>
          <a:lstStyle/>
          <a:p>
            <a:pPr marL="0" indent="0" algn="l">
              <a:lnSpc>
                <a:spcPts val="2100"/>
              </a:lnSpc>
              <a:buNone/>
            </a:pPr>
            <a:r>
              <a:rPr lang="en-US" sz="1400" dirty="0">
                <a:solidFill>
                  <a:srgbClr val="333F70"/>
                </a:solidFill>
                <a:latin typeface="Open Sans" pitchFamily="34" charset="0"/>
                <a:ea typeface="Open Sans" pitchFamily="34" charset="-122"/>
                <a:cs typeface="Open Sans" pitchFamily="34" charset="-120"/>
              </a:rPr>
              <a:t>КазАтомӨнеркәсіп және KEGOC критикалық инфрақұрылым объектілері ретінде ерекше талаптарға сәйкес келуі тиіс. IEC 62443 (өнеркәсіптік жүйелер) және ISO/IEC 27001 стандарттары енгізіледі.</a:t>
            </a:r>
            <a:endParaRPr lang="en-US" sz="14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p:nvPr/>
        </p:nvSpPr>
        <p:spPr>
          <a:xfrm>
            <a:off x="671155" y="461486"/>
            <a:ext cx="7595116" cy="524470"/>
          </a:xfrm>
          <a:prstGeom prst="rect">
            <a:avLst/>
          </a:prstGeom>
          <a:noFill/>
          <a:ln/>
        </p:spPr>
        <p:txBody>
          <a:bodyPr wrap="none" lIns="0" tIns="0" rIns="0" bIns="0" rtlCol="0" anchor="t"/>
          <a:lstStyle/>
          <a:p>
            <a:pPr marL="0" indent="0" algn="l">
              <a:lnSpc>
                <a:spcPts val="4100"/>
              </a:lnSpc>
              <a:buNone/>
            </a:pPr>
            <a:r>
              <a:rPr lang="en-US" sz="3300" b="1" dirty="0">
                <a:solidFill>
                  <a:srgbClr val="333F70"/>
                </a:solidFill>
                <a:latin typeface="Unbounded Bold" pitchFamily="34" charset="0"/>
                <a:ea typeface="Unbounded Bold" pitchFamily="34" charset="-122"/>
                <a:cs typeface="Unbounded Bold" pitchFamily="34" charset="-120"/>
              </a:rPr>
              <a:t>Қиындықтар мен шешімдер</a:t>
            </a:r>
            <a:endParaRPr lang="en-US" sz="3300" dirty="0"/>
          </a:p>
        </p:txBody>
      </p:sp>
      <p:sp>
        <p:nvSpPr>
          <p:cNvPr id="3" name="Text 1"/>
          <p:cNvSpPr/>
          <p:nvPr/>
        </p:nvSpPr>
        <p:spPr>
          <a:xfrm>
            <a:off x="671155" y="1405414"/>
            <a:ext cx="3150156" cy="314563"/>
          </a:xfrm>
          <a:prstGeom prst="rect">
            <a:avLst/>
          </a:prstGeom>
          <a:noFill/>
          <a:ln/>
        </p:spPr>
        <p:txBody>
          <a:bodyPr wrap="none" lIns="0" tIns="0" rIns="0" bIns="0" rtlCol="0" anchor="t"/>
          <a:lstStyle/>
          <a:p>
            <a:pPr marL="0" indent="0" algn="l">
              <a:lnSpc>
                <a:spcPts val="2450"/>
              </a:lnSpc>
              <a:buNone/>
            </a:pPr>
            <a:r>
              <a:rPr lang="en-US" sz="1950" b="1" dirty="0">
                <a:solidFill>
                  <a:srgbClr val="333F70"/>
                </a:solidFill>
                <a:latin typeface="Unbounded Bold" pitchFamily="34" charset="0"/>
                <a:ea typeface="Unbounded Bold" pitchFamily="34" charset="-122"/>
                <a:cs typeface="Unbounded Bold" pitchFamily="34" charset="-120"/>
              </a:rPr>
              <a:t>Негізгі қиындықтар</a:t>
            </a:r>
            <a:endParaRPr lang="en-US" sz="1950" dirty="0"/>
          </a:p>
        </p:txBody>
      </p:sp>
      <p:sp>
        <p:nvSpPr>
          <p:cNvPr id="4" name="Shape 2"/>
          <p:cNvSpPr/>
          <p:nvPr/>
        </p:nvSpPr>
        <p:spPr>
          <a:xfrm>
            <a:off x="671155" y="1997869"/>
            <a:ext cx="83820" cy="83820"/>
          </a:xfrm>
          <a:prstGeom prst="roundRect">
            <a:avLst>
              <a:gd name="adj" fmla="val 545455"/>
            </a:avLst>
          </a:prstGeom>
          <a:solidFill>
            <a:srgbClr val="26A688"/>
          </a:solidFill>
          <a:ln/>
        </p:spPr>
        <p:txBody>
          <a:bodyPr/>
          <a:lstStyle/>
          <a:p>
            <a:endParaRPr lang="ru-RU"/>
          </a:p>
        </p:txBody>
      </p:sp>
      <p:sp>
        <p:nvSpPr>
          <p:cNvPr id="5" name="Text 3"/>
          <p:cNvSpPr/>
          <p:nvPr/>
        </p:nvSpPr>
        <p:spPr>
          <a:xfrm>
            <a:off x="922734" y="1908691"/>
            <a:ext cx="4293870" cy="262176"/>
          </a:xfrm>
          <a:prstGeom prst="rect">
            <a:avLst/>
          </a:prstGeom>
          <a:noFill/>
          <a:ln/>
        </p:spPr>
        <p:txBody>
          <a:bodyPr wrap="none" lIns="0" tIns="0" rIns="0" bIns="0" rtlCol="0" anchor="t"/>
          <a:lstStyle/>
          <a:p>
            <a:pPr marL="0" indent="0" algn="l">
              <a:lnSpc>
                <a:spcPts val="2050"/>
              </a:lnSpc>
              <a:buNone/>
            </a:pPr>
            <a:r>
              <a:rPr lang="en-US" sz="1650" b="1" dirty="0">
                <a:solidFill>
                  <a:srgbClr val="333F70"/>
                </a:solidFill>
                <a:latin typeface="Unbounded Bold" pitchFamily="34" charset="0"/>
                <a:ea typeface="Unbounded Bold" pitchFamily="34" charset="-122"/>
                <a:cs typeface="Unbounded Bold" pitchFamily="34" charset="-120"/>
              </a:rPr>
              <a:t>Қызметкерлердің сауаттылығы</a:t>
            </a:r>
            <a:endParaRPr lang="en-US" sz="1650" dirty="0"/>
          </a:p>
        </p:txBody>
      </p:sp>
      <p:sp>
        <p:nvSpPr>
          <p:cNvPr id="6" name="Text 4"/>
          <p:cNvSpPr/>
          <p:nvPr/>
        </p:nvSpPr>
        <p:spPr>
          <a:xfrm>
            <a:off x="922734" y="2338626"/>
            <a:ext cx="6187797" cy="536734"/>
          </a:xfrm>
          <a:prstGeom prst="rect">
            <a:avLst/>
          </a:prstGeom>
          <a:noFill/>
          <a:ln/>
        </p:spPr>
        <p:txBody>
          <a:bodyPr wrap="square" lIns="0" tIns="0" rIns="0" bIns="0" rtlCol="0" anchor="t"/>
          <a:lstStyle/>
          <a:p>
            <a:pPr marL="0" indent="0" algn="l">
              <a:lnSpc>
                <a:spcPts val="2100"/>
              </a:lnSpc>
              <a:buNone/>
            </a:pPr>
            <a:r>
              <a:rPr lang="en-US" sz="1300" dirty="0">
                <a:solidFill>
                  <a:srgbClr val="333F70"/>
                </a:solidFill>
                <a:latin typeface="Open Sans" pitchFamily="34" charset="0"/>
                <a:ea typeface="Open Sans" pitchFamily="34" charset="-122"/>
                <a:cs typeface="Open Sans" pitchFamily="34" charset="-120"/>
              </a:rPr>
              <a:t>Персоналдың ақпараттық қауіпсіздік бойынша білімінің жеткіліксіздігі ең үлкен қауіп. Адам факторы инциденттердің 80%-ының себебі.</a:t>
            </a:r>
            <a:endParaRPr lang="en-US" sz="1300" dirty="0"/>
          </a:p>
        </p:txBody>
      </p:sp>
      <p:sp>
        <p:nvSpPr>
          <p:cNvPr id="7" name="Shape 5"/>
          <p:cNvSpPr/>
          <p:nvPr/>
        </p:nvSpPr>
        <p:spPr>
          <a:xfrm>
            <a:off x="671155" y="3300055"/>
            <a:ext cx="83820" cy="83820"/>
          </a:xfrm>
          <a:prstGeom prst="roundRect">
            <a:avLst>
              <a:gd name="adj" fmla="val 545455"/>
            </a:avLst>
          </a:prstGeom>
          <a:solidFill>
            <a:srgbClr val="26A688"/>
          </a:solidFill>
          <a:ln/>
        </p:spPr>
        <p:txBody>
          <a:bodyPr/>
          <a:lstStyle/>
          <a:p>
            <a:endParaRPr lang="ru-RU"/>
          </a:p>
        </p:txBody>
      </p:sp>
      <p:sp>
        <p:nvSpPr>
          <p:cNvPr id="8" name="Text 6"/>
          <p:cNvSpPr/>
          <p:nvPr/>
        </p:nvSpPr>
        <p:spPr>
          <a:xfrm>
            <a:off x="922734" y="3210878"/>
            <a:ext cx="3663910" cy="262176"/>
          </a:xfrm>
          <a:prstGeom prst="rect">
            <a:avLst/>
          </a:prstGeom>
          <a:noFill/>
          <a:ln/>
        </p:spPr>
        <p:txBody>
          <a:bodyPr wrap="none" lIns="0" tIns="0" rIns="0" bIns="0" rtlCol="0" anchor="t"/>
          <a:lstStyle/>
          <a:p>
            <a:pPr marL="0" indent="0" algn="l">
              <a:lnSpc>
                <a:spcPts val="2050"/>
              </a:lnSpc>
              <a:buNone/>
            </a:pPr>
            <a:r>
              <a:rPr lang="en-US" sz="1650" b="1" dirty="0">
                <a:solidFill>
                  <a:srgbClr val="333F70"/>
                </a:solidFill>
                <a:latin typeface="Unbounded Bold" pitchFamily="34" charset="0"/>
                <a:ea typeface="Unbounded Bold" pitchFamily="34" charset="-122"/>
                <a:cs typeface="Unbounded Bold" pitchFamily="34" charset="-120"/>
              </a:rPr>
              <a:t>Ресурстардың тапшылығы</a:t>
            </a:r>
            <a:endParaRPr lang="en-US" sz="1650" dirty="0"/>
          </a:p>
        </p:txBody>
      </p:sp>
      <p:sp>
        <p:nvSpPr>
          <p:cNvPr id="9" name="Text 7"/>
          <p:cNvSpPr/>
          <p:nvPr/>
        </p:nvSpPr>
        <p:spPr>
          <a:xfrm>
            <a:off x="922734" y="3640812"/>
            <a:ext cx="6187797" cy="536734"/>
          </a:xfrm>
          <a:prstGeom prst="rect">
            <a:avLst/>
          </a:prstGeom>
          <a:noFill/>
          <a:ln/>
        </p:spPr>
        <p:txBody>
          <a:bodyPr wrap="square" lIns="0" tIns="0" rIns="0" bIns="0" rtlCol="0" anchor="t"/>
          <a:lstStyle/>
          <a:p>
            <a:pPr marL="0" indent="0" algn="l">
              <a:lnSpc>
                <a:spcPts val="2100"/>
              </a:lnSpc>
              <a:buNone/>
            </a:pPr>
            <a:r>
              <a:rPr lang="en-US" sz="1300" dirty="0">
                <a:solidFill>
                  <a:srgbClr val="333F70"/>
                </a:solidFill>
                <a:latin typeface="Open Sans" pitchFamily="34" charset="0"/>
                <a:ea typeface="Open Sans" pitchFamily="34" charset="-122"/>
                <a:cs typeface="Open Sans" pitchFamily="34" charset="-120"/>
              </a:rPr>
              <a:t>Киберқауіпсіздік мамандарының жетіспеушілігі және қауіпсіздік шараларына қаржыландырудың шектеулілігі.</a:t>
            </a:r>
            <a:endParaRPr lang="en-US" sz="1300" dirty="0"/>
          </a:p>
        </p:txBody>
      </p:sp>
      <p:sp>
        <p:nvSpPr>
          <p:cNvPr id="10" name="Shape 8"/>
          <p:cNvSpPr/>
          <p:nvPr/>
        </p:nvSpPr>
        <p:spPr>
          <a:xfrm>
            <a:off x="671155" y="4602242"/>
            <a:ext cx="83820" cy="83820"/>
          </a:xfrm>
          <a:prstGeom prst="roundRect">
            <a:avLst>
              <a:gd name="adj" fmla="val 545455"/>
            </a:avLst>
          </a:prstGeom>
          <a:solidFill>
            <a:srgbClr val="26A688"/>
          </a:solidFill>
          <a:ln/>
        </p:spPr>
        <p:txBody>
          <a:bodyPr/>
          <a:lstStyle/>
          <a:p>
            <a:endParaRPr lang="ru-RU"/>
          </a:p>
        </p:txBody>
      </p:sp>
      <p:sp>
        <p:nvSpPr>
          <p:cNvPr id="11" name="Text 9"/>
          <p:cNvSpPr/>
          <p:nvPr/>
        </p:nvSpPr>
        <p:spPr>
          <a:xfrm>
            <a:off x="922734" y="4513064"/>
            <a:ext cx="2393275" cy="262176"/>
          </a:xfrm>
          <a:prstGeom prst="rect">
            <a:avLst/>
          </a:prstGeom>
          <a:noFill/>
          <a:ln/>
        </p:spPr>
        <p:txBody>
          <a:bodyPr wrap="none" lIns="0" tIns="0" rIns="0" bIns="0" rtlCol="0" anchor="t"/>
          <a:lstStyle/>
          <a:p>
            <a:pPr marL="0" indent="0" algn="l">
              <a:lnSpc>
                <a:spcPts val="2050"/>
              </a:lnSpc>
              <a:buNone/>
            </a:pPr>
            <a:r>
              <a:rPr lang="en-US" sz="1650" b="1" dirty="0">
                <a:solidFill>
                  <a:srgbClr val="333F70"/>
                </a:solidFill>
                <a:latin typeface="Unbounded Bold" pitchFamily="34" charset="0"/>
                <a:ea typeface="Unbounded Bold" pitchFamily="34" charset="-122"/>
                <a:cs typeface="Unbounded Bold" pitchFamily="34" charset="-120"/>
              </a:rPr>
              <a:t>Ескірген жүйелер</a:t>
            </a:r>
            <a:endParaRPr lang="en-US" sz="1650" dirty="0"/>
          </a:p>
        </p:txBody>
      </p:sp>
      <p:sp>
        <p:nvSpPr>
          <p:cNvPr id="12" name="Text 10"/>
          <p:cNvSpPr/>
          <p:nvPr/>
        </p:nvSpPr>
        <p:spPr>
          <a:xfrm>
            <a:off x="922734" y="4942999"/>
            <a:ext cx="6187797" cy="536734"/>
          </a:xfrm>
          <a:prstGeom prst="rect">
            <a:avLst/>
          </a:prstGeom>
          <a:noFill/>
          <a:ln/>
        </p:spPr>
        <p:txBody>
          <a:bodyPr wrap="square" lIns="0" tIns="0" rIns="0" bIns="0" rtlCol="0" anchor="t"/>
          <a:lstStyle/>
          <a:p>
            <a:pPr marL="0" indent="0" algn="l">
              <a:lnSpc>
                <a:spcPts val="2100"/>
              </a:lnSpc>
              <a:buNone/>
            </a:pPr>
            <a:r>
              <a:rPr lang="en-US" sz="1300" dirty="0">
                <a:solidFill>
                  <a:srgbClr val="333F70"/>
                </a:solidFill>
                <a:latin typeface="Open Sans" pitchFamily="34" charset="0"/>
                <a:ea typeface="Open Sans" pitchFamily="34" charset="-122"/>
                <a:cs typeface="Open Sans" pitchFamily="34" charset="-120"/>
              </a:rPr>
              <a:t>Көптеген ұйымдарда ескі, қолдауы тоқтатылған бағдарламалық қамтамасыз ету пайдаланылады, оларды жаңартуға қаражат қажет.</a:t>
            </a:r>
            <a:endParaRPr lang="en-US" sz="1300" dirty="0"/>
          </a:p>
        </p:txBody>
      </p:sp>
      <p:sp>
        <p:nvSpPr>
          <p:cNvPr id="13" name="Text 11"/>
          <p:cNvSpPr/>
          <p:nvPr/>
        </p:nvSpPr>
        <p:spPr>
          <a:xfrm>
            <a:off x="7527488" y="1405414"/>
            <a:ext cx="3866793" cy="314563"/>
          </a:xfrm>
          <a:prstGeom prst="rect">
            <a:avLst/>
          </a:prstGeom>
          <a:noFill/>
          <a:ln/>
        </p:spPr>
        <p:txBody>
          <a:bodyPr wrap="none" lIns="0" tIns="0" rIns="0" bIns="0" rtlCol="0" anchor="t"/>
          <a:lstStyle/>
          <a:p>
            <a:pPr marL="0" indent="0" algn="l">
              <a:lnSpc>
                <a:spcPts val="2450"/>
              </a:lnSpc>
              <a:buNone/>
            </a:pPr>
            <a:r>
              <a:rPr lang="en-US" sz="1950" b="1" dirty="0">
                <a:solidFill>
                  <a:srgbClr val="333F70"/>
                </a:solidFill>
                <a:latin typeface="Unbounded Bold" pitchFamily="34" charset="0"/>
                <a:ea typeface="Unbounded Bold" pitchFamily="34" charset="-122"/>
                <a:cs typeface="Unbounded Bold" pitchFamily="34" charset="-120"/>
              </a:rPr>
              <a:t>Ұсынылатын шешімдер</a:t>
            </a:r>
            <a:endParaRPr lang="en-US" sz="1950" dirty="0"/>
          </a:p>
        </p:txBody>
      </p:sp>
      <p:pic>
        <p:nvPicPr>
          <p:cNvPr id="14" name="Image 0" descr="preencoded.png"/>
          <p:cNvPicPr>
            <a:picLocks noChangeAspect="1"/>
          </p:cNvPicPr>
          <p:nvPr/>
        </p:nvPicPr>
        <p:blipFill>
          <a:blip r:embed="rId3"/>
          <a:stretch>
            <a:fillRect/>
          </a:stretch>
        </p:blipFill>
        <p:spPr>
          <a:xfrm>
            <a:off x="7527488" y="1908691"/>
            <a:ext cx="6439376" cy="6439376"/>
          </a:xfrm>
          <a:prstGeom prst="rect">
            <a:avLst/>
          </a:prstGeom>
        </p:spPr>
      </p:pic>
      <p:sp>
        <p:nvSpPr>
          <p:cNvPr id="15" name="Text 12"/>
          <p:cNvSpPr/>
          <p:nvPr/>
        </p:nvSpPr>
        <p:spPr>
          <a:xfrm>
            <a:off x="7527488" y="8536781"/>
            <a:ext cx="6439376" cy="536734"/>
          </a:xfrm>
          <a:prstGeom prst="rect">
            <a:avLst/>
          </a:prstGeom>
          <a:noFill/>
          <a:ln/>
        </p:spPr>
        <p:txBody>
          <a:bodyPr wrap="square" lIns="0" tIns="0" rIns="0" bIns="0" rtlCol="0" anchor="t"/>
          <a:lstStyle/>
          <a:p>
            <a:pPr marL="342900" indent="-342900" algn="l">
              <a:lnSpc>
                <a:spcPts val="2100"/>
              </a:lnSpc>
              <a:buSzPct val="100000"/>
              <a:buChar char="•"/>
            </a:pPr>
            <a:r>
              <a:rPr lang="en-US" sz="1300" b="1" dirty="0">
                <a:solidFill>
                  <a:srgbClr val="333F70"/>
                </a:solidFill>
                <a:latin typeface="Open Sans" pitchFamily="34" charset="0"/>
                <a:ea typeface="Open Sans" pitchFamily="34" charset="-122"/>
                <a:cs typeface="Open Sans" pitchFamily="34" charset="-120"/>
              </a:rPr>
              <a:t>Оқыту бағдарламалары:</a:t>
            </a:r>
            <a:r>
              <a:rPr lang="en-US" sz="1300" dirty="0">
                <a:solidFill>
                  <a:srgbClr val="333F70"/>
                </a:solidFill>
                <a:latin typeface="Open Sans" pitchFamily="34" charset="0"/>
                <a:ea typeface="Open Sans" pitchFamily="34" charset="-122"/>
                <a:cs typeface="Open Sans" pitchFamily="34" charset="-120"/>
              </a:rPr>
              <a:t> Үнемі оқыту, хабардарлық науқандары, симуляцияланған фишинг тесттері</a:t>
            </a:r>
            <a:endParaRPr lang="en-US" sz="1300" dirty="0"/>
          </a:p>
        </p:txBody>
      </p:sp>
      <p:sp>
        <p:nvSpPr>
          <p:cNvPr id="16" name="Text 13"/>
          <p:cNvSpPr/>
          <p:nvPr/>
        </p:nvSpPr>
        <p:spPr>
          <a:xfrm>
            <a:off x="7527488" y="9132213"/>
            <a:ext cx="6439376" cy="536734"/>
          </a:xfrm>
          <a:prstGeom prst="rect">
            <a:avLst/>
          </a:prstGeom>
          <a:noFill/>
          <a:ln/>
        </p:spPr>
        <p:txBody>
          <a:bodyPr wrap="square" lIns="0" tIns="0" rIns="0" bIns="0" rtlCol="0" anchor="t"/>
          <a:lstStyle/>
          <a:p>
            <a:pPr marL="342900" indent="-342900" algn="l">
              <a:lnSpc>
                <a:spcPts val="2100"/>
              </a:lnSpc>
              <a:buSzPct val="100000"/>
              <a:buChar char="•"/>
            </a:pPr>
            <a:r>
              <a:rPr lang="en-US" sz="1300" b="1" dirty="0">
                <a:solidFill>
                  <a:srgbClr val="333F70"/>
                </a:solidFill>
                <a:latin typeface="Open Sans" pitchFamily="34" charset="0"/>
                <a:ea typeface="Open Sans" pitchFamily="34" charset="-122"/>
                <a:cs typeface="Open Sans" pitchFamily="34" charset="-120"/>
              </a:rPr>
              <a:t>Автоматтандыру:</a:t>
            </a:r>
            <a:r>
              <a:rPr lang="en-US" sz="1300" dirty="0">
                <a:solidFill>
                  <a:srgbClr val="333F70"/>
                </a:solidFill>
                <a:latin typeface="Open Sans" pitchFamily="34" charset="0"/>
                <a:ea typeface="Open Sans" pitchFamily="34" charset="-122"/>
                <a:cs typeface="Open Sans" pitchFamily="34" charset="-120"/>
              </a:rPr>
              <a:t> Рутинді тапсырмаларды автоматтандыру арқылы адам қатесін азайту</a:t>
            </a:r>
            <a:endParaRPr lang="en-US" sz="1300" dirty="0"/>
          </a:p>
        </p:txBody>
      </p:sp>
      <p:sp>
        <p:nvSpPr>
          <p:cNvPr id="17" name="Text 14"/>
          <p:cNvSpPr/>
          <p:nvPr/>
        </p:nvSpPr>
        <p:spPr>
          <a:xfrm>
            <a:off x="7527488" y="9727644"/>
            <a:ext cx="6439376" cy="536734"/>
          </a:xfrm>
          <a:prstGeom prst="rect">
            <a:avLst/>
          </a:prstGeom>
          <a:noFill/>
          <a:ln/>
        </p:spPr>
        <p:txBody>
          <a:bodyPr wrap="square" lIns="0" tIns="0" rIns="0" bIns="0" rtlCol="0" anchor="t"/>
          <a:lstStyle/>
          <a:p>
            <a:pPr marL="342900" indent="-342900" algn="l">
              <a:lnSpc>
                <a:spcPts val="2100"/>
              </a:lnSpc>
              <a:buSzPct val="100000"/>
              <a:buChar char="•"/>
            </a:pPr>
            <a:r>
              <a:rPr lang="en-US" sz="1300" b="1" dirty="0">
                <a:solidFill>
                  <a:srgbClr val="333F70"/>
                </a:solidFill>
                <a:latin typeface="Open Sans" pitchFamily="34" charset="0"/>
                <a:ea typeface="Open Sans" pitchFamily="34" charset="-122"/>
                <a:cs typeface="Open Sans" pitchFamily="34" charset="-120"/>
              </a:rPr>
              <a:t>Outsourcing:</a:t>
            </a:r>
            <a:r>
              <a:rPr lang="en-US" sz="1300" dirty="0">
                <a:solidFill>
                  <a:srgbClr val="333F70"/>
                </a:solidFill>
                <a:latin typeface="Open Sans" pitchFamily="34" charset="0"/>
                <a:ea typeface="Open Sans" pitchFamily="34" charset="-122"/>
                <a:cs typeface="Open Sans" pitchFamily="34" charset="-120"/>
              </a:rPr>
              <a:t> Қауіпсіздік операцияларын (SOC) сыртқы мамандарға тапсыру</a:t>
            </a:r>
            <a:endParaRPr lang="en-US" sz="1300" dirty="0"/>
          </a:p>
        </p:txBody>
      </p:sp>
      <p:sp>
        <p:nvSpPr>
          <p:cNvPr id="18" name="Text 15"/>
          <p:cNvSpPr/>
          <p:nvPr/>
        </p:nvSpPr>
        <p:spPr>
          <a:xfrm>
            <a:off x="7527488" y="10323076"/>
            <a:ext cx="6439376" cy="268367"/>
          </a:xfrm>
          <a:prstGeom prst="rect">
            <a:avLst/>
          </a:prstGeom>
          <a:noFill/>
          <a:ln/>
        </p:spPr>
        <p:txBody>
          <a:bodyPr wrap="none" lIns="0" tIns="0" rIns="0" bIns="0" rtlCol="0" anchor="t"/>
          <a:lstStyle/>
          <a:p>
            <a:pPr marL="342900" indent="-342900" algn="l">
              <a:lnSpc>
                <a:spcPts val="2100"/>
              </a:lnSpc>
              <a:buSzPct val="100000"/>
              <a:buChar char="•"/>
            </a:pPr>
            <a:r>
              <a:rPr lang="en-US" sz="1300" b="1" dirty="0">
                <a:solidFill>
                  <a:srgbClr val="333F70"/>
                </a:solidFill>
                <a:latin typeface="Open Sans" pitchFamily="34" charset="0"/>
                <a:ea typeface="Open Sans" pitchFamily="34" charset="-122"/>
                <a:cs typeface="Open Sans" pitchFamily="34" charset="-120"/>
              </a:rPr>
              <a:t>Кезеңдік енгізу:</a:t>
            </a:r>
            <a:r>
              <a:rPr lang="en-US" sz="1300" dirty="0">
                <a:solidFill>
                  <a:srgbClr val="333F70"/>
                </a:solidFill>
                <a:latin typeface="Open Sans" pitchFamily="34" charset="0"/>
                <a:ea typeface="Open Sans" pitchFamily="34" charset="-122"/>
                <a:cs typeface="Open Sans" pitchFamily="34" charset="-120"/>
              </a:rPr>
              <a:t> Басым активтерден бастап сатылай енгізу</a:t>
            </a:r>
            <a:endParaRPr lang="en-US" sz="13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p:nvPr/>
        </p:nvSpPr>
        <p:spPr>
          <a:xfrm>
            <a:off x="793790" y="1849636"/>
            <a:ext cx="12391192" cy="620078"/>
          </a:xfrm>
          <a:prstGeom prst="rect">
            <a:avLst/>
          </a:prstGeom>
          <a:noFill/>
          <a:ln/>
        </p:spPr>
        <p:txBody>
          <a:bodyPr wrap="non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Болашақ бағыттар мен инновациялар</a:t>
            </a:r>
            <a:endParaRPr lang="en-US" sz="3900" dirty="0"/>
          </a:p>
        </p:txBody>
      </p:sp>
      <p:sp>
        <p:nvSpPr>
          <p:cNvPr id="3" name="Shape 1"/>
          <p:cNvSpPr/>
          <p:nvPr/>
        </p:nvSpPr>
        <p:spPr>
          <a:xfrm>
            <a:off x="793790" y="5994797"/>
            <a:ext cx="13042821" cy="22860"/>
          </a:xfrm>
          <a:prstGeom prst="roundRect">
            <a:avLst>
              <a:gd name="adj" fmla="val 364651"/>
            </a:avLst>
          </a:prstGeom>
          <a:solidFill>
            <a:srgbClr val="BCDBD4"/>
          </a:solidFill>
          <a:ln/>
        </p:spPr>
        <p:txBody>
          <a:bodyPr/>
          <a:lstStyle/>
          <a:p>
            <a:endParaRPr lang="ru-RU"/>
          </a:p>
        </p:txBody>
      </p:sp>
      <p:sp>
        <p:nvSpPr>
          <p:cNvPr id="4" name="Shape 2"/>
          <p:cNvSpPr/>
          <p:nvPr/>
        </p:nvSpPr>
        <p:spPr>
          <a:xfrm>
            <a:off x="3316486" y="5399484"/>
            <a:ext cx="22860" cy="595313"/>
          </a:xfrm>
          <a:prstGeom prst="roundRect">
            <a:avLst>
              <a:gd name="adj" fmla="val 364651"/>
            </a:avLst>
          </a:prstGeom>
          <a:solidFill>
            <a:srgbClr val="BCDBD4"/>
          </a:solidFill>
          <a:ln/>
        </p:spPr>
        <p:txBody>
          <a:bodyPr/>
          <a:lstStyle/>
          <a:p>
            <a:endParaRPr lang="ru-RU"/>
          </a:p>
        </p:txBody>
      </p:sp>
      <p:sp>
        <p:nvSpPr>
          <p:cNvPr id="5" name="Shape 3"/>
          <p:cNvSpPr/>
          <p:nvPr/>
        </p:nvSpPr>
        <p:spPr>
          <a:xfrm>
            <a:off x="3104674" y="5771555"/>
            <a:ext cx="446484" cy="446484"/>
          </a:xfrm>
          <a:prstGeom prst="roundRect">
            <a:avLst>
              <a:gd name="adj" fmla="val 18670"/>
            </a:avLst>
          </a:prstGeom>
          <a:solidFill>
            <a:srgbClr val="D6F5EE"/>
          </a:solidFill>
          <a:ln w="7620">
            <a:solidFill>
              <a:srgbClr val="BCDBD4"/>
            </a:solidFill>
            <a:prstDash val="solid"/>
          </a:ln>
        </p:spPr>
        <p:txBody>
          <a:bodyPr/>
          <a:lstStyle/>
          <a:p>
            <a:endParaRPr lang="ru-RU"/>
          </a:p>
        </p:txBody>
      </p:sp>
      <p:sp>
        <p:nvSpPr>
          <p:cNvPr id="6" name="Text 4"/>
          <p:cNvSpPr/>
          <p:nvPr/>
        </p:nvSpPr>
        <p:spPr>
          <a:xfrm>
            <a:off x="3179088" y="5808762"/>
            <a:ext cx="297656" cy="372070"/>
          </a:xfrm>
          <a:prstGeom prst="rect">
            <a:avLst/>
          </a:prstGeom>
          <a:noFill/>
          <a:ln/>
        </p:spPr>
        <p:txBody>
          <a:bodyPr wrap="none" lIns="0" tIns="0" rIns="0" bIns="0" rtlCol="0" anchor="t"/>
          <a:lstStyle/>
          <a:p>
            <a:pPr marL="0" indent="0" algn="ctr">
              <a:lnSpc>
                <a:spcPts val="2300"/>
              </a:lnSpc>
              <a:buNone/>
            </a:pPr>
            <a:r>
              <a:rPr lang="en-US" sz="2300" b="1" dirty="0">
                <a:solidFill>
                  <a:srgbClr val="333F70"/>
                </a:solidFill>
                <a:latin typeface="Unbounded Bold" pitchFamily="34" charset="0"/>
                <a:ea typeface="Unbounded Bold" pitchFamily="34" charset="-122"/>
                <a:cs typeface="Unbounded Bold" pitchFamily="34" charset="-120"/>
              </a:rPr>
              <a:t>1</a:t>
            </a:r>
            <a:endParaRPr lang="en-US" sz="2300" dirty="0"/>
          </a:p>
        </p:txBody>
      </p:sp>
      <p:sp>
        <p:nvSpPr>
          <p:cNvPr id="7" name="Text 5"/>
          <p:cNvSpPr/>
          <p:nvPr/>
        </p:nvSpPr>
        <p:spPr>
          <a:xfrm>
            <a:off x="2087404" y="2866549"/>
            <a:ext cx="2480905" cy="310158"/>
          </a:xfrm>
          <a:prstGeom prst="rect">
            <a:avLst/>
          </a:prstGeom>
          <a:noFill/>
          <a:ln/>
        </p:spPr>
        <p:txBody>
          <a:bodyPr wrap="none" lIns="0" tIns="0" rIns="0" bIns="0" rtlCol="0" anchor="t"/>
          <a:lstStyle/>
          <a:p>
            <a:pPr marL="0" indent="0" algn="ctr">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2024-2025</a:t>
            </a:r>
            <a:endParaRPr lang="en-US" sz="1950" dirty="0"/>
          </a:p>
        </p:txBody>
      </p:sp>
      <p:sp>
        <p:nvSpPr>
          <p:cNvPr id="8" name="Text 6"/>
          <p:cNvSpPr/>
          <p:nvPr/>
        </p:nvSpPr>
        <p:spPr>
          <a:xfrm>
            <a:off x="992148" y="3295769"/>
            <a:ext cx="4671536" cy="1905238"/>
          </a:xfrm>
          <a:prstGeom prst="rect">
            <a:avLst/>
          </a:prstGeom>
          <a:noFill/>
          <a:ln/>
        </p:spPr>
        <p:txBody>
          <a:bodyPr wrap="square" lIns="0" tIns="0" rIns="0" bIns="0" rtlCol="0" anchor="t"/>
          <a:lstStyle/>
          <a:p>
            <a:pPr marL="0" indent="0" algn="ctr">
              <a:lnSpc>
                <a:spcPts val="2500"/>
              </a:lnSpc>
              <a:buNone/>
            </a:pPr>
            <a:r>
              <a:rPr lang="en-US" sz="1550" b="1" dirty="0">
                <a:solidFill>
                  <a:srgbClr val="333F70"/>
                </a:solidFill>
                <a:latin typeface="Open Sans" pitchFamily="34" charset="0"/>
                <a:ea typeface="Open Sans" pitchFamily="34" charset="-122"/>
                <a:cs typeface="Open Sans" pitchFamily="34" charset="-120"/>
              </a:rPr>
              <a:t>Қауіпсіздік автоматтандыруы</a:t>
            </a:r>
            <a:r>
              <a:rPr lang="en-US" sz="1550" dirty="0">
                <a:solidFill>
                  <a:srgbClr val="333F70"/>
                </a:solidFill>
                <a:latin typeface="Open Sans" pitchFamily="34" charset="0"/>
                <a:ea typeface="Open Sans" pitchFamily="34" charset="-122"/>
                <a:cs typeface="Open Sans" pitchFamily="34" charset="-120"/>
              </a:rPr>
              <a:t>SOAR (Security Orchestration, Automation and Response) платформалары инциденттерге жауапты автоматтандырады, адам араласуын азайтады және жауап беру уақытын қысқартады.</a:t>
            </a:r>
            <a:endParaRPr lang="en-US" sz="1550" dirty="0"/>
          </a:p>
        </p:txBody>
      </p:sp>
      <p:sp>
        <p:nvSpPr>
          <p:cNvPr id="9" name="Shape 7"/>
          <p:cNvSpPr/>
          <p:nvPr/>
        </p:nvSpPr>
        <p:spPr>
          <a:xfrm>
            <a:off x="5974556" y="5994797"/>
            <a:ext cx="22860" cy="595313"/>
          </a:xfrm>
          <a:prstGeom prst="roundRect">
            <a:avLst>
              <a:gd name="adj" fmla="val 364651"/>
            </a:avLst>
          </a:prstGeom>
          <a:solidFill>
            <a:srgbClr val="BCDBD4"/>
          </a:solidFill>
          <a:ln/>
        </p:spPr>
        <p:txBody>
          <a:bodyPr/>
          <a:lstStyle/>
          <a:p>
            <a:endParaRPr lang="ru-RU"/>
          </a:p>
        </p:txBody>
      </p:sp>
      <p:sp>
        <p:nvSpPr>
          <p:cNvPr id="10" name="Shape 8"/>
          <p:cNvSpPr/>
          <p:nvPr/>
        </p:nvSpPr>
        <p:spPr>
          <a:xfrm>
            <a:off x="5762744" y="5771555"/>
            <a:ext cx="446484" cy="446484"/>
          </a:xfrm>
          <a:prstGeom prst="roundRect">
            <a:avLst>
              <a:gd name="adj" fmla="val 18670"/>
            </a:avLst>
          </a:prstGeom>
          <a:solidFill>
            <a:srgbClr val="D6F5EE"/>
          </a:solidFill>
          <a:ln w="7620">
            <a:solidFill>
              <a:srgbClr val="BCDBD4"/>
            </a:solidFill>
            <a:prstDash val="solid"/>
          </a:ln>
        </p:spPr>
        <p:txBody>
          <a:bodyPr/>
          <a:lstStyle/>
          <a:p>
            <a:endParaRPr lang="ru-RU"/>
          </a:p>
        </p:txBody>
      </p:sp>
      <p:sp>
        <p:nvSpPr>
          <p:cNvPr id="11" name="Text 9"/>
          <p:cNvSpPr/>
          <p:nvPr/>
        </p:nvSpPr>
        <p:spPr>
          <a:xfrm>
            <a:off x="5837158" y="5808762"/>
            <a:ext cx="297656" cy="372070"/>
          </a:xfrm>
          <a:prstGeom prst="rect">
            <a:avLst/>
          </a:prstGeom>
          <a:noFill/>
          <a:ln/>
        </p:spPr>
        <p:txBody>
          <a:bodyPr wrap="none" lIns="0" tIns="0" rIns="0" bIns="0" rtlCol="0" anchor="t"/>
          <a:lstStyle/>
          <a:p>
            <a:pPr marL="0" indent="0" algn="ctr">
              <a:lnSpc>
                <a:spcPts val="2300"/>
              </a:lnSpc>
              <a:buNone/>
            </a:pPr>
            <a:r>
              <a:rPr lang="en-US" sz="2300" b="1" dirty="0">
                <a:solidFill>
                  <a:srgbClr val="333F70"/>
                </a:solidFill>
                <a:latin typeface="Unbounded Bold" pitchFamily="34" charset="0"/>
                <a:ea typeface="Unbounded Bold" pitchFamily="34" charset="-122"/>
                <a:cs typeface="Unbounded Bold" pitchFamily="34" charset="-120"/>
              </a:rPr>
              <a:t>2</a:t>
            </a:r>
            <a:endParaRPr lang="en-US" sz="2300" dirty="0"/>
          </a:p>
        </p:txBody>
      </p:sp>
      <p:sp>
        <p:nvSpPr>
          <p:cNvPr id="12" name="Text 10"/>
          <p:cNvSpPr/>
          <p:nvPr/>
        </p:nvSpPr>
        <p:spPr>
          <a:xfrm>
            <a:off x="4745593" y="6788587"/>
            <a:ext cx="2480905" cy="310158"/>
          </a:xfrm>
          <a:prstGeom prst="rect">
            <a:avLst/>
          </a:prstGeom>
          <a:noFill/>
          <a:ln/>
        </p:spPr>
        <p:txBody>
          <a:bodyPr wrap="none" lIns="0" tIns="0" rIns="0" bIns="0" rtlCol="0" anchor="t"/>
          <a:lstStyle/>
          <a:p>
            <a:pPr marL="0" indent="0" algn="ctr">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2025-2026</a:t>
            </a:r>
            <a:endParaRPr lang="en-US" sz="1950" dirty="0"/>
          </a:p>
        </p:txBody>
      </p:sp>
      <p:sp>
        <p:nvSpPr>
          <p:cNvPr id="13" name="Text 11"/>
          <p:cNvSpPr/>
          <p:nvPr/>
        </p:nvSpPr>
        <p:spPr>
          <a:xfrm>
            <a:off x="3650218" y="7217807"/>
            <a:ext cx="4671655" cy="1905238"/>
          </a:xfrm>
          <a:prstGeom prst="rect">
            <a:avLst/>
          </a:prstGeom>
          <a:noFill/>
          <a:ln/>
        </p:spPr>
        <p:txBody>
          <a:bodyPr wrap="square" lIns="0" tIns="0" rIns="0" bIns="0" rtlCol="0" anchor="t"/>
          <a:lstStyle/>
          <a:p>
            <a:pPr marL="0" indent="0" algn="ctr">
              <a:lnSpc>
                <a:spcPts val="2500"/>
              </a:lnSpc>
              <a:buNone/>
            </a:pPr>
            <a:r>
              <a:rPr lang="en-US" sz="1550" b="1" dirty="0">
                <a:solidFill>
                  <a:srgbClr val="333F70"/>
                </a:solidFill>
                <a:latin typeface="Open Sans" pitchFamily="34" charset="0"/>
                <a:ea typeface="Open Sans" pitchFamily="34" charset="-122"/>
                <a:cs typeface="Open Sans" pitchFamily="34" charset="-120"/>
              </a:rPr>
              <a:t>Жасанды интеллект</a:t>
            </a:r>
            <a:r>
              <a:rPr lang="en-US" sz="1550" dirty="0">
                <a:solidFill>
                  <a:srgbClr val="333F70"/>
                </a:solidFill>
                <a:latin typeface="Open Sans" pitchFamily="34" charset="0"/>
                <a:ea typeface="Open Sans" pitchFamily="34" charset="-122"/>
                <a:cs typeface="Open Sans" pitchFamily="34" charset="-120"/>
              </a:rPr>
              <a:t>AI және машиналық оқыту аномалияларды анықтауда, қауіптерді болжауда және киберқауіптерді талдауда қолданылады. Шабуылдарды болдырмау проактивті сипат алады.</a:t>
            </a:r>
            <a:endParaRPr lang="en-US" sz="1550" dirty="0"/>
          </a:p>
        </p:txBody>
      </p:sp>
      <p:sp>
        <p:nvSpPr>
          <p:cNvPr id="14" name="Shape 12"/>
          <p:cNvSpPr/>
          <p:nvPr/>
        </p:nvSpPr>
        <p:spPr>
          <a:xfrm>
            <a:off x="8632746" y="5399484"/>
            <a:ext cx="22860" cy="595313"/>
          </a:xfrm>
          <a:prstGeom prst="roundRect">
            <a:avLst>
              <a:gd name="adj" fmla="val 364651"/>
            </a:avLst>
          </a:prstGeom>
          <a:solidFill>
            <a:srgbClr val="BCDBD4"/>
          </a:solidFill>
          <a:ln/>
        </p:spPr>
        <p:txBody>
          <a:bodyPr/>
          <a:lstStyle/>
          <a:p>
            <a:endParaRPr lang="ru-RU"/>
          </a:p>
        </p:txBody>
      </p:sp>
      <p:sp>
        <p:nvSpPr>
          <p:cNvPr id="15" name="Shape 13"/>
          <p:cNvSpPr/>
          <p:nvPr/>
        </p:nvSpPr>
        <p:spPr>
          <a:xfrm>
            <a:off x="8420933" y="5771555"/>
            <a:ext cx="446484" cy="446484"/>
          </a:xfrm>
          <a:prstGeom prst="roundRect">
            <a:avLst>
              <a:gd name="adj" fmla="val 18670"/>
            </a:avLst>
          </a:prstGeom>
          <a:solidFill>
            <a:srgbClr val="D6F5EE"/>
          </a:solidFill>
          <a:ln w="7620">
            <a:solidFill>
              <a:srgbClr val="BCDBD4"/>
            </a:solidFill>
            <a:prstDash val="solid"/>
          </a:ln>
        </p:spPr>
        <p:txBody>
          <a:bodyPr/>
          <a:lstStyle/>
          <a:p>
            <a:endParaRPr lang="ru-RU"/>
          </a:p>
        </p:txBody>
      </p:sp>
      <p:sp>
        <p:nvSpPr>
          <p:cNvPr id="16" name="Text 14"/>
          <p:cNvSpPr/>
          <p:nvPr/>
        </p:nvSpPr>
        <p:spPr>
          <a:xfrm>
            <a:off x="8495348" y="5808762"/>
            <a:ext cx="297656" cy="372070"/>
          </a:xfrm>
          <a:prstGeom prst="rect">
            <a:avLst/>
          </a:prstGeom>
          <a:noFill/>
          <a:ln/>
        </p:spPr>
        <p:txBody>
          <a:bodyPr wrap="none" lIns="0" tIns="0" rIns="0" bIns="0" rtlCol="0" anchor="t"/>
          <a:lstStyle/>
          <a:p>
            <a:pPr marL="0" indent="0" algn="ctr">
              <a:lnSpc>
                <a:spcPts val="2300"/>
              </a:lnSpc>
              <a:buNone/>
            </a:pPr>
            <a:r>
              <a:rPr lang="en-US" sz="2300" b="1" dirty="0">
                <a:solidFill>
                  <a:srgbClr val="333F70"/>
                </a:solidFill>
                <a:latin typeface="Unbounded Bold" pitchFamily="34" charset="0"/>
                <a:ea typeface="Unbounded Bold" pitchFamily="34" charset="-122"/>
                <a:cs typeface="Unbounded Bold" pitchFamily="34" charset="-120"/>
              </a:rPr>
              <a:t>3</a:t>
            </a:r>
            <a:endParaRPr lang="en-US" sz="2300" dirty="0"/>
          </a:p>
        </p:txBody>
      </p:sp>
      <p:sp>
        <p:nvSpPr>
          <p:cNvPr id="17" name="Text 15"/>
          <p:cNvSpPr/>
          <p:nvPr/>
        </p:nvSpPr>
        <p:spPr>
          <a:xfrm>
            <a:off x="7403783" y="2866549"/>
            <a:ext cx="2480905" cy="310158"/>
          </a:xfrm>
          <a:prstGeom prst="rect">
            <a:avLst/>
          </a:prstGeom>
          <a:noFill/>
          <a:ln/>
        </p:spPr>
        <p:txBody>
          <a:bodyPr wrap="none" lIns="0" tIns="0" rIns="0" bIns="0" rtlCol="0" anchor="t"/>
          <a:lstStyle/>
          <a:p>
            <a:pPr marL="0" indent="0" algn="ctr">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2026-2027</a:t>
            </a:r>
            <a:endParaRPr lang="en-US" sz="1950" dirty="0"/>
          </a:p>
        </p:txBody>
      </p:sp>
      <p:sp>
        <p:nvSpPr>
          <p:cNvPr id="18" name="Text 16"/>
          <p:cNvSpPr/>
          <p:nvPr/>
        </p:nvSpPr>
        <p:spPr>
          <a:xfrm>
            <a:off x="6308408" y="3295769"/>
            <a:ext cx="4671655" cy="1270159"/>
          </a:xfrm>
          <a:prstGeom prst="rect">
            <a:avLst/>
          </a:prstGeom>
          <a:noFill/>
          <a:ln/>
        </p:spPr>
        <p:txBody>
          <a:bodyPr wrap="square" lIns="0" tIns="0" rIns="0" bIns="0" rtlCol="0" anchor="t"/>
          <a:lstStyle/>
          <a:p>
            <a:pPr marL="0" indent="0" algn="ctr">
              <a:lnSpc>
                <a:spcPts val="2500"/>
              </a:lnSpc>
              <a:buNone/>
            </a:pPr>
            <a:r>
              <a:rPr lang="en-US" sz="1550" b="1" dirty="0">
                <a:solidFill>
                  <a:srgbClr val="333F70"/>
                </a:solidFill>
                <a:latin typeface="Open Sans" pitchFamily="34" charset="0"/>
                <a:ea typeface="Open Sans" pitchFamily="34" charset="-122"/>
                <a:cs typeface="Open Sans" pitchFamily="34" charset="-120"/>
              </a:rPr>
              <a:t>Zero Trust архитектурасы</a:t>
            </a:r>
            <a:r>
              <a:rPr lang="en-US" sz="1550" dirty="0">
                <a:solidFill>
                  <a:srgbClr val="333F70"/>
                </a:solidFill>
                <a:latin typeface="Open Sans" pitchFamily="34" charset="0"/>
                <a:ea typeface="Open Sans" pitchFamily="34" charset="-122"/>
                <a:cs typeface="Open Sans" pitchFamily="34" charset="-120"/>
              </a:rPr>
              <a:t>"Ешкімге сенбе, әрқашан тексер" принципі. Барлық қол жеткізу талаптары расталады, желі бөлінеді, микросегментация қолданылады.</a:t>
            </a:r>
            <a:endParaRPr lang="en-US" sz="1550" dirty="0"/>
          </a:p>
        </p:txBody>
      </p:sp>
      <p:sp>
        <p:nvSpPr>
          <p:cNvPr id="19" name="Shape 17"/>
          <p:cNvSpPr/>
          <p:nvPr/>
        </p:nvSpPr>
        <p:spPr>
          <a:xfrm>
            <a:off x="11290935" y="5994797"/>
            <a:ext cx="22860" cy="595313"/>
          </a:xfrm>
          <a:prstGeom prst="roundRect">
            <a:avLst>
              <a:gd name="adj" fmla="val 364651"/>
            </a:avLst>
          </a:prstGeom>
          <a:solidFill>
            <a:srgbClr val="BCDBD4"/>
          </a:solidFill>
          <a:ln/>
        </p:spPr>
        <p:txBody>
          <a:bodyPr/>
          <a:lstStyle/>
          <a:p>
            <a:endParaRPr lang="ru-RU"/>
          </a:p>
        </p:txBody>
      </p:sp>
      <p:sp>
        <p:nvSpPr>
          <p:cNvPr id="20" name="Shape 18"/>
          <p:cNvSpPr/>
          <p:nvPr/>
        </p:nvSpPr>
        <p:spPr>
          <a:xfrm>
            <a:off x="11079123" y="5771555"/>
            <a:ext cx="446484" cy="446484"/>
          </a:xfrm>
          <a:prstGeom prst="roundRect">
            <a:avLst>
              <a:gd name="adj" fmla="val 18670"/>
            </a:avLst>
          </a:prstGeom>
          <a:solidFill>
            <a:srgbClr val="D6F5EE"/>
          </a:solidFill>
          <a:ln w="7620">
            <a:solidFill>
              <a:srgbClr val="BCDBD4"/>
            </a:solidFill>
            <a:prstDash val="solid"/>
          </a:ln>
        </p:spPr>
        <p:txBody>
          <a:bodyPr/>
          <a:lstStyle/>
          <a:p>
            <a:endParaRPr lang="ru-RU"/>
          </a:p>
        </p:txBody>
      </p:sp>
      <p:sp>
        <p:nvSpPr>
          <p:cNvPr id="21" name="Text 19"/>
          <p:cNvSpPr/>
          <p:nvPr/>
        </p:nvSpPr>
        <p:spPr>
          <a:xfrm>
            <a:off x="11153537" y="5808762"/>
            <a:ext cx="297656" cy="372070"/>
          </a:xfrm>
          <a:prstGeom prst="rect">
            <a:avLst/>
          </a:prstGeom>
          <a:noFill/>
          <a:ln/>
        </p:spPr>
        <p:txBody>
          <a:bodyPr wrap="none" lIns="0" tIns="0" rIns="0" bIns="0" rtlCol="0" anchor="t"/>
          <a:lstStyle/>
          <a:p>
            <a:pPr marL="0" indent="0" algn="ctr">
              <a:lnSpc>
                <a:spcPts val="2300"/>
              </a:lnSpc>
              <a:buNone/>
            </a:pPr>
            <a:r>
              <a:rPr lang="en-US" sz="2300" b="1" dirty="0">
                <a:solidFill>
                  <a:srgbClr val="333F70"/>
                </a:solidFill>
                <a:latin typeface="Unbounded Bold" pitchFamily="34" charset="0"/>
                <a:ea typeface="Unbounded Bold" pitchFamily="34" charset="-122"/>
                <a:cs typeface="Unbounded Bold" pitchFamily="34" charset="-120"/>
              </a:rPr>
              <a:t>4</a:t>
            </a:r>
            <a:endParaRPr lang="en-US" sz="2300" dirty="0"/>
          </a:p>
        </p:txBody>
      </p:sp>
      <p:sp>
        <p:nvSpPr>
          <p:cNvPr id="22" name="Text 20"/>
          <p:cNvSpPr/>
          <p:nvPr/>
        </p:nvSpPr>
        <p:spPr>
          <a:xfrm>
            <a:off x="10061972" y="6788587"/>
            <a:ext cx="2480905" cy="310158"/>
          </a:xfrm>
          <a:prstGeom prst="rect">
            <a:avLst/>
          </a:prstGeom>
          <a:noFill/>
          <a:ln/>
        </p:spPr>
        <p:txBody>
          <a:bodyPr wrap="none" lIns="0" tIns="0" rIns="0" bIns="0" rtlCol="0" anchor="t"/>
          <a:lstStyle/>
          <a:p>
            <a:pPr marL="0" indent="0" algn="ctr">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2027+</a:t>
            </a:r>
            <a:endParaRPr lang="en-US" sz="1950" dirty="0"/>
          </a:p>
        </p:txBody>
      </p:sp>
      <p:sp>
        <p:nvSpPr>
          <p:cNvPr id="23" name="Text 21"/>
          <p:cNvSpPr/>
          <p:nvPr/>
        </p:nvSpPr>
        <p:spPr>
          <a:xfrm>
            <a:off x="8966597" y="7217807"/>
            <a:ext cx="4671655" cy="1587698"/>
          </a:xfrm>
          <a:prstGeom prst="rect">
            <a:avLst/>
          </a:prstGeom>
          <a:noFill/>
          <a:ln/>
        </p:spPr>
        <p:txBody>
          <a:bodyPr wrap="square" lIns="0" tIns="0" rIns="0" bIns="0" rtlCol="0" anchor="t"/>
          <a:lstStyle/>
          <a:p>
            <a:pPr marL="0" indent="0" algn="ctr">
              <a:lnSpc>
                <a:spcPts val="2500"/>
              </a:lnSpc>
              <a:buNone/>
            </a:pPr>
            <a:r>
              <a:rPr lang="en-US" sz="1550" b="1" dirty="0">
                <a:solidFill>
                  <a:srgbClr val="333F70"/>
                </a:solidFill>
                <a:latin typeface="Open Sans" pitchFamily="34" charset="0"/>
                <a:ea typeface="Open Sans" pitchFamily="34" charset="-122"/>
                <a:cs typeface="Open Sans" pitchFamily="34" charset="-120"/>
              </a:rPr>
              <a:t>Кванттық қауіпсіздік</a:t>
            </a:r>
            <a:r>
              <a:rPr lang="en-US" sz="1550" dirty="0">
                <a:solidFill>
                  <a:srgbClr val="333F70"/>
                </a:solidFill>
                <a:latin typeface="Open Sans" pitchFamily="34" charset="0"/>
                <a:ea typeface="Open Sans" pitchFamily="34" charset="-122"/>
                <a:cs typeface="Open Sans" pitchFamily="34" charset="-120"/>
              </a:rPr>
              <a:t>Кванттық есептеудің дамуы қазіргі криптографияны бұзуы мүмкін. Пост-кванттық криптография стандарттары әзірленуде және енгізілуде.</a:t>
            </a:r>
            <a:endParaRPr lang="en-US" sz="155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10972800"/>
          </a:xfrm>
          <a:prstGeom prst="rect">
            <a:avLst/>
          </a:prstGeom>
        </p:spPr>
      </p:pic>
      <p:sp>
        <p:nvSpPr>
          <p:cNvPr id="3" name="Text 0"/>
          <p:cNvSpPr/>
          <p:nvPr/>
        </p:nvSpPr>
        <p:spPr>
          <a:xfrm>
            <a:off x="6280190" y="3888819"/>
            <a:ext cx="7556421" cy="992267"/>
          </a:xfrm>
          <a:prstGeom prst="rect">
            <a:avLst/>
          </a:prstGeom>
          <a:noFill/>
          <a:ln/>
        </p:spPr>
        <p:txBody>
          <a:bodyPr wrap="square" lIns="0" tIns="0" rIns="0" bIns="0" rtlCol="0" anchor="t"/>
          <a:lstStyle/>
          <a:p>
            <a:pPr marL="0" indent="0" algn="l">
              <a:lnSpc>
                <a:spcPts val="3900"/>
              </a:lnSpc>
              <a:buNone/>
            </a:pPr>
            <a:r>
              <a:rPr lang="en-US" sz="3100" b="1" dirty="0">
                <a:solidFill>
                  <a:srgbClr val="333F70"/>
                </a:solidFill>
                <a:latin typeface="Unbounded Bold" pitchFamily="34" charset="0"/>
                <a:ea typeface="Unbounded Bold" pitchFamily="34" charset="-122"/>
                <a:cs typeface="Unbounded Bold" pitchFamily="34" charset="-120"/>
              </a:rPr>
              <a:t>Ақпараттық қауіпсіздік саласындағы инновациялар</a:t>
            </a:r>
            <a:endParaRPr lang="en-US" sz="3100" dirty="0"/>
          </a:p>
        </p:txBody>
      </p:sp>
      <p:sp>
        <p:nvSpPr>
          <p:cNvPr id="4" name="Text 1"/>
          <p:cNvSpPr/>
          <p:nvPr/>
        </p:nvSpPr>
        <p:spPr>
          <a:xfrm>
            <a:off x="6280190" y="5178743"/>
            <a:ext cx="7556421" cy="190523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Киберқауіпсіздік технологиялары үздіксіз дамуда. Жасанды интеллект қазірдің өзінде қауіптерді анықтауды жақсартып, нақты уақыт режимінде шабуылдарды бұғаттауға мүмкіндік береді. Blockchain технологиясы деректердің тұтастығын қамтамасыз етеді. Биометриялық аутентификация дәстүрлі парольдерді ауыстырады. Бұл инновациялар болашақта қауіпсіздікті жаңа деңгейге көтереді.</a:t>
            </a:r>
            <a:endParaRPr lang="en-US" sz="155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10972800"/>
          </a:xfrm>
          <a:prstGeom prst="rect">
            <a:avLst/>
          </a:prstGeom>
        </p:spPr>
      </p:pic>
      <p:sp>
        <p:nvSpPr>
          <p:cNvPr id="5" name="Text 2"/>
          <p:cNvSpPr/>
          <p:nvPr/>
        </p:nvSpPr>
        <p:spPr>
          <a:xfrm>
            <a:off x="793790" y="3681055"/>
            <a:ext cx="7556421" cy="1860233"/>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Ақпараттық қауіпсіздік – тұрақты даму кепілі</a:t>
            </a:r>
            <a:endParaRPr lang="en-US" sz="3900" dirty="0"/>
          </a:p>
        </p:txBody>
      </p:sp>
      <p:sp>
        <p:nvSpPr>
          <p:cNvPr id="6" name="Text 3"/>
          <p:cNvSpPr/>
          <p:nvPr/>
        </p:nvSpPr>
        <p:spPr>
          <a:xfrm>
            <a:off x="793790" y="5838944"/>
            <a:ext cx="7556421" cy="190523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Ақпараттық қауіпсіздік – бұл бір реттік жоба емес, үздіксіз процесс. Қауіптер эволюциялануда, технологиялар дамуда, ал стандарттар жаңартылуда. Тұрақты даму үшін ұйымдар қауіпсіздікті өздерінің стратегиясының орталық бөлігіне айналдыруы керек. Бұл тек технологияларға инвестициялауды ғана емес, қауіпсіздік мәдениетін қалыптастыруды, персоналды дамытуды және үздік тәжірибелерді үнемі үйренуді талап етеді.</a:t>
            </a:r>
            <a:endParaRPr lang="en-US" sz="155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p:nvPr/>
        </p:nvSpPr>
        <p:spPr>
          <a:xfrm>
            <a:off x="793790" y="3071574"/>
            <a:ext cx="7181136" cy="620078"/>
          </a:xfrm>
          <a:prstGeom prst="rect">
            <a:avLst/>
          </a:prstGeom>
          <a:noFill/>
          <a:ln/>
        </p:spPr>
        <p:txBody>
          <a:bodyPr wrap="non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Негізгі қорытындылар</a:t>
            </a:r>
            <a:endParaRPr lang="en-US" sz="3900" dirty="0"/>
          </a:p>
        </p:txBody>
      </p:sp>
      <p:sp>
        <p:nvSpPr>
          <p:cNvPr id="3" name="Shape 1"/>
          <p:cNvSpPr/>
          <p:nvPr/>
        </p:nvSpPr>
        <p:spPr>
          <a:xfrm>
            <a:off x="793790" y="4088487"/>
            <a:ext cx="446484" cy="446484"/>
          </a:xfrm>
          <a:prstGeom prst="roundRect">
            <a:avLst>
              <a:gd name="adj" fmla="val 18670"/>
            </a:avLst>
          </a:prstGeom>
          <a:solidFill>
            <a:srgbClr val="D6F5EE"/>
          </a:solidFill>
          <a:ln w="7620">
            <a:solidFill>
              <a:srgbClr val="BCDBD4"/>
            </a:solidFill>
            <a:prstDash val="solid"/>
          </a:ln>
        </p:spPr>
        <p:txBody>
          <a:bodyPr/>
          <a:lstStyle/>
          <a:p>
            <a:endParaRPr lang="ru-RU"/>
          </a:p>
        </p:txBody>
      </p:sp>
      <p:sp>
        <p:nvSpPr>
          <p:cNvPr id="4" name="Text 2"/>
          <p:cNvSpPr/>
          <p:nvPr/>
        </p:nvSpPr>
        <p:spPr>
          <a:xfrm>
            <a:off x="868204" y="4125694"/>
            <a:ext cx="297656" cy="372070"/>
          </a:xfrm>
          <a:prstGeom prst="rect">
            <a:avLst/>
          </a:prstGeom>
          <a:noFill/>
          <a:ln/>
        </p:spPr>
        <p:txBody>
          <a:bodyPr wrap="none" lIns="0" tIns="0" rIns="0" bIns="0" rtlCol="0" anchor="t"/>
          <a:lstStyle/>
          <a:p>
            <a:pPr marL="0" indent="0" algn="ctr">
              <a:lnSpc>
                <a:spcPts val="2300"/>
              </a:lnSpc>
              <a:buNone/>
            </a:pPr>
            <a:r>
              <a:rPr lang="en-US" sz="2300" b="1" dirty="0">
                <a:solidFill>
                  <a:srgbClr val="333F70"/>
                </a:solidFill>
                <a:latin typeface="Unbounded Bold" pitchFamily="34" charset="0"/>
                <a:ea typeface="Unbounded Bold" pitchFamily="34" charset="-122"/>
                <a:cs typeface="Unbounded Bold" pitchFamily="34" charset="-120"/>
              </a:rPr>
              <a:t>1</a:t>
            </a:r>
            <a:endParaRPr lang="en-US" sz="2300" dirty="0"/>
          </a:p>
        </p:txBody>
      </p:sp>
      <p:sp>
        <p:nvSpPr>
          <p:cNvPr id="5" name="Text 3"/>
          <p:cNvSpPr/>
          <p:nvPr/>
        </p:nvSpPr>
        <p:spPr>
          <a:xfrm>
            <a:off x="1438632" y="4125635"/>
            <a:ext cx="3537347" cy="1116211"/>
          </a:xfrm>
          <a:prstGeom prst="rect">
            <a:avLst/>
          </a:prstGeom>
          <a:noFill/>
          <a:ln/>
        </p:spPr>
        <p:txBody>
          <a:bodyPr wrap="square" lIns="0" tIns="0" rIns="0" bIns="0" rtlCol="0" anchor="t"/>
          <a:lstStyle/>
          <a:p>
            <a:pPr marL="0" indent="0" algn="l">
              <a:lnSpc>
                <a:spcPts val="2900"/>
              </a:lnSpc>
              <a:buNone/>
            </a:pPr>
            <a:r>
              <a:rPr lang="en-US" sz="2300" b="1" dirty="0">
                <a:solidFill>
                  <a:srgbClr val="333F70"/>
                </a:solidFill>
                <a:latin typeface="Unbounded Bold" pitchFamily="34" charset="0"/>
                <a:ea typeface="Unbounded Bold" pitchFamily="34" charset="-122"/>
                <a:cs typeface="Unbounded Bold" pitchFamily="34" charset="-120"/>
              </a:rPr>
              <a:t>Модельдер мен стандарттардың маңызы</a:t>
            </a:r>
            <a:endParaRPr lang="en-US" sz="2300" dirty="0"/>
          </a:p>
        </p:txBody>
      </p:sp>
      <p:sp>
        <p:nvSpPr>
          <p:cNvPr id="6" name="Text 4"/>
          <p:cNvSpPr/>
          <p:nvPr/>
        </p:nvSpPr>
        <p:spPr>
          <a:xfrm>
            <a:off x="1438632" y="5360908"/>
            <a:ext cx="3537347" cy="254031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Ақпараттық қауіпсіздік модельдері (Bell-LaPadula, Biba, Clark-Wilson, Brewer-Nash) теориялық негіз береді, ал халықаралық стандарттар (ISO/IEC 27001, NIST) практикалық шешімдерді ұсынады. Олардың үйлесімі тиімді қорғанысты қамтамасыз етеді.</a:t>
            </a:r>
            <a:endParaRPr lang="en-US" sz="1550" dirty="0"/>
          </a:p>
        </p:txBody>
      </p:sp>
      <p:sp>
        <p:nvSpPr>
          <p:cNvPr id="7" name="Shape 5"/>
          <p:cNvSpPr/>
          <p:nvPr/>
        </p:nvSpPr>
        <p:spPr>
          <a:xfrm>
            <a:off x="5223986" y="4088487"/>
            <a:ext cx="446484" cy="446484"/>
          </a:xfrm>
          <a:prstGeom prst="roundRect">
            <a:avLst>
              <a:gd name="adj" fmla="val 18670"/>
            </a:avLst>
          </a:prstGeom>
          <a:solidFill>
            <a:srgbClr val="D6F5EE"/>
          </a:solidFill>
          <a:ln w="7620">
            <a:solidFill>
              <a:srgbClr val="BCDBD4"/>
            </a:solidFill>
            <a:prstDash val="solid"/>
          </a:ln>
        </p:spPr>
        <p:txBody>
          <a:bodyPr/>
          <a:lstStyle/>
          <a:p>
            <a:endParaRPr lang="ru-RU"/>
          </a:p>
        </p:txBody>
      </p:sp>
      <p:sp>
        <p:nvSpPr>
          <p:cNvPr id="8" name="Text 6"/>
          <p:cNvSpPr/>
          <p:nvPr/>
        </p:nvSpPr>
        <p:spPr>
          <a:xfrm>
            <a:off x="5298400" y="4125694"/>
            <a:ext cx="297656" cy="372070"/>
          </a:xfrm>
          <a:prstGeom prst="rect">
            <a:avLst/>
          </a:prstGeom>
          <a:noFill/>
          <a:ln/>
        </p:spPr>
        <p:txBody>
          <a:bodyPr wrap="none" lIns="0" tIns="0" rIns="0" bIns="0" rtlCol="0" anchor="t"/>
          <a:lstStyle/>
          <a:p>
            <a:pPr marL="0" indent="0" algn="ctr">
              <a:lnSpc>
                <a:spcPts val="2300"/>
              </a:lnSpc>
              <a:buNone/>
            </a:pPr>
            <a:r>
              <a:rPr lang="en-US" sz="2300" b="1" dirty="0">
                <a:solidFill>
                  <a:srgbClr val="333F70"/>
                </a:solidFill>
                <a:latin typeface="Unbounded Bold" pitchFamily="34" charset="0"/>
                <a:ea typeface="Unbounded Bold" pitchFamily="34" charset="-122"/>
                <a:cs typeface="Unbounded Bold" pitchFamily="34" charset="-120"/>
              </a:rPr>
              <a:t>2</a:t>
            </a:r>
            <a:endParaRPr lang="en-US" sz="2300" dirty="0"/>
          </a:p>
        </p:txBody>
      </p:sp>
      <p:sp>
        <p:nvSpPr>
          <p:cNvPr id="9" name="Text 7"/>
          <p:cNvSpPr/>
          <p:nvPr/>
        </p:nvSpPr>
        <p:spPr>
          <a:xfrm>
            <a:off x="5868829" y="4125635"/>
            <a:ext cx="3537466" cy="744141"/>
          </a:xfrm>
          <a:prstGeom prst="rect">
            <a:avLst/>
          </a:prstGeom>
          <a:noFill/>
          <a:ln/>
        </p:spPr>
        <p:txBody>
          <a:bodyPr wrap="square" lIns="0" tIns="0" rIns="0" bIns="0" rtlCol="0" anchor="t"/>
          <a:lstStyle/>
          <a:p>
            <a:pPr marL="0" indent="0" algn="l">
              <a:lnSpc>
                <a:spcPts val="2900"/>
              </a:lnSpc>
              <a:buNone/>
            </a:pPr>
            <a:r>
              <a:rPr lang="en-US" sz="2300" b="1" dirty="0">
                <a:solidFill>
                  <a:srgbClr val="333F70"/>
                </a:solidFill>
                <a:latin typeface="Unbounded Bold" pitchFamily="34" charset="0"/>
                <a:ea typeface="Unbounded Bold" pitchFamily="34" charset="-122"/>
                <a:cs typeface="Unbounded Bold" pitchFamily="34" charset="-120"/>
              </a:rPr>
              <a:t>Нормативтік-құқықтық база</a:t>
            </a:r>
            <a:endParaRPr lang="en-US" sz="2300" dirty="0"/>
          </a:p>
        </p:txBody>
      </p:sp>
      <p:sp>
        <p:nvSpPr>
          <p:cNvPr id="10" name="Text 8"/>
          <p:cNvSpPr/>
          <p:nvPr/>
        </p:nvSpPr>
        <p:spPr>
          <a:xfrm>
            <a:off x="5868829" y="4988838"/>
            <a:ext cx="3537466" cy="254031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Қазақстанда ақпараттық қауіпсіздік саласы қатаң реттеледі. ҚР Үкіметінің қаулылары, Премьер-Министрдің бұйрықтары және техникалық регламенттер мемлекеттік және жеке секторға нақты талаптар қояды. Оларға сәйкестік міндетті.</a:t>
            </a:r>
            <a:endParaRPr lang="en-US" sz="1550" dirty="0"/>
          </a:p>
        </p:txBody>
      </p:sp>
      <p:sp>
        <p:nvSpPr>
          <p:cNvPr id="11" name="Shape 9"/>
          <p:cNvSpPr/>
          <p:nvPr/>
        </p:nvSpPr>
        <p:spPr>
          <a:xfrm>
            <a:off x="9654302" y="4088487"/>
            <a:ext cx="446484" cy="446484"/>
          </a:xfrm>
          <a:prstGeom prst="roundRect">
            <a:avLst>
              <a:gd name="adj" fmla="val 18670"/>
            </a:avLst>
          </a:prstGeom>
          <a:solidFill>
            <a:srgbClr val="D6F5EE"/>
          </a:solidFill>
          <a:ln w="7620">
            <a:solidFill>
              <a:srgbClr val="BCDBD4"/>
            </a:solidFill>
            <a:prstDash val="solid"/>
          </a:ln>
        </p:spPr>
        <p:txBody>
          <a:bodyPr/>
          <a:lstStyle/>
          <a:p>
            <a:endParaRPr lang="ru-RU"/>
          </a:p>
        </p:txBody>
      </p:sp>
      <p:sp>
        <p:nvSpPr>
          <p:cNvPr id="12" name="Text 10"/>
          <p:cNvSpPr/>
          <p:nvPr/>
        </p:nvSpPr>
        <p:spPr>
          <a:xfrm>
            <a:off x="9728716" y="4125694"/>
            <a:ext cx="297656" cy="372070"/>
          </a:xfrm>
          <a:prstGeom prst="rect">
            <a:avLst/>
          </a:prstGeom>
          <a:noFill/>
          <a:ln/>
        </p:spPr>
        <p:txBody>
          <a:bodyPr wrap="none" lIns="0" tIns="0" rIns="0" bIns="0" rtlCol="0" anchor="t"/>
          <a:lstStyle/>
          <a:p>
            <a:pPr marL="0" indent="0" algn="ctr">
              <a:lnSpc>
                <a:spcPts val="2300"/>
              </a:lnSpc>
              <a:buNone/>
            </a:pPr>
            <a:r>
              <a:rPr lang="en-US" sz="2300" b="1" dirty="0">
                <a:solidFill>
                  <a:srgbClr val="333F70"/>
                </a:solidFill>
                <a:latin typeface="Unbounded Bold" pitchFamily="34" charset="0"/>
                <a:ea typeface="Unbounded Bold" pitchFamily="34" charset="-122"/>
                <a:cs typeface="Unbounded Bold" pitchFamily="34" charset="-120"/>
              </a:rPr>
              <a:t>3</a:t>
            </a:r>
            <a:endParaRPr lang="en-US" sz="2300" dirty="0"/>
          </a:p>
        </p:txBody>
      </p:sp>
      <p:sp>
        <p:nvSpPr>
          <p:cNvPr id="13" name="Text 11"/>
          <p:cNvSpPr/>
          <p:nvPr/>
        </p:nvSpPr>
        <p:spPr>
          <a:xfrm>
            <a:off x="10299144" y="4125635"/>
            <a:ext cx="3537466" cy="744141"/>
          </a:xfrm>
          <a:prstGeom prst="rect">
            <a:avLst/>
          </a:prstGeom>
          <a:noFill/>
          <a:ln/>
        </p:spPr>
        <p:txBody>
          <a:bodyPr wrap="square" lIns="0" tIns="0" rIns="0" bIns="0" rtlCol="0" anchor="t"/>
          <a:lstStyle/>
          <a:p>
            <a:pPr marL="0" indent="0" algn="l">
              <a:lnSpc>
                <a:spcPts val="2900"/>
              </a:lnSpc>
              <a:buNone/>
            </a:pPr>
            <a:r>
              <a:rPr lang="en-US" sz="2300" b="1" dirty="0">
                <a:solidFill>
                  <a:srgbClr val="333F70"/>
                </a:solidFill>
                <a:latin typeface="Unbounded Bold" pitchFamily="34" charset="0"/>
                <a:ea typeface="Unbounded Bold" pitchFamily="34" charset="-122"/>
                <a:cs typeface="Unbounded Bold" pitchFamily="34" charset="-120"/>
              </a:rPr>
              <a:t>Басқару мен технологиялар</a:t>
            </a:r>
            <a:endParaRPr lang="en-US" sz="2300" dirty="0"/>
          </a:p>
        </p:txBody>
      </p:sp>
      <p:sp>
        <p:nvSpPr>
          <p:cNvPr id="14" name="Text 12"/>
          <p:cNvSpPr/>
          <p:nvPr/>
        </p:nvSpPr>
        <p:spPr>
          <a:xfrm>
            <a:off x="10299144" y="4988838"/>
            <a:ext cx="3537466" cy="254031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Тиімді басқару (АҚБЖ, саясат, процестер) және дұрыс таңдалған технологиялар (шифрлау, аутентификация, SIEM, firewall) бірігіп қауіпсіздіктің барлық аспектілерін қамтиды. Адам факторы – қауіпсіздіктің маңызды буыны.</a:t>
            </a:r>
            <a:endParaRPr lang="en-US" sz="155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p:nvPr/>
        </p:nvSpPr>
        <p:spPr>
          <a:xfrm>
            <a:off x="581978" y="506730"/>
            <a:ext cx="13092589" cy="454581"/>
          </a:xfrm>
          <a:prstGeom prst="rect">
            <a:avLst/>
          </a:prstGeom>
          <a:noFill/>
          <a:ln/>
        </p:spPr>
        <p:txBody>
          <a:bodyPr wrap="none" lIns="0" tIns="0" rIns="0" bIns="0" rtlCol="0" anchor="t"/>
          <a:lstStyle/>
          <a:p>
            <a:pPr marL="0" indent="0" algn="l">
              <a:lnSpc>
                <a:spcPts val="3550"/>
              </a:lnSpc>
              <a:buNone/>
            </a:pPr>
            <a:r>
              <a:rPr lang="en-US" sz="2850" b="1" dirty="0">
                <a:solidFill>
                  <a:srgbClr val="333F70"/>
                </a:solidFill>
                <a:latin typeface="Unbounded Bold" pitchFamily="34" charset="0"/>
                <a:ea typeface="Unbounded Bold" pitchFamily="34" charset="-122"/>
                <a:cs typeface="Unbounded Bold" pitchFamily="34" charset="-120"/>
              </a:rPr>
              <a:t>Қауіпсіздік мәдениетін қалыптастыру – әркімнің міндеті</a:t>
            </a:r>
            <a:endParaRPr lang="en-US" sz="2850" dirty="0"/>
          </a:p>
        </p:txBody>
      </p:sp>
      <p:sp>
        <p:nvSpPr>
          <p:cNvPr id="3" name="Text 1"/>
          <p:cNvSpPr/>
          <p:nvPr/>
        </p:nvSpPr>
        <p:spPr>
          <a:xfrm>
            <a:off x="581978" y="1325047"/>
            <a:ext cx="2342555" cy="272772"/>
          </a:xfrm>
          <a:prstGeom prst="rect">
            <a:avLst/>
          </a:prstGeom>
          <a:noFill/>
          <a:ln/>
        </p:spPr>
        <p:txBody>
          <a:bodyPr wrap="none" lIns="0" tIns="0" rIns="0" bIns="0" rtlCol="0" anchor="t"/>
          <a:lstStyle/>
          <a:p>
            <a:pPr marL="0" indent="0" algn="l">
              <a:lnSpc>
                <a:spcPts val="2100"/>
              </a:lnSpc>
              <a:buNone/>
            </a:pPr>
            <a:r>
              <a:rPr lang="en-US" sz="1700" b="1" dirty="0">
                <a:solidFill>
                  <a:srgbClr val="333F70"/>
                </a:solidFill>
                <a:latin typeface="Unbounded Bold" pitchFamily="34" charset="0"/>
                <a:ea typeface="Unbounded Bold" pitchFamily="34" charset="-122"/>
                <a:cs typeface="Unbounded Bold" pitchFamily="34" charset="-120"/>
              </a:rPr>
              <a:t>Ұйымдық деңгей</a:t>
            </a:r>
            <a:endParaRPr lang="en-US" sz="1700" dirty="0"/>
          </a:p>
        </p:txBody>
      </p:sp>
      <p:pic>
        <p:nvPicPr>
          <p:cNvPr id="4" name="Image 0" descr="preencoded.png"/>
          <p:cNvPicPr>
            <a:picLocks noChangeAspect="1"/>
          </p:cNvPicPr>
          <p:nvPr/>
        </p:nvPicPr>
        <p:blipFill>
          <a:blip r:embed="rId3"/>
          <a:stretch>
            <a:fillRect/>
          </a:stretch>
        </p:blipFill>
        <p:spPr>
          <a:xfrm>
            <a:off x="581978" y="1761411"/>
            <a:ext cx="6555700" cy="6555700"/>
          </a:xfrm>
          <a:prstGeom prst="rect">
            <a:avLst/>
          </a:prstGeom>
        </p:spPr>
      </p:pic>
      <p:sp>
        <p:nvSpPr>
          <p:cNvPr id="5" name="Text 2"/>
          <p:cNvSpPr/>
          <p:nvPr/>
        </p:nvSpPr>
        <p:spPr>
          <a:xfrm>
            <a:off x="581978" y="8480703"/>
            <a:ext cx="6555700" cy="232767"/>
          </a:xfrm>
          <a:prstGeom prst="rect">
            <a:avLst/>
          </a:prstGeom>
          <a:noFill/>
          <a:ln/>
        </p:spPr>
        <p:txBody>
          <a:bodyPr wrap="none" lIns="0" tIns="0" rIns="0" bIns="0" rtlCol="0" anchor="t"/>
          <a:lstStyle/>
          <a:p>
            <a:pPr marL="342900" indent="-342900" algn="l">
              <a:lnSpc>
                <a:spcPts val="1800"/>
              </a:lnSpc>
              <a:buSzPct val="100000"/>
              <a:buChar char="•"/>
            </a:pPr>
            <a:r>
              <a:rPr lang="en-US" sz="1100" dirty="0">
                <a:solidFill>
                  <a:srgbClr val="333F70"/>
                </a:solidFill>
                <a:latin typeface="Open Sans" pitchFamily="34" charset="0"/>
                <a:ea typeface="Open Sans" pitchFamily="34" charset="-122"/>
                <a:cs typeface="Open Sans" pitchFamily="34" charset="-120"/>
              </a:rPr>
              <a:t>Басшылықтың қауіпсіздікті басым міндет деп жариялауы</a:t>
            </a:r>
            <a:endParaRPr lang="en-US" sz="1100" dirty="0"/>
          </a:p>
        </p:txBody>
      </p:sp>
      <p:sp>
        <p:nvSpPr>
          <p:cNvPr id="6" name="Text 3"/>
          <p:cNvSpPr/>
          <p:nvPr/>
        </p:nvSpPr>
        <p:spPr>
          <a:xfrm>
            <a:off x="581978" y="8764310"/>
            <a:ext cx="6555700" cy="232767"/>
          </a:xfrm>
          <a:prstGeom prst="rect">
            <a:avLst/>
          </a:prstGeom>
          <a:noFill/>
          <a:ln/>
        </p:spPr>
        <p:txBody>
          <a:bodyPr wrap="none" lIns="0" tIns="0" rIns="0" bIns="0" rtlCol="0" anchor="t"/>
          <a:lstStyle/>
          <a:p>
            <a:pPr marL="342900" indent="-342900" algn="l">
              <a:lnSpc>
                <a:spcPts val="1800"/>
              </a:lnSpc>
              <a:buSzPct val="100000"/>
              <a:buChar char="•"/>
            </a:pPr>
            <a:r>
              <a:rPr lang="en-US" sz="1100" dirty="0">
                <a:solidFill>
                  <a:srgbClr val="333F70"/>
                </a:solidFill>
                <a:latin typeface="Open Sans" pitchFamily="34" charset="0"/>
                <a:ea typeface="Open Sans" pitchFamily="34" charset="-122"/>
                <a:cs typeface="Open Sans" pitchFamily="34" charset="-120"/>
              </a:rPr>
              <a:t>Нақты саясат пен процедураларды әзірлеу</a:t>
            </a:r>
            <a:endParaRPr lang="en-US" sz="1100" dirty="0"/>
          </a:p>
        </p:txBody>
      </p:sp>
      <p:sp>
        <p:nvSpPr>
          <p:cNvPr id="7" name="Text 4"/>
          <p:cNvSpPr/>
          <p:nvPr/>
        </p:nvSpPr>
        <p:spPr>
          <a:xfrm>
            <a:off x="581978" y="9047917"/>
            <a:ext cx="6555700" cy="232767"/>
          </a:xfrm>
          <a:prstGeom prst="rect">
            <a:avLst/>
          </a:prstGeom>
          <a:noFill/>
          <a:ln/>
        </p:spPr>
        <p:txBody>
          <a:bodyPr wrap="none" lIns="0" tIns="0" rIns="0" bIns="0" rtlCol="0" anchor="t"/>
          <a:lstStyle/>
          <a:p>
            <a:pPr marL="342900" indent="-342900" algn="l">
              <a:lnSpc>
                <a:spcPts val="1800"/>
              </a:lnSpc>
              <a:buSzPct val="100000"/>
              <a:buChar char="•"/>
            </a:pPr>
            <a:r>
              <a:rPr lang="en-US" sz="1100" dirty="0">
                <a:solidFill>
                  <a:srgbClr val="333F70"/>
                </a:solidFill>
                <a:latin typeface="Open Sans" pitchFamily="34" charset="0"/>
                <a:ea typeface="Open Sans" pitchFamily="34" charset="-122"/>
                <a:cs typeface="Open Sans" pitchFamily="34" charset="-120"/>
              </a:rPr>
              <a:t>Үнемі оқыту және хабардарлық бағдарламалары</a:t>
            </a:r>
            <a:endParaRPr lang="en-US" sz="1100" dirty="0"/>
          </a:p>
        </p:txBody>
      </p:sp>
      <p:sp>
        <p:nvSpPr>
          <p:cNvPr id="8" name="Text 5"/>
          <p:cNvSpPr/>
          <p:nvPr/>
        </p:nvSpPr>
        <p:spPr>
          <a:xfrm>
            <a:off x="581978" y="9331523"/>
            <a:ext cx="6555700" cy="232767"/>
          </a:xfrm>
          <a:prstGeom prst="rect">
            <a:avLst/>
          </a:prstGeom>
          <a:noFill/>
          <a:ln/>
        </p:spPr>
        <p:txBody>
          <a:bodyPr wrap="none" lIns="0" tIns="0" rIns="0" bIns="0" rtlCol="0" anchor="t"/>
          <a:lstStyle/>
          <a:p>
            <a:pPr marL="342900" indent="-342900" algn="l">
              <a:lnSpc>
                <a:spcPts val="1800"/>
              </a:lnSpc>
              <a:buSzPct val="100000"/>
              <a:buChar char="•"/>
            </a:pPr>
            <a:r>
              <a:rPr lang="en-US" sz="1100" dirty="0">
                <a:solidFill>
                  <a:srgbClr val="333F70"/>
                </a:solidFill>
                <a:latin typeface="Open Sans" pitchFamily="34" charset="0"/>
                <a:ea typeface="Open Sans" pitchFamily="34" charset="-122"/>
                <a:cs typeface="Open Sans" pitchFamily="34" charset="-120"/>
              </a:rPr>
              <a:t>Қауіпсіз мінез-құлықты ынталандыру</a:t>
            </a:r>
            <a:endParaRPr lang="en-US" sz="1100" dirty="0"/>
          </a:p>
        </p:txBody>
      </p:sp>
      <p:sp>
        <p:nvSpPr>
          <p:cNvPr id="9" name="Text 6"/>
          <p:cNvSpPr/>
          <p:nvPr/>
        </p:nvSpPr>
        <p:spPr>
          <a:xfrm>
            <a:off x="581978" y="9615130"/>
            <a:ext cx="6555700" cy="232767"/>
          </a:xfrm>
          <a:prstGeom prst="rect">
            <a:avLst/>
          </a:prstGeom>
          <a:noFill/>
          <a:ln/>
        </p:spPr>
        <p:txBody>
          <a:bodyPr wrap="none" lIns="0" tIns="0" rIns="0" bIns="0" rtlCol="0" anchor="t"/>
          <a:lstStyle/>
          <a:p>
            <a:pPr marL="342900" indent="-342900" algn="l">
              <a:lnSpc>
                <a:spcPts val="1800"/>
              </a:lnSpc>
              <a:buSzPct val="100000"/>
              <a:buChar char="•"/>
            </a:pPr>
            <a:r>
              <a:rPr lang="en-US" sz="1100" dirty="0">
                <a:solidFill>
                  <a:srgbClr val="333F70"/>
                </a:solidFill>
                <a:latin typeface="Open Sans" pitchFamily="34" charset="0"/>
                <a:ea typeface="Open Sans" pitchFamily="34" charset="-122"/>
                <a:cs typeface="Open Sans" pitchFamily="34" charset="-120"/>
              </a:rPr>
              <a:t>Ашық қарым-қатынас мәдениеті – қателер үшін жазаламау, оқыту</a:t>
            </a:r>
            <a:endParaRPr lang="en-US" sz="1100" dirty="0"/>
          </a:p>
        </p:txBody>
      </p:sp>
      <p:sp>
        <p:nvSpPr>
          <p:cNvPr id="10" name="Text 7"/>
          <p:cNvSpPr/>
          <p:nvPr/>
        </p:nvSpPr>
        <p:spPr>
          <a:xfrm>
            <a:off x="581978" y="9898737"/>
            <a:ext cx="6555700" cy="232767"/>
          </a:xfrm>
          <a:prstGeom prst="rect">
            <a:avLst/>
          </a:prstGeom>
          <a:noFill/>
          <a:ln/>
        </p:spPr>
        <p:txBody>
          <a:bodyPr wrap="none" lIns="0" tIns="0" rIns="0" bIns="0" rtlCol="0" anchor="t"/>
          <a:lstStyle/>
          <a:p>
            <a:pPr marL="342900" indent="-342900" algn="l">
              <a:lnSpc>
                <a:spcPts val="1800"/>
              </a:lnSpc>
              <a:buSzPct val="100000"/>
              <a:buChar char="•"/>
            </a:pPr>
            <a:r>
              <a:rPr lang="en-US" sz="1100" dirty="0">
                <a:solidFill>
                  <a:srgbClr val="333F70"/>
                </a:solidFill>
                <a:latin typeface="Open Sans" pitchFamily="34" charset="0"/>
                <a:ea typeface="Open Sans" pitchFamily="34" charset="-122"/>
                <a:cs typeface="Open Sans" pitchFamily="34" charset="-120"/>
              </a:rPr>
              <a:t>Қауіпсіздік метрикаларын өлшеу және есепке алу</a:t>
            </a:r>
            <a:endParaRPr lang="en-US" sz="1100" dirty="0"/>
          </a:p>
        </p:txBody>
      </p:sp>
      <p:sp>
        <p:nvSpPr>
          <p:cNvPr id="11" name="Text 8"/>
          <p:cNvSpPr/>
          <p:nvPr/>
        </p:nvSpPr>
        <p:spPr>
          <a:xfrm>
            <a:off x="7500342" y="1325047"/>
            <a:ext cx="3176230" cy="272772"/>
          </a:xfrm>
          <a:prstGeom prst="rect">
            <a:avLst/>
          </a:prstGeom>
          <a:noFill/>
          <a:ln/>
        </p:spPr>
        <p:txBody>
          <a:bodyPr wrap="none" lIns="0" tIns="0" rIns="0" bIns="0" rtlCol="0" anchor="t"/>
          <a:lstStyle/>
          <a:p>
            <a:pPr marL="0" indent="0" algn="l">
              <a:lnSpc>
                <a:spcPts val="2100"/>
              </a:lnSpc>
              <a:buNone/>
            </a:pPr>
            <a:r>
              <a:rPr lang="en-US" sz="1700" b="1" dirty="0">
                <a:solidFill>
                  <a:srgbClr val="333F70"/>
                </a:solidFill>
                <a:latin typeface="Unbounded Bold" pitchFamily="34" charset="0"/>
                <a:ea typeface="Unbounded Bold" pitchFamily="34" charset="-122"/>
                <a:cs typeface="Unbounded Bold" pitchFamily="34" charset="-120"/>
              </a:rPr>
              <a:t>Жеке тұлға деңгейінде</a:t>
            </a:r>
            <a:endParaRPr lang="en-US" sz="1700" dirty="0"/>
          </a:p>
        </p:txBody>
      </p:sp>
      <p:pic>
        <p:nvPicPr>
          <p:cNvPr id="12" name="Image 1" descr="preencoded.png"/>
          <p:cNvPicPr>
            <a:picLocks noChangeAspect="1"/>
          </p:cNvPicPr>
          <p:nvPr/>
        </p:nvPicPr>
        <p:blipFill>
          <a:blip r:embed="rId4"/>
          <a:stretch>
            <a:fillRect/>
          </a:stretch>
        </p:blipFill>
        <p:spPr>
          <a:xfrm>
            <a:off x="7500342" y="1761411"/>
            <a:ext cx="6555700" cy="6555700"/>
          </a:xfrm>
          <a:prstGeom prst="rect">
            <a:avLst/>
          </a:prstGeom>
        </p:spPr>
      </p:pic>
      <p:sp>
        <p:nvSpPr>
          <p:cNvPr id="13" name="Text 9"/>
          <p:cNvSpPr/>
          <p:nvPr/>
        </p:nvSpPr>
        <p:spPr>
          <a:xfrm>
            <a:off x="7500342" y="8480703"/>
            <a:ext cx="6555700" cy="232767"/>
          </a:xfrm>
          <a:prstGeom prst="rect">
            <a:avLst/>
          </a:prstGeom>
          <a:noFill/>
          <a:ln/>
        </p:spPr>
        <p:txBody>
          <a:bodyPr wrap="none" lIns="0" tIns="0" rIns="0" bIns="0" rtlCol="0" anchor="t"/>
          <a:lstStyle/>
          <a:p>
            <a:pPr marL="342900" indent="-342900" algn="l">
              <a:lnSpc>
                <a:spcPts val="1800"/>
              </a:lnSpc>
              <a:buSzPct val="100000"/>
              <a:buChar char="•"/>
            </a:pPr>
            <a:r>
              <a:rPr lang="en-US" sz="1100" dirty="0">
                <a:solidFill>
                  <a:srgbClr val="333F70"/>
                </a:solidFill>
                <a:latin typeface="Open Sans" pitchFamily="34" charset="0"/>
                <a:ea typeface="Open Sans" pitchFamily="34" charset="-122"/>
                <a:cs typeface="Open Sans" pitchFamily="34" charset="-120"/>
              </a:rPr>
              <a:t>Күрделі және бірегей парольдерді пайдалану</a:t>
            </a:r>
            <a:endParaRPr lang="en-US" sz="1100" dirty="0"/>
          </a:p>
        </p:txBody>
      </p:sp>
      <p:sp>
        <p:nvSpPr>
          <p:cNvPr id="14" name="Text 10"/>
          <p:cNvSpPr/>
          <p:nvPr/>
        </p:nvSpPr>
        <p:spPr>
          <a:xfrm>
            <a:off x="7500342" y="8764310"/>
            <a:ext cx="6555700" cy="232767"/>
          </a:xfrm>
          <a:prstGeom prst="rect">
            <a:avLst/>
          </a:prstGeom>
          <a:noFill/>
          <a:ln/>
        </p:spPr>
        <p:txBody>
          <a:bodyPr wrap="none" lIns="0" tIns="0" rIns="0" bIns="0" rtlCol="0" anchor="t"/>
          <a:lstStyle/>
          <a:p>
            <a:pPr marL="342900" indent="-342900" algn="l">
              <a:lnSpc>
                <a:spcPts val="1800"/>
              </a:lnSpc>
              <a:buSzPct val="100000"/>
              <a:buChar char="•"/>
            </a:pPr>
            <a:r>
              <a:rPr lang="en-US" sz="1100" dirty="0">
                <a:solidFill>
                  <a:srgbClr val="333F70"/>
                </a:solidFill>
                <a:latin typeface="Open Sans" pitchFamily="34" charset="0"/>
                <a:ea typeface="Open Sans" pitchFamily="34" charset="-122"/>
                <a:cs typeface="Open Sans" pitchFamily="34" charset="-120"/>
              </a:rPr>
              <a:t>Көпфакторлы аутентификацияны қосу</a:t>
            </a:r>
            <a:endParaRPr lang="en-US" sz="1100" dirty="0"/>
          </a:p>
        </p:txBody>
      </p:sp>
      <p:sp>
        <p:nvSpPr>
          <p:cNvPr id="15" name="Text 11"/>
          <p:cNvSpPr/>
          <p:nvPr/>
        </p:nvSpPr>
        <p:spPr>
          <a:xfrm>
            <a:off x="7500342" y="9047917"/>
            <a:ext cx="6555700" cy="232767"/>
          </a:xfrm>
          <a:prstGeom prst="rect">
            <a:avLst/>
          </a:prstGeom>
          <a:noFill/>
          <a:ln/>
        </p:spPr>
        <p:txBody>
          <a:bodyPr wrap="none" lIns="0" tIns="0" rIns="0" bIns="0" rtlCol="0" anchor="t"/>
          <a:lstStyle/>
          <a:p>
            <a:pPr marL="342900" indent="-342900" algn="l">
              <a:lnSpc>
                <a:spcPts val="1800"/>
              </a:lnSpc>
              <a:buSzPct val="100000"/>
              <a:buChar char="•"/>
            </a:pPr>
            <a:r>
              <a:rPr lang="en-US" sz="1100" dirty="0">
                <a:solidFill>
                  <a:srgbClr val="333F70"/>
                </a:solidFill>
                <a:latin typeface="Open Sans" pitchFamily="34" charset="0"/>
                <a:ea typeface="Open Sans" pitchFamily="34" charset="-122"/>
                <a:cs typeface="Open Sans" pitchFamily="34" charset="-120"/>
              </a:rPr>
              <a:t>Фишингтік хаттарды тану және хабарлау</a:t>
            </a:r>
            <a:endParaRPr lang="en-US" sz="1100" dirty="0"/>
          </a:p>
        </p:txBody>
      </p:sp>
      <p:sp>
        <p:nvSpPr>
          <p:cNvPr id="16" name="Text 12"/>
          <p:cNvSpPr/>
          <p:nvPr/>
        </p:nvSpPr>
        <p:spPr>
          <a:xfrm>
            <a:off x="7500342" y="9331523"/>
            <a:ext cx="6555700" cy="232767"/>
          </a:xfrm>
          <a:prstGeom prst="rect">
            <a:avLst/>
          </a:prstGeom>
          <a:noFill/>
          <a:ln/>
        </p:spPr>
        <p:txBody>
          <a:bodyPr wrap="none" lIns="0" tIns="0" rIns="0" bIns="0" rtlCol="0" anchor="t"/>
          <a:lstStyle/>
          <a:p>
            <a:pPr marL="342900" indent="-342900" algn="l">
              <a:lnSpc>
                <a:spcPts val="1800"/>
              </a:lnSpc>
              <a:buSzPct val="100000"/>
              <a:buChar char="•"/>
            </a:pPr>
            <a:r>
              <a:rPr lang="en-US" sz="1100" dirty="0">
                <a:solidFill>
                  <a:srgbClr val="333F70"/>
                </a:solidFill>
                <a:latin typeface="Open Sans" pitchFamily="34" charset="0"/>
                <a:ea typeface="Open Sans" pitchFamily="34" charset="-122"/>
                <a:cs typeface="Open Sans" pitchFamily="34" charset="-120"/>
              </a:rPr>
              <a:t>Бағдарламаларды үнемі жаңарту</a:t>
            </a:r>
            <a:endParaRPr lang="en-US" sz="1100" dirty="0"/>
          </a:p>
        </p:txBody>
      </p:sp>
      <p:sp>
        <p:nvSpPr>
          <p:cNvPr id="17" name="Text 13"/>
          <p:cNvSpPr/>
          <p:nvPr/>
        </p:nvSpPr>
        <p:spPr>
          <a:xfrm>
            <a:off x="7500342" y="9615130"/>
            <a:ext cx="6555700" cy="232767"/>
          </a:xfrm>
          <a:prstGeom prst="rect">
            <a:avLst/>
          </a:prstGeom>
          <a:noFill/>
          <a:ln/>
        </p:spPr>
        <p:txBody>
          <a:bodyPr wrap="none" lIns="0" tIns="0" rIns="0" bIns="0" rtlCol="0" anchor="t"/>
          <a:lstStyle/>
          <a:p>
            <a:pPr marL="342900" indent="-342900" algn="l">
              <a:lnSpc>
                <a:spcPts val="1800"/>
              </a:lnSpc>
              <a:buSzPct val="100000"/>
              <a:buChar char="•"/>
            </a:pPr>
            <a:r>
              <a:rPr lang="en-US" sz="1100" dirty="0">
                <a:solidFill>
                  <a:srgbClr val="333F70"/>
                </a:solidFill>
                <a:latin typeface="Open Sans" pitchFamily="34" charset="0"/>
                <a:ea typeface="Open Sans" pitchFamily="34" charset="-122"/>
                <a:cs typeface="Open Sans" pitchFamily="34" charset="-120"/>
              </a:rPr>
              <a:t>Жеке және жұмыс құрылғыларын бөлу</a:t>
            </a:r>
            <a:endParaRPr lang="en-US" sz="1100" dirty="0"/>
          </a:p>
        </p:txBody>
      </p:sp>
      <p:sp>
        <p:nvSpPr>
          <p:cNvPr id="18" name="Text 14"/>
          <p:cNvSpPr/>
          <p:nvPr/>
        </p:nvSpPr>
        <p:spPr>
          <a:xfrm>
            <a:off x="7500342" y="9898737"/>
            <a:ext cx="6555700" cy="232767"/>
          </a:xfrm>
          <a:prstGeom prst="rect">
            <a:avLst/>
          </a:prstGeom>
          <a:noFill/>
          <a:ln/>
        </p:spPr>
        <p:txBody>
          <a:bodyPr wrap="none" lIns="0" tIns="0" rIns="0" bIns="0" rtlCol="0" anchor="t"/>
          <a:lstStyle/>
          <a:p>
            <a:pPr marL="342900" indent="-342900" algn="l">
              <a:lnSpc>
                <a:spcPts val="1800"/>
              </a:lnSpc>
              <a:buSzPct val="100000"/>
              <a:buChar char="•"/>
            </a:pPr>
            <a:r>
              <a:rPr lang="en-US" sz="1100" dirty="0">
                <a:solidFill>
                  <a:srgbClr val="333F70"/>
                </a:solidFill>
                <a:latin typeface="Open Sans" pitchFamily="34" charset="0"/>
                <a:ea typeface="Open Sans" pitchFamily="34" charset="-122"/>
                <a:cs typeface="Open Sans" pitchFamily="34" charset="-120"/>
              </a:rPr>
              <a:t>Күдікті әрекеттер туралы хабарлау</a:t>
            </a:r>
            <a:endParaRPr lang="en-US" sz="1100" dirty="0"/>
          </a:p>
        </p:txBody>
      </p:sp>
      <p:sp>
        <p:nvSpPr>
          <p:cNvPr id="19" name="Text 15"/>
          <p:cNvSpPr/>
          <p:nvPr/>
        </p:nvSpPr>
        <p:spPr>
          <a:xfrm>
            <a:off x="7500342" y="10182344"/>
            <a:ext cx="6555700" cy="232767"/>
          </a:xfrm>
          <a:prstGeom prst="rect">
            <a:avLst/>
          </a:prstGeom>
          <a:noFill/>
          <a:ln/>
        </p:spPr>
        <p:txBody>
          <a:bodyPr wrap="none" lIns="0" tIns="0" rIns="0" bIns="0" rtlCol="0" anchor="t"/>
          <a:lstStyle/>
          <a:p>
            <a:pPr marL="342900" indent="-342900" algn="l">
              <a:lnSpc>
                <a:spcPts val="1800"/>
              </a:lnSpc>
              <a:buSzPct val="100000"/>
              <a:buChar char="•"/>
            </a:pPr>
            <a:r>
              <a:rPr lang="en-US" sz="1100" dirty="0">
                <a:solidFill>
                  <a:srgbClr val="333F70"/>
                </a:solidFill>
                <a:latin typeface="Open Sans" pitchFamily="34" charset="0"/>
                <a:ea typeface="Open Sans" pitchFamily="34" charset="-122"/>
                <a:cs typeface="Open Sans" pitchFamily="34" charset="-120"/>
              </a:rPr>
              <a:t>Қауіпсіздік саясатын білу және сақтау</a:t>
            </a:r>
            <a:endParaRPr lang="en-US" sz="11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480905"/>
          </a:xfrm>
          <a:prstGeom prst="rect">
            <a:avLst/>
          </a:prstGeom>
        </p:spPr>
      </p:pic>
      <p:sp>
        <p:nvSpPr>
          <p:cNvPr id="3" name="Text 0"/>
          <p:cNvSpPr/>
          <p:nvPr/>
        </p:nvSpPr>
        <p:spPr>
          <a:xfrm>
            <a:off x="793790" y="3060740"/>
            <a:ext cx="6532602" cy="620078"/>
          </a:xfrm>
          <a:prstGeom prst="rect">
            <a:avLst/>
          </a:prstGeom>
          <a:noFill/>
          <a:ln/>
        </p:spPr>
        <p:txBody>
          <a:bodyPr wrap="non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Қорытынды шақыру</a:t>
            </a:r>
            <a:endParaRPr lang="en-US" sz="3900" dirty="0"/>
          </a:p>
        </p:txBody>
      </p:sp>
      <p:sp>
        <p:nvSpPr>
          <p:cNvPr id="4" name="Text 1"/>
          <p:cNvSpPr/>
          <p:nvPr/>
        </p:nvSpPr>
        <p:spPr>
          <a:xfrm>
            <a:off x="1091446" y="4276130"/>
            <a:ext cx="12745164" cy="744141"/>
          </a:xfrm>
          <a:prstGeom prst="rect">
            <a:avLst/>
          </a:prstGeom>
          <a:noFill/>
          <a:ln/>
        </p:spPr>
        <p:txBody>
          <a:bodyPr wrap="square" lIns="0" tIns="0" rIns="0" bIns="0" rtlCol="0" anchor="t"/>
          <a:lstStyle/>
          <a:p>
            <a:pPr marL="0" indent="0" algn="l">
              <a:lnSpc>
                <a:spcPts val="2900"/>
              </a:lnSpc>
              <a:buNone/>
            </a:pPr>
            <a:r>
              <a:rPr lang="en-US" sz="2300" b="1" dirty="0">
                <a:solidFill>
                  <a:srgbClr val="333F70"/>
                </a:solidFill>
                <a:latin typeface="Unbounded Bold" pitchFamily="34" charset="0"/>
                <a:ea typeface="Unbounded Bold" pitchFamily="34" charset="-122"/>
                <a:cs typeface="Unbounded Bold" pitchFamily="34" charset="-120"/>
              </a:rPr>
              <a:t>Ақпараттық қауіпсіздік – бұл бір адамның немесе бөлімнің міндеті емес, бүкіл ұйымның жауапкершілігі</a:t>
            </a:r>
            <a:endParaRPr lang="en-US" sz="2300" dirty="0"/>
          </a:p>
        </p:txBody>
      </p:sp>
      <p:sp>
        <p:nvSpPr>
          <p:cNvPr id="5" name="Shape 2"/>
          <p:cNvSpPr/>
          <p:nvPr/>
        </p:nvSpPr>
        <p:spPr>
          <a:xfrm>
            <a:off x="793790" y="3978473"/>
            <a:ext cx="22860" cy="1339453"/>
          </a:xfrm>
          <a:prstGeom prst="rect">
            <a:avLst/>
          </a:prstGeom>
          <a:solidFill>
            <a:srgbClr val="26A688"/>
          </a:solidFill>
          <a:ln/>
        </p:spPr>
        <p:txBody>
          <a:bodyPr/>
          <a:lstStyle/>
          <a:p>
            <a:endParaRPr lang="ru-RU"/>
          </a:p>
        </p:txBody>
      </p:sp>
      <p:sp>
        <p:nvSpPr>
          <p:cNvPr id="6" name="Shape 3"/>
          <p:cNvSpPr/>
          <p:nvPr/>
        </p:nvSpPr>
        <p:spPr>
          <a:xfrm>
            <a:off x="793790" y="5541169"/>
            <a:ext cx="6422231" cy="595313"/>
          </a:xfrm>
          <a:prstGeom prst="roundRect">
            <a:avLst>
              <a:gd name="adj" fmla="val 480089"/>
            </a:avLst>
          </a:prstGeom>
          <a:solidFill>
            <a:srgbClr val="D6F5EE"/>
          </a:solidFill>
          <a:ln w="7620">
            <a:solidFill>
              <a:srgbClr val="BCDBD4"/>
            </a:solidFill>
            <a:prstDash val="solid"/>
          </a:ln>
        </p:spPr>
        <p:txBody>
          <a:bodyPr/>
          <a:lstStyle/>
          <a:p>
            <a:endParaRPr lang="ru-RU"/>
          </a:p>
        </p:txBody>
      </p:sp>
      <p:pic>
        <p:nvPicPr>
          <p:cNvPr id="7"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856077" y="5689878"/>
            <a:ext cx="297656" cy="297656"/>
          </a:xfrm>
          <a:prstGeom prst="rect">
            <a:avLst/>
          </a:prstGeom>
        </p:spPr>
      </p:pic>
      <p:sp>
        <p:nvSpPr>
          <p:cNvPr id="8" name="Text 4"/>
          <p:cNvSpPr/>
          <p:nvPr/>
        </p:nvSpPr>
        <p:spPr>
          <a:xfrm>
            <a:off x="992148" y="6334839"/>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Хабардарлық</a:t>
            </a:r>
            <a:endParaRPr lang="en-US" sz="1950" dirty="0"/>
          </a:p>
        </p:txBody>
      </p:sp>
      <p:sp>
        <p:nvSpPr>
          <p:cNvPr id="9" name="Text 5"/>
          <p:cNvSpPr/>
          <p:nvPr/>
        </p:nvSpPr>
        <p:spPr>
          <a:xfrm>
            <a:off x="992148" y="6764060"/>
            <a:ext cx="6025515" cy="317540"/>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Қауіптерді білу және сақ болу</a:t>
            </a:r>
            <a:endParaRPr lang="en-US" sz="1550" dirty="0"/>
          </a:p>
        </p:txBody>
      </p:sp>
      <p:sp>
        <p:nvSpPr>
          <p:cNvPr id="10" name="Shape 6"/>
          <p:cNvSpPr/>
          <p:nvPr/>
        </p:nvSpPr>
        <p:spPr>
          <a:xfrm>
            <a:off x="7414379" y="5541169"/>
            <a:ext cx="6422231" cy="595313"/>
          </a:xfrm>
          <a:prstGeom prst="roundRect">
            <a:avLst>
              <a:gd name="adj" fmla="val 480089"/>
            </a:avLst>
          </a:prstGeom>
          <a:solidFill>
            <a:srgbClr val="D6F5EE"/>
          </a:solidFill>
          <a:ln w="7620">
            <a:solidFill>
              <a:srgbClr val="BCDBD4"/>
            </a:solidFill>
            <a:prstDash val="solid"/>
          </a:ln>
        </p:spPr>
        <p:txBody>
          <a:bodyPr/>
          <a:lstStyle/>
          <a:p>
            <a:endParaRPr lang="ru-RU"/>
          </a:p>
        </p:txBody>
      </p:sp>
      <p:pic>
        <p:nvPicPr>
          <p:cNvPr id="11"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476667" y="5689878"/>
            <a:ext cx="297656" cy="297656"/>
          </a:xfrm>
          <a:prstGeom prst="rect">
            <a:avLst/>
          </a:prstGeom>
        </p:spPr>
      </p:pic>
      <p:sp>
        <p:nvSpPr>
          <p:cNvPr id="12" name="Text 7"/>
          <p:cNvSpPr/>
          <p:nvPr/>
        </p:nvSpPr>
        <p:spPr>
          <a:xfrm>
            <a:off x="7612737" y="6334839"/>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Оқыту</a:t>
            </a:r>
            <a:endParaRPr lang="en-US" sz="1950" dirty="0"/>
          </a:p>
        </p:txBody>
      </p:sp>
      <p:sp>
        <p:nvSpPr>
          <p:cNvPr id="13" name="Text 8"/>
          <p:cNvSpPr/>
          <p:nvPr/>
        </p:nvSpPr>
        <p:spPr>
          <a:xfrm>
            <a:off x="7612737" y="6764060"/>
            <a:ext cx="6025515" cy="317540"/>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Үздіксіз білім алу және дағдыларды дамыту</a:t>
            </a:r>
            <a:endParaRPr lang="en-US" sz="1550" dirty="0"/>
          </a:p>
        </p:txBody>
      </p:sp>
      <p:sp>
        <p:nvSpPr>
          <p:cNvPr id="14" name="Shape 9"/>
          <p:cNvSpPr/>
          <p:nvPr/>
        </p:nvSpPr>
        <p:spPr>
          <a:xfrm>
            <a:off x="793790" y="7478316"/>
            <a:ext cx="6422231" cy="595313"/>
          </a:xfrm>
          <a:prstGeom prst="roundRect">
            <a:avLst>
              <a:gd name="adj" fmla="val 480089"/>
            </a:avLst>
          </a:prstGeom>
          <a:solidFill>
            <a:srgbClr val="D6F5EE"/>
          </a:solidFill>
          <a:ln w="7620">
            <a:solidFill>
              <a:srgbClr val="BCDBD4"/>
            </a:solidFill>
            <a:prstDash val="solid"/>
          </a:ln>
        </p:spPr>
        <p:txBody>
          <a:bodyPr/>
          <a:lstStyle/>
          <a:p>
            <a:endParaRPr lang="ru-RU"/>
          </a:p>
        </p:txBody>
      </p:sp>
      <p:pic>
        <p:nvPicPr>
          <p:cNvPr id="15"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3856077" y="7627025"/>
            <a:ext cx="297656" cy="297656"/>
          </a:xfrm>
          <a:prstGeom prst="rect">
            <a:avLst/>
          </a:prstGeom>
        </p:spPr>
      </p:pic>
      <p:sp>
        <p:nvSpPr>
          <p:cNvPr id="16" name="Text 10"/>
          <p:cNvSpPr/>
          <p:nvPr/>
        </p:nvSpPr>
        <p:spPr>
          <a:xfrm>
            <a:off x="992148" y="8271986"/>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Енгізу</a:t>
            </a:r>
            <a:endParaRPr lang="en-US" sz="1950" dirty="0"/>
          </a:p>
        </p:txBody>
      </p:sp>
      <p:sp>
        <p:nvSpPr>
          <p:cNvPr id="17" name="Text 11"/>
          <p:cNvSpPr/>
          <p:nvPr/>
        </p:nvSpPr>
        <p:spPr>
          <a:xfrm>
            <a:off x="992148" y="8701207"/>
            <a:ext cx="6025515" cy="317540"/>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Үздік тәжірибелерді жүзеге асыру</a:t>
            </a:r>
            <a:endParaRPr lang="en-US" sz="1550" dirty="0"/>
          </a:p>
        </p:txBody>
      </p:sp>
      <p:sp>
        <p:nvSpPr>
          <p:cNvPr id="18" name="Shape 12"/>
          <p:cNvSpPr/>
          <p:nvPr/>
        </p:nvSpPr>
        <p:spPr>
          <a:xfrm>
            <a:off x="7414379" y="7478316"/>
            <a:ext cx="6422231" cy="595313"/>
          </a:xfrm>
          <a:prstGeom prst="roundRect">
            <a:avLst>
              <a:gd name="adj" fmla="val 480089"/>
            </a:avLst>
          </a:prstGeom>
          <a:solidFill>
            <a:srgbClr val="D6F5EE"/>
          </a:solidFill>
          <a:ln w="7620">
            <a:solidFill>
              <a:srgbClr val="BCDBD4"/>
            </a:solidFill>
            <a:prstDash val="solid"/>
          </a:ln>
        </p:spPr>
        <p:txBody>
          <a:bodyPr/>
          <a:lstStyle/>
          <a:p>
            <a:endParaRPr lang="ru-RU"/>
          </a:p>
        </p:txBody>
      </p:sp>
      <p:pic>
        <p:nvPicPr>
          <p:cNvPr id="19"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0476667" y="7627025"/>
            <a:ext cx="297656" cy="297656"/>
          </a:xfrm>
          <a:prstGeom prst="rect">
            <a:avLst/>
          </a:prstGeom>
        </p:spPr>
      </p:pic>
      <p:sp>
        <p:nvSpPr>
          <p:cNvPr id="20" name="Text 13"/>
          <p:cNvSpPr/>
          <p:nvPr/>
        </p:nvSpPr>
        <p:spPr>
          <a:xfrm>
            <a:off x="7612737" y="8271986"/>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Жетілдіру</a:t>
            </a:r>
            <a:endParaRPr lang="en-US" sz="1950" dirty="0"/>
          </a:p>
        </p:txBody>
      </p:sp>
      <p:sp>
        <p:nvSpPr>
          <p:cNvPr id="21" name="Text 14"/>
          <p:cNvSpPr/>
          <p:nvPr/>
        </p:nvSpPr>
        <p:spPr>
          <a:xfrm>
            <a:off x="7612737" y="8701207"/>
            <a:ext cx="6025515" cy="317540"/>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Үнемі талдау және оңтайландыру</a:t>
            </a:r>
            <a:endParaRPr lang="en-US" sz="1550" dirty="0"/>
          </a:p>
        </p:txBody>
      </p:sp>
      <p:sp>
        <p:nvSpPr>
          <p:cNvPr id="22" name="Text 15"/>
          <p:cNvSpPr/>
          <p:nvPr/>
        </p:nvSpPr>
        <p:spPr>
          <a:xfrm>
            <a:off x="793790" y="9440347"/>
            <a:ext cx="13042821"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Ақпараттық қауіпсіздікке жауапкершілікпен қарау – бұл біздің цифрлық болашағымыздың негізі. Әрбір ұйым өзінің активтерін, клиенттерін және әріптестерін қорғау үшін қауіпсіздік стандарттары мен үздік тәжірибелерді енгізуге міндетті. Бұл тек қаржылық шығындарды емес, сондай-ақ беделдік тәуекелдерді де азайтады.</a:t>
            </a:r>
            <a:endParaRPr lang="en-US" sz="15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Стандартная">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TotalTime>
  <Words>2738</Words>
  <Application>Microsoft Office PowerPoint</Application>
  <PresentationFormat>Произвольный</PresentationFormat>
  <Paragraphs>328</Paragraphs>
  <Slides>39</Slides>
  <Notes>38</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39</vt:i4>
      </vt:variant>
    </vt:vector>
  </HeadingPairs>
  <TitlesOfParts>
    <vt:vector size="45" baseType="lpstr">
      <vt:lpstr>Unbounded Bold</vt:lpstr>
      <vt:lpstr>Unbounded Light</vt:lpstr>
      <vt:lpstr>Arial</vt:lpstr>
      <vt:lpstr>Times New Roman</vt:lpstr>
      <vt:lpstr>Open Sans</vt:lpstr>
      <vt:lpstr>Office Theme</vt:lpstr>
      <vt:lpstr>Техникалық құралдар және ақпаратты қорғау әдістері</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lastModifiedBy>Asel Erzhan</cp:lastModifiedBy>
  <cp:revision>6</cp:revision>
  <dcterms:created xsi:type="dcterms:W3CDTF">2026-01-18T14:53:13Z</dcterms:created>
  <dcterms:modified xsi:type="dcterms:W3CDTF">2026-11-03T19:37:23Z</dcterms:modified>
</cp:coreProperties>
</file>