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300" r:id="rId2"/>
    <p:sldId id="256" r:id="rId3"/>
    <p:sldId id="257" r:id="rId4"/>
    <p:sldId id="258" r:id="rId5"/>
    <p:sldId id="260" r:id="rId6"/>
    <p:sldId id="262" r:id="rId7"/>
    <p:sldId id="263" r:id="rId8"/>
    <p:sldId id="264" r:id="rId9"/>
    <p:sldId id="265" r:id="rId10"/>
    <p:sldId id="266" r:id="rId11"/>
    <p:sldId id="267" r:id="rId12"/>
    <p:sldId id="270" r:id="rId13"/>
    <p:sldId id="271" r:id="rId14"/>
    <p:sldId id="273" r:id="rId15"/>
    <p:sldId id="274" r:id="rId16"/>
    <p:sldId id="275" r:id="rId17"/>
    <p:sldId id="278" r:id="rId18"/>
    <p:sldId id="279" r:id="rId19"/>
    <p:sldId id="280" r:id="rId20"/>
    <p:sldId id="282" r:id="rId21"/>
    <p:sldId id="283" r:id="rId22"/>
    <p:sldId id="284" r:id="rId23"/>
    <p:sldId id="285" r:id="rId24"/>
    <p:sldId id="287" r:id="rId25"/>
    <p:sldId id="288" r:id="rId26"/>
    <p:sldId id="289" r:id="rId27"/>
    <p:sldId id="290" r:id="rId28"/>
    <p:sldId id="292" r:id="rId29"/>
    <p:sldId id="293" r:id="rId30"/>
  </p:sldIdLst>
  <p:sldSz cx="14630400" cy="10972800"/>
  <p:notesSz cx="10972800" cy="14630400"/>
  <p:embeddedFontLst>
    <p:embeddedFont>
      <p:font typeface="Open Sans" pitchFamily="2" charset="0"/>
      <p:regular r:id="rId32"/>
      <p:bold r:id="rId33"/>
      <p:italic r:id="rId34"/>
      <p:boldItalic r:id="rId3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078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46450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8.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notesSlide" Target="../notesSlides/notesSlide21.xml"/><Relationship Id="rId1" Type="http://schemas.openxmlformats.org/officeDocument/2006/relationships/slideLayout" Target="../slideLayouts/slideLayout30.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3.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3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779877"/>
            <a:ext cx="7556421" cy="2480310"/>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 шифрлеу алгоритмдері: симметриялық және асимметриялық</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1986439"/>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қорғаудың маңызы</a:t>
            </a:r>
            <a:endParaRPr lang="en-US" sz="3900" dirty="0"/>
          </a:p>
        </p:txBody>
      </p:sp>
      <p:sp>
        <p:nvSpPr>
          <p:cNvPr id="6" name="Shape 3"/>
          <p:cNvSpPr/>
          <p:nvPr/>
        </p:nvSpPr>
        <p:spPr>
          <a:xfrm>
            <a:off x="793790" y="3524250"/>
            <a:ext cx="3679031" cy="2746415"/>
          </a:xfrm>
          <a:prstGeom prst="roundRect">
            <a:avLst>
              <a:gd name="adj" fmla="val 3035"/>
            </a:avLst>
          </a:prstGeom>
          <a:solidFill>
            <a:srgbClr val="D6F5EE"/>
          </a:solidFill>
          <a:ln w="7620">
            <a:solidFill>
              <a:srgbClr val="BCDBD4"/>
            </a:solidFill>
            <a:prstDash val="solid"/>
          </a:ln>
        </p:spPr>
        <p:txBody>
          <a:bodyPr/>
          <a:lstStyle/>
          <a:p>
            <a:endParaRPr lang="ru-RU"/>
          </a:p>
        </p:txBody>
      </p:sp>
      <p:sp>
        <p:nvSpPr>
          <p:cNvPr id="7" name="Text 4"/>
          <p:cNvSpPr/>
          <p:nvPr/>
        </p:nvSpPr>
        <p:spPr>
          <a:xfrm>
            <a:off x="999768" y="373022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a:t>
            </a:r>
            <a:endParaRPr lang="en-US" sz="1950" dirty="0"/>
          </a:p>
        </p:txBody>
      </p:sp>
      <p:sp>
        <p:nvSpPr>
          <p:cNvPr id="8" name="Text 5"/>
          <p:cNvSpPr/>
          <p:nvPr/>
        </p:nvSpPr>
        <p:spPr>
          <a:xfrm>
            <a:off x="999768" y="4159448"/>
            <a:ext cx="3267075"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 рұқсат етілген пайдаланушыларға қажет кезде қолжетімді болуы керек. Жүйе үздіксіз жұмыс істеуі және деректерге тез қол жеткізуді қамтамасыз етуі тиіс.</a:t>
            </a:r>
            <a:endParaRPr lang="en-US" sz="1550" dirty="0"/>
          </a:p>
        </p:txBody>
      </p:sp>
      <p:sp>
        <p:nvSpPr>
          <p:cNvPr id="9" name="Shape 6"/>
          <p:cNvSpPr/>
          <p:nvPr/>
        </p:nvSpPr>
        <p:spPr>
          <a:xfrm>
            <a:off x="4671179" y="3524250"/>
            <a:ext cx="3679031" cy="2746415"/>
          </a:xfrm>
          <a:prstGeom prst="roundRect">
            <a:avLst>
              <a:gd name="adj" fmla="val 3035"/>
            </a:avLst>
          </a:prstGeom>
          <a:solidFill>
            <a:srgbClr val="D6F5EE"/>
          </a:solidFill>
          <a:ln w="7620">
            <a:solidFill>
              <a:srgbClr val="BCDBD4"/>
            </a:solidFill>
            <a:prstDash val="solid"/>
          </a:ln>
        </p:spPr>
        <p:txBody>
          <a:bodyPr/>
          <a:lstStyle/>
          <a:p>
            <a:endParaRPr lang="ru-RU"/>
          </a:p>
        </p:txBody>
      </p:sp>
      <p:sp>
        <p:nvSpPr>
          <p:cNvPr id="10" name="Text 7"/>
          <p:cNvSpPr/>
          <p:nvPr/>
        </p:nvSpPr>
        <p:spPr>
          <a:xfrm>
            <a:off x="4877157" y="373022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Бүтіндік</a:t>
            </a:r>
            <a:endParaRPr lang="en-US" sz="1950" dirty="0"/>
          </a:p>
        </p:txBody>
      </p:sp>
      <p:sp>
        <p:nvSpPr>
          <p:cNvPr id="11" name="Text 8"/>
          <p:cNvSpPr/>
          <p:nvPr/>
        </p:nvSpPr>
        <p:spPr>
          <a:xfrm>
            <a:off x="4877157" y="4159448"/>
            <a:ext cx="326707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 өзгеріссіз, толық және дұрыс күйінде сақталуы қажет. Рұқсатсыз өзгерістер мен бұрмалаулардан қорғалуы керек.</a:t>
            </a:r>
            <a:endParaRPr lang="en-US" sz="1550" dirty="0"/>
          </a:p>
        </p:txBody>
      </p:sp>
      <p:sp>
        <p:nvSpPr>
          <p:cNvPr id="12" name="Shape 9"/>
          <p:cNvSpPr/>
          <p:nvPr/>
        </p:nvSpPr>
        <p:spPr>
          <a:xfrm>
            <a:off x="793790" y="6469023"/>
            <a:ext cx="7556421" cy="1476256"/>
          </a:xfrm>
          <a:prstGeom prst="roundRect">
            <a:avLst>
              <a:gd name="adj" fmla="val 5647"/>
            </a:avLst>
          </a:prstGeom>
          <a:solidFill>
            <a:srgbClr val="D6F5EE"/>
          </a:solidFill>
          <a:ln w="7620">
            <a:solidFill>
              <a:srgbClr val="BCDBD4"/>
            </a:solidFill>
            <a:prstDash val="solid"/>
          </a:ln>
        </p:spPr>
        <p:txBody>
          <a:bodyPr/>
          <a:lstStyle/>
          <a:p>
            <a:endParaRPr lang="ru-RU"/>
          </a:p>
        </p:txBody>
      </p:sp>
      <p:sp>
        <p:nvSpPr>
          <p:cNvPr id="13" name="Text 10"/>
          <p:cNvSpPr/>
          <p:nvPr/>
        </p:nvSpPr>
        <p:spPr>
          <a:xfrm>
            <a:off x="999768" y="6675001"/>
            <a:ext cx="317873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Конфиденциалдық</a:t>
            </a:r>
            <a:endParaRPr lang="en-US" sz="1950" dirty="0"/>
          </a:p>
        </p:txBody>
      </p:sp>
      <p:sp>
        <p:nvSpPr>
          <p:cNvPr id="14" name="Text 11"/>
          <p:cNvSpPr/>
          <p:nvPr/>
        </p:nvSpPr>
        <p:spPr>
          <a:xfrm>
            <a:off x="999768" y="7104221"/>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 тек рұқсат етілген тұлғаларға ғана қолжетімді болуы керек. Құпиялылықты сақтау негізгі қағида болып табылады.</a:t>
            </a:r>
            <a:endParaRPr lang="en-US" sz="1550" dirty="0"/>
          </a:p>
        </p:txBody>
      </p:sp>
      <p:sp>
        <p:nvSpPr>
          <p:cNvPr id="15" name="Text 12"/>
          <p:cNvSpPr/>
          <p:nvPr/>
        </p:nvSpPr>
        <p:spPr>
          <a:xfrm>
            <a:off x="793790" y="8168521"/>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Соңғы жылдары киберқылмыстар мен ақпараттық шабуылдардың саны қарқынды өсуде. Деректерді ұрлау, шпиондық қызмет және жүйелерді бұзу әрекеттері күн санап көбейіп келеді. Осыған байланысты ақпаратты шифрлеу қазіргі заманғы қауіпсіздіктің маңызды құрамдас бөлігіне айналды.</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624852" y="2341007"/>
            <a:ext cx="11211758" cy="620078"/>
          </a:xfrm>
          <a:prstGeom prst="rect">
            <a:avLst/>
          </a:prstGeom>
          <a:noFill/>
          <a:ln/>
        </p:spPr>
        <p:txBody>
          <a:bodyPr wrap="none" lIns="0" tIns="0" rIns="0" bIns="0" rtlCol="0" anchor="t"/>
          <a:lstStyle/>
          <a:p>
            <a:pPr marL="0" indent="0" algn="r" rtl="1">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шифрлеу дегеніміз не?</a:t>
            </a:r>
            <a:endParaRPr lang="en-US" sz="3900" dirty="0"/>
          </a:p>
        </p:txBody>
      </p:sp>
      <p:sp>
        <p:nvSpPr>
          <p:cNvPr id="3" name="Text 1"/>
          <p:cNvSpPr/>
          <p:nvPr/>
        </p:nvSpPr>
        <p:spPr>
          <a:xfrm>
            <a:off x="793790" y="3437334"/>
            <a:ext cx="7632025" cy="952619"/>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Шифрлеу – бұл түсінікті ақпаратты түсініксіз форматқа түрлендіру процесі. Бұл криптографиялық әдістер арқылы жүзеге асырылады және деректердің қауіпсіздігін қамтамасыз етеді.</a:t>
            </a:r>
            <a:endParaRPr lang="en-US" sz="1550" dirty="0"/>
          </a:p>
        </p:txBody>
      </p:sp>
      <p:sp>
        <p:nvSpPr>
          <p:cNvPr id="4" name="Text 2"/>
          <p:cNvSpPr/>
          <p:nvPr/>
        </p:nvSpPr>
        <p:spPr>
          <a:xfrm>
            <a:off x="793790" y="4568547"/>
            <a:ext cx="7632025" cy="95261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Шифрлау операциясы</a:t>
            </a:r>
            <a:r>
              <a:rPr lang="en-US" sz="1550" dirty="0">
                <a:solidFill>
                  <a:srgbClr val="333F70"/>
                </a:solidFill>
                <a:latin typeface="Open Sans" pitchFamily="34" charset="0"/>
                <a:ea typeface="Open Sans" pitchFamily="34" charset="-122"/>
                <a:cs typeface="Open Sans" pitchFamily="34" charset="-120"/>
              </a:rPr>
              <a:t> ашық мәтінді (plaintext) шифрмәтінге (ciphertext) айналдырады. Бұл процесс арнайы алгоритм және құпия кілт арқылы іске асырылады.</a:t>
            </a:r>
            <a:endParaRPr lang="en-US" sz="1550" dirty="0"/>
          </a:p>
        </p:txBody>
      </p:sp>
      <p:sp>
        <p:nvSpPr>
          <p:cNvPr id="5" name="Text 3"/>
          <p:cNvSpPr/>
          <p:nvPr/>
        </p:nvSpPr>
        <p:spPr>
          <a:xfrm>
            <a:off x="793790" y="5699760"/>
            <a:ext cx="7632025" cy="95261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Дешифрлау операциясы</a:t>
            </a:r>
            <a:r>
              <a:rPr lang="en-US" sz="1550" dirty="0">
                <a:solidFill>
                  <a:srgbClr val="333F70"/>
                </a:solidFill>
                <a:latin typeface="Open Sans" pitchFamily="34" charset="0"/>
                <a:ea typeface="Open Sans" pitchFamily="34" charset="-122"/>
                <a:cs typeface="Open Sans" pitchFamily="34" charset="-120"/>
              </a:rPr>
              <a:t> керісінше процесс – шифрмәтінді қайтадан ашық мәтінге түрлендіреді. Тек дұрыс кілті бар адам ғана бұл операцияны орындай алады.</a:t>
            </a:r>
            <a:endParaRPr lang="en-US" sz="1550" dirty="0"/>
          </a:p>
        </p:txBody>
      </p:sp>
      <p:sp>
        <p:nvSpPr>
          <p:cNvPr id="6" name="Text 4"/>
          <p:cNvSpPr/>
          <p:nvPr/>
        </p:nvSpPr>
        <p:spPr>
          <a:xfrm>
            <a:off x="793790" y="683097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Шифрлеу технологиясы рұқсатсыз қол жеткізу, деректерді ұрлау және ақпаратты бұрмалаудан қорғайды. Бұл қазіргі цифрлық әлемде өте маңызды қауіпсіздік қабаты болып табылады.</a:t>
            </a:r>
            <a:endParaRPr lang="en-US" sz="1550" dirty="0"/>
          </a:p>
        </p:txBody>
      </p:sp>
      <p:pic>
        <p:nvPicPr>
          <p:cNvPr id="7" name="Image 0" descr="preencoded.png"/>
          <p:cNvPicPr>
            <a:picLocks noChangeAspect="1"/>
          </p:cNvPicPr>
          <p:nvPr/>
        </p:nvPicPr>
        <p:blipFill>
          <a:blip r:embed="rId3"/>
          <a:stretch>
            <a:fillRect/>
          </a:stretch>
        </p:blipFill>
        <p:spPr>
          <a:xfrm>
            <a:off x="8917543" y="3481983"/>
            <a:ext cx="4926568" cy="49265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219717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шифрлеу алгоритмдерінің екі негізгі түрі</a:t>
            </a:r>
            <a:endParaRPr lang="en-US" sz="3900" dirty="0"/>
          </a:p>
        </p:txBody>
      </p:sp>
      <p:sp>
        <p:nvSpPr>
          <p:cNvPr id="3" name="Text 1"/>
          <p:cNvSpPr/>
          <p:nvPr/>
        </p:nvSpPr>
        <p:spPr>
          <a:xfrm>
            <a:off x="793790" y="383417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Криптографияда шифрлеу алгоритмдері кілттерді қолдану тәсіліне қарай екі үлкен санатқа бөлінеді. Әр түрдің өзіндік ерекшеліктері, артықшылықтары және қолданылу аясы бар.</a:t>
            </a:r>
            <a:endParaRPr lang="en-US" sz="1550" dirty="0"/>
          </a:p>
        </p:txBody>
      </p:sp>
      <p:sp>
        <p:nvSpPr>
          <p:cNvPr id="4" name="Shape 2"/>
          <p:cNvSpPr/>
          <p:nvPr/>
        </p:nvSpPr>
        <p:spPr>
          <a:xfrm>
            <a:off x="793790" y="4692491"/>
            <a:ext cx="6422231" cy="3542348"/>
          </a:xfrm>
          <a:prstGeom prst="roundRect">
            <a:avLst>
              <a:gd name="adj" fmla="val 2353"/>
            </a:avLst>
          </a:prstGeom>
          <a:solidFill>
            <a:srgbClr val="D6F5EE"/>
          </a:solidFill>
          <a:ln w="7620">
            <a:solidFill>
              <a:srgbClr val="BCDBD4"/>
            </a:solidFill>
            <a:prstDash val="solid"/>
          </a:ln>
        </p:spPr>
        <p:txBody>
          <a:bodyPr/>
          <a:lstStyle/>
          <a:p>
            <a:endParaRPr lang="ru-RU"/>
          </a:p>
        </p:txBody>
      </p:sp>
      <p:sp>
        <p:nvSpPr>
          <p:cNvPr id="5" name="Shape 3"/>
          <p:cNvSpPr/>
          <p:nvPr/>
        </p:nvSpPr>
        <p:spPr>
          <a:xfrm>
            <a:off x="999768" y="4898469"/>
            <a:ext cx="595313" cy="595313"/>
          </a:xfrm>
          <a:prstGeom prst="roundRect">
            <a:avLst>
              <a:gd name="adj" fmla="val 15358451"/>
            </a:avLst>
          </a:prstGeom>
          <a:solidFill>
            <a:srgbClr val="26A688"/>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5062061"/>
            <a:ext cx="267891" cy="267891"/>
          </a:xfrm>
          <a:prstGeom prst="rect">
            <a:avLst/>
          </a:prstGeom>
        </p:spPr>
      </p:pic>
      <p:sp>
        <p:nvSpPr>
          <p:cNvPr id="7" name="Text 4"/>
          <p:cNvSpPr/>
          <p:nvPr/>
        </p:nvSpPr>
        <p:spPr>
          <a:xfrm>
            <a:off x="999768" y="5692140"/>
            <a:ext cx="497336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Симметриялық шифрлеу</a:t>
            </a:r>
            <a:endParaRPr lang="en-US" sz="2300" dirty="0"/>
          </a:p>
        </p:txBody>
      </p:sp>
      <p:sp>
        <p:nvSpPr>
          <p:cNvPr id="8" name="Text 5"/>
          <p:cNvSpPr/>
          <p:nvPr/>
        </p:nvSpPr>
        <p:spPr>
          <a:xfrm>
            <a:off x="999768" y="6183273"/>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Шифрлау мен дешифрлауда бірдей құпия кілтті қолданады. Классикалық және кең таралған әдіс.</a:t>
            </a:r>
            <a:endParaRPr lang="en-US" sz="1550" dirty="0"/>
          </a:p>
        </p:txBody>
      </p:sp>
      <p:sp>
        <p:nvSpPr>
          <p:cNvPr id="9" name="Text 6"/>
          <p:cNvSpPr/>
          <p:nvPr/>
        </p:nvSpPr>
        <p:spPr>
          <a:xfrm>
            <a:off x="999768" y="6937415"/>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Бір кілт екі операция үшін</a:t>
            </a:r>
            <a:endParaRPr lang="en-US" sz="1550" dirty="0"/>
          </a:p>
        </p:txBody>
      </p:sp>
      <p:sp>
        <p:nvSpPr>
          <p:cNvPr id="10" name="Text 7"/>
          <p:cNvSpPr/>
          <p:nvPr/>
        </p:nvSpPr>
        <p:spPr>
          <a:xfrm>
            <a:off x="999768" y="7324368"/>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Жылдам және тиімді</a:t>
            </a:r>
            <a:endParaRPr lang="en-US" sz="1550" dirty="0"/>
          </a:p>
        </p:txBody>
      </p:sp>
      <p:sp>
        <p:nvSpPr>
          <p:cNvPr id="11" name="Text 8"/>
          <p:cNvSpPr/>
          <p:nvPr/>
        </p:nvSpPr>
        <p:spPr>
          <a:xfrm>
            <a:off x="999768" y="7711321"/>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Кілтті қауіпсіз тарату қажет</a:t>
            </a:r>
            <a:endParaRPr lang="en-US" sz="1550" dirty="0"/>
          </a:p>
        </p:txBody>
      </p:sp>
      <p:sp>
        <p:nvSpPr>
          <p:cNvPr id="12" name="Shape 9"/>
          <p:cNvSpPr/>
          <p:nvPr/>
        </p:nvSpPr>
        <p:spPr>
          <a:xfrm>
            <a:off x="7414379" y="4692491"/>
            <a:ext cx="6422231" cy="3542348"/>
          </a:xfrm>
          <a:prstGeom prst="roundRect">
            <a:avLst>
              <a:gd name="adj" fmla="val 2353"/>
            </a:avLst>
          </a:prstGeom>
          <a:solidFill>
            <a:srgbClr val="D6F5EE"/>
          </a:solidFill>
          <a:ln w="7620">
            <a:solidFill>
              <a:srgbClr val="BCDBD4"/>
            </a:solidFill>
            <a:prstDash val="solid"/>
          </a:ln>
        </p:spPr>
        <p:txBody>
          <a:bodyPr/>
          <a:lstStyle/>
          <a:p>
            <a:endParaRPr lang="ru-RU"/>
          </a:p>
        </p:txBody>
      </p:sp>
      <p:sp>
        <p:nvSpPr>
          <p:cNvPr id="13" name="Shape 10"/>
          <p:cNvSpPr/>
          <p:nvPr/>
        </p:nvSpPr>
        <p:spPr>
          <a:xfrm>
            <a:off x="7620357" y="4898469"/>
            <a:ext cx="595313" cy="595313"/>
          </a:xfrm>
          <a:prstGeom prst="roundRect">
            <a:avLst>
              <a:gd name="adj" fmla="val 15358451"/>
            </a:avLst>
          </a:prstGeom>
          <a:solidFill>
            <a:srgbClr val="26A688"/>
          </a:solidFill>
          <a:ln/>
        </p:spPr>
        <p:txBody>
          <a:bodyPr/>
          <a:lstStyle/>
          <a:p>
            <a:endParaRPr lang="ru-RU"/>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84068" y="5062061"/>
            <a:ext cx="267891" cy="267891"/>
          </a:xfrm>
          <a:prstGeom prst="rect">
            <a:avLst/>
          </a:prstGeom>
        </p:spPr>
      </p:pic>
      <p:sp>
        <p:nvSpPr>
          <p:cNvPr id="15" name="Text 11"/>
          <p:cNvSpPr/>
          <p:nvPr/>
        </p:nvSpPr>
        <p:spPr>
          <a:xfrm>
            <a:off x="7620357" y="5692140"/>
            <a:ext cx="519648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Асимметриялық шифрлеу</a:t>
            </a:r>
            <a:endParaRPr lang="en-US" sz="2300" dirty="0"/>
          </a:p>
        </p:txBody>
      </p:sp>
      <p:sp>
        <p:nvSpPr>
          <p:cNvPr id="16" name="Text 12"/>
          <p:cNvSpPr/>
          <p:nvPr/>
        </p:nvSpPr>
        <p:spPr>
          <a:xfrm>
            <a:off x="7620357" y="6183273"/>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Ашық және жабық кілттер жұбын пайдаланады. Қазіргі криптографияның негізі.</a:t>
            </a:r>
            <a:endParaRPr lang="en-US" sz="1550" dirty="0"/>
          </a:p>
        </p:txBody>
      </p:sp>
      <p:sp>
        <p:nvSpPr>
          <p:cNvPr id="17" name="Text 13"/>
          <p:cNvSpPr/>
          <p:nvPr/>
        </p:nvSpPr>
        <p:spPr>
          <a:xfrm>
            <a:off x="7620357" y="6937415"/>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Екі түрлі кілт: ашық және жабық</a:t>
            </a:r>
            <a:endParaRPr lang="en-US" sz="1550" dirty="0"/>
          </a:p>
        </p:txBody>
      </p:sp>
      <p:sp>
        <p:nvSpPr>
          <p:cNvPr id="18" name="Text 14"/>
          <p:cNvSpPr/>
          <p:nvPr/>
        </p:nvSpPr>
        <p:spPr>
          <a:xfrm>
            <a:off x="7620357" y="7324368"/>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 кілт алмасу</a:t>
            </a:r>
            <a:endParaRPr lang="en-US" sz="1550" dirty="0"/>
          </a:p>
        </p:txBody>
      </p:sp>
      <p:sp>
        <p:nvSpPr>
          <p:cNvPr id="19" name="Text 15"/>
          <p:cNvSpPr/>
          <p:nvPr/>
        </p:nvSpPr>
        <p:spPr>
          <a:xfrm>
            <a:off x="7620357" y="7711321"/>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Күрделі математикалық негіз</a:t>
            </a:r>
            <a:endParaRPr lang="en-US" sz="1550" dirty="0"/>
          </a:p>
        </p:txBody>
      </p:sp>
      <p:sp>
        <p:nvSpPr>
          <p:cNvPr id="20" name="Text 16"/>
          <p:cNvSpPr/>
          <p:nvPr/>
        </p:nvSpPr>
        <p:spPr>
          <a:xfrm>
            <a:off x="793790" y="8458081"/>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Екі әдіс те қазіргі ақпараттық қауіпсіздікте маңызды рөл атқарады және көбінесе бірге қолданылады.</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5" name="Text 2"/>
          <p:cNvSpPr/>
          <p:nvPr/>
        </p:nvSpPr>
        <p:spPr>
          <a:xfrm>
            <a:off x="793790" y="1898452"/>
            <a:ext cx="1273742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Симметриялық шифрлеу: негізгі түсінік</a:t>
            </a:r>
            <a:endParaRPr lang="en-US" sz="3900" dirty="0"/>
          </a:p>
        </p:txBody>
      </p:sp>
      <p:pic>
        <p:nvPicPr>
          <p:cNvPr id="6" name="Image 1" descr="preencoded.png"/>
          <p:cNvPicPr>
            <a:picLocks noChangeAspect="1"/>
          </p:cNvPicPr>
          <p:nvPr/>
        </p:nvPicPr>
        <p:blipFill>
          <a:blip r:embed="rId3"/>
          <a:stretch>
            <a:fillRect/>
          </a:stretch>
        </p:blipFill>
        <p:spPr>
          <a:xfrm>
            <a:off x="793790" y="3039428"/>
            <a:ext cx="6279356" cy="6279356"/>
          </a:xfrm>
          <a:prstGeom prst="rect">
            <a:avLst/>
          </a:prstGeom>
        </p:spPr>
      </p:pic>
      <p:sp>
        <p:nvSpPr>
          <p:cNvPr id="7" name="Text 3"/>
          <p:cNvSpPr/>
          <p:nvPr/>
        </p:nvSpPr>
        <p:spPr>
          <a:xfrm>
            <a:off x="7564874" y="3014543"/>
            <a:ext cx="272962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Бір кілт принципі</a:t>
            </a:r>
            <a:endParaRPr lang="en-US" sz="1950" dirty="0"/>
          </a:p>
        </p:txBody>
      </p:sp>
      <p:sp>
        <p:nvSpPr>
          <p:cNvPr id="8" name="Text 4"/>
          <p:cNvSpPr/>
          <p:nvPr/>
        </p:nvSpPr>
        <p:spPr>
          <a:xfrm>
            <a:off x="7564874" y="3523059"/>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Симметриялық шифрлеудің негізгі ерекшелігі – ақпаратты шифрлауда және дешифрлауда бірдей құпия кілтті қолдану. Жіберуші мен алушы бірдей кілтке ие болуы керек.</a:t>
            </a:r>
            <a:endParaRPr lang="en-US" sz="1550" dirty="0"/>
          </a:p>
        </p:txBody>
      </p:sp>
      <p:sp>
        <p:nvSpPr>
          <p:cNvPr id="9" name="Text 5"/>
          <p:cNvSpPr/>
          <p:nvPr/>
        </p:nvSpPr>
        <p:spPr>
          <a:xfrm>
            <a:off x="7564874" y="4674037"/>
            <a:ext cx="298215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Артықшылықтары</a:t>
            </a:r>
            <a:endParaRPr lang="en-US" sz="1950" dirty="0"/>
          </a:p>
        </p:txBody>
      </p:sp>
      <p:sp>
        <p:nvSpPr>
          <p:cNvPr id="10" name="Text 6"/>
          <p:cNvSpPr/>
          <p:nvPr/>
        </p:nvSpPr>
        <p:spPr>
          <a:xfrm>
            <a:off x="7564874" y="518255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Өте жоғары жылдамдық</a:t>
            </a:r>
            <a:endParaRPr lang="en-US" sz="1550" dirty="0"/>
          </a:p>
        </p:txBody>
      </p:sp>
      <p:sp>
        <p:nvSpPr>
          <p:cNvPr id="11" name="Text 7"/>
          <p:cNvSpPr/>
          <p:nvPr/>
        </p:nvSpPr>
        <p:spPr>
          <a:xfrm>
            <a:off x="7564874" y="556950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Аз есептеу ресурстары қажет</a:t>
            </a:r>
            <a:endParaRPr lang="en-US" sz="1550" dirty="0"/>
          </a:p>
        </p:txBody>
      </p:sp>
      <p:sp>
        <p:nvSpPr>
          <p:cNvPr id="12" name="Text 8"/>
          <p:cNvSpPr/>
          <p:nvPr/>
        </p:nvSpPr>
        <p:spPr>
          <a:xfrm>
            <a:off x="7564874" y="595645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Үлкен көлемдегі деректерге тиімді</a:t>
            </a:r>
            <a:endParaRPr lang="en-US" sz="1550" dirty="0"/>
          </a:p>
        </p:txBody>
      </p:sp>
      <p:sp>
        <p:nvSpPr>
          <p:cNvPr id="13" name="Text 9"/>
          <p:cNvSpPr/>
          <p:nvPr/>
        </p:nvSpPr>
        <p:spPr>
          <a:xfrm>
            <a:off x="7564874" y="647235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мәселе</a:t>
            </a:r>
            <a:endParaRPr lang="en-US" sz="1950" dirty="0"/>
          </a:p>
        </p:txBody>
      </p:sp>
      <p:sp>
        <p:nvSpPr>
          <p:cNvPr id="14" name="Text 10"/>
          <p:cNvSpPr/>
          <p:nvPr/>
        </p:nvSpPr>
        <p:spPr>
          <a:xfrm>
            <a:off x="7564874" y="698087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Кілтті қауіпсіз жолмен тарату – симметриялық шифрлеудің басты қиындығы. Егер кілт қауіпсіз емес арна арқылы жіберілсе, оны ұстап алу мүмкіндігі бар.</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862608"/>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Тарихи мысал: Цезарь шифры</a:t>
            </a:r>
            <a:endParaRPr lang="en-US" sz="3900" dirty="0"/>
          </a:p>
        </p:txBody>
      </p:sp>
      <p:sp>
        <p:nvSpPr>
          <p:cNvPr id="4" name="Text 1"/>
          <p:cNvSpPr/>
          <p:nvPr/>
        </p:nvSpPr>
        <p:spPr>
          <a:xfrm>
            <a:off x="793790" y="2400419"/>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Цезарь шифры – ең ежелгі және қарапайым шифрлеу әдістерінің бірі. Біздің заманымыздан бұрынғы I ғасырда Рим императоры Юлий Цезарь өзінің әскери хабарламаларын шифрлау үшін қолданған.</a:t>
            </a:r>
            <a:endParaRPr lang="en-US" sz="1550" dirty="0"/>
          </a:p>
        </p:txBody>
      </p:sp>
      <p:pic>
        <p:nvPicPr>
          <p:cNvPr id="5" name="Image 1" descr="preencoded.png"/>
          <p:cNvPicPr>
            <a:picLocks noChangeAspect="1"/>
          </p:cNvPicPr>
          <p:nvPr/>
        </p:nvPicPr>
        <p:blipFill>
          <a:blip r:embed="rId4"/>
          <a:stretch>
            <a:fillRect/>
          </a:stretch>
        </p:blipFill>
        <p:spPr>
          <a:xfrm>
            <a:off x="793790" y="3576280"/>
            <a:ext cx="595313" cy="1143000"/>
          </a:xfrm>
          <a:prstGeom prst="rect">
            <a:avLst/>
          </a:prstGeom>
        </p:spPr>
      </p:pic>
      <p:sp>
        <p:nvSpPr>
          <p:cNvPr id="6" name="Text 2"/>
          <p:cNvSpPr/>
          <p:nvPr/>
        </p:nvSpPr>
        <p:spPr>
          <a:xfrm>
            <a:off x="1587460" y="3774638"/>
            <a:ext cx="273903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Алфавит таңдау</a:t>
            </a:r>
            <a:endParaRPr lang="en-US" sz="1950" dirty="0"/>
          </a:p>
        </p:txBody>
      </p:sp>
      <p:sp>
        <p:nvSpPr>
          <p:cNvPr id="7" name="Text 3"/>
          <p:cNvSpPr/>
          <p:nvPr/>
        </p:nvSpPr>
        <p:spPr>
          <a:xfrm>
            <a:off x="1587460" y="4203859"/>
            <a:ext cx="676275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Латын немесе басқа алфавиттің барлық әріптері қолданылады</a:t>
            </a:r>
            <a:endParaRPr lang="en-US" sz="1550" dirty="0"/>
          </a:p>
        </p:txBody>
      </p:sp>
      <p:pic>
        <p:nvPicPr>
          <p:cNvPr id="8" name="Image 2" descr="preencoded.png"/>
          <p:cNvPicPr>
            <a:picLocks noChangeAspect="1"/>
          </p:cNvPicPr>
          <p:nvPr/>
        </p:nvPicPr>
        <p:blipFill>
          <a:blip r:embed="rId4"/>
          <a:stretch>
            <a:fillRect/>
          </a:stretch>
        </p:blipFill>
        <p:spPr>
          <a:xfrm>
            <a:off x="1091446" y="4965383"/>
            <a:ext cx="595313" cy="1143000"/>
          </a:xfrm>
          <a:prstGeom prst="rect">
            <a:avLst/>
          </a:prstGeom>
        </p:spPr>
      </p:pic>
      <p:sp>
        <p:nvSpPr>
          <p:cNvPr id="9" name="Text 4"/>
          <p:cNvSpPr/>
          <p:nvPr/>
        </p:nvSpPr>
        <p:spPr>
          <a:xfrm>
            <a:off x="1885117" y="516374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Жылжыту мәні</a:t>
            </a:r>
            <a:endParaRPr lang="en-US" sz="1950" dirty="0"/>
          </a:p>
        </p:txBody>
      </p:sp>
      <p:sp>
        <p:nvSpPr>
          <p:cNvPr id="10" name="Text 5"/>
          <p:cNvSpPr/>
          <p:nvPr/>
        </p:nvSpPr>
        <p:spPr>
          <a:xfrm>
            <a:off x="1885117" y="5592961"/>
            <a:ext cx="6465094"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Цезарь 3 позицияға жылжытуды қолданған (A→D, B→E және т.б.)</a:t>
            </a:r>
            <a:endParaRPr lang="en-US" sz="1550" dirty="0"/>
          </a:p>
        </p:txBody>
      </p:sp>
      <p:pic>
        <p:nvPicPr>
          <p:cNvPr id="11" name="Image 3" descr="preencoded.png"/>
          <p:cNvPicPr>
            <a:picLocks noChangeAspect="1"/>
          </p:cNvPicPr>
          <p:nvPr/>
        </p:nvPicPr>
        <p:blipFill>
          <a:blip r:embed="rId4"/>
          <a:stretch>
            <a:fillRect/>
          </a:stretch>
        </p:blipFill>
        <p:spPr>
          <a:xfrm>
            <a:off x="1389102" y="6354485"/>
            <a:ext cx="595313" cy="1143000"/>
          </a:xfrm>
          <a:prstGeom prst="rect">
            <a:avLst/>
          </a:prstGeom>
        </p:spPr>
      </p:pic>
      <p:sp>
        <p:nvSpPr>
          <p:cNvPr id="12" name="Text 6"/>
          <p:cNvSpPr/>
          <p:nvPr/>
        </p:nvSpPr>
        <p:spPr>
          <a:xfrm>
            <a:off x="2182773" y="6552843"/>
            <a:ext cx="293691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Шифрлеу процесі</a:t>
            </a:r>
            <a:endParaRPr lang="en-US" sz="1950" dirty="0"/>
          </a:p>
        </p:txBody>
      </p:sp>
      <p:sp>
        <p:nvSpPr>
          <p:cNvPr id="13" name="Text 7"/>
          <p:cNvSpPr/>
          <p:nvPr/>
        </p:nvSpPr>
        <p:spPr>
          <a:xfrm>
            <a:off x="2182773" y="6982063"/>
            <a:ext cx="6167437"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 әріпті белгіленген санға алға жылжыту арқылы өзгерту</a:t>
            </a:r>
            <a:endParaRPr lang="en-US" sz="1550" dirty="0"/>
          </a:p>
        </p:txBody>
      </p:sp>
      <p:pic>
        <p:nvPicPr>
          <p:cNvPr id="14" name="Image 4" descr="preencoded.png"/>
          <p:cNvPicPr>
            <a:picLocks noChangeAspect="1"/>
          </p:cNvPicPr>
          <p:nvPr/>
        </p:nvPicPr>
        <p:blipFill>
          <a:blip r:embed="rId4"/>
          <a:stretch>
            <a:fillRect/>
          </a:stretch>
        </p:blipFill>
        <p:spPr>
          <a:xfrm>
            <a:off x="1686878" y="7743587"/>
            <a:ext cx="595313" cy="1143000"/>
          </a:xfrm>
          <a:prstGeom prst="rect">
            <a:avLst/>
          </a:prstGeom>
        </p:spPr>
      </p:pic>
      <p:sp>
        <p:nvSpPr>
          <p:cNvPr id="15" name="Text 8"/>
          <p:cNvSpPr/>
          <p:nvPr/>
        </p:nvSpPr>
        <p:spPr>
          <a:xfrm>
            <a:off x="2480548" y="794194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Дешифрлау</a:t>
            </a:r>
            <a:endParaRPr lang="en-US" sz="1950" dirty="0"/>
          </a:p>
        </p:txBody>
      </p:sp>
      <p:sp>
        <p:nvSpPr>
          <p:cNvPr id="16" name="Text 9"/>
          <p:cNvSpPr/>
          <p:nvPr/>
        </p:nvSpPr>
        <p:spPr>
          <a:xfrm>
            <a:off x="2480548" y="8371165"/>
            <a:ext cx="5869662"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Кері бағытта жылжыту арқылы түпнұсқа мәтінді алу</a:t>
            </a:r>
            <a:endParaRPr lang="en-US" sz="1550" dirty="0"/>
          </a:p>
        </p:txBody>
      </p:sp>
      <p:sp>
        <p:nvSpPr>
          <p:cNvPr id="17" name="Text 10"/>
          <p:cNvSpPr/>
          <p:nvPr/>
        </p:nvSpPr>
        <p:spPr>
          <a:xfrm>
            <a:off x="793790" y="9157573"/>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Мысалы, "HELLO" сөзі 3 позицияға жылжытылса "KHOOR" болады. Бұл шифр өте қарапайым болғанымен, криптография тарихында маңызды орын алады және шифрлеудің негізгі принциптерін көрсетеді.</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16029" y="423505"/>
            <a:ext cx="7800618" cy="481251"/>
          </a:xfrm>
          <a:prstGeom prst="rect">
            <a:avLst/>
          </a:prstGeom>
          <a:noFill/>
          <a:ln/>
        </p:spPr>
        <p:txBody>
          <a:bodyPr wrap="none" lIns="0" tIns="0" rIns="0" bIns="0" rtlCol="0" anchor="t"/>
          <a:lstStyle/>
          <a:p>
            <a:pPr marL="0" indent="0" algn="l">
              <a:lnSpc>
                <a:spcPts val="3750"/>
              </a:lnSpc>
              <a:buNone/>
            </a:pPr>
            <a:r>
              <a:rPr lang="en-US" sz="3000" b="1" dirty="0">
                <a:solidFill>
                  <a:srgbClr val="333F70"/>
                </a:solidFill>
                <a:latin typeface="Unbounded Bold" pitchFamily="34" charset="0"/>
                <a:ea typeface="Unbounded Bold" pitchFamily="34" charset="-122"/>
                <a:cs typeface="Unbounded Bold" pitchFamily="34" charset="-120"/>
              </a:rPr>
              <a:t>DES (Data Encryption Standard)</a:t>
            </a:r>
            <a:endParaRPr lang="en-US" sz="3000" dirty="0"/>
          </a:p>
        </p:txBody>
      </p:sp>
      <p:sp>
        <p:nvSpPr>
          <p:cNvPr id="3" name="Text 1"/>
          <p:cNvSpPr/>
          <p:nvPr/>
        </p:nvSpPr>
        <p:spPr>
          <a:xfrm>
            <a:off x="616029" y="1289685"/>
            <a:ext cx="1975842" cy="240625"/>
          </a:xfrm>
          <a:prstGeom prst="rect">
            <a:avLst/>
          </a:prstGeom>
          <a:noFill/>
          <a:ln/>
        </p:spPr>
        <p:txBody>
          <a:bodyPr wrap="none" lIns="0" tIns="0" rIns="0" bIns="0" rtlCol="0" anchor="t"/>
          <a:lstStyle/>
          <a:p>
            <a:pPr marL="0" indent="0" algn="l">
              <a:lnSpc>
                <a:spcPts val="1850"/>
              </a:lnSpc>
              <a:buNone/>
            </a:pPr>
            <a:r>
              <a:rPr lang="en-US" sz="1500" b="1" dirty="0">
                <a:solidFill>
                  <a:srgbClr val="333F70"/>
                </a:solidFill>
                <a:latin typeface="Unbounded Bold" pitchFamily="34" charset="0"/>
                <a:ea typeface="Unbounded Bold" pitchFamily="34" charset="-122"/>
                <a:cs typeface="Unbounded Bold" pitchFamily="34" charset="-120"/>
              </a:rPr>
              <a:t>Тарихи маңызы</a:t>
            </a:r>
            <a:endParaRPr lang="en-US" sz="1500" dirty="0"/>
          </a:p>
        </p:txBody>
      </p:sp>
      <p:sp>
        <p:nvSpPr>
          <p:cNvPr id="4" name="Text 2"/>
          <p:cNvSpPr/>
          <p:nvPr/>
        </p:nvSpPr>
        <p:spPr>
          <a:xfrm>
            <a:off x="616029" y="1684258"/>
            <a:ext cx="5822513" cy="492919"/>
          </a:xfrm>
          <a:prstGeom prst="rect">
            <a:avLst/>
          </a:prstGeom>
          <a:noFill/>
          <a:ln/>
        </p:spPr>
        <p:txBody>
          <a:bodyPr wrap="square" lIns="0" tIns="0" rIns="0" bIns="0" rtlCol="0" anchor="t"/>
          <a:lstStyle/>
          <a:p>
            <a:pPr marL="0" indent="0" algn="l">
              <a:lnSpc>
                <a:spcPts val="1900"/>
              </a:lnSpc>
              <a:buNone/>
            </a:pPr>
            <a:r>
              <a:rPr lang="en-US" sz="1200" dirty="0">
                <a:solidFill>
                  <a:srgbClr val="333F70"/>
                </a:solidFill>
                <a:latin typeface="Open Sans" pitchFamily="34" charset="0"/>
                <a:ea typeface="Open Sans" pitchFamily="34" charset="-122"/>
                <a:cs typeface="Open Sans" pitchFamily="34" charset="-120"/>
              </a:rPr>
              <a:t>1977 жылы АҚШ-тың Ұлттық стандарттар бюросы (NBS) ресми шифрлеу стандарты ретінде қабылдаған алғашқы криптографиялық алгоритм.</a:t>
            </a:r>
            <a:endParaRPr lang="en-US" sz="1200" dirty="0"/>
          </a:p>
        </p:txBody>
      </p:sp>
      <p:sp>
        <p:nvSpPr>
          <p:cNvPr id="5" name="Text 3"/>
          <p:cNvSpPr/>
          <p:nvPr/>
        </p:nvSpPr>
        <p:spPr>
          <a:xfrm>
            <a:off x="616029" y="2331125"/>
            <a:ext cx="3401378" cy="240625"/>
          </a:xfrm>
          <a:prstGeom prst="rect">
            <a:avLst/>
          </a:prstGeom>
          <a:noFill/>
          <a:ln/>
        </p:spPr>
        <p:txBody>
          <a:bodyPr wrap="none" lIns="0" tIns="0" rIns="0" bIns="0" rtlCol="0" anchor="t"/>
          <a:lstStyle/>
          <a:p>
            <a:pPr marL="0" indent="0" algn="l">
              <a:lnSpc>
                <a:spcPts val="1850"/>
              </a:lnSpc>
              <a:buNone/>
            </a:pPr>
            <a:r>
              <a:rPr lang="en-US" sz="1500" b="1" dirty="0">
                <a:solidFill>
                  <a:srgbClr val="333F70"/>
                </a:solidFill>
                <a:latin typeface="Unbounded Bold" pitchFamily="34" charset="0"/>
                <a:ea typeface="Unbounded Bold" pitchFamily="34" charset="-122"/>
                <a:cs typeface="Unbounded Bold" pitchFamily="34" charset="-120"/>
              </a:rPr>
              <a:t>Техникалық сипаттамалар</a:t>
            </a:r>
            <a:endParaRPr lang="en-US" sz="1500" dirty="0"/>
          </a:p>
        </p:txBody>
      </p:sp>
      <p:sp>
        <p:nvSpPr>
          <p:cNvPr id="6" name="Text 4"/>
          <p:cNvSpPr/>
          <p:nvPr/>
        </p:nvSpPr>
        <p:spPr>
          <a:xfrm>
            <a:off x="616029" y="2725698"/>
            <a:ext cx="5822513" cy="246459"/>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56 биттік симметриялық кілт</a:t>
            </a:r>
            <a:endParaRPr lang="en-US" sz="1200" dirty="0"/>
          </a:p>
        </p:txBody>
      </p:sp>
      <p:sp>
        <p:nvSpPr>
          <p:cNvPr id="7" name="Text 5"/>
          <p:cNvSpPr/>
          <p:nvPr/>
        </p:nvSpPr>
        <p:spPr>
          <a:xfrm>
            <a:off x="616029" y="3025973"/>
            <a:ext cx="5822513" cy="246459"/>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64 биттік блоктармен жұмыс</a:t>
            </a:r>
            <a:endParaRPr lang="en-US" sz="1200" dirty="0"/>
          </a:p>
        </p:txBody>
      </p:sp>
      <p:sp>
        <p:nvSpPr>
          <p:cNvPr id="8" name="Text 6"/>
          <p:cNvSpPr/>
          <p:nvPr/>
        </p:nvSpPr>
        <p:spPr>
          <a:xfrm>
            <a:off x="616029" y="3326249"/>
            <a:ext cx="5822513" cy="246459"/>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16 раундтық шифрлеу процесі</a:t>
            </a:r>
            <a:endParaRPr lang="en-US" sz="1200" dirty="0"/>
          </a:p>
        </p:txBody>
      </p:sp>
      <p:sp>
        <p:nvSpPr>
          <p:cNvPr id="9" name="Text 7"/>
          <p:cNvSpPr/>
          <p:nvPr/>
        </p:nvSpPr>
        <p:spPr>
          <a:xfrm>
            <a:off x="616029" y="3626525"/>
            <a:ext cx="5822513" cy="246459"/>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Feistel желісі құрылымы</a:t>
            </a:r>
            <a:endParaRPr lang="en-US" sz="1200" dirty="0"/>
          </a:p>
        </p:txBody>
      </p:sp>
      <p:pic>
        <p:nvPicPr>
          <p:cNvPr id="10" name="Image 0" descr="preencoded.png"/>
          <p:cNvPicPr>
            <a:picLocks noChangeAspect="1"/>
          </p:cNvPicPr>
          <p:nvPr/>
        </p:nvPicPr>
        <p:blipFill>
          <a:blip r:embed="rId3"/>
          <a:stretch>
            <a:fillRect/>
          </a:stretch>
        </p:blipFill>
        <p:spPr>
          <a:xfrm>
            <a:off x="6821924" y="1308973"/>
            <a:ext cx="7199948" cy="7199947"/>
          </a:xfrm>
          <a:prstGeom prst="rect">
            <a:avLst/>
          </a:prstGeom>
        </p:spPr>
      </p:pic>
      <p:sp>
        <p:nvSpPr>
          <p:cNvPr id="11" name="Text 8"/>
          <p:cNvSpPr/>
          <p:nvPr/>
        </p:nvSpPr>
        <p:spPr>
          <a:xfrm>
            <a:off x="6821924" y="8682157"/>
            <a:ext cx="2029778" cy="240625"/>
          </a:xfrm>
          <a:prstGeom prst="rect">
            <a:avLst/>
          </a:prstGeom>
          <a:noFill/>
          <a:ln/>
        </p:spPr>
        <p:txBody>
          <a:bodyPr wrap="none" lIns="0" tIns="0" rIns="0" bIns="0" rtlCol="0" anchor="t"/>
          <a:lstStyle/>
          <a:p>
            <a:pPr marL="0" indent="0" algn="l">
              <a:lnSpc>
                <a:spcPts val="1850"/>
              </a:lnSpc>
              <a:buNone/>
            </a:pPr>
            <a:r>
              <a:rPr lang="en-US" sz="1500" b="1" dirty="0">
                <a:solidFill>
                  <a:srgbClr val="333F70"/>
                </a:solidFill>
                <a:latin typeface="Unbounded Bold" pitchFamily="34" charset="0"/>
                <a:ea typeface="Unbounded Bold" pitchFamily="34" charset="-122"/>
                <a:cs typeface="Unbounded Bold" pitchFamily="34" charset="-120"/>
              </a:rPr>
              <a:t>Қазіргі жағдайы</a:t>
            </a:r>
            <a:endParaRPr lang="en-US" sz="1500" dirty="0"/>
          </a:p>
        </p:txBody>
      </p:sp>
      <p:sp>
        <p:nvSpPr>
          <p:cNvPr id="12" name="Text 9"/>
          <p:cNvSpPr/>
          <p:nvPr/>
        </p:nvSpPr>
        <p:spPr>
          <a:xfrm>
            <a:off x="6821924" y="9076730"/>
            <a:ext cx="7199948" cy="492919"/>
          </a:xfrm>
          <a:prstGeom prst="rect">
            <a:avLst/>
          </a:prstGeom>
          <a:noFill/>
          <a:ln/>
        </p:spPr>
        <p:txBody>
          <a:bodyPr wrap="square" lIns="0" tIns="0" rIns="0" bIns="0" rtlCol="0" anchor="t"/>
          <a:lstStyle/>
          <a:p>
            <a:pPr marL="0" indent="0" algn="l">
              <a:lnSpc>
                <a:spcPts val="1900"/>
              </a:lnSpc>
              <a:buNone/>
            </a:pPr>
            <a:r>
              <a:rPr lang="en-US" sz="1200" dirty="0">
                <a:solidFill>
                  <a:srgbClr val="333F70"/>
                </a:solidFill>
                <a:latin typeface="Open Sans" pitchFamily="34" charset="0"/>
                <a:ea typeface="Open Sans" pitchFamily="34" charset="-122"/>
                <a:cs typeface="Open Sans" pitchFamily="34" charset="-120"/>
              </a:rPr>
              <a:t>Компьютерлік қуаттың артуына байланысты DES қазір әлсіз деп саналады. 1998 жылы арнайы жабдық арқылы бір тәулікте бұзылды.</a:t>
            </a:r>
            <a:endParaRPr lang="en-US" sz="1200" dirty="0"/>
          </a:p>
        </p:txBody>
      </p:sp>
      <p:sp>
        <p:nvSpPr>
          <p:cNvPr id="13" name="Shape 10"/>
          <p:cNvSpPr/>
          <p:nvPr/>
        </p:nvSpPr>
        <p:spPr>
          <a:xfrm>
            <a:off x="6821924" y="9742884"/>
            <a:ext cx="7199948" cy="900827"/>
          </a:xfrm>
          <a:prstGeom prst="roundRect">
            <a:avLst>
              <a:gd name="adj" fmla="val 7181"/>
            </a:avLst>
          </a:prstGeom>
          <a:solidFill>
            <a:srgbClr val="C1F1E5"/>
          </a:solidFill>
          <a:ln/>
        </p:spPr>
        <p:txBody>
          <a:bodyPr/>
          <a:lstStyle/>
          <a:p>
            <a:endParaRPr lang="ru-RU"/>
          </a:p>
        </p:txBody>
      </p:sp>
      <p:pic>
        <p:nvPicPr>
          <p:cNvPr id="14" name="Image 1" descr="preencoded.png"/>
          <p:cNvPicPr>
            <a:picLocks noChangeAspect="1"/>
          </p:cNvPicPr>
          <p:nvPr/>
        </p:nvPicPr>
        <p:blipFill>
          <a:blip r:embed="rId4"/>
          <a:stretch>
            <a:fillRect/>
          </a:stretch>
        </p:blipFill>
        <p:spPr>
          <a:xfrm>
            <a:off x="6975872" y="9983391"/>
            <a:ext cx="192524" cy="153948"/>
          </a:xfrm>
          <a:prstGeom prst="rect">
            <a:avLst/>
          </a:prstGeom>
        </p:spPr>
      </p:pic>
      <p:sp>
        <p:nvSpPr>
          <p:cNvPr id="15" name="Text 11"/>
          <p:cNvSpPr/>
          <p:nvPr/>
        </p:nvSpPr>
        <p:spPr>
          <a:xfrm>
            <a:off x="7322344" y="9935289"/>
            <a:ext cx="6545580" cy="492919"/>
          </a:xfrm>
          <a:prstGeom prst="rect">
            <a:avLst/>
          </a:prstGeom>
          <a:noFill/>
          <a:ln/>
        </p:spPr>
        <p:txBody>
          <a:bodyPr wrap="square" lIns="0" tIns="0" rIns="0" bIns="0" rtlCol="0" anchor="t"/>
          <a:lstStyle/>
          <a:p>
            <a:pPr marL="0" indent="0" algn="l">
              <a:lnSpc>
                <a:spcPts val="1900"/>
              </a:lnSpc>
              <a:buNone/>
            </a:pPr>
            <a:r>
              <a:rPr lang="en-US" sz="1200" b="1" dirty="0">
                <a:solidFill>
                  <a:srgbClr val="000000"/>
                </a:solidFill>
                <a:latin typeface="Open Sans" pitchFamily="34" charset="0"/>
                <a:ea typeface="Open Sans" pitchFamily="34" charset="-122"/>
                <a:cs typeface="Open Sans" pitchFamily="34" charset="-120"/>
              </a:rPr>
              <a:t>Triple DES (3DES)</a:t>
            </a:r>
            <a:r>
              <a:rPr lang="en-US" sz="1200" dirty="0">
                <a:solidFill>
                  <a:srgbClr val="000000"/>
                </a:solidFill>
                <a:latin typeface="Open Sans" pitchFamily="34" charset="0"/>
                <a:ea typeface="Open Sans" pitchFamily="34" charset="-122"/>
                <a:cs typeface="Open Sans" pitchFamily="34" charset="-120"/>
              </a:rPr>
              <a:t> DES-ті үш рет қолдану арқылы қауіпсіздікті арттыру әрекеті болды, бірақ ол да баяу болып шықты.</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671036"/>
            <a:ext cx="7556421" cy="1054179"/>
          </a:xfrm>
          <a:prstGeom prst="rect">
            <a:avLst/>
          </a:prstGeom>
          <a:noFill/>
          <a:ln/>
        </p:spPr>
        <p:txBody>
          <a:bodyPr wrap="square" lIns="0" tIns="0" rIns="0" bIns="0" rtlCol="0" anchor="t"/>
          <a:lstStyle/>
          <a:p>
            <a:pPr marL="0" indent="0" algn="l">
              <a:lnSpc>
                <a:spcPts val="4150"/>
              </a:lnSpc>
              <a:buNone/>
            </a:pPr>
            <a:r>
              <a:rPr lang="en-US" sz="3300" b="1" dirty="0">
                <a:solidFill>
                  <a:srgbClr val="333F70"/>
                </a:solidFill>
                <a:latin typeface="Unbounded Bold" pitchFamily="34" charset="0"/>
                <a:ea typeface="Unbounded Bold" pitchFamily="34" charset="-122"/>
                <a:cs typeface="Unbounded Bold" pitchFamily="34" charset="-120"/>
              </a:rPr>
              <a:t>AES (Advanced Encryption Standard)</a:t>
            </a:r>
            <a:endParaRPr lang="en-US" sz="3300" dirty="0"/>
          </a:p>
        </p:txBody>
      </p:sp>
      <p:sp>
        <p:nvSpPr>
          <p:cNvPr id="4" name="Text 1"/>
          <p:cNvSpPr/>
          <p:nvPr/>
        </p:nvSpPr>
        <p:spPr>
          <a:xfrm>
            <a:off x="6280190" y="1940243"/>
            <a:ext cx="7556421"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AES – қазіргі заманғы ақпараттық қауіпсіздіктің алтын стандарты. 2001 жылы АҚШ үкіметі DES-ті алмастыру үшін ресми түрде қабылдаған.</a:t>
            </a:r>
            <a:endParaRPr lang="en-US" sz="1300" dirty="0"/>
          </a:p>
        </p:txBody>
      </p:sp>
      <p:sp>
        <p:nvSpPr>
          <p:cNvPr id="5" name="Shape 2"/>
          <p:cNvSpPr/>
          <p:nvPr/>
        </p:nvSpPr>
        <p:spPr>
          <a:xfrm>
            <a:off x="6280190" y="2853809"/>
            <a:ext cx="7556421" cy="1461968"/>
          </a:xfrm>
          <a:prstGeom prst="roundRect">
            <a:avLst>
              <a:gd name="adj" fmla="val 7505"/>
            </a:avLst>
          </a:prstGeom>
          <a:solidFill>
            <a:srgbClr val="FFFFFF"/>
          </a:solidFill>
          <a:ln/>
        </p:spPr>
        <p:txBody>
          <a:bodyPr/>
          <a:lstStyle/>
          <a:p>
            <a:endParaRPr lang="ru-RU"/>
          </a:p>
        </p:txBody>
      </p:sp>
      <p:sp>
        <p:nvSpPr>
          <p:cNvPr id="6" name="Shape 3"/>
          <p:cNvSpPr/>
          <p:nvPr/>
        </p:nvSpPr>
        <p:spPr>
          <a:xfrm>
            <a:off x="6280190" y="2830949"/>
            <a:ext cx="7556421" cy="91440"/>
          </a:xfrm>
          <a:prstGeom prst="roundRect">
            <a:avLst>
              <a:gd name="adj" fmla="val 77488"/>
            </a:avLst>
          </a:prstGeom>
          <a:solidFill>
            <a:srgbClr val="26A688"/>
          </a:solidFill>
          <a:ln/>
        </p:spPr>
        <p:txBody>
          <a:bodyPr/>
          <a:lstStyle/>
          <a:p>
            <a:endParaRPr lang="ru-RU"/>
          </a:p>
        </p:txBody>
      </p:sp>
      <p:sp>
        <p:nvSpPr>
          <p:cNvPr id="7" name="Shape 4"/>
          <p:cNvSpPr/>
          <p:nvPr/>
        </p:nvSpPr>
        <p:spPr>
          <a:xfrm>
            <a:off x="9805392" y="2600801"/>
            <a:ext cx="506016" cy="506016"/>
          </a:xfrm>
          <a:prstGeom prst="roundRect">
            <a:avLst>
              <a:gd name="adj" fmla="val 180706"/>
            </a:avLst>
          </a:prstGeom>
          <a:solidFill>
            <a:srgbClr val="26A688"/>
          </a:solidFill>
          <a:ln/>
        </p:spPr>
        <p:txBody>
          <a:bodyPr/>
          <a:lstStyle/>
          <a:p>
            <a:endParaRPr lang="ru-RU"/>
          </a:p>
        </p:txBody>
      </p:sp>
      <p:sp>
        <p:nvSpPr>
          <p:cNvPr id="8" name="Text 5"/>
          <p:cNvSpPr/>
          <p:nvPr/>
        </p:nvSpPr>
        <p:spPr>
          <a:xfrm>
            <a:off x="9957197" y="2727246"/>
            <a:ext cx="202406" cy="253008"/>
          </a:xfrm>
          <a:prstGeom prst="rect">
            <a:avLst/>
          </a:prstGeom>
          <a:noFill/>
          <a:ln/>
        </p:spPr>
        <p:txBody>
          <a:bodyPr wrap="none" lIns="0" tIns="0" rIns="0" bIns="0" rtlCol="0" anchor="t"/>
          <a:lstStyle/>
          <a:p>
            <a:pPr marL="0" indent="0" algn="l">
              <a:lnSpc>
                <a:spcPts val="2350"/>
              </a:lnSpc>
              <a:buNone/>
            </a:pPr>
            <a:r>
              <a:rPr lang="en-US" sz="1550" b="1" dirty="0">
                <a:solidFill>
                  <a:srgbClr val="FFFFFF"/>
                </a:solidFill>
                <a:latin typeface="Unbounded Bold" pitchFamily="34" charset="0"/>
                <a:ea typeface="Unbounded Bold" pitchFamily="34" charset="-122"/>
                <a:cs typeface="Unbounded Bold" pitchFamily="34" charset="-120"/>
              </a:rPr>
              <a:t>1</a:t>
            </a:r>
            <a:endParaRPr lang="en-US" sz="1550" dirty="0"/>
          </a:p>
        </p:txBody>
      </p:sp>
      <p:sp>
        <p:nvSpPr>
          <p:cNvPr id="9" name="Text 6"/>
          <p:cNvSpPr/>
          <p:nvPr/>
        </p:nvSpPr>
        <p:spPr>
          <a:xfrm>
            <a:off x="6471642" y="3275528"/>
            <a:ext cx="2499241"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Rijndael алгоритмі</a:t>
            </a:r>
            <a:endParaRPr lang="en-US" sz="1650" dirty="0"/>
          </a:p>
        </p:txBody>
      </p:sp>
      <p:sp>
        <p:nvSpPr>
          <p:cNvPr id="10" name="Text 7"/>
          <p:cNvSpPr/>
          <p:nvPr/>
        </p:nvSpPr>
        <p:spPr>
          <a:xfrm>
            <a:off x="6471642" y="3624977"/>
            <a:ext cx="7173516"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Бельгиялық криптографтар Жоан Дамен мен Винсент Риймен әзірлеген. Халықаралық конкурста жеңіске жетті.</a:t>
            </a:r>
            <a:endParaRPr lang="en-US" sz="1300" dirty="0"/>
          </a:p>
        </p:txBody>
      </p:sp>
      <p:sp>
        <p:nvSpPr>
          <p:cNvPr id="11" name="Shape 8"/>
          <p:cNvSpPr/>
          <p:nvPr/>
        </p:nvSpPr>
        <p:spPr>
          <a:xfrm>
            <a:off x="6280190" y="4712137"/>
            <a:ext cx="7556421" cy="1461968"/>
          </a:xfrm>
          <a:prstGeom prst="roundRect">
            <a:avLst>
              <a:gd name="adj" fmla="val 7505"/>
            </a:avLst>
          </a:prstGeom>
          <a:solidFill>
            <a:srgbClr val="FFFFFF"/>
          </a:solidFill>
          <a:ln/>
        </p:spPr>
        <p:txBody>
          <a:bodyPr/>
          <a:lstStyle/>
          <a:p>
            <a:endParaRPr lang="ru-RU"/>
          </a:p>
        </p:txBody>
      </p:sp>
      <p:sp>
        <p:nvSpPr>
          <p:cNvPr id="12" name="Shape 9"/>
          <p:cNvSpPr/>
          <p:nvPr/>
        </p:nvSpPr>
        <p:spPr>
          <a:xfrm>
            <a:off x="6280190" y="4689277"/>
            <a:ext cx="7556421" cy="91440"/>
          </a:xfrm>
          <a:prstGeom prst="roundRect">
            <a:avLst>
              <a:gd name="adj" fmla="val 77488"/>
            </a:avLst>
          </a:prstGeom>
          <a:solidFill>
            <a:srgbClr val="26A688"/>
          </a:solidFill>
          <a:ln/>
        </p:spPr>
        <p:txBody>
          <a:bodyPr/>
          <a:lstStyle/>
          <a:p>
            <a:endParaRPr lang="ru-RU"/>
          </a:p>
        </p:txBody>
      </p:sp>
      <p:sp>
        <p:nvSpPr>
          <p:cNvPr id="13" name="Shape 10"/>
          <p:cNvSpPr/>
          <p:nvPr/>
        </p:nvSpPr>
        <p:spPr>
          <a:xfrm>
            <a:off x="9805392" y="4459129"/>
            <a:ext cx="506016" cy="506016"/>
          </a:xfrm>
          <a:prstGeom prst="roundRect">
            <a:avLst>
              <a:gd name="adj" fmla="val 180706"/>
            </a:avLst>
          </a:prstGeom>
          <a:solidFill>
            <a:srgbClr val="26A688"/>
          </a:solidFill>
          <a:ln/>
        </p:spPr>
        <p:txBody>
          <a:bodyPr/>
          <a:lstStyle/>
          <a:p>
            <a:endParaRPr lang="ru-RU"/>
          </a:p>
        </p:txBody>
      </p:sp>
      <p:sp>
        <p:nvSpPr>
          <p:cNvPr id="14" name="Text 11"/>
          <p:cNvSpPr/>
          <p:nvPr/>
        </p:nvSpPr>
        <p:spPr>
          <a:xfrm>
            <a:off x="9957197" y="4585573"/>
            <a:ext cx="202406" cy="253008"/>
          </a:xfrm>
          <a:prstGeom prst="rect">
            <a:avLst/>
          </a:prstGeom>
          <a:noFill/>
          <a:ln/>
        </p:spPr>
        <p:txBody>
          <a:bodyPr wrap="none" lIns="0" tIns="0" rIns="0" bIns="0" rtlCol="0" anchor="t"/>
          <a:lstStyle/>
          <a:p>
            <a:pPr marL="0" indent="0" algn="l">
              <a:lnSpc>
                <a:spcPts val="2350"/>
              </a:lnSpc>
              <a:buNone/>
            </a:pPr>
            <a:r>
              <a:rPr lang="en-US" sz="1550" b="1" dirty="0">
                <a:solidFill>
                  <a:srgbClr val="FFFFFF"/>
                </a:solidFill>
                <a:latin typeface="Unbounded Bold" pitchFamily="34" charset="0"/>
                <a:ea typeface="Unbounded Bold" pitchFamily="34" charset="-122"/>
                <a:cs typeface="Unbounded Bold" pitchFamily="34" charset="-120"/>
              </a:rPr>
              <a:t>2</a:t>
            </a:r>
            <a:endParaRPr lang="en-US" sz="1550" dirty="0"/>
          </a:p>
        </p:txBody>
      </p:sp>
      <p:sp>
        <p:nvSpPr>
          <p:cNvPr id="15" name="Text 12"/>
          <p:cNvSpPr/>
          <p:nvPr/>
        </p:nvSpPr>
        <p:spPr>
          <a:xfrm>
            <a:off x="6471642" y="5133856"/>
            <a:ext cx="2976682"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Икемді кілт ұзындығы</a:t>
            </a:r>
            <a:endParaRPr lang="en-US" sz="1650" dirty="0"/>
          </a:p>
        </p:txBody>
      </p:sp>
      <p:sp>
        <p:nvSpPr>
          <p:cNvPr id="16" name="Text 13"/>
          <p:cNvSpPr/>
          <p:nvPr/>
        </p:nvSpPr>
        <p:spPr>
          <a:xfrm>
            <a:off x="6471642" y="5483304"/>
            <a:ext cx="7173516"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128, 192 және 256 биттік кілттерді қолдайды. Ұзын кілт неғұрлым жоғары қауіпсіздікті қамтамасыз етеді.</a:t>
            </a:r>
            <a:endParaRPr lang="en-US" sz="1300" dirty="0"/>
          </a:p>
        </p:txBody>
      </p:sp>
      <p:sp>
        <p:nvSpPr>
          <p:cNvPr id="17" name="Shape 14"/>
          <p:cNvSpPr/>
          <p:nvPr/>
        </p:nvSpPr>
        <p:spPr>
          <a:xfrm>
            <a:off x="6280190" y="6570464"/>
            <a:ext cx="7556421" cy="1461968"/>
          </a:xfrm>
          <a:prstGeom prst="roundRect">
            <a:avLst>
              <a:gd name="adj" fmla="val 7505"/>
            </a:avLst>
          </a:prstGeom>
          <a:solidFill>
            <a:srgbClr val="FFFFFF"/>
          </a:solidFill>
          <a:ln/>
        </p:spPr>
        <p:txBody>
          <a:bodyPr/>
          <a:lstStyle/>
          <a:p>
            <a:endParaRPr lang="ru-RU"/>
          </a:p>
        </p:txBody>
      </p:sp>
      <p:sp>
        <p:nvSpPr>
          <p:cNvPr id="18" name="Shape 15"/>
          <p:cNvSpPr/>
          <p:nvPr/>
        </p:nvSpPr>
        <p:spPr>
          <a:xfrm>
            <a:off x="6280190" y="6547604"/>
            <a:ext cx="7556421" cy="91440"/>
          </a:xfrm>
          <a:prstGeom prst="roundRect">
            <a:avLst>
              <a:gd name="adj" fmla="val 77488"/>
            </a:avLst>
          </a:prstGeom>
          <a:solidFill>
            <a:srgbClr val="26A688"/>
          </a:solidFill>
          <a:ln/>
        </p:spPr>
        <p:txBody>
          <a:bodyPr/>
          <a:lstStyle/>
          <a:p>
            <a:endParaRPr lang="ru-RU"/>
          </a:p>
        </p:txBody>
      </p:sp>
      <p:sp>
        <p:nvSpPr>
          <p:cNvPr id="19" name="Shape 16"/>
          <p:cNvSpPr/>
          <p:nvPr/>
        </p:nvSpPr>
        <p:spPr>
          <a:xfrm>
            <a:off x="9805392" y="6317456"/>
            <a:ext cx="506016" cy="506016"/>
          </a:xfrm>
          <a:prstGeom prst="roundRect">
            <a:avLst>
              <a:gd name="adj" fmla="val 180706"/>
            </a:avLst>
          </a:prstGeom>
          <a:solidFill>
            <a:srgbClr val="26A688"/>
          </a:solidFill>
          <a:ln/>
        </p:spPr>
        <p:txBody>
          <a:bodyPr/>
          <a:lstStyle/>
          <a:p>
            <a:endParaRPr lang="ru-RU"/>
          </a:p>
        </p:txBody>
      </p:sp>
      <p:sp>
        <p:nvSpPr>
          <p:cNvPr id="20" name="Text 17"/>
          <p:cNvSpPr/>
          <p:nvPr/>
        </p:nvSpPr>
        <p:spPr>
          <a:xfrm>
            <a:off x="9957197" y="6443901"/>
            <a:ext cx="202406" cy="253008"/>
          </a:xfrm>
          <a:prstGeom prst="rect">
            <a:avLst/>
          </a:prstGeom>
          <a:noFill/>
          <a:ln/>
        </p:spPr>
        <p:txBody>
          <a:bodyPr wrap="none" lIns="0" tIns="0" rIns="0" bIns="0" rtlCol="0" anchor="t"/>
          <a:lstStyle/>
          <a:p>
            <a:pPr marL="0" indent="0" algn="l">
              <a:lnSpc>
                <a:spcPts val="2350"/>
              </a:lnSpc>
              <a:buNone/>
            </a:pPr>
            <a:r>
              <a:rPr lang="en-US" sz="1550" b="1" dirty="0">
                <a:solidFill>
                  <a:srgbClr val="FFFFFF"/>
                </a:solidFill>
                <a:latin typeface="Unbounded Bold" pitchFamily="34" charset="0"/>
                <a:ea typeface="Unbounded Bold" pitchFamily="34" charset="-122"/>
                <a:cs typeface="Unbounded Bold" pitchFamily="34" charset="-120"/>
              </a:rPr>
              <a:t>3</a:t>
            </a:r>
            <a:endParaRPr lang="en-US" sz="1550" dirty="0"/>
          </a:p>
        </p:txBody>
      </p:sp>
      <p:sp>
        <p:nvSpPr>
          <p:cNvPr id="21" name="Text 18"/>
          <p:cNvSpPr/>
          <p:nvPr/>
        </p:nvSpPr>
        <p:spPr>
          <a:xfrm>
            <a:off x="6471642" y="6992183"/>
            <a:ext cx="2108716"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Блоктық шифр</a:t>
            </a:r>
            <a:endParaRPr lang="en-US" sz="1650" dirty="0"/>
          </a:p>
        </p:txBody>
      </p:sp>
      <p:sp>
        <p:nvSpPr>
          <p:cNvPr id="22" name="Text 19"/>
          <p:cNvSpPr/>
          <p:nvPr/>
        </p:nvSpPr>
        <p:spPr>
          <a:xfrm>
            <a:off x="6471642" y="7341632"/>
            <a:ext cx="7173516"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128 биттік блоктармен жұмыс істейді. Деректерді тұрақты өлшемді блоктарға бөліп өңдейді.</a:t>
            </a:r>
            <a:endParaRPr lang="en-US" sz="1300" dirty="0"/>
          </a:p>
        </p:txBody>
      </p:sp>
      <p:sp>
        <p:nvSpPr>
          <p:cNvPr id="23" name="Shape 20"/>
          <p:cNvSpPr/>
          <p:nvPr/>
        </p:nvSpPr>
        <p:spPr>
          <a:xfrm>
            <a:off x="6280190" y="8428792"/>
            <a:ext cx="7556421" cy="1212294"/>
          </a:xfrm>
          <a:prstGeom prst="roundRect">
            <a:avLst>
              <a:gd name="adj" fmla="val 9051"/>
            </a:avLst>
          </a:prstGeom>
          <a:solidFill>
            <a:srgbClr val="FFFFFF"/>
          </a:solidFill>
          <a:ln/>
        </p:spPr>
        <p:txBody>
          <a:bodyPr/>
          <a:lstStyle/>
          <a:p>
            <a:endParaRPr lang="ru-RU"/>
          </a:p>
        </p:txBody>
      </p:sp>
      <p:sp>
        <p:nvSpPr>
          <p:cNvPr id="24" name="Shape 21"/>
          <p:cNvSpPr/>
          <p:nvPr/>
        </p:nvSpPr>
        <p:spPr>
          <a:xfrm>
            <a:off x="6280190" y="8405932"/>
            <a:ext cx="7556421" cy="91440"/>
          </a:xfrm>
          <a:prstGeom prst="roundRect">
            <a:avLst>
              <a:gd name="adj" fmla="val 77488"/>
            </a:avLst>
          </a:prstGeom>
          <a:solidFill>
            <a:srgbClr val="26A688"/>
          </a:solidFill>
          <a:ln/>
        </p:spPr>
        <p:txBody>
          <a:bodyPr/>
          <a:lstStyle/>
          <a:p>
            <a:endParaRPr lang="ru-RU"/>
          </a:p>
        </p:txBody>
      </p:sp>
      <p:sp>
        <p:nvSpPr>
          <p:cNvPr id="25" name="Shape 22"/>
          <p:cNvSpPr/>
          <p:nvPr/>
        </p:nvSpPr>
        <p:spPr>
          <a:xfrm>
            <a:off x="9805392" y="8175784"/>
            <a:ext cx="506016" cy="506016"/>
          </a:xfrm>
          <a:prstGeom prst="roundRect">
            <a:avLst>
              <a:gd name="adj" fmla="val 180706"/>
            </a:avLst>
          </a:prstGeom>
          <a:solidFill>
            <a:srgbClr val="26A688"/>
          </a:solidFill>
          <a:ln/>
        </p:spPr>
        <p:txBody>
          <a:bodyPr/>
          <a:lstStyle/>
          <a:p>
            <a:endParaRPr lang="ru-RU"/>
          </a:p>
        </p:txBody>
      </p:sp>
      <p:sp>
        <p:nvSpPr>
          <p:cNvPr id="26" name="Text 23"/>
          <p:cNvSpPr/>
          <p:nvPr/>
        </p:nvSpPr>
        <p:spPr>
          <a:xfrm>
            <a:off x="9957197" y="8302228"/>
            <a:ext cx="202406" cy="253008"/>
          </a:xfrm>
          <a:prstGeom prst="rect">
            <a:avLst/>
          </a:prstGeom>
          <a:noFill/>
          <a:ln/>
        </p:spPr>
        <p:txBody>
          <a:bodyPr wrap="none" lIns="0" tIns="0" rIns="0" bIns="0" rtlCol="0" anchor="t"/>
          <a:lstStyle/>
          <a:p>
            <a:pPr marL="0" indent="0" algn="l">
              <a:lnSpc>
                <a:spcPts val="2350"/>
              </a:lnSpc>
              <a:buNone/>
            </a:pPr>
            <a:r>
              <a:rPr lang="en-US" sz="1550" b="1" dirty="0">
                <a:solidFill>
                  <a:srgbClr val="FFFFFF"/>
                </a:solidFill>
                <a:latin typeface="Unbounded Bold" pitchFamily="34" charset="0"/>
                <a:ea typeface="Unbounded Bold" pitchFamily="34" charset="-122"/>
                <a:cs typeface="Unbounded Bold" pitchFamily="34" charset="-120"/>
              </a:rPr>
              <a:t>4</a:t>
            </a:r>
            <a:endParaRPr lang="en-US" sz="1550" dirty="0"/>
          </a:p>
        </p:txBody>
      </p:sp>
      <p:sp>
        <p:nvSpPr>
          <p:cNvPr id="27" name="Text 24"/>
          <p:cNvSpPr/>
          <p:nvPr/>
        </p:nvSpPr>
        <p:spPr>
          <a:xfrm>
            <a:off x="6471642" y="8850511"/>
            <a:ext cx="2337554"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Қазіргі қолданыс</a:t>
            </a:r>
            <a:endParaRPr lang="en-US" sz="1650" dirty="0"/>
          </a:p>
        </p:txBody>
      </p:sp>
      <p:sp>
        <p:nvSpPr>
          <p:cNvPr id="28" name="Text 25"/>
          <p:cNvSpPr/>
          <p:nvPr/>
        </p:nvSpPr>
        <p:spPr>
          <a:xfrm>
            <a:off x="6471642" y="9199959"/>
            <a:ext cx="7173516" cy="249674"/>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Wi-Fi қауіпсіздігінен бастап банктік транзакцияларға дейін кең ауқымда қолданылады.</a:t>
            </a:r>
            <a:endParaRPr lang="en-US" sz="1300" dirty="0"/>
          </a:p>
        </p:txBody>
      </p:sp>
      <p:sp>
        <p:nvSpPr>
          <p:cNvPr id="29" name="Text 26"/>
          <p:cNvSpPr/>
          <p:nvPr/>
        </p:nvSpPr>
        <p:spPr>
          <a:xfrm>
            <a:off x="6280190" y="9802297"/>
            <a:ext cx="7556421"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AES әлемдік деңгейде мойындалған және қорғаныс, қаржы, денсаулық сақтау және басқа да маңызды салаларда қолданылады. Оның қауіпсіздігі мен тиімділігі өте жоғары деңгейде.</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214253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Симметриялық шифрлеудің артықшылықтары</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3779520"/>
            <a:ext cx="595313" cy="595313"/>
          </a:xfrm>
          <a:prstGeom prst="rect">
            <a:avLst/>
          </a:prstGeom>
        </p:spPr>
      </p:pic>
      <p:sp>
        <p:nvSpPr>
          <p:cNvPr id="4" name="Text 1"/>
          <p:cNvSpPr/>
          <p:nvPr/>
        </p:nvSpPr>
        <p:spPr>
          <a:xfrm>
            <a:off x="1637109" y="3915966"/>
            <a:ext cx="410253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Жоғары жылдамдық</a:t>
            </a:r>
            <a:endParaRPr lang="en-US" sz="2300" dirty="0"/>
          </a:p>
        </p:txBody>
      </p:sp>
      <p:sp>
        <p:nvSpPr>
          <p:cNvPr id="5" name="Text 2"/>
          <p:cNvSpPr/>
          <p:nvPr/>
        </p:nvSpPr>
        <p:spPr>
          <a:xfrm>
            <a:off x="1637109" y="4407098"/>
            <a:ext cx="555402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Симметриялық алгоритмдер өте жылдам жұмыс істейді. Қарапайым математикалық операциялар қолданылады, сондықтан есептеу уақыты аз. Нақты уақыт режимінде деректерді шифрлауға өте қолайлы.</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9144" y="3779520"/>
            <a:ext cx="595313" cy="595313"/>
          </a:xfrm>
          <a:prstGeom prst="rect">
            <a:avLst/>
          </a:prstGeom>
        </p:spPr>
      </p:pic>
      <p:sp>
        <p:nvSpPr>
          <p:cNvPr id="7" name="Text 3"/>
          <p:cNvSpPr/>
          <p:nvPr/>
        </p:nvSpPr>
        <p:spPr>
          <a:xfrm>
            <a:off x="8282464" y="3915966"/>
            <a:ext cx="432566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Үлкен деректер көлемі</a:t>
            </a:r>
            <a:endParaRPr lang="en-US" sz="2300" dirty="0"/>
          </a:p>
        </p:txBody>
      </p:sp>
      <p:sp>
        <p:nvSpPr>
          <p:cNvPr id="8" name="Text 4"/>
          <p:cNvSpPr/>
          <p:nvPr/>
        </p:nvSpPr>
        <p:spPr>
          <a:xfrm>
            <a:off x="8282464" y="4407098"/>
            <a:ext cx="5554147"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Терабайттық ақпаратты тез шифрлау мүмкіндігі бар. Бұл үлкен файлдар, дерекқорлар және бұқаралық ақпарат ағындары үшін өте маңызды. Видео, аудио және үлкен мұрағаттарды өңдеуге тамаша.</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6074093"/>
            <a:ext cx="595313" cy="595313"/>
          </a:xfrm>
          <a:prstGeom prst="rect">
            <a:avLst/>
          </a:prstGeom>
        </p:spPr>
      </p:pic>
      <p:sp>
        <p:nvSpPr>
          <p:cNvPr id="10" name="Text 5"/>
          <p:cNvSpPr/>
          <p:nvPr/>
        </p:nvSpPr>
        <p:spPr>
          <a:xfrm>
            <a:off x="1637109" y="6210538"/>
            <a:ext cx="333756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Аз ресурс тұтыну</a:t>
            </a:r>
            <a:endParaRPr lang="en-US" sz="2300" dirty="0"/>
          </a:p>
        </p:txBody>
      </p:sp>
      <p:sp>
        <p:nvSpPr>
          <p:cNvPr id="11" name="Text 6"/>
          <p:cNvSpPr/>
          <p:nvPr/>
        </p:nvSpPr>
        <p:spPr>
          <a:xfrm>
            <a:off x="1637109" y="6701671"/>
            <a:ext cx="555402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Процессорға, жадқа және энергияға аз жүктеме түседі. Қарапайым құрылғыларда да тиімді жұмыс істейді. Ұялы телефондар мен IoT құрылғылары үшін өте қолайлы.</a:t>
            </a:r>
            <a:endParaRPr lang="en-US" sz="15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39144" y="6074093"/>
            <a:ext cx="595313" cy="595313"/>
          </a:xfrm>
          <a:prstGeom prst="rect">
            <a:avLst/>
          </a:prstGeom>
        </p:spPr>
      </p:pic>
      <p:sp>
        <p:nvSpPr>
          <p:cNvPr id="13" name="Text 7"/>
          <p:cNvSpPr/>
          <p:nvPr/>
        </p:nvSpPr>
        <p:spPr>
          <a:xfrm>
            <a:off x="8282464" y="6210538"/>
            <a:ext cx="538912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Іске асыру қарапайымдығы</a:t>
            </a:r>
            <a:endParaRPr lang="en-US" sz="2300" dirty="0"/>
          </a:p>
        </p:txBody>
      </p:sp>
      <p:sp>
        <p:nvSpPr>
          <p:cNvPr id="14" name="Text 8"/>
          <p:cNvSpPr/>
          <p:nvPr/>
        </p:nvSpPr>
        <p:spPr>
          <a:xfrm>
            <a:off x="8282464" y="6701671"/>
            <a:ext cx="5554147"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Алгоритмдер салыстырмалы түрде қарапайым және түсінікті. Әртүрлі программалау тілдерінде жеңіл іске асырылады. Көптеген дайын кітапханалар мен құралдар бар.</a:t>
            </a:r>
            <a:endParaRPr lang="en-US" sz="1550" dirty="0"/>
          </a:p>
        </p:txBody>
      </p:sp>
      <p:sp>
        <p:nvSpPr>
          <p:cNvPr id="15" name="Text 9"/>
          <p:cNvSpPr/>
          <p:nvPr/>
        </p:nvSpPr>
        <p:spPr>
          <a:xfrm>
            <a:off x="793790" y="819507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Осы артықшылықтары арқасында симметриялық шифрлеу әлі күнге дейін кең қолданылады, әсіресе үлкен көлемді деректерді қорғауда.</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80689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Симметриялық шифрлеудің кемшіліктері</a:t>
            </a:r>
            <a:endParaRPr lang="en-US" sz="3900" dirty="0"/>
          </a:p>
        </p:txBody>
      </p:sp>
      <p:sp>
        <p:nvSpPr>
          <p:cNvPr id="3" name="Shape 1"/>
          <p:cNvSpPr/>
          <p:nvPr/>
        </p:nvSpPr>
        <p:spPr>
          <a:xfrm>
            <a:off x="793790" y="3443883"/>
            <a:ext cx="6422231" cy="3096697"/>
          </a:xfrm>
          <a:prstGeom prst="roundRect">
            <a:avLst>
              <a:gd name="adj" fmla="val 3543"/>
            </a:avLst>
          </a:prstGeom>
          <a:solidFill>
            <a:srgbClr val="FFFFFF"/>
          </a:solidFill>
          <a:ln w="22860">
            <a:solidFill>
              <a:srgbClr val="192248"/>
            </a:solidFill>
            <a:prstDash val="solid"/>
          </a:ln>
        </p:spPr>
        <p:txBody>
          <a:bodyPr/>
          <a:lstStyle/>
          <a:p>
            <a:endParaRPr lang="ru-RU"/>
          </a:p>
        </p:txBody>
      </p:sp>
      <p:sp>
        <p:nvSpPr>
          <p:cNvPr id="4" name="Shape 2"/>
          <p:cNvSpPr/>
          <p:nvPr/>
        </p:nvSpPr>
        <p:spPr>
          <a:xfrm>
            <a:off x="770930" y="3443883"/>
            <a:ext cx="91440" cy="3096697"/>
          </a:xfrm>
          <a:prstGeom prst="roundRect">
            <a:avLst>
              <a:gd name="adj" fmla="val 91163"/>
            </a:avLst>
          </a:prstGeom>
          <a:solidFill>
            <a:srgbClr val="192248"/>
          </a:solidFill>
          <a:ln/>
        </p:spPr>
        <p:txBody>
          <a:bodyPr/>
          <a:lstStyle/>
          <a:p>
            <a:endParaRPr lang="ru-RU"/>
          </a:p>
        </p:txBody>
      </p:sp>
      <p:sp>
        <p:nvSpPr>
          <p:cNvPr id="5" name="Text 3"/>
          <p:cNvSpPr/>
          <p:nvPr/>
        </p:nvSpPr>
        <p:spPr>
          <a:xfrm>
            <a:off x="1083588" y="3665101"/>
            <a:ext cx="4288631"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Кілтті тарату мәселесі</a:t>
            </a:r>
            <a:endParaRPr lang="en-US" sz="2300" dirty="0"/>
          </a:p>
        </p:txBody>
      </p:sp>
      <p:sp>
        <p:nvSpPr>
          <p:cNvPr id="6" name="Text 4"/>
          <p:cNvSpPr/>
          <p:nvPr/>
        </p:nvSpPr>
        <p:spPr>
          <a:xfrm>
            <a:off x="1083588" y="4156234"/>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Ең үлкен қиындық – құпия кілтті екі тарапқа да қауіпсіз жеткізу. Кілтті ашық арналар арқылы жіберу мүмкін емес, өйткені оны ұстап алу қаупі бар.</a:t>
            </a:r>
            <a:endParaRPr lang="en-US" sz="1550" dirty="0"/>
          </a:p>
        </p:txBody>
      </p:sp>
      <p:sp>
        <p:nvSpPr>
          <p:cNvPr id="7" name="Text 5"/>
          <p:cNvSpPr/>
          <p:nvPr/>
        </p:nvSpPr>
        <p:spPr>
          <a:xfrm>
            <a:off x="1083588" y="5227915"/>
            <a:ext cx="59112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Физикалық жеткізу керек болуы мүмкін</a:t>
            </a:r>
            <a:endParaRPr lang="en-US" sz="1550" dirty="0"/>
          </a:p>
        </p:txBody>
      </p:sp>
      <p:sp>
        <p:nvSpPr>
          <p:cNvPr id="8" name="Text 6"/>
          <p:cNvSpPr/>
          <p:nvPr/>
        </p:nvSpPr>
        <p:spPr>
          <a:xfrm>
            <a:off x="1083588" y="5614868"/>
            <a:ext cx="59112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Құпия кездесулер немесе арнайы курьерлер қажет</a:t>
            </a:r>
            <a:endParaRPr lang="en-US" sz="1550" dirty="0"/>
          </a:p>
        </p:txBody>
      </p:sp>
      <p:sp>
        <p:nvSpPr>
          <p:cNvPr id="9" name="Text 7"/>
          <p:cNvSpPr/>
          <p:nvPr/>
        </p:nvSpPr>
        <p:spPr>
          <a:xfrm>
            <a:off x="1083588" y="6001822"/>
            <a:ext cx="59112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Көп алушылар болған жағдайда күрделене түседі</a:t>
            </a:r>
            <a:endParaRPr lang="en-US" sz="1550" dirty="0"/>
          </a:p>
        </p:txBody>
      </p:sp>
      <p:sp>
        <p:nvSpPr>
          <p:cNvPr id="10" name="Shape 8"/>
          <p:cNvSpPr/>
          <p:nvPr/>
        </p:nvSpPr>
        <p:spPr>
          <a:xfrm>
            <a:off x="7414379" y="3443883"/>
            <a:ext cx="6422231" cy="3096697"/>
          </a:xfrm>
          <a:prstGeom prst="roundRect">
            <a:avLst>
              <a:gd name="adj" fmla="val 3543"/>
            </a:avLst>
          </a:prstGeom>
          <a:solidFill>
            <a:srgbClr val="FFFFFF"/>
          </a:solidFill>
          <a:ln w="22860">
            <a:solidFill>
              <a:srgbClr val="192248"/>
            </a:solidFill>
            <a:prstDash val="solid"/>
          </a:ln>
        </p:spPr>
        <p:txBody>
          <a:bodyPr/>
          <a:lstStyle/>
          <a:p>
            <a:endParaRPr lang="ru-RU"/>
          </a:p>
        </p:txBody>
      </p:sp>
      <p:sp>
        <p:nvSpPr>
          <p:cNvPr id="11" name="Shape 9"/>
          <p:cNvSpPr/>
          <p:nvPr/>
        </p:nvSpPr>
        <p:spPr>
          <a:xfrm>
            <a:off x="7391519" y="3443883"/>
            <a:ext cx="91440" cy="3096697"/>
          </a:xfrm>
          <a:prstGeom prst="roundRect">
            <a:avLst>
              <a:gd name="adj" fmla="val 91163"/>
            </a:avLst>
          </a:prstGeom>
          <a:solidFill>
            <a:srgbClr val="192248"/>
          </a:solidFill>
          <a:ln/>
        </p:spPr>
        <p:txBody>
          <a:bodyPr/>
          <a:lstStyle/>
          <a:p>
            <a:endParaRPr lang="ru-RU"/>
          </a:p>
        </p:txBody>
      </p:sp>
      <p:sp>
        <p:nvSpPr>
          <p:cNvPr id="12" name="Text 10"/>
          <p:cNvSpPr/>
          <p:nvPr/>
        </p:nvSpPr>
        <p:spPr>
          <a:xfrm>
            <a:off x="7704177" y="3665101"/>
            <a:ext cx="481631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Масштабталу қиындығы</a:t>
            </a:r>
            <a:endParaRPr lang="en-US" sz="2300" dirty="0"/>
          </a:p>
        </p:txBody>
      </p:sp>
      <p:sp>
        <p:nvSpPr>
          <p:cNvPr id="13" name="Text 11"/>
          <p:cNvSpPr/>
          <p:nvPr/>
        </p:nvSpPr>
        <p:spPr>
          <a:xfrm>
            <a:off x="7704177" y="4156234"/>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N пайдаланушы бір-бірімен байланыс жасағысы келсе, N×(N-1)/2 кілт қажет. Мысалы, 100 пайдаланушы үшін 4,950 кілт керек болады!</a:t>
            </a:r>
            <a:endParaRPr lang="en-US" sz="1550" dirty="0"/>
          </a:p>
        </p:txBody>
      </p:sp>
      <p:sp>
        <p:nvSpPr>
          <p:cNvPr id="14" name="Shape 12"/>
          <p:cNvSpPr/>
          <p:nvPr/>
        </p:nvSpPr>
        <p:spPr>
          <a:xfrm>
            <a:off x="793790" y="6738938"/>
            <a:ext cx="6422231" cy="1886188"/>
          </a:xfrm>
          <a:prstGeom prst="roundRect">
            <a:avLst>
              <a:gd name="adj" fmla="val 5817"/>
            </a:avLst>
          </a:prstGeom>
          <a:solidFill>
            <a:srgbClr val="FFFFFF"/>
          </a:solidFill>
          <a:ln w="22860">
            <a:solidFill>
              <a:srgbClr val="192248"/>
            </a:solidFill>
            <a:prstDash val="solid"/>
          </a:ln>
        </p:spPr>
        <p:txBody>
          <a:bodyPr/>
          <a:lstStyle/>
          <a:p>
            <a:endParaRPr lang="ru-RU"/>
          </a:p>
        </p:txBody>
      </p:sp>
      <p:sp>
        <p:nvSpPr>
          <p:cNvPr id="15" name="Shape 13"/>
          <p:cNvSpPr/>
          <p:nvPr/>
        </p:nvSpPr>
        <p:spPr>
          <a:xfrm>
            <a:off x="770930" y="6738938"/>
            <a:ext cx="91440" cy="1886188"/>
          </a:xfrm>
          <a:prstGeom prst="roundRect">
            <a:avLst>
              <a:gd name="adj" fmla="val 91163"/>
            </a:avLst>
          </a:prstGeom>
          <a:solidFill>
            <a:srgbClr val="192248"/>
          </a:solidFill>
          <a:ln/>
        </p:spPr>
        <p:txBody>
          <a:bodyPr/>
          <a:lstStyle/>
          <a:p>
            <a:endParaRPr lang="ru-RU"/>
          </a:p>
        </p:txBody>
      </p:sp>
      <p:sp>
        <p:nvSpPr>
          <p:cNvPr id="16" name="Text 14"/>
          <p:cNvSpPr/>
          <p:nvPr/>
        </p:nvSpPr>
        <p:spPr>
          <a:xfrm>
            <a:off x="1083588" y="6960156"/>
            <a:ext cx="466439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Кілттің бір рет ұрланауы</a:t>
            </a:r>
            <a:endParaRPr lang="en-US" sz="2300" dirty="0"/>
          </a:p>
        </p:txBody>
      </p:sp>
      <p:sp>
        <p:nvSpPr>
          <p:cNvPr id="17" name="Text 15"/>
          <p:cNvSpPr/>
          <p:nvPr/>
        </p:nvSpPr>
        <p:spPr>
          <a:xfrm>
            <a:off x="1083588" y="7451288"/>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Егер кілт бір рет ұрланса немесе жоғалса, сол кілтпен шифрланған барлық деректер қауіп төндіреді. Өткен және болашақ хабарламалар ашылуы мүмкін.</a:t>
            </a:r>
            <a:endParaRPr lang="en-US" sz="1550" dirty="0"/>
          </a:p>
        </p:txBody>
      </p:sp>
      <p:sp>
        <p:nvSpPr>
          <p:cNvPr id="18" name="Shape 16"/>
          <p:cNvSpPr/>
          <p:nvPr/>
        </p:nvSpPr>
        <p:spPr>
          <a:xfrm>
            <a:off x="7414379" y="6738938"/>
            <a:ext cx="6422231" cy="1886188"/>
          </a:xfrm>
          <a:prstGeom prst="roundRect">
            <a:avLst>
              <a:gd name="adj" fmla="val 5817"/>
            </a:avLst>
          </a:prstGeom>
          <a:solidFill>
            <a:srgbClr val="FFFFFF"/>
          </a:solidFill>
          <a:ln w="22860">
            <a:solidFill>
              <a:srgbClr val="192248"/>
            </a:solidFill>
            <a:prstDash val="solid"/>
          </a:ln>
        </p:spPr>
        <p:txBody>
          <a:bodyPr/>
          <a:lstStyle/>
          <a:p>
            <a:endParaRPr lang="ru-RU"/>
          </a:p>
        </p:txBody>
      </p:sp>
      <p:sp>
        <p:nvSpPr>
          <p:cNvPr id="19" name="Shape 17"/>
          <p:cNvSpPr/>
          <p:nvPr/>
        </p:nvSpPr>
        <p:spPr>
          <a:xfrm>
            <a:off x="7391519" y="6738938"/>
            <a:ext cx="91440" cy="1886188"/>
          </a:xfrm>
          <a:prstGeom prst="roundRect">
            <a:avLst>
              <a:gd name="adj" fmla="val 91163"/>
            </a:avLst>
          </a:prstGeom>
          <a:solidFill>
            <a:srgbClr val="192248"/>
          </a:solidFill>
          <a:ln/>
        </p:spPr>
        <p:txBody>
          <a:bodyPr/>
          <a:lstStyle/>
          <a:p>
            <a:endParaRPr lang="ru-RU"/>
          </a:p>
        </p:txBody>
      </p:sp>
      <p:sp>
        <p:nvSpPr>
          <p:cNvPr id="20" name="Text 18"/>
          <p:cNvSpPr/>
          <p:nvPr/>
        </p:nvSpPr>
        <p:spPr>
          <a:xfrm>
            <a:off x="7704177" y="6960156"/>
            <a:ext cx="5186005"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Аутентификация мәселесі</a:t>
            </a:r>
            <a:endParaRPr lang="en-US" sz="2300" dirty="0"/>
          </a:p>
        </p:txBody>
      </p:sp>
      <p:sp>
        <p:nvSpPr>
          <p:cNvPr id="21" name="Text 19"/>
          <p:cNvSpPr/>
          <p:nvPr/>
        </p:nvSpPr>
        <p:spPr>
          <a:xfrm>
            <a:off x="7704177" y="7451288"/>
            <a:ext cx="591121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Симметриялық шифрлеу жіберушінің сәйкестігін растай алмайды. Кілті бар кез келген адам хабарлама жібере алады.</a:t>
            </a:r>
            <a:endParaRPr lang="en-US" sz="1550" dirty="0"/>
          </a:p>
        </p:txBody>
      </p:sp>
      <p:sp>
        <p:nvSpPr>
          <p:cNvPr id="22" name="Text 20"/>
          <p:cNvSpPr/>
          <p:nvPr/>
        </p:nvSpPr>
        <p:spPr>
          <a:xfrm>
            <a:off x="793790" y="8848368"/>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Осы шектеулер асимметриялық шифрлеудің пайда болуына себепкер болды.</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5" name="Text 2"/>
          <p:cNvSpPr/>
          <p:nvPr/>
        </p:nvSpPr>
        <p:spPr>
          <a:xfrm>
            <a:off x="793790" y="1342549"/>
            <a:ext cx="12455128" cy="589121"/>
          </a:xfrm>
          <a:prstGeom prst="rect">
            <a:avLst/>
          </a:prstGeom>
          <a:noFill/>
          <a:ln/>
        </p:spPr>
        <p:txBody>
          <a:bodyPr wrap="none" lIns="0" tIns="0" rIns="0" bIns="0" rtlCol="0" anchor="t"/>
          <a:lstStyle/>
          <a:p>
            <a:pPr marL="0" indent="0" algn="l">
              <a:lnSpc>
                <a:spcPts val="4600"/>
              </a:lnSpc>
              <a:buNone/>
            </a:pPr>
            <a:r>
              <a:rPr lang="en-US" sz="3700" b="1" dirty="0">
                <a:solidFill>
                  <a:srgbClr val="333F70"/>
                </a:solidFill>
                <a:latin typeface="Unbounded Bold" pitchFamily="34" charset="0"/>
                <a:ea typeface="Unbounded Bold" pitchFamily="34" charset="-122"/>
                <a:cs typeface="Unbounded Bold" pitchFamily="34" charset="-120"/>
              </a:rPr>
              <a:t>Асимметриялық шифрлеу: негізгі түсінік</a:t>
            </a:r>
            <a:endParaRPr lang="en-US" sz="3700" dirty="0"/>
          </a:p>
        </p:txBody>
      </p:sp>
      <p:sp>
        <p:nvSpPr>
          <p:cNvPr id="6" name="Text 3"/>
          <p:cNvSpPr/>
          <p:nvPr/>
        </p:nvSpPr>
        <p:spPr>
          <a:xfrm>
            <a:off x="793790" y="2200275"/>
            <a:ext cx="13042821"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Асимметриялық шифрлеу 1970 жылдары криптографияда революция жасады. Бұл жүйе симметриялық шифрлеудің негізгі мәселесін – кілтті қауіпсіз тарату қиындығын – шешті.</a:t>
            </a:r>
            <a:endParaRPr lang="en-US" sz="1450" dirty="0"/>
          </a:p>
        </p:txBody>
      </p:sp>
      <p:sp>
        <p:nvSpPr>
          <p:cNvPr id="7" name="Shape 4"/>
          <p:cNvSpPr/>
          <p:nvPr/>
        </p:nvSpPr>
        <p:spPr>
          <a:xfrm>
            <a:off x="7303770" y="2990136"/>
            <a:ext cx="22860" cy="5471398"/>
          </a:xfrm>
          <a:prstGeom prst="roundRect">
            <a:avLst>
              <a:gd name="adj" fmla="val 346419"/>
            </a:avLst>
          </a:prstGeom>
          <a:solidFill>
            <a:srgbClr val="BCDBD4"/>
          </a:solidFill>
          <a:ln/>
        </p:spPr>
        <p:txBody>
          <a:bodyPr/>
          <a:lstStyle/>
          <a:p>
            <a:endParaRPr lang="ru-RU"/>
          </a:p>
        </p:txBody>
      </p:sp>
      <p:sp>
        <p:nvSpPr>
          <p:cNvPr id="8" name="Shape 5"/>
          <p:cNvSpPr/>
          <p:nvPr/>
        </p:nvSpPr>
        <p:spPr>
          <a:xfrm>
            <a:off x="770930" y="2990136"/>
            <a:ext cx="6521410" cy="2556629"/>
          </a:xfrm>
          <a:prstGeom prst="roundRect">
            <a:avLst>
              <a:gd name="adj" fmla="val 3097"/>
            </a:avLst>
          </a:prstGeom>
          <a:solidFill>
            <a:srgbClr val="D6F5EE"/>
          </a:solidFill>
          <a:ln w="7620">
            <a:solidFill>
              <a:srgbClr val="BCDBD4"/>
            </a:solidFill>
            <a:prstDash val="solid"/>
          </a:ln>
        </p:spPr>
        <p:txBody>
          <a:bodyPr/>
          <a:lstStyle/>
          <a:p>
            <a:endParaRPr lang="ru-RU"/>
          </a:p>
        </p:txBody>
      </p:sp>
      <p:sp>
        <p:nvSpPr>
          <p:cNvPr id="9" name="Text 6"/>
          <p:cNvSpPr/>
          <p:nvPr/>
        </p:nvSpPr>
        <p:spPr>
          <a:xfrm>
            <a:off x="3160752" y="3186232"/>
            <a:ext cx="3943112" cy="353378"/>
          </a:xfrm>
          <a:prstGeom prst="rect">
            <a:avLst/>
          </a:prstGeom>
          <a:noFill/>
          <a:ln/>
        </p:spPr>
        <p:txBody>
          <a:bodyPr wrap="none" lIns="0" tIns="0" rIns="0" bIns="0" rtlCol="0" anchor="t"/>
          <a:lstStyle/>
          <a:p>
            <a:pPr marL="0" indent="0" algn="r">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Ашық кілт (Public Key)</a:t>
            </a:r>
            <a:endParaRPr lang="en-US" sz="2200" dirty="0"/>
          </a:p>
        </p:txBody>
      </p:sp>
      <p:sp>
        <p:nvSpPr>
          <p:cNvPr id="10" name="Text 7"/>
          <p:cNvSpPr/>
          <p:nvPr/>
        </p:nvSpPr>
        <p:spPr>
          <a:xfrm>
            <a:off x="967026" y="3647003"/>
            <a:ext cx="6136838" cy="588407"/>
          </a:xfrm>
          <a:prstGeom prst="rect">
            <a:avLst/>
          </a:prstGeom>
          <a:noFill/>
          <a:ln/>
        </p:spPr>
        <p:txBody>
          <a:bodyPr wrap="square" lIns="0" tIns="0" rIns="0" bIns="0" rtlCol="0" anchor="t"/>
          <a:lstStyle/>
          <a:p>
            <a:pPr marL="0" indent="0" algn="r">
              <a:lnSpc>
                <a:spcPts val="2300"/>
              </a:lnSpc>
              <a:buNone/>
            </a:pPr>
            <a:r>
              <a:rPr lang="en-US" sz="1450" dirty="0">
                <a:solidFill>
                  <a:srgbClr val="333F70"/>
                </a:solidFill>
                <a:latin typeface="Open Sans" pitchFamily="34" charset="0"/>
                <a:ea typeface="Open Sans" pitchFamily="34" charset="-122"/>
                <a:cs typeface="Open Sans" pitchFamily="34" charset="-120"/>
              </a:rPr>
              <a:t>Барлығына ортақ, еркін таратылатын кілт. Кез келген адам бұл кілтті біле алады және пайдалана алады.</a:t>
            </a:r>
            <a:endParaRPr lang="en-US" sz="1450" dirty="0"/>
          </a:p>
        </p:txBody>
      </p:sp>
      <p:sp>
        <p:nvSpPr>
          <p:cNvPr id="11" name="Text 8"/>
          <p:cNvSpPr/>
          <p:nvPr/>
        </p:nvSpPr>
        <p:spPr>
          <a:xfrm>
            <a:off x="967026" y="4342805"/>
            <a:ext cx="6136838"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Ақпаратты шифрлау үшін қолданылады</a:t>
            </a:r>
            <a:endParaRPr lang="en-US" sz="1450" dirty="0"/>
          </a:p>
        </p:txBody>
      </p:sp>
      <p:sp>
        <p:nvSpPr>
          <p:cNvPr id="12" name="Text 9"/>
          <p:cNvSpPr/>
          <p:nvPr/>
        </p:nvSpPr>
        <p:spPr>
          <a:xfrm>
            <a:off x="967026" y="4699635"/>
            <a:ext cx="6136838"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Электрондық қолтаңбаны тексеру үшін</a:t>
            </a:r>
            <a:endParaRPr lang="en-US" sz="1450" dirty="0"/>
          </a:p>
        </p:txBody>
      </p:sp>
      <p:sp>
        <p:nvSpPr>
          <p:cNvPr id="13" name="Text 10"/>
          <p:cNvSpPr/>
          <p:nvPr/>
        </p:nvSpPr>
        <p:spPr>
          <a:xfrm>
            <a:off x="967026" y="5056465"/>
            <a:ext cx="6136838"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Қауіпсіз емес арналар арқылы таратуға болады</a:t>
            </a:r>
            <a:endParaRPr lang="en-US" sz="1450" dirty="0"/>
          </a:p>
        </p:txBody>
      </p:sp>
      <p:sp>
        <p:nvSpPr>
          <p:cNvPr id="14" name="Shape 11"/>
          <p:cNvSpPr/>
          <p:nvPr/>
        </p:nvSpPr>
        <p:spPr>
          <a:xfrm>
            <a:off x="7338060" y="5904905"/>
            <a:ext cx="6521410" cy="2556629"/>
          </a:xfrm>
          <a:prstGeom prst="rect">
            <a:avLst/>
          </a:prstGeom>
          <a:solidFill>
            <a:srgbClr val="D6F5EE"/>
          </a:solidFill>
          <a:ln w="7620">
            <a:solidFill>
              <a:srgbClr val="BCDBD4"/>
            </a:solidFill>
            <a:prstDash val="solid"/>
          </a:ln>
        </p:spPr>
        <p:txBody>
          <a:bodyPr/>
          <a:lstStyle/>
          <a:p>
            <a:endParaRPr lang="ru-RU"/>
          </a:p>
        </p:txBody>
      </p:sp>
      <p:sp>
        <p:nvSpPr>
          <p:cNvPr id="15" name="Text 12"/>
          <p:cNvSpPr/>
          <p:nvPr/>
        </p:nvSpPr>
        <p:spPr>
          <a:xfrm>
            <a:off x="7526536" y="6101001"/>
            <a:ext cx="4397812"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Жабық кілт (Private Key)</a:t>
            </a:r>
            <a:endParaRPr lang="en-US" sz="2200" dirty="0"/>
          </a:p>
        </p:txBody>
      </p:sp>
      <p:sp>
        <p:nvSpPr>
          <p:cNvPr id="16" name="Text 13"/>
          <p:cNvSpPr/>
          <p:nvPr/>
        </p:nvSpPr>
        <p:spPr>
          <a:xfrm>
            <a:off x="7526536" y="6561772"/>
            <a:ext cx="6136838"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Құпия, тек иесінде сақталатын кілт. Оны ешкіммен бөліспеу керек және қауіпсіз жерде сақтау қажет.</a:t>
            </a:r>
            <a:endParaRPr lang="en-US" sz="1450" dirty="0"/>
          </a:p>
        </p:txBody>
      </p:sp>
      <p:sp>
        <p:nvSpPr>
          <p:cNvPr id="17" name="Text 14"/>
          <p:cNvSpPr/>
          <p:nvPr/>
        </p:nvSpPr>
        <p:spPr>
          <a:xfrm>
            <a:off x="7526536" y="7257574"/>
            <a:ext cx="6136838"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Ақпаратты дешифрлау үшін қолданылады</a:t>
            </a:r>
            <a:endParaRPr lang="en-US" sz="1450" dirty="0"/>
          </a:p>
        </p:txBody>
      </p:sp>
      <p:sp>
        <p:nvSpPr>
          <p:cNvPr id="18" name="Text 15"/>
          <p:cNvSpPr/>
          <p:nvPr/>
        </p:nvSpPr>
        <p:spPr>
          <a:xfrm>
            <a:off x="7526536" y="7614404"/>
            <a:ext cx="6136838"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Электрондық қолтаңба жасау үшін</a:t>
            </a:r>
            <a:endParaRPr lang="en-US" sz="1450" dirty="0"/>
          </a:p>
        </p:txBody>
      </p:sp>
      <p:sp>
        <p:nvSpPr>
          <p:cNvPr id="19" name="Text 16"/>
          <p:cNvSpPr/>
          <p:nvPr/>
        </p:nvSpPr>
        <p:spPr>
          <a:xfrm>
            <a:off x="7526536" y="7971234"/>
            <a:ext cx="6136838"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Ешқашан басқа адамдарға берілмейді</a:t>
            </a:r>
            <a:endParaRPr lang="en-US" sz="1450" dirty="0"/>
          </a:p>
        </p:txBody>
      </p:sp>
      <p:sp>
        <p:nvSpPr>
          <p:cNvPr id="20" name="Text 17"/>
          <p:cNvSpPr/>
          <p:nvPr/>
        </p:nvSpPr>
        <p:spPr>
          <a:xfrm>
            <a:off x="793790" y="8842058"/>
            <a:ext cx="2951917" cy="294680"/>
          </a:xfrm>
          <a:prstGeom prst="rect">
            <a:avLst/>
          </a:prstGeom>
          <a:noFill/>
          <a:ln/>
        </p:spPr>
        <p:txBody>
          <a:bodyPr wrap="none" lIns="0" tIns="0" rIns="0" bIns="0" rtlCol="0" anchor="t"/>
          <a:lstStyle/>
          <a:p>
            <a:pPr marL="0" indent="0" algn="l">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Шифрлеу схемасы</a:t>
            </a:r>
            <a:endParaRPr lang="en-US" sz="1850" dirty="0"/>
          </a:p>
        </p:txBody>
      </p:sp>
      <p:sp>
        <p:nvSpPr>
          <p:cNvPr id="21" name="Text 18"/>
          <p:cNvSpPr/>
          <p:nvPr/>
        </p:nvSpPr>
        <p:spPr>
          <a:xfrm>
            <a:off x="793790" y="9315807"/>
            <a:ext cx="6291382"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Алушының </a:t>
            </a:r>
            <a:r>
              <a:rPr lang="en-US" sz="1450" b="1" dirty="0">
                <a:solidFill>
                  <a:srgbClr val="333F70"/>
                </a:solidFill>
                <a:latin typeface="Open Sans" pitchFamily="34" charset="0"/>
                <a:ea typeface="Open Sans" pitchFamily="34" charset="-122"/>
                <a:cs typeface="Open Sans" pitchFamily="34" charset="-120"/>
              </a:rPr>
              <a:t>ашық кілтімен</a:t>
            </a:r>
            <a:r>
              <a:rPr lang="en-US" sz="1450" dirty="0">
                <a:solidFill>
                  <a:srgbClr val="333F70"/>
                </a:solidFill>
                <a:latin typeface="Open Sans" pitchFamily="34" charset="0"/>
                <a:ea typeface="Open Sans" pitchFamily="34" charset="-122"/>
                <a:cs typeface="Open Sans" pitchFamily="34" charset="-120"/>
              </a:rPr>
              <a:t> шифрлау → тек оның </a:t>
            </a:r>
            <a:r>
              <a:rPr lang="en-US" sz="1450" b="1" dirty="0">
                <a:solidFill>
                  <a:srgbClr val="333F70"/>
                </a:solidFill>
                <a:latin typeface="Open Sans" pitchFamily="34" charset="0"/>
                <a:ea typeface="Open Sans" pitchFamily="34" charset="-122"/>
                <a:cs typeface="Open Sans" pitchFamily="34" charset="-120"/>
              </a:rPr>
              <a:t>жабық кілтімен</a:t>
            </a:r>
            <a:r>
              <a:rPr lang="en-US" sz="1450" dirty="0">
                <a:solidFill>
                  <a:srgbClr val="333F70"/>
                </a:solidFill>
                <a:latin typeface="Open Sans" pitchFamily="34" charset="0"/>
                <a:ea typeface="Open Sans" pitchFamily="34" charset="-122"/>
                <a:cs typeface="Open Sans" pitchFamily="34" charset="-120"/>
              </a:rPr>
              <a:t> дешифрлау мүмкін</a:t>
            </a:r>
            <a:endParaRPr lang="en-US" sz="1450" dirty="0"/>
          </a:p>
        </p:txBody>
      </p:sp>
      <p:sp>
        <p:nvSpPr>
          <p:cNvPr id="22" name="Text 19"/>
          <p:cNvSpPr/>
          <p:nvPr/>
        </p:nvSpPr>
        <p:spPr>
          <a:xfrm>
            <a:off x="7552849" y="8842058"/>
            <a:ext cx="2871192" cy="294680"/>
          </a:xfrm>
          <a:prstGeom prst="rect">
            <a:avLst/>
          </a:prstGeom>
          <a:noFill/>
          <a:ln/>
        </p:spPr>
        <p:txBody>
          <a:bodyPr wrap="none" lIns="0" tIns="0" rIns="0" bIns="0" rtlCol="0" anchor="t"/>
          <a:lstStyle/>
          <a:p>
            <a:pPr marL="0" indent="0" algn="l">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Қолтаңба схемасы</a:t>
            </a:r>
            <a:endParaRPr lang="en-US" sz="1850" dirty="0"/>
          </a:p>
        </p:txBody>
      </p:sp>
      <p:sp>
        <p:nvSpPr>
          <p:cNvPr id="23" name="Text 20"/>
          <p:cNvSpPr/>
          <p:nvPr/>
        </p:nvSpPr>
        <p:spPr>
          <a:xfrm>
            <a:off x="7552849" y="9315807"/>
            <a:ext cx="6291382"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Жіберушінің </a:t>
            </a:r>
            <a:r>
              <a:rPr lang="en-US" sz="1450" b="1" dirty="0">
                <a:solidFill>
                  <a:srgbClr val="333F70"/>
                </a:solidFill>
                <a:latin typeface="Open Sans" pitchFamily="34" charset="0"/>
                <a:ea typeface="Open Sans" pitchFamily="34" charset="-122"/>
                <a:cs typeface="Open Sans" pitchFamily="34" charset="-120"/>
              </a:rPr>
              <a:t>жабық кілтімен</a:t>
            </a:r>
            <a:r>
              <a:rPr lang="en-US" sz="1450" dirty="0">
                <a:solidFill>
                  <a:srgbClr val="333F70"/>
                </a:solidFill>
                <a:latin typeface="Open Sans" pitchFamily="34" charset="0"/>
                <a:ea typeface="Open Sans" pitchFamily="34" charset="-122"/>
                <a:cs typeface="Open Sans" pitchFamily="34" charset="-120"/>
              </a:rPr>
              <a:t> қолтаңба → оның </a:t>
            </a:r>
            <a:r>
              <a:rPr lang="en-US" sz="1450" b="1" dirty="0">
                <a:solidFill>
                  <a:srgbClr val="333F70"/>
                </a:solidFill>
                <a:latin typeface="Open Sans" pitchFamily="34" charset="0"/>
                <a:ea typeface="Open Sans" pitchFamily="34" charset="-122"/>
                <a:cs typeface="Open Sans" pitchFamily="34" charset="-120"/>
              </a:rPr>
              <a:t>ашық кілтімен</a:t>
            </a:r>
            <a:r>
              <a:rPr lang="en-US" sz="1450" dirty="0">
                <a:solidFill>
                  <a:srgbClr val="333F70"/>
                </a:solidFill>
                <a:latin typeface="Open Sans" pitchFamily="34" charset="0"/>
                <a:ea typeface="Open Sans" pitchFamily="34" charset="-122"/>
                <a:cs typeface="Open Sans" pitchFamily="34" charset="-120"/>
              </a:rPr>
              <a:t> тексеру</a:t>
            </a:r>
            <a:endParaRPr lang="en-US" sz="14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1467445"/>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RSA алгоритмі</a:t>
            </a:r>
            <a:endParaRPr lang="en-US" sz="3900" dirty="0"/>
          </a:p>
        </p:txBody>
      </p:sp>
      <p:sp>
        <p:nvSpPr>
          <p:cNvPr id="3" name="Text 1"/>
          <p:cNvSpPr/>
          <p:nvPr/>
        </p:nvSpPr>
        <p:spPr>
          <a:xfrm>
            <a:off x="793790" y="248435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RSA – ең танымал және кең қолданылатын асимметриялық шифрлеу алгоритмі. 1977 жылы MIT-тің үш ғалымы – Рон Ривест, Ади Шамир және Леонард Адлеман ойлап тапқан. Алгоритмнің аты олардың тегінің бас әріптерінен құралған.</a:t>
            </a:r>
            <a:endParaRPr lang="en-US" sz="1550" dirty="0"/>
          </a:p>
        </p:txBody>
      </p:sp>
      <p:sp>
        <p:nvSpPr>
          <p:cNvPr id="4" name="Text 2"/>
          <p:cNvSpPr/>
          <p:nvPr/>
        </p:nvSpPr>
        <p:spPr>
          <a:xfrm>
            <a:off x="793790" y="334268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5" name="Shape 3"/>
          <p:cNvSpPr/>
          <p:nvPr/>
        </p:nvSpPr>
        <p:spPr>
          <a:xfrm>
            <a:off x="793790" y="3657005"/>
            <a:ext cx="6422231" cy="22860"/>
          </a:xfrm>
          <a:prstGeom prst="rect">
            <a:avLst/>
          </a:prstGeom>
          <a:solidFill>
            <a:srgbClr val="26A688"/>
          </a:solidFill>
          <a:ln/>
        </p:spPr>
        <p:txBody>
          <a:bodyPr/>
          <a:lstStyle/>
          <a:p>
            <a:endParaRPr lang="ru-RU"/>
          </a:p>
        </p:txBody>
      </p:sp>
      <p:sp>
        <p:nvSpPr>
          <p:cNvPr id="6" name="Text 4"/>
          <p:cNvSpPr/>
          <p:nvPr/>
        </p:nvSpPr>
        <p:spPr>
          <a:xfrm>
            <a:off x="793790" y="3801904"/>
            <a:ext cx="451663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Екі үлкен жай санды таңдау</a:t>
            </a:r>
            <a:endParaRPr lang="en-US" sz="1950" dirty="0"/>
          </a:p>
        </p:txBody>
      </p:sp>
      <p:sp>
        <p:nvSpPr>
          <p:cNvPr id="7" name="Text 5"/>
          <p:cNvSpPr/>
          <p:nvPr/>
        </p:nvSpPr>
        <p:spPr>
          <a:xfrm>
            <a:off x="793790" y="4231124"/>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p және q деген екі үлкен жай сан таңдалады (әдетте жүздеген цифрлы)</a:t>
            </a:r>
            <a:endParaRPr lang="en-US" sz="1550" dirty="0"/>
          </a:p>
        </p:txBody>
      </p:sp>
      <p:sp>
        <p:nvSpPr>
          <p:cNvPr id="8" name="Text 6"/>
          <p:cNvSpPr/>
          <p:nvPr/>
        </p:nvSpPr>
        <p:spPr>
          <a:xfrm>
            <a:off x="7414379" y="334268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9" name="Shape 7"/>
          <p:cNvSpPr/>
          <p:nvPr/>
        </p:nvSpPr>
        <p:spPr>
          <a:xfrm>
            <a:off x="7414379" y="3657005"/>
            <a:ext cx="6422231" cy="22860"/>
          </a:xfrm>
          <a:prstGeom prst="rect">
            <a:avLst/>
          </a:prstGeom>
          <a:solidFill>
            <a:srgbClr val="26A688"/>
          </a:solidFill>
          <a:ln/>
        </p:spPr>
        <p:txBody>
          <a:bodyPr/>
          <a:lstStyle/>
          <a:p>
            <a:endParaRPr lang="ru-RU"/>
          </a:p>
        </p:txBody>
      </p:sp>
      <p:sp>
        <p:nvSpPr>
          <p:cNvPr id="10" name="Text 8"/>
          <p:cNvSpPr/>
          <p:nvPr/>
        </p:nvSpPr>
        <p:spPr>
          <a:xfrm>
            <a:off x="7414379" y="3801904"/>
            <a:ext cx="262663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n санын есептеу</a:t>
            </a:r>
            <a:endParaRPr lang="en-US" sz="1950" dirty="0"/>
          </a:p>
        </p:txBody>
      </p:sp>
      <p:sp>
        <p:nvSpPr>
          <p:cNvPr id="11" name="Text 9"/>
          <p:cNvSpPr/>
          <p:nvPr/>
        </p:nvSpPr>
        <p:spPr>
          <a:xfrm>
            <a:off x="7414379" y="423112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n = p × q болады, бұл модуль деп аталады</a:t>
            </a:r>
            <a:endParaRPr lang="en-US" sz="1550" dirty="0"/>
          </a:p>
        </p:txBody>
      </p:sp>
      <p:sp>
        <p:nvSpPr>
          <p:cNvPr id="12" name="Text 10"/>
          <p:cNvSpPr/>
          <p:nvPr/>
        </p:nvSpPr>
        <p:spPr>
          <a:xfrm>
            <a:off x="793790" y="52133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3" name="Shape 11"/>
          <p:cNvSpPr/>
          <p:nvPr/>
        </p:nvSpPr>
        <p:spPr>
          <a:xfrm>
            <a:off x="793790" y="5527715"/>
            <a:ext cx="6422231" cy="22860"/>
          </a:xfrm>
          <a:prstGeom prst="rect">
            <a:avLst/>
          </a:prstGeom>
          <a:solidFill>
            <a:srgbClr val="26A688"/>
          </a:solidFill>
          <a:ln/>
        </p:spPr>
        <p:txBody>
          <a:bodyPr/>
          <a:lstStyle/>
          <a:p>
            <a:endParaRPr lang="ru-RU"/>
          </a:p>
        </p:txBody>
      </p:sp>
      <p:sp>
        <p:nvSpPr>
          <p:cNvPr id="14" name="Text 12"/>
          <p:cNvSpPr/>
          <p:nvPr/>
        </p:nvSpPr>
        <p:spPr>
          <a:xfrm>
            <a:off x="793790" y="5672614"/>
            <a:ext cx="301156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Эйлер функциясы</a:t>
            </a:r>
            <a:endParaRPr lang="en-US" sz="1950" dirty="0"/>
          </a:p>
        </p:txBody>
      </p:sp>
      <p:sp>
        <p:nvSpPr>
          <p:cNvPr id="15" name="Text 13"/>
          <p:cNvSpPr/>
          <p:nvPr/>
        </p:nvSpPr>
        <p:spPr>
          <a:xfrm>
            <a:off x="793790" y="610183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φ(n) = (p-1) × (q-1) есептеледі</a:t>
            </a:r>
            <a:endParaRPr lang="en-US" sz="1550" dirty="0"/>
          </a:p>
        </p:txBody>
      </p:sp>
      <p:sp>
        <p:nvSpPr>
          <p:cNvPr id="16" name="Text 14"/>
          <p:cNvSpPr/>
          <p:nvPr/>
        </p:nvSpPr>
        <p:spPr>
          <a:xfrm>
            <a:off x="7414379" y="521339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04</a:t>
            </a:r>
            <a:endParaRPr lang="en-US" sz="1550" dirty="0"/>
          </a:p>
        </p:txBody>
      </p:sp>
      <p:sp>
        <p:nvSpPr>
          <p:cNvPr id="17" name="Shape 15"/>
          <p:cNvSpPr/>
          <p:nvPr/>
        </p:nvSpPr>
        <p:spPr>
          <a:xfrm>
            <a:off x="7414379" y="5527715"/>
            <a:ext cx="6422231" cy="22860"/>
          </a:xfrm>
          <a:prstGeom prst="rect">
            <a:avLst/>
          </a:prstGeom>
          <a:solidFill>
            <a:srgbClr val="26A688"/>
          </a:solidFill>
          <a:ln/>
        </p:spPr>
        <p:txBody>
          <a:bodyPr/>
          <a:lstStyle/>
          <a:p>
            <a:endParaRPr lang="ru-RU"/>
          </a:p>
        </p:txBody>
      </p:sp>
      <p:sp>
        <p:nvSpPr>
          <p:cNvPr id="18" name="Text 16"/>
          <p:cNvSpPr/>
          <p:nvPr/>
        </p:nvSpPr>
        <p:spPr>
          <a:xfrm>
            <a:off x="7414379" y="5672614"/>
            <a:ext cx="400931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Ашық кілт экспонентасы</a:t>
            </a:r>
            <a:endParaRPr lang="en-US" sz="1950" dirty="0"/>
          </a:p>
        </p:txBody>
      </p:sp>
      <p:sp>
        <p:nvSpPr>
          <p:cNvPr id="19" name="Text 17"/>
          <p:cNvSpPr/>
          <p:nvPr/>
        </p:nvSpPr>
        <p:spPr>
          <a:xfrm>
            <a:off x="7414379" y="610183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e саны таңдалады (көбінесе 65537), φ(n)-ге өзара жай</a:t>
            </a:r>
            <a:endParaRPr lang="en-US" sz="1550" dirty="0"/>
          </a:p>
        </p:txBody>
      </p:sp>
      <p:sp>
        <p:nvSpPr>
          <p:cNvPr id="20" name="Text 18"/>
          <p:cNvSpPr/>
          <p:nvPr/>
        </p:nvSpPr>
        <p:spPr>
          <a:xfrm>
            <a:off x="793790" y="676656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05</a:t>
            </a:r>
            <a:endParaRPr lang="en-US" sz="1550" dirty="0"/>
          </a:p>
        </p:txBody>
      </p:sp>
      <p:sp>
        <p:nvSpPr>
          <p:cNvPr id="21" name="Shape 19"/>
          <p:cNvSpPr/>
          <p:nvPr/>
        </p:nvSpPr>
        <p:spPr>
          <a:xfrm>
            <a:off x="793790" y="7080885"/>
            <a:ext cx="6422231" cy="22860"/>
          </a:xfrm>
          <a:prstGeom prst="rect">
            <a:avLst/>
          </a:prstGeom>
          <a:solidFill>
            <a:srgbClr val="26A688"/>
          </a:solidFill>
          <a:ln/>
        </p:spPr>
        <p:txBody>
          <a:bodyPr/>
          <a:lstStyle/>
          <a:p>
            <a:endParaRPr lang="ru-RU"/>
          </a:p>
        </p:txBody>
      </p:sp>
      <p:sp>
        <p:nvSpPr>
          <p:cNvPr id="22" name="Text 20"/>
          <p:cNvSpPr/>
          <p:nvPr/>
        </p:nvSpPr>
        <p:spPr>
          <a:xfrm>
            <a:off x="793790" y="7225784"/>
            <a:ext cx="421814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Жабық кілт экспонентасы</a:t>
            </a:r>
            <a:endParaRPr lang="en-US" sz="1950" dirty="0"/>
          </a:p>
        </p:txBody>
      </p:sp>
      <p:sp>
        <p:nvSpPr>
          <p:cNvPr id="23" name="Text 21"/>
          <p:cNvSpPr/>
          <p:nvPr/>
        </p:nvSpPr>
        <p:spPr>
          <a:xfrm>
            <a:off x="793790" y="765500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d = e⁻¹ mod φ(n) есептеледі</a:t>
            </a:r>
            <a:endParaRPr lang="en-US" sz="1550" dirty="0"/>
          </a:p>
        </p:txBody>
      </p:sp>
      <p:sp>
        <p:nvSpPr>
          <p:cNvPr id="24" name="Text 22"/>
          <p:cNvSpPr/>
          <p:nvPr/>
        </p:nvSpPr>
        <p:spPr>
          <a:xfrm>
            <a:off x="7414379" y="6766560"/>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06</a:t>
            </a:r>
            <a:endParaRPr lang="en-US" sz="1550" dirty="0"/>
          </a:p>
        </p:txBody>
      </p:sp>
      <p:sp>
        <p:nvSpPr>
          <p:cNvPr id="25" name="Shape 23"/>
          <p:cNvSpPr/>
          <p:nvPr/>
        </p:nvSpPr>
        <p:spPr>
          <a:xfrm>
            <a:off x="7414379" y="7080885"/>
            <a:ext cx="6422231" cy="22860"/>
          </a:xfrm>
          <a:prstGeom prst="rect">
            <a:avLst/>
          </a:prstGeom>
          <a:solidFill>
            <a:srgbClr val="26A688"/>
          </a:solidFill>
          <a:ln/>
        </p:spPr>
        <p:txBody>
          <a:bodyPr/>
          <a:lstStyle/>
          <a:p>
            <a:endParaRPr lang="ru-RU"/>
          </a:p>
        </p:txBody>
      </p:sp>
      <p:sp>
        <p:nvSpPr>
          <p:cNvPr id="26" name="Text 24"/>
          <p:cNvSpPr/>
          <p:nvPr/>
        </p:nvSpPr>
        <p:spPr>
          <a:xfrm>
            <a:off x="7414379" y="7225784"/>
            <a:ext cx="282511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Кілттер жасалды</a:t>
            </a:r>
            <a:endParaRPr lang="en-US" sz="1950" dirty="0"/>
          </a:p>
        </p:txBody>
      </p:sp>
      <p:sp>
        <p:nvSpPr>
          <p:cNvPr id="27" name="Text 25"/>
          <p:cNvSpPr/>
          <p:nvPr/>
        </p:nvSpPr>
        <p:spPr>
          <a:xfrm>
            <a:off x="7414379" y="765500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Ашық кілт: (e, n), Жабық кілт: (d, n)</a:t>
            </a:r>
            <a:endParaRPr lang="en-US" sz="1550" dirty="0"/>
          </a:p>
        </p:txBody>
      </p:sp>
      <p:sp>
        <p:nvSpPr>
          <p:cNvPr id="28" name="Shape 26"/>
          <p:cNvSpPr/>
          <p:nvPr/>
        </p:nvSpPr>
        <p:spPr>
          <a:xfrm>
            <a:off x="793790" y="8344614"/>
            <a:ext cx="13042821" cy="1160740"/>
          </a:xfrm>
          <a:prstGeom prst="roundRect">
            <a:avLst>
              <a:gd name="adj" fmla="val 7182"/>
            </a:avLst>
          </a:prstGeom>
          <a:solidFill>
            <a:srgbClr val="C1F1E5"/>
          </a:solidFill>
          <a:ln/>
        </p:spPr>
        <p:txBody>
          <a:bodyPr/>
          <a:lstStyle/>
          <a:p>
            <a:endParaRPr lang="ru-RU"/>
          </a:p>
        </p:txBody>
      </p:sp>
      <p:pic>
        <p:nvPicPr>
          <p:cNvPr id="29" name="Image 0" descr="preencoded.png"/>
          <p:cNvPicPr>
            <a:picLocks noChangeAspect="1"/>
          </p:cNvPicPr>
          <p:nvPr/>
        </p:nvPicPr>
        <p:blipFill>
          <a:blip r:embed="rId3"/>
          <a:stretch>
            <a:fillRect/>
          </a:stretch>
        </p:blipFill>
        <p:spPr>
          <a:xfrm>
            <a:off x="992148" y="8647509"/>
            <a:ext cx="248007" cy="198358"/>
          </a:xfrm>
          <a:prstGeom prst="rect">
            <a:avLst/>
          </a:prstGeom>
        </p:spPr>
      </p:pic>
      <p:sp>
        <p:nvSpPr>
          <p:cNvPr id="30" name="Text 27"/>
          <p:cNvSpPr/>
          <p:nvPr/>
        </p:nvSpPr>
        <p:spPr>
          <a:xfrm>
            <a:off x="1438513" y="8592503"/>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Қауіпсіздік негізі:</a:t>
            </a:r>
            <a:r>
              <a:rPr lang="en-US" sz="1550" dirty="0">
                <a:solidFill>
                  <a:srgbClr val="000000"/>
                </a:solidFill>
                <a:latin typeface="Open Sans" pitchFamily="34" charset="0"/>
                <a:ea typeface="Open Sans" pitchFamily="34" charset="-122"/>
                <a:cs typeface="Open Sans" pitchFamily="34" charset="-120"/>
              </a:rPr>
              <a:t> Үлкен санды екі жай санның көбейтіндісіне жіктеу (факторизация) өте қиын есептеу мәселесі. Қазіргі компьютерлермен 2048 биттік санды жіктеу практикалық тұрғыда мүмкін емес.</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545783"/>
            <a:ext cx="1251906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 (электрондық цифрлық қолтаңба)</a:t>
            </a:r>
            <a:endParaRPr lang="en-US" sz="3900" dirty="0"/>
          </a:p>
        </p:txBody>
      </p:sp>
      <p:sp>
        <p:nvSpPr>
          <p:cNvPr id="3" name="Text 1"/>
          <p:cNvSpPr/>
          <p:nvPr/>
        </p:nvSpPr>
        <p:spPr>
          <a:xfrm>
            <a:off x="793790" y="156269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 асимметриялық криптографияның ең маңызды практикалық қолданысы. Ол құжаттың түпнұсқалығын, бүтіндігін және жіберушінің сәйкестігін растайды.</a:t>
            </a:r>
            <a:endParaRPr lang="en-US" sz="1550" dirty="0"/>
          </a:p>
        </p:txBody>
      </p:sp>
      <p:pic>
        <p:nvPicPr>
          <p:cNvPr id="4" name="Image 0" descr="preencoded.png"/>
          <p:cNvPicPr>
            <a:picLocks noChangeAspect="1"/>
          </p:cNvPicPr>
          <p:nvPr/>
        </p:nvPicPr>
        <p:blipFill>
          <a:blip r:embed="rId3"/>
          <a:stretch>
            <a:fillRect/>
          </a:stretch>
        </p:blipFill>
        <p:spPr>
          <a:xfrm>
            <a:off x="793790" y="2421017"/>
            <a:ext cx="992267" cy="1190744"/>
          </a:xfrm>
          <a:prstGeom prst="rect">
            <a:avLst/>
          </a:prstGeom>
        </p:spPr>
      </p:pic>
      <p:sp>
        <p:nvSpPr>
          <p:cNvPr id="5" name="Text 2"/>
          <p:cNvSpPr/>
          <p:nvPr/>
        </p:nvSpPr>
        <p:spPr>
          <a:xfrm>
            <a:off x="1984415" y="2619375"/>
            <a:ext cx="272415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Құжат дайындау</a:t>
            </a:r>
            <a:endParaRPr lang="en-US" sz="1950" dirty="0"/>
          </a:p>
        </p:txBody>
      </p:sp>
      <p:sp>
        <p:nvSpPr>
          <p:cNvPr id="6" name="Text 3"/>
          <p:cNvSpPr/>
          <p:nvPr/>
        </p:nvSpPr>
        <p:spPr>
          <a:xfrm>
            <a:off x="1984415" y="3048595"/>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 қоюға арналған электрондық құжат немесе хабарлама</a:t>
            </a:r>
            <a:endParaRPr lang="en-US" sz="1550" dirty="0"/>
          </a:p>
        </p:txBody>
      </p:sp>
      <p:pic>
        <p:nvPicPr>
          <p:cNvPr id="7" name="Image 1" descr="preencoded.png"/>
          <p:cNvPicPr>
            <a:picLocks noChangeAspect="1"/>
          </p:cNvPicPr>
          <p:nvPr/>
        </p:nvPicPr>
        <p:blipFill>
          <a:blip r:embed="rId4"/>
          <a:stretch>
            <a:fillRect/>
          </a:stretch>
        </p:blipFill>
        <p:spPr>
          <a:xfrm>
            <a:off x="793790" y="3611761"/>
            <a:ext cx="992267" cy="1190744"/>
          </a:xfrm>
          <a:prstGeom prst="rect">
            <a:avLst/>
          </a:prstGeom>
        </p:spPr>
      </p:pic>
      <p:sp>
        <p:nvSpPr>
          <p:cNvPr id="8" name="Text 4"/>
          <p:cNvSpPr/>
          <p:nvPr/>
        </p:nvSpPr>
        <p:spPr>
          <a:xfrm>
            <a:off x="1984415" y="381011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Хэш есептеу</a:t>
            </a:r>
            <a:endParaRPr lang="en-US" sz="1950" dirty="0"/>
          </a:p>
        </p:txBody>
      </p:sp>
      <p:sp>
        <p:nvSpPr>
          <p:cNvPr id="9" name="Text 5"/>
          <p:cNvSpPr/>
          <p:nvPr/>
        </p:nvSpPr>
        <p:spPr>
          <a:xfrm>
            <a:off x="1984415" y="4239339"/>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Құжаттың бірегей "баспасын" жасау (SHA-256 немесе басқа хэш-функция)</a:t>
            </a:r>
            <a:endParaRPr lang="en-US" sz="1550" dirty="0"/>
          </a:p>
        </p:txBody>
      </p:sp>
      <p:pic>
        <p:nvPicPr>
          <p:cNvPr id="10" name="Image 2" descr="preencoded.png"/>
          <p:cNvPicPr>
            <a:picLocks noChangeAspect="1"/>
          </p:cNvPicPr>
          <p:nvPr/>
        </p:nvPicPr>
        <p:blipFill>
          <a:blip r:embed="rId5"/>
          <a:stretch>
            <a:fillRect/>
          </a:stretch>
        </p:blipFill>
        <p:spPr>
          <a:xfrm>
            <a:off x="793790" y="4802505"/>
            <a:ext cx="992267" cy="1190744"/>
          </a:xfrm>
          <a:prstGeom prst="rect">
            <a:avLst/>
          </a:prstGeom>
        </p:spPr>
      </p:pic>
      <p:sp>
        <p:nvSpPr>
          <p:cNvPr id="11" name="Text 6"/>
          <p:cNvSpPr/>
          <p:nvPr/>
        </p:nvSpPr>
        <p:spPr>
          <a:xfrm>
            <a:off x="1984415" y="5000863"/>
            <a:ext cx="409658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Жабық кілтпен шифрлау</a:t>
            </a:r>
            <a:endParaRPr lang="en-US" sz="1950" dirty="0"/>
          </a:p>
        </p:txBody>
      </p:sp>
      <p:sp>
        <p:nvSpPr>
          <p:cNvPr id="12" name="Text 7"/>
          <p:cNvSpPr/>
          <p:nvPr/>
        </p:nvSpPr>
        <p:spPr>
          <a:xfrm>
            <a:off x="1984415" y="5430083"/>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Хэшті қол қоюшының жабық кілтімен шифрлау – бұл қолтаңба</a:t>
            </a:r>
            <a:endParaRPr lang="en-US" sz="1550" dirty="0"/>
          </a:p>
        </p:txBody>
      </p:sp>
      <p:pic>
        <p:nvPicPr>
          <p:cNvPr id="13" name="Image 3" descr="preencoded.png"/>
          <p:cNvPicPr>
            <a:picLocks noChangeAspect="1"/>
          </p:cNvPicPr>
          <p:nvPr/>
        </p:nvPicPr>
        <p:blipFill>
          <a:blip r:embed="rId6"/>
          <a:stretch>
            <a:fillRect/>
          </a:stretch>
        </p:blipFill>
        <p:spPr>
          <a:xfrm>
            <a:off x="793790" y="5993249"/>
            <a:ext cx="992267" cy="1190744"/>
          </a:xfrm>
          <a:prstGeom prst="rect">
            <a:avLst/>
          </a:prstGeom>
        </p:spPr>
      </p:pic>
      <p:sp>
        <p:nvSpPr>
          <p:cNvPr id="14" name="Text 8"/>
          <p:cNvSpPr/>
          <p:nvPr/>
        </p:nvSpPr>
        <p:spPr>
          <a:xfrm>
            <a:off x="1984415" y="619160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Жіберу</a:t>
            </a:r>
            <a:endParaRPr lang="en-US" sz="1950" dirty="0"/>
          </a:p>
        </p:txBody>
      </p:sp>
      <p:sp>
        <p:nvSpPr>
          <p:cNvPr id="15" name="Text 9"/>
          <p:cNvSpPr/>
          <p:nvPr/>
        </p:nvSpPr>
        <p:spPr>
          <a:xfrm>
            <a:off x="1984415" y="6620828"/>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Құжат пен қолтаңбаны алушыға жіберу</a:t>
            </a:r>
            <a:endParaRPr lang="en-US" sz="1550" dirty="0"/>
          </a:p>
        </p:txBody>
      </p:sp>
      <p:pic>
        <p:nvPicPr>
          <p:cNvPr id="16" name="Image 4" descr="preencoded.png"/>
          <p:cNvPicPr>
            <a:picLocks noChangeAspect="1"/>
          </p:cNvPicPr>
          <p:nvPr/>
        </p:nvPicPr>
        <p:blipFill>
          <a:blip r:embed="rId7"/>
          <a:stretch>
            <a:fillRect/>
          </a:stretch>
        </p:blipFill>
        <p:spPr>
          <a:xfrm>
            <a:off x="793790" y="7183993"/>
            <a:ext cx="992267" cy="1190744"/>
          </a:xfrm>
          <a:prstGeom prst="rect">
            <a:avLst/>
          </a:prstGeom>
        </p:spPr>
      </p:pic>
      <p:sp>
        <p:nvSpPr>
          <p:cNvPr id="17" name="Text 10"/>
          <p:cNvSpPr/>
          <p:nvPr/>
        </p:nvSpPr>
        <p:spPr>
          <a:xfrm>
            <a:off x="1984415" y="738235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Тексеру</a:t>
            </a:r>
            <a:endParaRPr lang="en-US" sz="1950" dirty="0"/>
          </a:p>
        </p:txBody>
      </p:sp>
      <p:sp>
        <p:nvSpPr>
          <p:cNvPr id="18" name="Text 11"/>
          <p:cNvSpPr/>
          <p:nvPr/>
        </p:nvSpPr>
        <p:spPr>
          <a:xfrm>
            <a:off x="1984415" y="7811572"/>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Алушы ашық кілтпен қолтаңбаны тексеріп, құжаттың өзгермегенін растайды</a:t>
            </a:r>
            <a:endParaRPr lang="en-US" sz="1550" dirty="0"/>
          </a:p>
        </p:txBody>
      </p:sp>
      <p:sp>
        <p:nvSpPr>
          <p:cNvPr id="19" name="Text 12"/>
          <p:cNvSpPr/>
          <p:nvPr/>
        </p:nvSpPr>
        <p:spPr>
          <a:xfrm>
            <a:off x="793790" y="87963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Заңдық күші</a:t>
            </a:r>
            <a:endParaRPr lang="en-US" sz="1950" dirty="0"/>
          </a:p>
        </p:txBody>
      </p:sp>
      <p:sp>
        <p:nvSpPr>
          <p:cNvPr id="20" name="Text 13"/>
          <p:cNvSpPr/>
          <p:nvPr/>
        </p:nvSpPr>
        <p:spPr>
          <a:xfrm>
            <a:off x="793790" y="9304853"/>
            <a:ext cx="39796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Көптеген елдерде ЭЦҚ қолмен қойылған қолға тең заңдық күшке ие</a:t>
            </a:r>
            <a:endParaRPr lang="en-US" sz="1550" dirty="0"/>
          </a:p>
        </p:txBody>
      </p:sp>
      <p:sp>
        <p:nvSpPr>
          <p:cNvPr id="21" name="Text 14"/>
          <p:cNvSpPr/>
          <p:nvPr/>
        </p:nvSpPr>
        <p:spPr>
          <a:xfrm>
            <a:off x="5265182" y="8796338"/>
            <a:ext cx="397966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Теріске шығаруға болмайды</a:t>
            </a:r>
            <a:endParaRPr lang="en-US" sz="1950" dirty="0"/>
          </a:p>
        </p:txBody>
      </p:sp>
      <p:sp>
        <p:nvSpPr>
          <p:cNvPr id="22" name="Text 15"/>
          <p:cNvSpPr/>
          <p:nvPr/>
        </p:nvSpPr>
        <p:spPr>
          <a:xfrm>
            <a:off x="5265182" y="9615011"/>
            <a:ext cx="39796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 қойған адам кейіннен бас тарта алмайды</a:t>
            </a:r>
            <a:endParaRPr lang="en-US" sz="1550" dirty="0"/>
          </a:p>
        </p:txBody>
      </p:sp>
      <p:sp>
        <p:nvSpPr>
          <p:cNvPr id="23" name="Text 16"/>
          <p:cNvSpPr/>
          <p:nvPr/>
        </p:nvSpPr>
        <p:spPr>
          <a:xfrm>
            <a:off x="9736574" y="87963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Уақыт белгісі</a:t>
            </a:r>
            <a:endParaRPr lang="en-US" sz="1950" dirty="0"/>
          </a:p>
        </p:txBody>
      </p:sp>
      <p:sp>
        <p:nvSpPr>
          <p:cNvPr id="24" name="Text 17"/>
          <p:cNvSpPr/>
          <p:nvPr/>
        </p:nvSpPr>
        <p:spPr>
          <a:xfrm>
            <a:off x="9736574" y="9304853"/>
            <a:ext cx="4115038"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Қолтаңба қашан қойылғанын дәл анықтауға болады</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59627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Асимметриялық шифрлеудің артықшылықтары</a:t>
            </a:r>
            <a:endParaRPr lang="en-US" sz="3900" dirty="0"/>
          </a:p>
        </p:txBody>
      </p:sp>
      <p:pic>
        <p:nvPicPr>
          <p:cNvPr id="3" name="Image 0" descr="preencoded.png"/>
          <p:cNvPicPr>
            <a:picLocks noChangeAspect="1"/>
          </p:cNvPicPr>
          <p:nvPr/>
        </p:nvPicPr>
        <p:blipFill>
          <a:blip r:embed="rId3"/>
          <a:stretch>
            <a:fillRect/>
          </a:stretch>
        </p:blipFill>
        <p:spPr>
          <a:xfrm>
            <a:off x="793790" y="3233261"/>
            <a:ext cx="2213729" cy="2213729"/>
          </a:xfrm>
          <a:prstGeom prst="rect">
            <a:avLst/>
          </a:prstGeom>
        </p:spPr>
      </p:pic>
      <p:sp>
        <p:nvSpPr>
          <p:cNvPr id="4" name="Text 1"/>
          <p:cNvSpPr/>
          <p:nvPr/>
        </p:nvSpPr>
        <p:spPr>
          <a:xfrm>
            <a:off x="793790" y="5694998"/>
            <a:ext cx="3074670"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Қауіпсіз кілт алмасу</a:t>
            </a:r>
            <a:endParaRPr lang="en-US" sz="2300" dirty="0"/>
          </a:p>
        </p:txBody>
      </p:sp>
      <p:sp>
        <p:nvSpPr>
          <p:cNvPr id="5" name="Text 2"/>
          <p:cNvSpPr/>
          <p:nvPr/>
        </p:nvSpPr>
        <p:spPr>
          <a:xfrm>
            <a:off x="793790" y="6558201"/>
            <a:ext cx="3074670"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Ашық кілтті еркін тарата аласыз – ол қауіпсіз емес арналар арқылы жіберілсе де мәселе туғызбайды. Жабық кілт ешқашан тасымалданбайды, сондықтан ұрлану қаупі жоқ.</a:t>
            </a:r>
            <a:endParaRPr lang="en-US" sz="1550" dirty="0"/>
          </a:p>
        </p:txBody>
      </p:sp>
      <p:pic>
        <p:nvPicPr>
          <p:cNvPr id="6" name="Image 1" descr="preencoded.png"/>
          <p:cNvPicPr>
            <a:picLocks noChangeAspect="1"/>
          </p:cNvPicPr>
          <p:nvPr/>
        </p:nvPicPr>
        <p:blipFill>
          <a:blip r:embed="rId4"/>
          <a:stretch>
            <a:fillRect/>
          </a:stretch>
        </p:blipFill>
        <p:spPr>
          <a:xfrm>
            <a:off x="4116467" y="3233261"/>
            <a:ext cx="2213729" cy="2213729"/>
          </a:xfrm>
          <a:prstGeom prst="rect">
            <a:avLst/>
          </a:prstGeom>
        </p:spPr>
      </p:pic>
      <p:sp>
        <p:nvSpPr>
          <p:cNvPr id="7" name="Text 3"/>
          <p:cNvSpPr/>
          <p:nvPr/>
        </p:nvSpPr>
        <p:spPr>
          <a:xfrm>
            <a:off x="4116467" y="5694998"/>
            <a:ext cx="3074670"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Аутентификация мүмкіндігі</a:t>
            </a:r>
            <a:endParaRPr lang="en-US" sz="2300" dirty="0"/>
          </a:p>
        </p:txBody>
      </p:sp>
      <p:sp>
        <p:nvSpPr>
          <p:cNvPr id="8" name="Text 4"/>
          <p:cNvSpPr/>
          <p:nvPr/>
        </p:nvSpPr>
        <p:spPr>
          <a:xfrm>
            <a:off x="4116467" y="6558201"/>
            <a:ext cx="3074670"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Жіберушінің сәйкестігін дәл анықтауға болады. ЭЦҚ арқылы хабарламаның шынайы қай адамнан келгенін растай аласыз. Бұл маңызды транзакциялар үшін өте қажет.</a:t>
            </a:r>
            <a:endParaRPr lang="en-US" sz="1550" dirty="0"/>
          </a:p>
        </p:txBody>
      </p:sp>
      <p:pic>
        <p:nvPicPr>
          <p:cNvPr id="9" name="Image 2" descr="preencoded.png"/>
          <p:cNvPicPr>
            <a:picLocks noChangeAspect="1"/>
          </p:cNvPicPr>
          <p:nvPr/>
        </p:nvPicPr>
        <p:blipFill>
          <a:blip r:embed="rId5"/>
          <a:stretch>
            <a:fillRect/>
          </a:stretch>
        </p:blipFill>
        <p:spPr>
          <a:xfrm>
            <a:off x="7439144" y="3233261"/>
            <a:ext cx="2213729" cy="2213729"/>
          </a:xfrm>
          <a:prstGeom prst="rect">
            <a:avLst/>
          </a:prstGeom>
        </p:spPr>
      </p:pic>
      <p:sp>
        <p:nvSpPr>
          <p:cNvPr id="10" name="Text 5"/>
          <p:cNvSpPr/>
          <p:nvPr/>
        </p:nvSpPr>
        <p:spPr>
          <a:xfrm>
            <a:off x="7439144" y="5694998"/>
            <a:ext cx="3074670"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Жақсы масштабталу</a:t>
            </a:r>
            <a:endParaRPr lang="en-US" sz="2300" dirty="0"/>
          </a:p>
        </p:txBody>
      </p:sp>
      <p:sp>
        <p:nvSpPr>
          <p:cNvPr id="11" name="Text 6"/>
          <p:cNvSpPr/>
          <p:nvPr/>
        </p:nvSpPr>
        <p:spPr>
          <a:xfrm>
            <a:off x="7439144" y="6558201"/>
            <a:ext cx="3074670"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 пайдаланушыға тек бір кілт жұбы қажет. N пайдаланушы үшін тек 2N кілт керек (симметриялық жүйеде N²-ге жуық кілт қажет болатын).</a:t>
            </a:r>
            <a:endParaRPr lang="en-US" sz="1550" dirty="0"/>
          </a:p>
        </p:txBody>
      </p:sp>
      <p:pic>
        <p:nvPicPr>
          <p:cNvPr id="12" name="Image 3" descr="preencoded.png"/>
          <p:cNvPicPr>
            <a:picLocks noChangeAspect="1"/>
          </p:cNvPicPr>
          <p:nvPr/>
        </p:nvPicPr>
        <p:blipFill>
          <a:blip r:embed="rId6"/>
          <a:stretch>
            <a:fillRect/>
          </a:stretch>
        </p:blipFill>
        <p:spPr>
          <a:xfrm>
            <a:off x="10761821" y="3233261"/>
            <a:ext cx="2213848" cy="2213848"/>
          </a:xfrm>
          <a:prstGeom prst="rect">
            <a:avLst/>
          </a:prstGeom>
        </p:spPr>
      </p:pic>
      <p:sp>
        <p:nvSpPr>
          <p:cNvPr id="13" name="Text 7"/>
          <p:cNvSpPr/>
          <p:nvPr/>
        </p:nvSpPr>
        <p:spPr>
          <a:xfrm>
            <a:off x="10761821" y="5695117"/>
            <a:ext cx="3074789" cy="111621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Теріске шығарылмайтындық</a:t>
            </a:r>
            <a:endParaRPr lang="en-US" sz="2300" dirty="0"/>
          </a:p>
        </p:txBody>
      </p:sp>
      <p:sp>
        <p:nvSpPr>
          <p:cNvPr id="14" name="Text 8"/>
          <p:cNvSpPr/>
          <p:nvPr/>
        </p:nvSpPr>
        <p:spPr>
          <a:xfrm>
            <a:off x="10761821" y="6930390"/>
            <a:ext cx="3074789"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Жабық кілтімен қол қойған адам кейіннен "бұл мен емеспін" деп айта алмайды. Бұл электрондық коммерция және заңды транзакциялар үшін өте маңызды.</a:t>
            </a:r>
            <a:endParaRPr lang="en-US" sz="1550" dirty="0"/>
          </a:p>
        </p:txBody>
      </p:sp>
      <p:sp>
        <p:nvSpPr>
          <p:cNvPr id="15" name="Text 9"/>
          <p:cNvSpPr/>
          <p:nvPr/>
        </p:nvSpPr>
        <p:spPr>
          <a:xfrm>
            <a:off x="793790" y="9058870"/>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Осы артықшылықтары арқасында асимметриялық шифрлеу қазіргі Интернеттің қауіпсіздігінің негізі болып табылады.</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93790" y="142982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Асимметриялық шифрлеудің кемшіліктері</a:t>
            </a:r>
            <a:endParaRPr lang="en-US" sz="3900" dirty="0"/>
          </a:p>
        </p:txBody>
      </p:sp>
      <p:sp>
        <p:nvSpPr>
          <p:cNvPr id="3" name="Shape 1"/>
          <p:cNvSpPr/>
          <p:nvPr/>
        </p:nvSpPr>
        <p:spPr>
          <a:xfrm>
            <a:off x="793790" y="3066812"/>
            <a:ext cx="6422231" cy="3027283"/>
          </a:xfrm>
          <a:prstGeom prst="roundRect">
            <a:avLst>
              <a:gd name="adj" fmla="val 2754"/>
            </a:avLst>
          </a:prstGeom>
          <a:solidFill>
            <a:srgbClr val="FFFFFF"/>
          </a:solidFill>
          <a:ln w="22860">
            <a:solidFill>
              <a:srgbClr val="BCDBD4"/>
            </a:solidFill>
            <a:prstDash val="solid"/>
          </a:ln>
        </p:spPr>
        <p:txBody>
          <a:bodyPr/>
          <a:lstStyle/>
          <a:p>
            <a:endParaRPr lang="ru-RU"/>
          </a:p>
        </p:txBody>
      </p:sp>
      <p:sp>
        <p:nvSpPr>
          <p:cNvPr id="4" name="Text 2"/>
          <p:cNvSpPr/>
          <p:nvPr/>
        </p:nvSpPr>
        <p:spPr>
          <a:xfrm>
            <a:off x="1015008" y="3288030"/>
            <a:ext cx="372165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Төмен жылдамдық</a:t>
            </a:r>
            <a:endParaRPr lang="en-US" sz="2300" dirty="0"/>
          </a:p>
        </p:txBody>
      </p:sp>
      <p:sp>
        <p:nvSpPr>
          <p:cNvPr id="5" name="Text 3"/>
          <p:cNvSpPr/>
          <p:nvPr/>
        </p:nvSpPr>
        <p:spPr>
          <a:xfrm>
            <a:off x="1015008" y="3779163"/>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Симметриялық алгоритмдерге қарағанда 100-1000 есе баяу жұмыс істейді. Күрделі математикалық операциялар (үлкен сандармен дәрежелеу, модулярлық арифметика) көп уақыт алады.</a:t>
            </a:r>
            <a:endParaRPr lang="en-US" sz="1550" dirty="0"/>
          </a:p>
        </p:txBody>
      </p:sp>
      <p:sp>
        <p:nvSpPr>
          <p:cNvPr id="6" name="Text 4"/>
          <p:cNvSpPr/>
          <p:nvPr/>
        </p:nvSpPr>
        <p:spPr>
          <a:xfrm>
            <a:off x="1015008" y="5168384"/>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RSA шифрлеу/дешифрлау ресурс көп тұтынады</a:t>
            </a:r>
            <a:endParaRPr lang="en-US" sz="1550" dirty="0"/>
          </a:p>
        </p:txBody>
      </p:sp>
      <p:sp>
        <p:nvSpPr>
          <p:cNvPr id="7" name="Text 5"/>
          <p:cNvSpPr/>
          <p:nvPr/>
        </p:nvSpPr>
        <p:spPr>
          <a:xfrm>
            <a:off x="1015008" y="5555337"/>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Өнімділік маңызды жүйелерде проблема тудыруы мүмкін</a:t>
            </a:r>
            <a:endParaRPr lang="en-US" sz="1550" dirty="0"/>
          </a:p>
        </p:txBody>
      </p:sp>
      <p:sp>
        <p:nvSpPr>
          <p:cNvPr id="8" name="Shape 6"/>
          <p:cNvSpPr/>
          <p:nvPr/>
        </p:nvSpPr>
        <p:spPr>
          <a:xfrm>
            <a:off x="7414379" y="3066812"/>
            <a:ext cx="6422231" cy="3027283"/>
          </a:xfrm>
          <a:prstGeom prst="roundRect">
            <a:avLst>
              <a:gd name="adj" fmla="val 2754"/>
            </a:avLst>
          </a:prstGeom>
          <a:solidFill>
            <a:srgbClr val="FFFFFF"/>
          </a:solidFill>
          <a:ln w="22860">
            <a:solidFill>
              <a:srgbClr val="BCDBD4"/>
            </a:solidFill>
            <a:prstDash val="solid"/>
          </a:ln>
        </p:spPr>
        <p:txBody>
          <a:bodyPr/>
          <a:lstStyle/>
          <a:p>
            <a:endParaRPr lang="ru-RU"/>
          </a:p>
        </p:txBody>
      </p:sp>
      <p:sp>
        <p:nvSpPr>
          <p:cNvPr id="9" name="Text 7"/>
          <p:cNvSpPr/>
          <p:nvPr/>
        </p:nvSpPr>
        <p:spPr>
          <a:xfrm>
            <a:off x="7635597" y="3288030"/>
            <a:ext cx="534412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Үлкен деректерге қолайсыз</a:t>
            </a:r>
            <a:endParaRPr lang="en-US" sz="2300" dirty="0"/>
          </a:p>
        </p:txBody>
      </p:sp>
      <p:sp>
        <p:nvSpPr>
          <p:cNvPr id="10" name="Text 8"/>
          <p:cNvSpPr/>
          <p:nvPr/>
        </p:nvSpPr>
        <p:spPr>
          <a:xfrm>
            <a:off x="7635597" y="3779163"/>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Мегабайттық немесе гигабайттық файлдарды асимметриялық алгоритммен шифрлау практикалық тұрғыда мүмкін емес. Әдетте тек кішкентай деректерді (кілттерді, хэштерді) шифрлауға қолданылады.</a:t>
            </a:r>
            <a:endParaRPr lang="en-US" sz="1550" dirty="0"/>
          </a:p>
        </p:txBody>
      </p:sp>
      <p:sp>
        <p:nvSpPr>
          <p:cNvPr id="11" name="Shape 9"/>
          <p:cNvSpPr/>
          <p:nvPr/>
        </p:nvSpPr>
        <p:spPr>
          <a:xfrm>
            <a:off x="793790" y="6292453"/>
            <a:ext cx="6422231" cy="2709743"/>
          </a:xfrm>
          <a:prstGeom prst="roundRect">
            <a:avLst>
              <a:gd name="adj" fmla="val 3076"/>
            </a:avLst>
          </a:prstGeom>
          <a:solidFill>
            <a:srgbClr val="FFFFFF"/>
          </a:solidFill>
          <a:ln w="22860">
            <a:solidFill>
              <a:srgbClr val="BCDBD4"/>
            </a:solidFill>
            <a:prstDash val="solid"/>
          </a:ln>
        </p:spPr>
        <p:txBody>
          <a:bodyPr/>
          <a:lstStyle/>
          <a:p>
            <a:endParaRPr lang="ru-RU"/>
          </a:p>
        </p:txBody>
      </p:sp>
      <p:sp>
        <p:nvSpPr>
          <p:cNvPr id="12" name="Text 10"/>
          <p:cNvSpPr/>
          <p:nvPr/>
        </p:nvSpPr>
        <p:spPr>
          <a:xfrm>
            <a:off x="1015008" y="6513671"/>
            <a:ext cx="3938111"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Кілттің үлкен өлшемі</a:t>
            </a:r>
            <a:endParaRPr lang="en-US" sz="2300" dirty="0"/>
          </a:p>
        </p:txBody>
      </p:sp>
      <p:sp>
        <p:nvSpPr>
          <p:cNvPr id="13" name="Text 11"/>
          <p:cNvSpPr/>
          <p:nvPr/>
        </p:nvSpPr>
        <p:spPr>
          <a:xfrm>
            <a:off x="1015008" y="7004804"/>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Қауіпсіздікті қамтамасыз ету үшін өте ұзын кілттер қажет. Қазіргі уақытта 2048-4096 биттік кілттер стандарт болып табылады.</a:t>
            </a:r>
            <a:endParaRPr lang="en-US" sz="1550" dirty="0"/>
          </a:p>
        </p:txBody>
      </p:sp>
      <p:sp>
        <p:nvSpPr>
          <p:cNvPr id="14" name="Text 12"/>
          <p:cNvSpPr/>
          <p:nvPr/>
        </p:nvSpPr>
        <p:spPr>
          <a:xfrm>
            <a:off x="1015008" y="8076486"/>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Симметриялық 128 бит ≈ Асимметриялық 3072 бит</a:t>
            </a:r>
            <a:endParaRPr lang="en-US" sz="1550" dirty="0"/>
          </a:p>
        </p:txBody>
      </p:sp>
      <p:sp>
        <p:nvSpPr>
          <p:cNvPr id="15" name="Text 13"/>
          <p:cNvSpPr/>
          <p:nvPr/>
        </p:nvSpPr>
        <p:spPr>
          <a:xfrm>
            <a:off x="1015008" y="8463439"/>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Кілттерді сақтау және тасымалдау қиынырақ</a:t>
            </a:r>
            <a:endParaRPr lang="en-US" sz="1550" dirty="0"/>
          </a:p>
        </p:txBody>
      </p:sp>
      <p:sp>
        <p:nvSpPr>
          <p:cNvPr id="16" name="Shape 14"/>
          <p:cNvSpPr/>
          <p:nvPr/>
        </p:nvSpPr>
        <p:spPr>
          <a:xfrm>
            <a:off x="7414379" y="6292453"/>
            <a:ext cx="6422231" cy="2709743"/>
          </a:xfrm>
          <a:prstGeom prst="roundRect">
            <a:avLst>
              <a:gd name="adj" fmla="val 3076"/>
            </a:avLst>
          </a:prstGeom>
          <a:solidFill>
            <a:srgbClr val="FFFFFF"/>
          </a:solidFill>
          <a:ln w="22860">
            <a:solidFill>
              <a:srgbClr val="BCDBD4"/>
            </a:solidFill>
            <a:prstDash val="solid"/>
          </a:ln>
        </p:spPr>
        <p:txBody>
          <a:bodyPr/>
          <a:lstStyle/>
          <a:p>
            <a:endParaRPr lang="ru-RU"/>
          </a:p>
        </p:txBody>
      </p:sp>
      <p:sp>
        <p:nvSpPr>
          <p:cNvPr id="17" name="Text 15"/>
          <p:cNvSpPr/>
          <p:nvPr/>
        </p:nvSpPr>
        <p:spPr>
          <a:xfrm>
            <a:off x="7635597" y="6513671"/>
            <a:ext cx="317896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Күрделі басқару</a:t>
            </a:r>
            <a:endParaRPr lang="en-US" sz="2300" dirty="0"/>
          </a:p>
        </p:txBody>
      </p:sp>
      <p:sp>
        <p:nvSpPr>
          <p:cNvPr id="18" name="Text 16"/>
          <p:cNvSpPr/>
          <p:nvPr/>
        </p:nvSpPr>
        <p:spPr>
          <a:xfrm>
            <a:off x="7635597" y="7004804"/>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Кілттер инфрақұрылымын басқару қиын. Сертификаттар, сертификаттау орталықтары (CA), кілттердің қолданыс мерзімі – барлығын дұрыс басқару керек.</a:t>
            </a:r>
            <a:endParaRPr lang="en-US" sz="1550" dirty="0"/>
          </a:p>
        </p:txBody>
      </p:sp>
      <p:sp>
        <p:nvSpPr>
          <p:cNvPr id="19" name="Text 17"/>
          <p:cNvSpPr/>
          <p:nvPr/>
        </p:nvSpPr>
        <p:spPr>
          <a:xfrm>
            <a:off x="793790" y="9225439"/>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Осы себептер бойынша практикада асимметриялық және симметриялық шифрлеу бірге қолданылады.</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5" name="Text 2"/>
          <p:cNvSpPr/>
          <p:nvPr/>
        </p:nvSpPr>
        <p:spPr>
          <a:xfrm>
            <a:off x="550188" y="669250"/>
            <a:ext cx="6308169" cy="408384"/>
          </a:xfrm>
          <a:prstGeom prst="rect">
            <a:avLst/>
          </a:prstGeom>
          <a:noFill/>
          <a:ln/>
        </p:spPr>
        <p:txBody>
          <a:bodyPr wrap="none" lIns="0" tIns="0" rIns="0" bIns="0" rtlCol="0" anchor="t"/>
          <a:lstStyle/>
          <a:p>
            <a:pPr marL="0" indent="0" algn="l">
              <a:lnSpc>
                <a:spcPts val="3200"/>
              </a:lnSpc>
              <a:buNone/>
            </a:pPr>
            <a:r>
              <a:rPr lang="en-US" sz="2550" b="1" dirty="0">
                <a:solidFill>
                  <a:srgbClr val="333F70"/>
                </a:solidFill>
                <a:latin typeface="Unbounded Bold" pitchFamily="34" charset="0"/>
                <a:ea typeface="Unbounded Bold" pitchFamily="34" charset="-122"/>
                <a:cs typeface="Unbounded Bold" pitchFamily="34" charset="-120"/>
              </a:rPr>
              <a:t>Гибридтік шифрлеу жүйелері</a:t>
            </a:r>
            <a:endParaRPr lang="en-US" sz="2550" dirty="0"/>
          </a:p>
        </p:txBody>
      </p:sp>
      <p:sp>
        <p:nvSpPr>
          <p:cNvPr id="6" name="Text 3"/>
          <p:cNvSpPr/>
          <p:nvPr/>
        </p:nvSpPr>
        <p:spPr>
          <a:xfrm>
            <a:off x="550188" y="1263848"/>
            <a:ext cx="13530024" cy="203835"/>
          </a:xfrm>
          <a:prstGeom prst="rect">
            <a:avLst/>
          </a:prstGeom>
          <a:noFill/>
          <a:ln/>
        </p:spPr>
        <p:txBody>
          <a:bodyPr wrap="none" lIns="0" tIns="0" rIns="0" bIns="0" rtlCol="0" anchor="t"/>
          <a:lstStyle/>
          <a:p>
            <a:pPr marL="0" indent="0" algn="l">
              <a:lnSpc>
                <a:spcPts val="1600"/>
              </a:lnSpc>
              <a:buNone/>
            </a:pPr>
            <a:r>
              <a:rPr lang="en-US" sz="1000" dirty="0">
                <a:solidFill>
                  <a:srgbClr val="333F70"/>
                </a:solidFill>
                <a:latin typeface="Open Sans" pitchFamily="34" charset="0"/>
                <a:ea typeface="Open Sans" pitchFamily="34" charset="-122"/>
                <a:cs typeface="Open Sans" pitchFamily="34" charset="-120"/>
              </a:rPr>
              <a:t>Гибридтік шифрлеу екі әдістің артықшылықтарын біріктіреді: асимметриялық криптографияның кілт алмасу қауіпсіздігі мен симметриялық криптографияның жылдамдығы.</a:t>
            </a:r>
            <a:endParaRPr lang="en-US" sz="1000" dirty="0"/>
          </a:p>
        </p:txBody>
      </p:sp>
      <p:sp>
        <p:nvSpPr>
          <p:cNvPr id="7" name="Shape 4"/>
          <p:cNvSpPr/>
          <p:nvPr/>
        </p:nvSpPr>
        <p:spPr>
          <a:xfrm>
            <a:off x="550188" y="2816304"/>
            <a:ext cx="13530024" cy="15240"/>
          </a:xfrm>
          <a:prstGeom prst="roundRect">
            <a:avLst>
              <a:gd name="adj" fmla="val 360157"/>
            </a:avLst>
          </a:prstGeom>
          <a:solidFill>
            <a:srgbClr val="BCDBD4"/>
          </a:solidFill>
          <a:ln/>
        </p:spPr>
        <p:txBody>
          <a:bodyPr/>
          <a:lstStyle/>
          <a:p>
            <a:endParaRPr lang="ru-RU"/>
          </a:p>
        </p:txBody>
      </p:sp>
      <p:sp>
        <p:nvSpPr>
          <p:cNvPr id="8" name="Shape 5"/>
          <p:cNvSpPr/>
          <p:nvPr/>
        </p:nvSpPr>
        <p:spPr>
          <a:xfrm>
            <a:off x="3201829" y="2424410"/>
            <a:ext cx="15240" cy="391954"/>
          </a:xfrm>
          <a:prstGeom prst="roundRect">
            <a:avLst>
              <a:gd name="adj" fmla="val 360157"/>
            </a:avLst>
          </a:prstGeom>
          <a:solidFill>
            <a:srgbClr val="BCDBD4"/>
          </a:solidFill>
          <a:ln/>
        </p:spPr>
        <p:txBody>
          <a:bodyPr/>
          <a:lstStyle/>
          <a:p>
            <a:endParaRPr lang="ru-RU"/>
          </a:p>
        </p:txBody>
      </p:sp>
      <p:sp>
        <p:nvSpPr>
          <p:cNvPr id="9" name="Shape 6"/>
          <p:cNvSpPr/>
          <p:nvPr/>
        </p:nvSpPr>
        <p:spPr>
          <a:xfrm>
            <a:off x="3062526" y="2669322"/>
            <a:ext cx="293965" cy="293965"/>
          </a:xfrm>
          <a:prstGeom prst="roundRect">
            <a:avLst>
              <a:gd name="adj" fmla="val 18672"/>
            </a:avLst>
          </a:prstGeom>
          <a:solidFill>
            <a:srgbClr val="D6F5EE"/>
          </a:solidFill>
          <a:ln w="7620">
            <a:solidFill>
              <a:srgbClr val="BCDBD4"/>
            </a:solidFill>
            <a:prstDash val="solid"/>
          </a:ln>
        </p:spPr>
        <p:txBody>
          <a:bodyPr/>
          <a:lstStyle/>
          <a:p>
            <a:endParaRPr lang="ru-RU"/>
          </a:p>
        </p:txBody>
      </p:sp>
      <p:sp>
        <p:nvSpPr>
          <p:cNvPr id="10" name="Text 7"/>
          <p:cNvSpPr/>
          <p:nvPr/>
        </p:nvSpPr>
        <p:spPr>
          <a:xfrm>
            <a:off x="3111460" y="2693730"/>
            <a:ext cx="195977" cy="245031"/>
          </a:xfrm>
          <a:prstGeom prst="rect">
            <a:avLst/>
          </a:prstGeom>
          <a:noFill/>
          <a:ln/>
        </p:spPr>
        <p:txBody>
          <a:bodyPr wrap="none" lIns="0" tIns="0" rIns="0" bIns="0" rtlCol="0" anchor="t"/>
          <a:lstStyle/>
          <a:p>
            <a:pPr marL="0" indent="0" algn="ctr">
              <a:lnSpc>
                <a:spcPts val="1500"/>
              </a:lnSpc>
              <a:buNone/>
            </a:pPr>
            <a:r>
              <a:rPr lang="en-US" sz="1500" b="1" dirty="0">
                <a:solidFill>
                  <a:srgbClr val="333F70"/>
                </a:solidFill>
                <a:latin typeface="Unbounded Bold" pitchFamily="34" charset="0"/>
                <a:ea typeface="Unbounded Bold" pitchFamily="34" charset="-122"/>
                <a:cs typeface="Unbounded Bold" pitchFamily="34" charset="-120"/>
              </a:rPr>
              <a:t>1</a:t>
            </a:r>
            <a:endParaRPr lang="en-US" sz="1500" dirty="0"/>
          </a:p>
        </p:txBody>
      </p:sp>
      <p:sp>
        <p:nvSpPr>
          <p:cNvPr id="11" name="Text 8"/>
          <p:cNvSpPr/>
          <p:nvPr/>
        </p:nvSpPr>
        <p:spPr>
          <a:xfrm>
            <a:off x="1579721" y="1607344"/>
            <a:ext cx="3259812" cy="204192"/>
          </a:xfrm>
          <a:prstGeom prst="rect">
            <a:avLst/>
          </a:prstGeom>
          <a:noFill/>
          <a:ln/>
        </p:spPr>
        <p:txBody>
          <a:bodyPr wrap="none" lIns="0" tIns="0" rIns="0" bIns="0" rtlCol="0" anchor="t"/>
          <a:lstStyle/>
          <a:p>
            <a:pPr marL="0" indent="0" algn="ctr">
              <a:lnSpc>
                <a:spcPts val="1600"/>
              </a:lnSpc>
              <a:buNone/>
            </a:pPr>
            <a:r>
              <a:rPr lang="en-US" sz="1250" b="1" dirty="0">
                <a:solidFill>
                  <a:srgbClr val="333F70"/>
                </a:solidFill>
                <a:latin typeface="Unbounded Bold" pitchFamily="34" charset="0"/>
                <a:ea typeface="Unbounded Bold" pitchFamily="34" charset="-122"/>
                <a:cs typeface="Unbounded Bold" pitchFamily="34" charset="-120"/>
              </a:rPr>
              <a:t>1. Сессиялық кілт генерациясы</a:t>
            </a:r>
            <a:endParaRPr lang="en-US" sz="1250" dirty="0"/>
          </a:p>
        </p:txBody>
      </p:sp>
      <p:sp>
        <p:nvSpPr>
          <p:cNvPr id="12" name="Text 9"/>
          <p:cNvSpPr/>
          <p:nvPr/>
        </p:nvSpPr>
        <p:spPr>
          <a:xfrm>
            <a:off x="680799" y="1885950"/>
            <a:ext cx="5057656" cy="407670"/>
          </a:xfrm>
          <a:prstGeom prst="rect">
            <a:avLst/>
          </a:prstGeom>
          <a:noFill/>
          <a:ln/>
        </p:spPr>
        <p:txBody>
          <a:bodyPr wrap="square" lIns="0" tIns="0" rIns="0" bIns="0" rtlCol="0" anchor="t"/>
          <a:lstStyle/>
          <a:p>
            <a:pPr marL="0" indent="0" algn="ctr">
              <a:lnSpc>
                <a:spcPts val="1600"/>
              </a:lnSpc>
              <a:buNone/>
            </a:pPr>
            <a:r>
              <a:rPr lang="en-US" sz="1000" dirty="0">
                <a:solidFill>
                  <a:srgbClr val="333F70"/>
                </a:solidFill>
                <a:latin typeface="Open Sans" pitchFamily="34" charset="0"/>
                <a:ea typeface="Open Sans" pitchFamily="34" charset="-122"/>
                <a:cs typeface="Open Sans" pitchFamily="34" charset="-120"/>
              </a:rPr>
              <a:t>Кездейсоқ симметриялық кілт жасалады (мысалы, AES-256 кілті). Бұл кілт тек бір байланыс сессиясы үшін қолданылады.</a:t>
            </a:r>
            <a:endParaRPr lang="en-US" sz="1000" dirty="0"/>
          </a:p>
        </p:txBody>
      </p:sp>
      <p:sp>
        <p:nvSpPr>
          <p:cNvPr id="13" name="Shape 10"/>
          <p:cNvSpPr/>
          <p:nvPr/>
        </p:nvSpPr>
        <p:spPr>
          <a:xfrm>
            <a:off x="5938837" y="2816245"/>
            <a:ext cx="15240" cy="391954"/>
          </a:xfrm>
          <a:prstGeom prst="roundRect">
            <a:avLst>
              <a:gd name="adj" fmla="val 360157"/>
            </a:avLst>
          </a:prstGeom>
          <a:solidFill>
            <a:srgbClr val="BCDBD4"/>
          </a:solidFill>
          <a:ln/>
        </p:spPr>
        <p:txBody>
          <a:bodyPr/>
          <a:lstStyle/>
          <a:p>
            <a:endParaRPr lang="ru-RU"/>
          </a:p>
        </p:txBody>
      </p:sp>
      <p:sp>
        <p:nvSpPr>
          <p:cNvPr id="14" name="Shape 11"/>
          <p:cNvSpPr/>
          <p:nvPr/>
        </p:nvSpPr>
        <p:spPr>
          <a:xfrm>
            <a:off x="5799534" y="2669322"/>
            <a:ext cx="293965" cy="293965"/>
          </a:xfrm>
          <a:prstGeom prst="roundRect">
            <a:avLst>
              <a:gd name="adj" fmla="val 18672"/>
            </a:avLst>
          </a:prstGeom>
          <a:solidFill>
            <a:srgbClr val="D6F5EE"/>
          </a:solidFill>
          <a:ln w="7620">
            <a:solidFill>
              <a:srgbClr val="BCDBD4"/>
            </a:solidFill>
            <a:prstDash val="solid"/>
          </a:ln>
        </p:spPr>
        <p:txBody>
          <a:bodyPr/>
          <a:lstStyle/>
          <a:p>
            <a:endParaRPr lang="ru-RU"/>
          </a:p>
        </p:txBody>
      </p:sp>
      <p:sp>
        <p:nvSpPr>
          <p:cNvPr id="15" name="Text 12"/>
          <p:cNvSpPr/>
          <p:nvPr/>
        </p:nvSpPr>
        <p:spPr>
          <a:xfrm>
            <a:off x="5848469" y="2693730"/>
            <a:ext cx="195977" cy="245031"/>
          </a:xfrm>
          <a:prstGeom prst="rect">
            <a:avLst/>
          </a:prstGeom>
          <a:noFill/>
          <a:ln/>
        </p:spPr>
        <p:txBody>
          <a:bodyPr wrap="none" lIns="0" tIns="0" rIns="0" bIns="0" rtlCol="0" anchor="t"/>
          <a:lstStyle/>
          <a:p>
            <a:pPr marL="0" indent="0" algn="ctr">
              <a:lnSpc>
                <a:spcPts val="1500"/>
              </a:lnSpc>
              <a:buNone/>
            </a:pPr>
            <a:r>
              <a:rPr lang="en-US" sz="1500" b="1" dirty="0">
                <a:solidFill>
                  <a:srgbClr val="333F70"/>
                </a:solidFill>
                <a:latin typeface="Unbounded Bold" pitchFamily="34" charset="0"/>
                <a:ea typeface="Unbounded Bold" pitchFamily="34" charset="-122"/>
                <a:cs typeface="Unbounded Bold" pitchFamily="34" charset="-120"/>
              </a:rPr>
              <a:t>2</a:t>
            </a:r>
            <a:endParaRPr lang="en-US" sz="1500" dirty="0"/>
          </a:p>
        </p:txBody>
      </p:sp>
      <p:sp>
        <p:nvSpPr>
          <p:cNvPr id="16" name="Text 13"/>
          <p:cNvSpPr/>
          <p:nvPr/>
        </p:nvSpPr>
        <p:spPr>
          <a:xfrm>
            <a:off x="4097655" y="3338989"/>
            <a:ext cx="3697843" cy="204192"/>
          </a:xfrm>
          <a:prstGeom prst="rect">
            <a:avLst/>
          </a:prstGeom>
          <a:noFill/>
          <a:ln/>
        </p:spPr>
        <p:txBody>
          <a:bodyPr wrap="none" lIns="0" tIns="0" rIns="0" bIns="0" rtlCol="0" anchor="t"/>
          <a:lstStyle/>
          <a:p>
            <a:pPr marL="0" indent="0" algn="ctr">
              <a:lnSpc>
                <a:spcPts val="1600"/>
              </a:lnSpc>
              <a:buNone/>
            </a:pPr>
            <a:r>
              <a:rPr lang="en-US" sz="1250" b="1" dirty="0">
                <a:solidFill>
                  <a:srgbClr val="333F70"/>
                </a:solidFill>
                <a:latin typeface="Unbounded Bold" pitchFamily="34" charset="0"/>
                <a:ea typeface="Unbounded Bold" pitchFamily="34" charset="-122"/>
                <a:cs typeface="Unbounded Bold" pitchFamily="34" charset="-120"/>
              </a:rPr>
              <a:t>2. Кілтті асимметриялық шифрлеу</a:t>
            </a:r>
            <a:endParaRPr lang="en-US" sz="1250" dirty="0"/>
          </a:p>
        </p:txBody>
      </p:sp>
      <p:sp>
        <p:nvSpPr>
          <p:cNvPr id="17" name="Text 14"/>
          <p:cNvSpPr/>
          <p:nvPr/>
        </p:nvSpPr>
        <p:spPr>
          <a:xfrm>
            <a:off x="3417808" y="3617595"/>
            <a:ext cx="5057656" cy="407670"/>
          </a:xfrm>
          <a:prstGeom prst="rect">
            <a:avLst/>
          </a:prstGeom>
          <a:noFill/>
          <a:ln/>
        </p:spPr>
        <p:txBody>
          <a:bodyPr wrap="square" lIns="0" tIns="0" rIns="0" bIns="0" rtlCol="0" anchor="t"/>
          <a:lstStyle/>
          <a:p>
            <a:pPr marL="0" indent="0" algn="ctr">
              <a:lnSpc>
                <a:spcPts val="1600"/>
              </a:lnSpc>
              <a:buNone/>
            </a:pPr>
            <a:r>
              <a:rPr lang="en-US" sz="1000" dirty="0">
                <a:solidFill>
                  <a:srgbClr val="333F70"/>
                </a:solidFill>
                <a:latin typeface="Open Sans" pitchFamily="34" charset="0"/>
                <a:ea typeface="Open Sans" pitchFamily="34" charset="-122"/>
                <a:cs typeface="Open Sans" pitchFamily="34" charset="-120"/>
              </a:rPr>
              <a:t>Сессиялық кілт алушының ашық кілтімен шифрланады (RSA немесе ECC қолданып). Қауіпсіз емес арналар арқылы жіберуге болады.</a:t>
            </a:r>
            <a:endParaRPr lang="en-US" sz="1000" dirty="0"/>
          </a:p>
        </p:txBody>
      </p:sp>
      <p:sp>
        <p:nvSpPr>
          <p:cNvPr id="18" name="Shape 15"/>
          <p:cNvSpPr/>
          <p:nvPr/>
        </p:nvSpPr>
        <p:spPr>
          <a:xfrm>
            <a:off x="8675846" y="2424410"/>
            <a:ext cx="15240" cy="391954"/>
          </a:xfrm>
          <a:prstGeom prst="roundRect">
            <a:avLst>
              <a:gd name="adj" fmla="val 360157"/>
            </a:avLst>
          </a:prstGeom>
          <a:solidFill>
            <a:srgbClr val="BCDBD4"/>
          </a:solidFill>
          <a:ln/>
        </p:spPr>
        <p:txBody>
          <a:bodyPr/>
          <a:lstStyle/>
          <a:p>
            <a:endParaRPr lang="ru-RU"/>
          </a:p>
        </p:txBody>
      </p:sp>
      <p:sp>
        <p:nvSpPr>
          <p:cNvPr id="19" name="Shape 16"/>
          <p:cNvSpPr/>
          <p:nvPr/>
        </p:nvSpPr>
        <p:spPr>
          <a:xfrm>
            <a:off x="8536543" y="2669322"/>
            <a:ext cx="293965" cy="293965"/>
          </a:xfrm>
          <a:prstGeom prst="roundRect">
            <a:avLst>
              <a:gd name="adj" fmla="val 18672"/>
            </a:avLst>
          </a:prstGeom>
          <a:solidFill>
            <a:srgbClr val="D6F5EE"/>
          </a:solidFill>
          <a:ln w="7620">
            <a:solidFill>
              <a:srgbClr val="BCDBD4"/>
            </a:solidFill>
            <a:prstDash val="solid"/>
          </a:ln>
        </p:spPr>
        <p:txBody>
          <a:bodyPr/>
          <a:lstStyle/>
          <a:p>
            <a:endParaRPr lang="ru-RU"/>
          </a:p>
        </p:txBody>
      </p:sp>
      <p:sp>
        <p:nvSpPr>
          <p:cNvPr id="20" name="Text 17"/>
          <p:cNvSpPr/>
          <p:nvPr/>
        </p:nvSpPr>
        <p:spPr>
          <a:xfrm>
            <a:off x="8585478" y="2693730"/>
            <a:ext cx="195977" cy="245031"/>
          </a:xfrm>
          <a:prstGeom prst="rect">
            <a:avLst/>
          </a:prstGeom>
          <a:noFill/>
          <a:ln/>
        </p:spPr>
        <p:txBody>
          <a:bodyPr wrap="none" lIns="0" tIns="0" rIns="0" bIns="0" rtlCol="0" anchor="t"/>
          <a:lstStyle/>
          <a:p>
            <a:pPr marL="0" indent="0" algn="ctr">
              <a:lnSpc>
                <a:spcPts val="1500"/>
              </a:lnSpc>
              <a:buNone/>
            </a:pPr>
            <a:r>
              <a:rPr lang="en-US" sz="1500" b="1" dirty="0">
                <a:solidFill>
                  <a:srgbClr val="333F70"/>
                </a:solidFill>
                <a:latin typeface="Unbounded Bold" pitchFamily="34" charset="0"/>
                <a:ea typeface="Unbounded Bold" pitchFamily="34" charset="-122"/>
                <a:cs typeface="Unbounded Bold" pitchFamily="34" charset="-120"/>
              </a:rPr>
              <a:t>3</a:t>
            </a:r>
            <a:endParaRPr lang="en-US" sz="1500" dirty="0"/>
          </a:p>
        </p:txBody>
      </p:sp>
      <p:sp>
        <p:nvSpPr>
          <p:cNvPr id="21" name="Text 18"/>
          <p:cNvSpPr/>
          <p:nvPr/>
        </p:nvSpPr>
        <p:spPr>
          <a:xfrm>
            <a:off x="6592014" y="1607344"/>
            <a:ext cx="4183261" cy="204192"/>
          </a:xfrm>
          <a:prstGeom prst="rect">
            <a:avLst/>
          </a:prstGeom>
          <a:noFill/>
          <a:ln/>
        </p:spPr>
        <p:txBody>
          <a:bodyPr wrap="none" lIns="0" tIns="0" rIns="0" bIns="0" rtlCol="0" anchor="t"/>
          <a:lstStyle/>
          <a:p>
            <a:pPr marL="0" indent="0" algn="ctr">
              <a:lnSpc>
                <a:spcPts val="1600"/>
              </a:lnSpc>
              <a:buNone/>
            </a:pPr>
            <a:r>
              <a:rPr lang="en-US" sz="1250" b="1" dirty="0">
                <a:solidFill>
                  <a:srgbClr val="333F70"/>
                </a:solidFill>
                <a:latin typeface="Unbounded Bold" pitchFamily="34" charset="0"/>
                <a:ea typeface="Unbounded Bold" pitchFamily="34" charset="-122"/>
                <a:cs typeface="Unbounded Bold" pitchFamily="34" charset="-120"/>
              </a:rPr>
              <a:t>3. Деректерді симметриялық шифрлеу</a:t>
            </a:r>
            <a:endParaRPr lang="en-US" sz="1250" dirty="0"/>
          </a:p>
        </p:txBody>
      </p:sp>
      <p:sp>
        <p:nvSpPr>
          <p:cNvPr id="22" name="Text 19"/>
          <p:cNvSpPr/>
          <p:nvPr/>
        </p:nvSpPr>
        <p:spPr>
          <a:xfrm>
            <a:off x="6154817" y="1885950"/>
            <a:ext cx="5057656" cy="407670"/>
          </a:xfrm>
          <a:prstGeom prst="rect">
            <a:avLst/>
          </a:prstGeom>
          <a:noFill/>
          <a:ln/>
        </p:spPr>
        <p:txBody>
          <a:bodyPr wrap="square" lIns="0" tIns="0" rIns="0" bIns="0" rtlCol="0" anchor="t"/>
          <a:lstStyle/>
          <a:p>
            <a:pPr marL="0" indent="0" algn="ctr">
              <a:lnSpc>
                <a:spcPts val="1600"/>
              </a:lnSpc>
              <a:buNone/>
            </a:pPr>
            <a:r>
              <a:rPr lang="en-US" sz="1000" dirty="0">
                <a:solidFill>
                  <a:srgbClr val="333F70"/>
                </a:solidFill>
                <a:latin typeface="Open Sans" pitchFamily="34" charset="0"/>
                <a:ea typeface="Open Sans" pitchFamily="34" charset="-122"/>
                <a:cs typeface="Open Sans" pitchFamily="34" charset="-120"/>
              </a:rPr>
              <a:t>Негізгі деректер (файл, хабарлама) сессиялық кілтпен жылдам шифрланады (AES алгоритмімен). Үлкен көлемдегі деректерге тиімді.</a:t>
            </a:r>
            <a:endParaRPr lang="en-US" sz="1000" dirty="0"/>
          </a:p>
        </p:txBody>
      </p:sp>
      <p:sp>
        <p:nvSpPr>
          <p:cNvPr id="23" name="Shape 20"/>
          <p:cNvSpPr/>
          <p:nvPr/>
        </p:nvSpPr>
        <p:spPr>
          <a:xfrm>
            <a:off x="11412855" y="2816245"/>
            <a:ext cx="15240" cy="391954"/>
          </a:xfrm>
          <a:prstGeom prst="roundRect">
            <a:avLst>
              <a:gd name="adj" fmla="val 360157"/>
            </a:avLst>
          </a:prstGeom>
          <a:solidFill>
            <a:srgbClr val="BCDBD4"/>
          </a:solidFill>
          <a:ln/>
        </p:spPr>
        <p:txBody>
          <a:bodyPr/>
          <a:lstStyle/>
          <a:p>
            <a:endParaRPr lang="ru-RU"/>
          </a:p>
        </p:txBody>
      </p:sp>
      <p:sp>
        <p:nvSpPr>
          <p:cNvPr id="24" name="Shape 21"/>
          <p:cNvSpPr/>
          <p:nvPr/>
        </p:nvSpPr>
        <p:spPr>
          <a:xfrm>
            <a:off x="11273552" y="2669322"/>
            <a:ext cx="293965" cy="293965"/>
          </a:xfrm>
          <a:prstGeom prst="roundRect">
            <a:avLst>
              <a:gd name="adj" fmla="val 18672"/>
            </a:avLst>
          </a:prstGeom>
          <a:solidFill>
            <a:srgbClr val="D6F5EE"/>
          </a:solidFill>
          <a:ln w="7620">
            <a:solidFill>
              <a:srgbClr val="BCDBD4"/>
            </a:solidFill>
            <a:prstDash val="solid"/>
          </a:ln>
        </p:spPr>
        <p:txBody>
          <a:bodyPr/>
          <a:lstStyle/>
          <a:p>
            <a:endParaRPr lang="ru-RU"/>
          </a:p>
        </p:txBody>
      </p:sp>
      <p:sp>
        <p:nvSpPr>
          <p:cNvPr id="25" name="Text 22"/>
          <p:cNvSpPr/>
          <p:nvPr/>
        </p:nvSpPr>
        <p:spPr>
          <a:xfrm>
            <a:off x="11322487" y="2693730"/>
            <a:ext cx="195977" cy="245031"/>
          </a:xfrm>
          <a:prstGeom prst="rect">
            <a:avLst/>
          </a:prstGeom>
          <a:noFill/>
          <a:ln/>
        </p:spPr>
        <p:txBody>
          <a:bodyPr wrap="none" lIns="0" tIns="0" rIns="0" bIns="0" rtlCol="0" anchor="t"/>
          <a:lstStyle/>
          <a:p>
            <a:pPr marL="0" indent="0" algn="ctr">
              <a:lnSpc>
                <a:spcPts val="1500"/>
              </a:lnSpc>
              <a:buNone/>
            </a:pPr>
            <a:r>
              <a:rPr lang="en-US" sz="1500" b="1" dirty="0">
                <a:solidFill>
                  <a:srgbClr val="333F70"/>
                </a:solidFill>
                <a:latin typeface="Unbounded Bold" pitchFamily="34" charset="0"/>
                <a:ea typeface="Unbounded Bold" pitchFamily="34" charset="-122"/>
                <a:cs typeface="Unbounded Bold" pitchFamily="34" charset="-120"/>
              </a:rPr>
              <a:t>4</a:t>
            </a:r>
            <a:endParaRPr lang="en-US" sz="1500" dirty="0"/>
          </a:p>
        </p:txBody>
      </p:sp>
      <p:sp>
        <p:nvSpPr>
          <p:cNvPr id="26" name="Text 23"/>
          <p:cNvSpPr/>
          <p:nvPr/>
        </p:nvSpPr>
        <p:spPr>
          <a:xfrm>
            <a:off x="10144006" y="3338989"/>
            <a:ext cx="2553176" cy="204192"/>
          </a:xfrm>
          <a:prstGeom prst="rect">
            <a:avLst/>
          </a:prstGeom>
          <a:noFill/>
          <a:ln/>
        </p:spPr>
        <p:txBody>
          <a:bodyPr wrap="none" lIns="0" tIns="0" rIns="0" bIns="0" rtlCol="0" anchor="t"/>
          <a:lstStyle/>
          <a:p>
            <a:pPr marL="0" indent="0" algn="ctr">
              <a:lnSpc>
                <a:spcPts val="1600"/>
              </a:lnSpc>
              <a:buNone/>
            </a:pPr>
            <a:r>
              <a:rPr lang="en-US" sz="1250" b="1" dirty="0">
                <a:solidFill>
                  <a:srgbClr val="333F70"/>
                </a:solidFill>
                <a:latin typeface="Unbounded Bold" pitchFamily="34" charset="0"/>
                <a:ea typeface="Unbounded Bold" pitchFamily="34" charset="-122"/>
                <a:cs typeface="Unbounded Bold" pitchFamily="34" charset="-120"/>
              </a:rPr>
              <a:t>4. Алушы дешифрлейді</a:t>
            </a:r>
            <a:endParaRPr lang="en-US" sz="1250" dirty="0"/>
          </a:p>
        </p:txBody>
      </p:sp>
      <p:sp>
        <p:nvSpPr>
          <p:cNvPr id="27" name="Text 24"/>
          <p:cNvSpPr/>
          <p:nvPr/>
        </p:nvSpPr>
        <p:spPr>
          <a:xfrm>
            <a:off x="8891826" y="3617595"/>
            <a:ext cx="5057656" cy="407670"/>
          </a:xfrm>
          <a:prstGeom prst="rect">
            <a:avLst/>
          </a:prstGeom>
          <a:noFill/>
          <a:ln/>
        </p:spPr>
        <p:txBody>
          <a:bodyPr wrap="square" lIns="0" tIns="0" rIns="0" bIns="0" rtlCol="0" anchor="t"/>
          <a:lstStyle/>
          <a:p>
            <a:pPr marL="0" indent="0" algn="ctr">
              <a:lnSpc>
                <a:spcPts val="1600"/>
              </a:lnSpc>
              <a:buNone/>
            </a:pPr>
            <a:r>
              <a:rPr lang="en-US" sz="1000" dirty="0">
                <a:solidFill>
                  <a:srgbClr val="333F70"/>
                </a:solidFill>
                <a:latin typeface="Open Sans" pitchFamily="34" charset="0"/>
                <a:ea typeface="Open Sans" pitchFamily="34" charset="-122"/>
                <a:cs typeface="Open Sans" pitchFamily="34" charset="-120"/>
              </a:rPr>
              <a:t>Алушы өзінің жабық кілтімен сессиялық кілтті алады, содан кейін сол кілтпен деректерді ашады.</a:t>
            </a:r>
            <a:endParaRPr lang="en-US" sz="1000" dirty="0"/>
          </a:p>
        </p:txBody>
      </p:sp>
      <p:sp>
        <p:nvSpPr>
          <p:cNvPr id="28" name="Text 25"/>
          <p:cNvSpPr/>
          <p:nvPr/>
        </p:nvSpPr>
        <p:spPr>
          <a:xfrm>
            <a:off x="550188" y="4288988"/>
            <a:ext cx="1962864" cy="204192"/>
          </a:xfrm>
          <a:prstGeom prst="rect">
            <a:avLst/>
          </a:prstGeom>
          <a:noFill/>
          <a:ln/>
        </p:spPr>
        <p:txBody>
          <a:bodyPr wrap="none" lIns="0" tIns="0" rIns="0" bIns="0" rtlCol="0" anchor="t"/>
          <a:lstStyle/>
          <a:p>
            <a:pPr marL="0" indent="0" algn="l">
              <a:lnSpc>
                <a:spcPts val="1600"/>
              </a:lnSpc>
              <a:buNone/>
            </a:pPr>
            <a:r>
              <a:rPr lang="en-US" sz="1250" b="1" dirty="0">
                <a:solidFill>
                  <a:srgbClr val="333F70"/>
                </a:solidFill>
                <a:latin typeface="Unbounded Bold" pitchFamily="34" charset="0"/>
                <a:ea typeface="Unbounded Bold" pitchFamily="34" charset="-122"/>
                <a:cs typeface="Unbounded Bold" pitchFamily="34" charset="-120"/>
              </a:rPr>
              <a:t>Артықшылықтары</a:t>
            </a:r>
            <a:endParaRPr lang="en-US" sz="1250" dirty="0"/>
          </a:p>
        </p:txBody>
      </p:sp>
      <p:sp>
        <p:nvSpPr>
          <p:cNvPr id="29" name="Text 26"/>
          <p:cNvSpPr/>
          <p:nvPr/>
        </p:nvSpPr>
        <p:spPr>
          <a:xfrm>
            <a:off x="550188" y="4617244"/>
            <a:ext cx="6605588" cy="203835"/>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33F70"/>
                </a:solidFill>
                <a:latin typeface="Open Sans" pitchFamily="34" charset="0"/>
                <a:ea typeface="Open Sans" pitchFamily="34" charset="-122"/>
                <a:cs typeface="Open Sans" pitchFamily="34" charset="-120"/>
              </a:rPr>
              <a:t>Асимметриялық кілт алмасудың қауіпсіздігі</a:t>
            </a:r>
            <a:endParaRPr lang="en-US" sz="1000" dirty="0"/>
          </a:p>
        </p:txBody>
      </p:sp>
      <p:sp>
        <p:nvSpPr>
          <p:cNvPr id="30" name="Text 27"/>
          <p:cNvSpPr/>
          <p:nvPr/>
        </p:nvSpPr>
        <p:spPr>
          <a:xfrm>
            <a:off x="550188" y="4864418"/>
            <a:ext cx="6605588" cy="203835"/>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33F70"/>
                </a:solidFill>
                <a:latin typeface="Open Sans" pitchFamily="34" charset="0"/>
                <a:ea typeface="Open Sans" pitchFamily="34" charset="-122"/>
                <a:cs typeface="Open Sans" pitchFamily="34" charset="-120"/>
              </a:rPr>
              <a:t>Симметриялық шифрлеудің жылдамдығы</a:t>
            </a:r>
            <a:endParaRPr lang="en-US" sz="1000" dirty="0"/>
          </a:p>
        </p:txBody>
      </p:sp>
      <p:sp>
        <p:nvSpPr>
          <p:cNvPr id="31" name="Text 28"/>
          <p:cNvSpPr/>
          <p:nvPr/>
        </p:nvSpPr>
        <p:spPr>
          <a:xfrm>
            <a:off x="550188" y="5111591"/>
            <a:ext cx="6605588" cy="203835"/>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33F70"/>
                </a:solidFill>
                <a:latin typeface="Open Sans" pitchFamily="34" charset="0"/>
                <a:ea typeface="Open Sans" pitchFamily="34" charset="-122"/>
                <a:cs typeface="Open Sans" pitchFamily="34" charset="-120"/>
              </a:rPr>
              <a:t>Кез келген көлемдегі деректерді өңдеу</a:t>
            </a:r>
            <a:endParaRPr lang="en-US" sz="1000" dirty="0"/>
          </a:p>
        </p:txBody>
      </p:sp>
      <p:sp>
        <p:nvSpPr>
          <p:cNvPr id="32" name="Text 29"/>
          <p:cNvSpPr/>
          <p:nvPr/>
        </p:nvSpPr>
        <p:spPr>
          <a:xfrm>
            <a:off x="550188" y="5358765"/>
            <a:ext cx="6605588" cy="203835"/>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33F70"/>
                </a:solidFill>
                <a:latin typeface="Open Sans" pitchFamily="34" charset="0"/>
                <a:ea typeface="Open Sans" pitchFamily="34" charset="-122"/>
                <a:cs typeface="Open Sans" pitchFamily="34" charset="-120"/>
              </a:rPr>
              <a:t>Практикалық және тиімді шешім</a:t>
            </a:r>
            <a:endParaRPr lang="en-US" sz="1000" dirty="0"/>
          </a:p>
        </p:txBody>
      </p:sp>
      <p:pic>
        <p:nvPicPr>
          <p:cNvPr id="33" name="Image 1" descr="preencoded.png"/>
          <p:cNvPicPr>
            <a:picLocks noChangeAspect="1"/>
          </p:cNvPicPr>
          <p:nvPr/>
        </p:nvPicPr>
        <p:blipFill>
          <a:blip r:embed="rId3"/>
          <a:stretch>
            <a:fillRect/>
          </a:stretch>
        </p:blipFill>
        <p:spPr>
          <a:xfrm>
            <a:off x="7482245" y="4304586"/>
            <a:ext cx="6275308" cy="627530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796647"/>
            <a:ext cx="8166735" cy="558165"/>
          </a:xfrm>
          <a:prstGeom prst="rect">
            <a:avLst/>
          </a:prstGeom>
          <a:noFill/>
          <a:ln/>
        </p:spPr>
        <p:txBody>
          <a:bodyPr wrap="non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TLS/SSL протоколы мысалы</a:t>
            </a:r>
            <a:endParaRPr lang="en-US" sz="3500" dirty="0"/>
          </a:p>
        </p:txBody>
      </p:sp>
      <p:sp>
        <p:nvSpPr>
          <p:cNvPr id="3" name="Text 1"/>
          <p:cNvSpPr/>
          <p:nvPr/>
        </p:nvSpPr>
        <p:spPr>
          <a:xfrm>
            <a:off x="793790" y="1676281"/>
            <a:ext cx="13042821"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TLS (Transport Layer Security) – бұл Интернетте қауіпсіз байланысты қамтамасыз ететін негізгі протокол. Веб-браузерде көрсетілетін HTTPS қосылымдарында қолданылады. TLS гибридтік шифрлеудің керемет мысалы.</a:t>
            </a:r>
            <a:endParaRPr lang="en-US" sz="1400" dirty="0"/>
          </a:p>
        </p:txBody>
      </p:sp>
      <p:sp>
        <p:nvSpPr>
          <p:cNvPr id="4" name="Shape 2"/>
          <p:cNvSpPr/>
          <p:nvPr/>
        </p:nvSpPr>
        <p:spPr>
          <a:xfrm>
            <a:off x="972383" y="2667953"/>
            <a:ext cx="178594" cy="803672"/>
          </a:xfrm>
          <a:prstGeom prst="roundRect">
            <a:avLst>
              <a:gd name="adj" fmla="val 42008"/>
            </a:avLst>
          </a:prstGeom>
          <a:solidFill>
            <a:srgbClr val="26A688"/>
          </a:solidFill>
          <a:ln w="7620">
            <a:solidFill>
              <a:srgbClr val="3FBFA1"/>
            </a:solidFill>
            <a:prstDash val="solid"/>
          </a:ln>
        </p:spPr>
        <p:txBody>
          <a:bodyPr/>
          <a:lstStyle/>
          <a:p>
            <a:endParaRPr lang="ru-RU"/>
          </a:p>
        </p:txBody>
      </p:sp>
      <p:sp>
        <p:nvSpPr>
          <p:cNvPr id="5" name="Shape 3"/>
          <p:cNvSpPr/>
          <p:nvPr/>
        </p:nvSpPr>
        <p:spPr>
          <a:xfrm>
            <a:off x="793790" y="2550676"/>
            <a:ext cx="535781" cy="535781"/>
          </a:xfrm>
          <a:prstGeom prst="roundRect">
            <a:avLst>
              <a:gd name="adj" fmla="val 85333"/>
            </a:avLst>
          </a:prstGeom>
          <a:solidFill>
            <a:srgbClr val="26A688"/>
          </a:solidFill>
          <a:ln w="7620">
            <a:solidFill>
              <a:srgbClr val="3FBFA1"/>
            </a:solidFill>
            <a:prstDash val="solid"/>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7735" y="2684621"/>
            <a:ext cx="267891" cy="267891"/>
          </a:xfrm>
          <a:prstGeom prst="rect">
            <a:avLst/>
          </a:prstGeom>
        </p:spPr>
      </p:pic>
      <p:sp>
        <p:nvSpPr>
          <p:cNvPr id="7" name="Text 4"/>
          <p:cNvSpPr/>
          <p:nvPr/>
        </p:nvSpPr>
        <p:spPr>
          <a:xfrm>
            <a:off x="1490305" y="2578656"/>
            <a:ext cx="2232779"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Client Hello</a:t>
            </a:r>
            <a:endParaRPr lang="en-US" sz="1750" dirty="0"/>
          </a:p>
        </p:txBody>
      </p:sp>
      <p:sp>
        <p:nvSpPr>
          <p:cNvPr id="8" name="Text 5"/>
          <p:cNvSpPr/>
          <p:nvPr/>
        </p:nvSpPr>
        <p:spPr>
          <a:xfrm>
            <a:off x="1490305" y="2954060"/>
            <a:ext cx="12346305" cy="271463"/>
          </a:xfrm>
          <a:prstGeom prst="rect">
            <a:avLst/>
          </a:prstGeom>
          <a:noFill/>
          <a:ln/>
        </p:spPr>
        <p:txBody>
          <a:bodyPr wrap="non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Клиент (браузер) серверге қосылады және қолдайтын шифрлеу әдістерін ұсынады. TLS нұсқасы мен қолдайтын cipher suite тізімін жібереді.</a:t>
            </a:r>
            <a:endParaRPr lang="en-US" sz="1400" dirty="0"/>
          </a:p>
        </p:txBody>
      </p:sp>
      <p:sp>
        <p:nvSpPr>
          <p:cNvPr id="9" name="Shape 6"/>
          <p:cNvSpPr/>
          <p:nvPr/>
        </p:nvSpPr>
        <p:spPr>
          <a:xfrm>
            <a:off x="1240274" y="3900368"/>
            <a:ext cx="178594" cy="1007507"/>
          </a:xfrm>
          <a:prstGeom prst="roundRect">
            <a:avLst>
              <a:gd name="adj" fmla="val 42008"/>
            </a:avLst>
          </a:prstGeom>
          <a:solidFill>
            <a:srgbClr val="26A688"/>
          </a:solidFill>
          <a:ln w="7620">
            <a:solidFill>
              <a:srgbClr val="3FBFA1"/>
            </a:solidFill>
            <a:prstDash val="solid"/>
          </a:ln>
        </p:spPr>
        <p:txBody>
          <a:bodyPr/>
          <a:lstStyle/>
          <a:p>
            <a:endParaRPr lang="ru-RU"/>
          </a:p>
        </p:txBody>
      </p:sp>
      <p:sp>
        <p:nvSpPr>
          <p:cNvPr id="10" name="Shape 7"/>
          <p:cNvSpPr/>
          <p:nvPr/>
        </p:nvSpPr>
        <p:spPr>
          <a:xfrm>
            <a:off x="1061680" y="3783092"/>
            <a:ext cx="535781" cy="535781"/>
          </a:xfrm>
          <a:prstGeom prst="roundRect">
            <a:avLst>
              <a:gd name="adj" fmla="val 85333"/>
            </a:avLst>
          </a:prstGeom>
          <a:solidFill>
            <a:srgbClr val="26A688"/>
          </a:solidFill>
          <a:ln w="7620">
            <a:solidFill>
              <a:srgbClr val="3FBFA1"/>
            </a:solidFill>
            <a:prstDash val="solid"/>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5626" y="3917037"/>
            <a:ext cx="267891" cy="267891"/>
          </a:xfrm>
          <a:prstGeom prst="rect">
            <a:avLst/>
          </a:prstGeom>
        </p:spPr>
      </p:pic>
      <p:sp>
        <p:nvSpPr>
          <p:cNvPr id="12" name="Text 8"/>
          <p:cNvSpPr/>
          <p:nvPr/>
        </p:nvSpPr>
        <p:spPr>
          <a:xfrm>
            <a:off x="1758196" y="3811072"/>
            <a:ext cx="3761899"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Server Hello + Сертификат</a:t>
            </a:r>
            <a:endParaRPr lang="en-US" sz="1750" dirty="0"/>
          </a:p>
        </p:txBody>
      </p:sp>
      <p:sp>
        <p:nvSpPr>
          <p:cNvPr id="13" name="Text 9"/>
          <p:cNvSpPr/>
          <p:nvPr/>
        </p:nvSpPr>
        <p:spPr>
          <a:xfrm>
            <a:off x="1758196" y="4186476"/>
            <a:ext cx="12078414"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Сервер өзінің сертификатын (ашық кілті бар) жібереді және cipher suite таңдайды. Сертификаттың растығын CA (сертификаттау орталығы) растаған.</a:t>
            </a:r>
            <a:endParaRPr lang="en-US" sz="1400" dirty="0"/>
          </a:p>
        </p:txBody>
      </p:sp>
      <p:sp>
        <p:nvSpPr>
          <p:cNvPr id="14" name="Shape 10"/>
          <p:cNvSpPr/>
          <p:nvPr/>
        </p:nvSpPr>
        <p:spPr>
          <a:xfrm>
            <a:off x="1508165" y="5336619"/>
            <a:ext cx="178594" cy="1007507"/>
          </a:xfrm>
          <a:prstGeom prst="roundRect">
            <a:avLst>
              <a:gd name="adj" fmla="val 42008"/>
            </a:avLst>
          </a:prstGeom>
          <a:solidFill>
            <a:srgbClr val="26A688"/>
          </a:solidFill>
          <a:ln w="7620">
            <a:solidFill>
              <a:srgbClr val="3FBFA1"/>
            </a:solidFill>
            <a:prstDash val="solid"/>
          </a:ln>
        </p:spPr>
        <p:txBody>
          <a:bodyPr/>
          <a:lstStyle/>
          <a:p>
            <a:endParaRPr lang="ru-RU"/>
          </a:p>
        </p:txBody>
      </p:sp>
      <p:sp>
        <p:nvSpPr>
          <p:cNvPr id="15" name="Shape 11"/>
          <p:cNvSpPr/>
          <p:nvPr/>
        </p:nvSpPr>
        <p:spPr>
          <a:xfrm>
            <a:off x="1329571" y="5219343"/>
            <a:ext cx="535781" cy="535781"/>
          </a:xfrm>
          <a:prstGeom prst="roundRect">
            <a:avLst>
              <a:gd name="adj" fmla="val 85333"/>
            </a:avLst>
          </a:prstGeom>
          <a:solidFill>
            <a:srgbClr val="26A688"/>
          </a:solidFill>
          <a:ln w="7620">
            <a:solidFill>
              <a:srgbClr val="3FBFA1"/>
            </a:solidFill>
            <a:prstDash val="solid"/>
          </a:ln>
        </p:spPr>
        <p:txBody>
          <a:bodyPr/>
          <a:lstStyle/>
          <a:p>
            <a:endParaRPr lang="ru-RU"/>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63516" y="5353288"/>
            <a:ext cx="267891" cy="267891"/>
          </a:xfrm>
          <a:prstGeom prst="rect">
            <a:avLst/>
          </a:prstGeom>
        </p:spPr>
      </p:pic>
      <p:sp>
        <p:nvSpPr>
          <p:cNvPr id="17" name="Text 12"/>
          <p:cNvSpPr/>
          <p:nvPr/>
        </p:nvSpPr>
        <p:spPr>
          <a:xfrm>
            <a:off x="2026087" y="5247323"/>
            <a:ext cx="2232779"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Кілт алмасу</a:t>
            </a:r>
            <a:endParaRPr lang="en-US" sz="1750" dirty="0"/>
          </a:p>
        </p:txBody>
      </p:sp>
      <p:sp>
        <p:nvSpPr>
          <p:cNvPr id="18" name="Text 13"/>
          <p:cNvSpPr/>
          <p:nvPr/>
        </p:nvSpPr>
        <p:spPr>
          <a:xfrm>
            <a:off x="2026087" y="5622727"/>
            <a:ext cx="11810524"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Клиент pre-master secret жасайды және оны серверден алған ашық кілтпен шифрлайды (RSA) немесе Diffie-Hellman алмасуын жүргізеді.</a:t>
            </a:r>
            <a:endParaRPr lang="en-US" sz="1400" dirty="0"/>
          </a:p>
        </p:txBody>
      </p:sp>
      <p:sp>
        <p:nvSpPr>
          <p:cNvPr id="19" name="Shape 14"/>
          <p:cNvSpPr/>
          <p:nvPr/>
        </p:nvSpPr>
        <p:spPr>
          <a:xfrm>
            <a:off x="1776174" y="6772870"/>
            <a:ext cx="178594" cy="1007507"/>
          </a:xfrm>
          <a:prstGeom prst="roundRect">
            <a:avLst>
              <a:gd name="adj" fmla="val 42008"/>
            </a:avLst>
          </a:prstGeom>
          <a:solidFill>
            <a:srgbClr val="26A688"/>
          </a:solidFill>
          <a:ln w="7620">
            <a:solidFill>
              <a:srgbClr val="3FBFA1"/>
            </a:solidFill>
            <a:prstDash val="solid"/>
          </a:ln>
        </p:spPr>
        <p:txBody>
          <a:bodyPr/>
          <a:lstStyle/>
          <a:p>
            <a:endParaRPr lang="ru-RU"/>
          </a:p>
        </p:txBody>
      </p:sp>
      <p:sp>
        <p:nvSpPr>
          <p:cNvPr id="20" name="Shape 15"/>
          <p:cNvSpPr/>
          <p:nvPr/>
        </p:nvSpPr>
        <p:spPr>
          <a:xfrm>
            <a:off x="1597581" y="6655594"/>
            <a:ext cx="535781" cy="535781"/>
          </a:xfrm>
          <a:prstGeom prst="roundRect">
            <a:avLst>
              <a:gd name="adj" fmla="val 85333"/>
            </a:avLst>
          </a:prstGeom>
          <a:solidFill>
            <a:srgbClr val="26A688"/>
          </a:solidFill>
          <a:ln w="7620">
            <a:solidFill>
              <a:srgbClr val="3FBFA1"/>
            </a:solidFill>
            <a:prstDash val="solid"/>
          </a:ln>
        </p:spPr>
        <p:txBody>
          <a:bodyPr/>
          <a:lstStyle/>
          <a:p>
            <a:endParaRPr lang="ru-RU"/>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31526" y="6789539"/>
            <a:ext cx="267891" cy="267891"/>
          </a:xfrm>
          <a:prstGeom prst="rect">
            <a:avLst/>
          </a:prstGeom>
        </p:spPr>
      </p:pic>
      <p:sp>
        <p:nvSpPr>
          <p:cNvPr id="22" name="Text 16"/>
          <p:cNvSpPr/>
          <p:nvPr/>
        </p:nvSpPr>
        <p:spPr>
          <a:xfrm>
            <a:off x="2294096" y="6683573"/>
            <a:ext cx="4718923"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Сессиялық кілттер генерациясы</a:t>
            </a:r>
            <a:endParaRPr lang="en-US" sz="1750" dirty="0"/>
          </a:p>
        </p:txBody>
      </p:sp>
      <p:sp>
        <p:nvSpPr>
          <p:cNvPr id="23" name="Text 17"/>
          <p:cNvSpPr/>
          <p:nvPr/>
        </p:nvSpPr>
        <p:spPr>
          <a:xfrm>
            <a:off x="2294096" y="7058978"/>
            <a:ext cx="11542514"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Екі тарап та бірдей симметриялық кілттерді (session keys) есептейді. Әрі қарай барлық деректер AES немесе ChaCha20 алгоритмімен шифрланады.</a:t>
            </a:r>
            <a:endParaRPr lang="en-US" sz="1400" dirty="0"/>
          </a:p>
        </p:txBody>
      </p:sp>
      <p:sp>
        <p:nvSpPr>
          <p:cNvPr id="24" name="Shape 18"/>
          <p:cNvSpPr/>
          <p:nvPr/>
        </p:nvSpPr>
        <p:spPr>
          <a:xfrm>
            <a:off x="1508165" y="8209121"/>
            <a:ext cx="178594" cy="803672"/>
          </a:xfrm>
          <a:prstGeom prst="roundRect">
            <a:avLst>
              <a:gd name="adj" fmla="val 42008"/>
            </a:avLst>
          </a:prstGeom>
          <a:solidFill>
            <a:srgbClr val="26A688"/>
          </a:solidFill>
          <a:ln w="7620">
            <a:solidFill>
              <a:srgbClr val="3FBFA1"/>
            </a:solidFill>
            <a:prstDash val="solid"/>
          </a:ln>
        </p:spPr>
        <p:txBody>
          <a:bodyPr/>
          <a:lstStyle/>
          <a:p>
            <a:endParaRPr lang="ru-RU"/>
          </a:p>
        </p:txBody>
      </p:sp>
      <p:sp>
        <p:nvSpPr>
          <p:cNvPr id="25" name="Shape 19"/>
          <p:cNvSpPr/>
          <p:nvPr/>
        </p:nvSpPr>
        <p:spPr>
          <a:xfrm>
            <a:off x="1329571" y="8091845"/>
            <a:ext cx="535781" cy="535781"/>
          </a:xfrm>
          <a:prstGeom prst="roundRect">
            <a:avLst>
              <a:gd name="adj" fmla="val 85333"/>
            </a:avLst>
          </a:prstGeom>
          <a:solidFill>
            <a:srgbClr val="26A688"/>
          </a:solidFill>
          <a:ln w="7620">
            <a:solidFill>
              <a:srgbClr val="3FBFA1"/>
            </a:solidFill>
            <a:prstDash val="solid"/>
          </a:ln>
        </p:spPr>
        <p:txBody>
          <a:bodyPr/>
          <a:lstStyle/>
          <a:p>
            <a:endParaRPr lang="ru-RU"/>
          </a:p>
        </p:txBody>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3516" y="8225790"/>
            <a:ext cx="267891" cy="267891"/>
          </a:xfrm>
          <a:prstGeom prst="rect">
            <a:avLst/>
          </a:prstGeom>
        </p:spPr>
      </p:pic>
      <p:sp>
        <p:nvSpPr>
          <p:cNvPr id="27" name="Text 20"/>
          <p:cNvSpPr/>
          <p:nvPr/>
        </p:nvSpPr>
        <p:spPr>
          <a:xfrm>
            <a:off x="2026087" y="8119824"/>
            <a:ext cx="3762375"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Қауіпсіз деректер алмасу</a:t>
            </a:r>
            <a:endParaRPr lang="en-US" sz="1750" dirty="0"/>
          </a:p>
        </p:txBody>
      </p:sp>
      <p:sp>
        <p:nvSpPr>
          <p:cNvPr id="28" name="Text 21"/>
          <p:cNvSpPr/>
          <p:nvPr/>
        </p:nvSpPr>
        <p:spPr>
          <a:xfrm>
            <a:off x="2026087" y="8495228"/>
            <a:ext cx="11810524" cy="271463"/>
          </a:xfrm>
          <a:prstGeom prst="rect">
            <a:avLst/>
          </a:prstGeom>
          <a:noFill/>
          <a:ln/>
        </p:spPr>
        <p:txBody>
          <a:bodyPr wrap="non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Веб-беттер, формалар, логиндер – барлығы симметриялық кілтпен жылдам шифрланып тасымалданады.</a:t>
            </a:r>
            <a:endParaRPr lang="en-US" sz="1400" dirty="0"/>
          </a:p>
        </p:txBody>
      </p:sp>
      <p:sp>
        <p:nvSpPr>
          <p:cNvPr id="29" name="Shape 22"/>
          <p:cNvSpPr/>
          <p:nvPr/>
        </p:nvSpPr>
        <p:spPr>
          <a:xfrm>
            <a:off x="793790" y="9193768"/>
            <a:ext cx="13042821" cy="982266"/>
          </a:xfrm>
          <a:prstGeom prst="roundRect">
            <a:avLst>
              <a:gd name="adj" fmla="val 7638"/>
            </a:avLst>
          </a:prstGeom>
          <a:solidFill>
            <a:srgbClr val="C1F1E5"/>
          </a:solidFill>
          <a:ln/>
        </p:spPr>
        <p:txBody>
          <a:bodyPr/>
          <a:lstStyle/>
          <a:p>
            <a:endParaRPr lang="ru-RU"/>
          </a:p>
        </p:txBody>
      </p:sp>
      <p:pic>
        <p:nvPicPr>
          <p:cNvPr id="30" name="Image 5" descr="preencoded.png"/>
          <p:cNvPicPr>
            <a:picLocks noChangeAspect="1"/>
          </p:cNvPicPr>
          <p:nvPr/>
        </p:nvPicPr>
        <p:blipFill>
          <a:blip r:embed="rId8"/>
          <a:stretch>
            <a:fillRect/>
          </a:stretch>
        </p:blipFill>
        <p:spPr>
          <a:xfrm>
            <a:off x="972383" y="9458801"/>
            <a:ext cx="223242" cy="178594"/>
          </a:xfrm>
          <a:prstGeom prst="rect">
            <a:avLst/>
          </a:prstGeom>
        </p:spPr>
      </p:pic>
      <p:sp>
        <p:nvSpPr>
          <p:cNvPr id="31" name="Text 23"/>
          <p:cNvSpPr/>
          <p:nvPr/>
        </p:nvSpPr>
        <p:spPr>
          <a:xfrm>
            <a:off x="1374219" y="9399151"/>
            <a:ext cx="12283797" cy="542925"/>
          </a:xfrm>
          <a:prstGeom prst="rect">
            <a:avLst/>
          </a:prstGeom>
          <a:noFill/>
          <a:ln/>
        </p:spPr>
        <p:txBody>
          <a:bodyPr wrap="square" lIns="0" tIns="0" rIns="0" bIns="0" rtlCol="0" anchor="t"/>
          <a:lstStyle/>
          <a:p>
            <a:pPr marL="0" indent="0" algn="l">
              <a:lnSpc>
                <a:spcPts val="2100"/>
              </a:lnSpc>
              <a:buNone/>
            </a:pPr>
            <a:r>
              <a:rPr lang="en-US" sz="1400" b="1" dirty="0">
                <a:solidFill>
                  <a:srgbClr val="000000"/>
                </a:solidFill>
                <a:latin typeface="Open Sans" pitchFamily="34" charset="0"/>
                <a:ea typeface="Open Sans" pitchFamily="34" charset="-122"/>
                <a:cs typeface="Open Sans" pitchFamily="34" charset="-120"/>
              </a:rPr>
              <a:t>Маңызды факт:</a:t>
            </a:r>
            <a:r>
              <a:rPr lang="en-US" sz="1400" dirty="0">
                <a:solidFill>
                  <a:srgbClr val="000000"/>
                </a:solidFill>
                <a:latin typeface="Open Sans" pitchFamily="34" charset="0"/>
                <a:ea typeface="Open Sans" pitchFamily="34" charset="-122"/>
                <a:cs typeface="Open Sans" pitchFamily="34" charset="-120"/>
              </a:rPr>
              <a:t> Әр HTTPS сессиясы үшін жаңа уникалды сессиялық кілттер генерацияланады. Бұл "forward secrecy" деп аталатын қосымша қауіпсіздік қабатын қамтамасыз етеді.</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645319"/>
            <a:ext cx="10819924" cy="589121"/>
          </a:xfrm>
          <a:prstGeom prst="rect">
            <a:avLst/>
          </a:prstGeom>
          <a:noFill/>
          <a:ln/>
        </p:spPr>
        <p:txBody>
          <a:bodyPr wrap="none" lIns="0" tIns="0" rIns="0" bIns="0" rtlCol="0" anchor="t"/>
          <a:lstStyle/>
          <a:p>
            <a:pPr marL="0" indent="0" algn="l">
              <a:lnSpc>
                <a:spcPts val="4600"/>
              </a:lnSpc>
              <a:buNone/>
            </a:pPr>
            <a:r>
              <a:rPr lang="en-US" sz="3700" b="1" dirty="0">
                <a:solidFill>
                  <a:srgbClr val="333F70"/>
                </a:solidFill>
                <a:latin typeface="Unbounded Bold" pitchFamily="34" charset="0"/>
                <a:ea typeface="Unbounded Bold" pitchFamily="34" charset="-122"/>
                <a:cs typeface="Unbounded Bold" pitchFamily="34" charset="-120"/>
              </a:rPr>
              <a:t>Қазіргі заманғы қолдану салалары</a:t>
            </a:r>
            <a:endParaRPr lang="en-US" sz="3700" dirty="0"/>
          </a:p>
        </p:txBody>
      </p:sp>
      <p:sp>
        <p:nvSpPr>
          <p:cNvPr id="3" name="Shape 1"/>
          <p:cNvSpPr/>
          <p:nvPr/>
        </p:nvSpPr>
        <p:spPr>
          <a:xfrm>
            <a:off x="793790" y="1592580"/>
            <a:ext cx="6431875" cy="2910007"/>
          </a:xfrm>
          <a:prstGeom prst="roundRect">
            <a:avLst>
              <a:gd name="adj" fmla="val 15551"/>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89886" y="1788676"/>
            <a:ext cx="5664041"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Электрондық пошта (PGP/GPG)</a:t>
            </a:r>
            <a:endParaRPr lang="en-US" sz="2200" dirty="0"/>
          </a:p>
        </p:txBody>
      </p:sp>
      <p:sp>
        <p:nvSpPr>
          <p:cNvPr id="5" name="Text 3"/>
          <p:cNvSpPr/>
          <p:nvPr/>
        </p:nvSpPr>
        <p:spPr>
          <a:xfrm>
            <a:off x="989886" y="2249448"/>
            <a:ext cx="6039683" cy="882610"/>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Pretty Good Privacy және GnuPG хаттарды шифрлау мен электрондық қолтаңба қою үшін гибридтік криптографияны қолданады.</a:t>
            </a:r>
            <a:endParaRPr lang="en-US" sz="1450" dirty="0"/>
          </a:p>
        </p:txBody>
      </p:sp>
      <p:sp>
        <p:nvSpPr>
          <p:cNvPr id="6" name="Text 4"/>
          <p:cNvSpPr/>
          <p:nvPr/>
        </p:nvSpPr>
        <p:spPr>
          <a:xfrm>
            <a:off x="989886" y="3239452"/>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RSA немесе ECC асимметриялық кілттер</a:t>
            </a:r>
            <a:endParaRPr lang="en-US" sz="1450" dirty="0"/>
          </a:p>
        </p:txBody>
      </p:sp>
      <p:sp>
        <p:nvSpPr>
          <p:cNvPr id="7" name="Text 5"/>
          <p:cNvSpPr/>
          <p:nvPr/>
        </p:nvSpPr>
        <p:spPr>
          <a:xfrm>
            <a:off x="989886" y="359628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AES симметриялық шифрлеу хат мазмұны үшін</a:t>
            </a:r>
            <a:endParaRPr lang="en-US" sz="1450" dirty="0"/>
          </a:p>
        </p:txBody>
      </p:sp>
      <p:sp>
        <p:nvSpPr>
          <p:cNvPr id="8" name="Text 6"/>
          <p:cNvSpPr/>
          <p:nvPr/>
        </p:nvSpPr>
        <p:spPr>
          <a:xfrm>
            <a:off x="989886" y="395311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Жеке тұлғалар мен компаниялар арасында кең таралған</a:t>
            </a:r>
            <a:endParaRPr lang="en-US" sz="1450" dirty="0"/>
          </a:p>
        </p:txBody>
      </p:sp>
      <p:sp>
        <p:nvSpPr>
          <p:cNvPr id="9" name="Shape 7"/>
          <p:cNvSpPr/>
          <p:nvPr/>
        </p:nvSpPr>
        <p:spPr>
          <a:xfrm>
            <a:off x="7404735" y="1592580"/>
            <a:ext cx="6431875" cy="2910007"/>
          </a:xfrm>
          <a:prstGeom prst="roundRect">
            <a:avLst>
              <a:gd name="adj" fmla="val 15551"/>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7600831" y="1788676"/>
            <a:ext cx="6039683" cy="706755"/>
          </a:xfrm>
          <a:prstGeom prst="rect">
            <a:avLst/>
          </a:prstGeom>
          <a:noFill/>
          <a:ln/>
        </p:spPr>
        <p:txBody>
          <a:bodyPr wrap="squar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VPN және корпоративтік желілер</a:t>
            </a:r>
            <a:endParaRPr lang="en-US" sz="2200" dirty="0"/>
          </a:p>
        </p:txBody>
      </p:sp>
      <p:sp>
        <p:nvSpPr>
          <p:cNvPr id="11" name="Text 9"/>
          <p:cNvSpPr/>
          <p:nvPr/>
        </p:nvSpPr>
        <p:spPr>
          <a:xfrm>
            <a:off x="7600831" y="2602825"/>
            <a:ext cx="6039683"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Виртуалды жеке желілер қашықтан қауіпсіз қосылу үшін шифрлеу қолданады.</a:t>
            </a:r>
            <a:endParaRPr lang="en-US" sz="1450" dirty="0"/>
          </a:p>
        </p:txBody>
      </p:sp>
      <p:sp>
        <p:nvSpPr>
          <p:cNvPr id="12" name="Text 10"/>
          <p:cNvSpPr/>
          <p:nvPr/>
        </p:nvSpPr>
        <p:spPr>
          <a:xfrm>
            <a:off x="7600831" y="3298627"/>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IPsec, OpenVPN, WireGuard протоколдары</a:t>
            </a:r>
            <a:endParaRPr lang="en-US" sz="1450" dirty="0"/>
          </a:p>
        </p:txBody>
      </p:sp>
      <p:sp>
        <p:nvSpPr>
          <p:cNvPr id="13" name="Text 11"/>
          <p:cNvSpPr/>
          <p:nvPr/>
        </p:nvSpPr>
        <p:spPr>
          <a:xfrm>
            <a:off x="7600831" y="3655457"/>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Асимметриялық аутентификация + симметриялық туннель</a:t>
            </a:r>
            <a:endParaRPr lang="en-US" sz="1450" dirty="0"/>
          </a:p>
        </p:txBody>
      </p:sp>
      <p:sp>
        <p:nvSpPr>
          <p:cNvPr id="14" name="Text 12"/>
          <p:cNvSpPr/>
          <p:nvPr/>
        </p:nvSpPr>
        <p:spPr>
          <a:xfrm>
            <a:off x="7600831" y="4012287"/>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Қызметкерлердің қашықтан жұмысын қорғау</a:t>
            </a:r>
            <a:endParaRPr lang="en-US" sz="1450" dirty="0"/>
          </a:p>
        </p:txBody>
      </p:sp>
      <p:sp>
        <p:nvSpPr>
          <p:cNvPr id="15" name="Shape 13"/>
          <p:cNvSpPr/>
          <p:nvPr/>
        </p:nvSpPr>
        <p:spPr>
          <a:xfrm>
            <a:off x="793790" y="4681657"/>
            <a:ext cx="6431875" cy="2910007"/>
          </a:xfrm>
          <a:prstGeom prst="roundRect">
            <a:avLst>
              <a:gd name="adj" fmla="val 15551"/>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989886" y="4877753"/>
            <a:ext cx="4337804"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Мобильді қосымшалар</a:t>
            </a:r>
            <a:endParaRPr lang="en-US" sz="2200" dirty="0"/>
          </a:p>
        </p:txBody>
      </p:sp>
      <p:sp>
        <p:nvSpPr>
          <p:cNvPr id="17" name="Text 15"/>
          <p:cNvSpPr/>
          <p:nvPr/>
        </p:nvSpPr>
        <p:spPr>
          <a:xfrm>
            <a:off x="989886" y="5338524"/>
            <a:ext cx="6039683"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Смартфондардағы қосымшалар деректерді қорғау үшін шифрлеуді белсенді пайдаланады.</a:t>
            </a:r>
            <a:endParaRPr lang="en-US" sz="1450" dirty="0"/>
          </a:p>
        </p:txBody>
      </p:sp>
      <p:sp>
        <p:nvSpPr>
          <p:cNvPr id="18" name="Text 16"/>
          <p:cNvSpPr/>
          <p:nvPr/>
        </p:nvSpPr>
        <p:spPr>
          <a:xfrm>
            <a:off x="989886" y="6034326"/>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WhatsApp, Signal – end-to-end шифрлеу</a:t>
            </a:r>
            <a:endParaRPr lang="en-US" sz="1450" dirty="0"/>
          </a:p>
        </p:txBody>
      </p:sp>
      <p:sp>
        <p:nvSpPr>
          <p:cNvPr id="19" name="Text 17"/>
          <p:cNvSpPr/>
          <p:nvPr/>
        </p:nvSpPr>
        <p:spPr>
          <a:xfrm>
            <a:off x="989886" y="6391156"/>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Банктік қосымшалар – транзакциялар қорғанысы</a:t>
            </a:r>
            <a:endParaRPr lang="en-US" sz="1450" dirty="0"/>
          </a:p>
        </p:txBody>
      </p:sp>
      <p:sp>
        <p:nvSpPr>
          <p:cNvPr id="20" name="Text 18"/>
          <p:cNvSpPr/>
          <p:nvPr/>
        </p:nvSpPr>
        <p:spPr>
          <a:xfrm>
            <a:off x="989886" y="6747986"/>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Бұлттық сақтау қосымшалары</a:t>
            </a:r>
            <a:endParaRPr lang="en-US" sz="1450" dirty="0"/>
          </a:p>
        </p:txBody>
      </p:sp>
      <p:sp>
        <p:nvSpPr>
          <p:cNvPr id="21" name="Shape 19"/>
          <p:cNvSpPr/>
          <p:nvPr/>
        </p:nvSpPr>
        <p:spPr>
          <a:xfrm>
            <a:off x="7404735" y="4681657"/>
            <a:ext cx="6431875" cy="2910007"/>
          </a:xfrm>
          <a:prstGeom prst="roundRect">
            <a:avLst>
              <a:gd name="adj" fmla="val 15551"/>
            </a:avLst>
          </a:prstGeom>
          <a:solidFill>
            <a:srgbClr val="D6F5EE"/>
          </a:solidFill>
          <a:ln w="7620">
            <a:solidFill>
              <a:srgbClr val="BCDBD4"/>
            </a:solidFill>
            <a:prstDash val="solid"/>
          </a:ln>
        </p:spPr>
        <p:txBody>
          <a:bodyPr/>
          <a:lstStyle/>
          <a:p>
            <a:endParaRPr lang="ru-RU"/>
          </a:p>
        </p:txBody>
      </p:sp>
      <p:sp>
        <p:nvSpPr>
          <p:cNvPr id="22" name="Text 20"/>
          <p:cNvSpPr/>
          <p:nvPr/>
        </p:nvSpPr>
        <p:spPr>
          <a:xfrm>
            <a:off x="7600831" y="4877753"/>
            <a:ext cx="6039683" cy="706755"/>
          </a:xfrm>
          <a:prstGeom prst="rect">
            <a:avLst/>
          </a:prstGeom>
          <a:noFill/>
          <a:ln/>
        </p:spPr>
        <p:txBody>
          <a:bodyPr wrap="squar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Блокчейн және криптовалюталар</a:t>
            </a:r>
            <a:endParaRPr lang="en-US" sz="2200" dirty="0"/>
          </a:p>
        </p:txBody>
      </p:sp>
      <p:sp>
        <p:nvSpPr>
          <p:cNvPr id="23" name="Text 21"/>
          <p:cNvSpPr/>
          <p:nvPr/>
        </p:nvSpPr>
        <p:spPr>
          <a:xfrm>
            <a:off x="7600831" y="5691902"/>
            <a:ext cx="6039683"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Bitcoin, Ethereum және басқа криптовалюталар криптографияға негізделген.</a:t>
            </a:r>
            <a:endParaRPr lang="en-US" sz="1450" dirty="0"/>
          </a:p>
        </p:txBody>
      </p:sp>
      <p:sp>
        <p:nvSpPr>
          <p:cNvPr id="24" name="Text 22"/>
          <p:cNvSpPr/>
          <p:nvPr/>
        </p:nvSpPr>
        <p:spPr>
          <a:xfrm>
            <a:off x="7600831" y="638770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ECDSA (Elliptic Curve DSA) қолтаңбалар</a:t>
            </a:r>
            <a:endParaRPr lang="en-US" sz="1450" dirty="0"/>
          </a:p>
        </p:txBody>
      </p:sp>
      <p:sp>
        <p:nvSpPr>
          <p:cNvPr id="25" name="Text 23"/>
          <p:cNvSpPr/>
          <p:nvPr/>
        </p:nvSpPr>
        <p:spPr>
          <a:xfrm>
            <a:off x="7600831" y="674453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Хэш-функциялар (SHA-256)</a:t>
            </a:r>
            <a:endParaRPr lang="en-US" sz="1450" dirty="0"/>
          </a:p>
        </p:txBody>
      </p:sp>
      <p:sp>
        <p:nvSpPr>
          <p:cNvPr id="26" name="Text 24"/>
          <p:cNvSpPr/>
          <p:nvPr/>
        </p:nvSpPr>
        <p:spPr>
          <a:xfrm>
            <a:off x="7600831" y="7101364"/>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Ашық және жабық кілттер қаражатты басқару үшін</a:t>
            </a:r>
            <a:endParaRPr lang="en-US" sz="1450" dirty="0"/>
          </a:p>
        </p:txBody>
      </p:sp>
      <p:sp>
        <p:nvSpPr>
          <p:cNvPr id="27" name="Shape 25"/>
          <p:cNvSpPr/>
          <p:nvPr/>
        </p:nvSpPr>
        <p:spPr>
          <a:xfrm>
            <a:off x="793790" y="7770733"/>
            <a:ext cx="6431875" cy="2556629"/>
          </a:xfrm>
          <a:prstGeom prst="roundRect">
            <a:avLst>
              <a:gd name="adj" fmla="val 17700"/>
            </a:avLst>
          </a:prstGeom>
          <a:solidFill>
            <a:srgbClr val="D6F5EE"/>
          </a:solidFill>
          <a:ln w="7620">
            <a:solidFill>
              <a:srgbClr val="BCDBD4"/>
            </a:solidFill>
            <a:prstDash val="solid"/>
          </a:ln>
        </p:spPr>
        <p:txBody>
          <a:bodyPr/>
          <a:lstStyle/>
          <a:p>
            <a:endParaRPr lang="ru-RU"/>
          </a:p>
        </p:txBody>
      </p:sp>
      <p:sp>
        <p:nvSpPr>
          <p:cNvPr id="28" name="Text 26"/>
          <p:cNvSpPr/>
          <p:nvPr/>
        </p:nvSpPr>
        <p:spPr>
          <a:xfrm>
            <a:off x="989886" y="7966829"/>
            <a:ext cx="3071336"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IoT құрылғылары</a:t>
            </a:r>
            <a:endParaRPr lang="en-US" sz="2200" dirty="0"/>
          </a:p>
        </p:txBody>
      </p:sp>
      <p:sp>
        <p:nvSpPr>
          <p:cNvPr id="29" name="Text 27"/>
          <p:cNvSpPr/>
          <p:nvPr/>
        </p:nvSpPr>
        <p:spPr>
          <a:xfrm>
            <a:off x="989886" y="8427601"/>
            <a:ext cx="6039683"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Заттар интернеті құрылғылары шектеулі ресурстарда шифрлеу қолданады.</a:t>
            </a:r>
            <a:endParaRPr lang="en-US" sz="1450" dirty="0"/>
          </a:p>
        </p:txBody>
      </p:sp>
      <p:sp>
        <p:nvSpPr>
          <p:cNvPr id="30" name="Text 28"/>
          <p:cNvSpPr/>
          <p:nvPr/>
        </p:nvSpPr>
        <p:spPr>
          <a:xfrm>
            <a:off x="989886" y="9123402"/>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Жеңіл криптографиялық алгоритмдер</a:t>
            </a:r>
            <a:endParaRPr lang="en-US" sz="1450" dirty="0"/>
          </a:p>
        </p:txBody>
      </p:sp>
      <p:sp>
        <p:nvSpPr>
          <p:cNvPr id="31" name="Text 29"/>
          <p:cNvSpPr/>
          <p:nvPr/>
        </p:nvSpPr>
        <p:spPr>
          <a:xfrm>
            <a:off x="989886" y="948023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Ақылды үй жүйелері</a:t>
            </a:r>
            <a:endParaRPr lang="en-US" sz="1450" dirty="0"/>
          </a:p>
        </p:txBody>
      </p:sp>
      <p:sp>
        <p:nvSpPr>
          <p:cNvPr id="32" name="Text 30"/>
          <p:cNvSpPr/>
          <p:nvPr/>
        </p:nvSpPr>
        <p:spPr>
          <a:xfrm>
            <a:off x="989886" y="983706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Денсаулық сақтау құрылғылары</a:t>
            </a:r>
            <a:endParaRPr lang="en-US" sz="1450" dirty="0"/>
          </a:p>
        </p:txBody>
      </p:sp>
      <p:sp>
        <p:nvSpPr>
          <p:cNvPr id="33" name="Shape 31"/>
          <p:cNvSpPr/>
          <p:nvPr/>
        </p:nvSpPr>
        <p:spPr>
          <a:xfrm>
            <a:off x="7404735" y="7770733"/>
            <a:ext cx="6431875" cy="2556629"/>
          </a:xfrm>
          <a:prstGeom prst="roundRect">
            <a:avLst>
              <a:gd name="adj" fmla="val 17700"/>
            </a:avLst>
          </a:prstGeom>
          <a:solidFill>
            <a:srgbClr val="D6F5EE"/>
          </a:solidFill>
          <a:ln w="7620">
            <a:solidFill>
              <a:srgbClr val="BCDBD4"/>
            </a:solidFill>
            <a:prstDash val="solid"/>
          </a:ln>
        </p:spPr>
        <p:txBody>
          <a:bodyPr/>
          <a:lstStyle/>
          <a:p>
            <a:endParaRPr lang="ru-RU"/>
          </a:p>
        </p:txBody>
      </p:sp>
      <p:sp>
        <p:nvSpPr>
          <p:cNvPr id="34" name="Text 32"/>
          <p:cNvSpPr/>
          <p:nvPr/>
        </p:nvSpPr>
        <p:spPr>
          <a:xfrm>
            <a:off x="7600831" y="7966829"/>
            <a:ext cx="3524012"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Бұлттық қызметтер</a:t>
            </a:r>
            <a:endParaRPr lang="en-US" sz="2200" dirty="0"/>
          </a:p>
        </p:txBody>
      </p:sp>
      <p:sp>
        <p:nvSpPr>
          <p:cNvPr id="35" name="Text 33"/>
          <p:cNvSpPr/>
          <p:nvPr/>
        </p:nvSpPr>
        <p:spPr>
          <a:xfrm>
            <a:off x="7600831" y="8427601"/>
            <a:ext cx="6039683"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AWS, Azure, Google Cloud – барлық бұлттық провайдерлер шифрлеуді қолданады.</a:t>
            </a:r>
            <a:endParaRPr lang="en-US" sz="1450" dirty="0"/>
          </a:p>
        </p:txBody>
      </p:sp>
      <p:sp>
        <p:nvSpPr>
          <p:cNvPr id="36" name="Text 34"/>
          <p:cNvSpPr/>
          <p:nvPr/>
        </p:nvSpPr>
        <p:spPr>
          <a:xfrm>
            <a:off x="7600831" y="9123402"/>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Деректерді сақтау кезінде (at rest) шифрлеу</a:t>
            </a:r>
            <a:endParaRPr lang="en-US" sz="1450" dirty="0"/>
          </a:p>
        </p:txBody>
      </p:sp>
      <p:sp>
        <p:nvSpPr>
          <p:cNvPr id="37" name="Text 35"/>
          <p:cNvSpPr/>
          <p:nvPr/>
        </p:nvSpPr>
        <p:spPr>
          <a:xfrm>
            <a:off x="7600831" y="948023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Тасымалдау кезінде (in transit) шифрлеу</a:t>
            </a:r>
            <a:endParaRPr lang="en-US" sz="1450" dirty="0"/>
          </a:p>
        </p:txBody>
      </p:sp>
      <p:sp>
        <p:nvSpPr>
          <p:cNvPr id="38" name="Text 36"/>
          <p:cNvSpPr/>
          <p:nvPr/>
        </p:nvSpPr>
        <p:spPr>
          <a:xfrm>
            <a:off x="7600831" y="9837063"/>
            <a:ext cx="603968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Клиенттік кілттерді басқару (BYOK)</a:t>
            </a:r>
            <a:endParaRPr lang="en-US" sz="14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12577" y="421124"/>
            <a:ext cx="10746938" cy="478631"/>
          </a:xfrm>
          <a:prstGeom prst="rect">
            <a:avLst/>
          </a:prstGeom>
          <a:noFill/>
          <a:ln/>
        </p:spPr>
        <p:txBody>
          <a:bodyPr wrap="none" lIns="0" tIns="0" rIns="0" bIns="0" rtlCol="0" anchor="t"/>
          <a:lstStyle/>
          <a:p>
            <a:pPr marL="0" indent="0" algn="l">
              <a:lnSpc>
                <a:spcPts val="3750"/>
              </a:lnSpc>
              <a:buNone/>
            </a:pPr>
            <a:r>
              <a:rPr lang="en-US" sz="3000" b="1" dirty="0">
                <a:solidFill>
                  <a:srgbClr val="333F70"/>
                </a:solidFill>
                <a:latin typeface="Unbounded Bold" pitchFamily="34" charset="0"/>
                <a:ea typeface="Unbounded Bold" pitchFamily="34" charset="-122"/>
                <a:cs typeface="Unbounded Bold" pitchFamily="34" charset="-120"/>
              </a:rPr>
              <a:t>Ақпараттық қауіпсіздіктің заманауи қатері</a:t>
            </a:r>
            <a:endParaRPr lang="en-US" sz="3000" dirty="0"/>
          </a:p>
        </p:txBody>
      </p:sp>
      <p:sp>
        <p:nvSpPr>
          <p:cNvPr id="3" name="Text 1"/>
          <p:cNvSpPr/>
          <p:nvPr/>
        </p:nvSpPr>
        <p:spPr>
          <a:xfrm>
            <a:off x="612577" y="1205984"/>
            <a:ext cx="13405247" cy="244912"/>
          </a:xfrm>
          <a:prstGeom prst="rect">
            <a:avLst/>
          </a:prstGeom>
          <a:noFill/>
          <a:ln/>
        </p:spPr>
        <p:txBody>
          <a:bodyPr wrap="none" lIns="0" tIns="0" rIns="0" bIns="0" rtlCol="0" anchor="t"/>
          <a:lstStyle/>
          <a:p>
            <a:pPr marL="0" indent="0" algn="l">
              <a:lnSpc>
                <a:spcPts val="1900"/>
              </a:lnSpc>
              <a:buNone/>
            </a:pPr>
            <a:r>
              <a:rPr lang="en-US" sz="1200" dirty="0">
                <a:solidFill>
                  <a:srgbClr val="333F70"/>
                </a:solidFill>
                <a:latin typeface="Open Sans" pitchFamily="34" charset="0"/>
                <a:ea typeface="Open Sans" pitchFamily="34" charset="-122"/>
                <a:cs typeface="Open Sans" pitchFamily="34" charset="-120"/>
              </a:rPr>
              <a:t>Криптография статикалық ғылым емес – ол үнемі дамып, жаңа қатерлерге бейімделіп отырады. Ең үлкен қауіп қазір кванттық есептеулерден келіп отыр.</a:t>
            </a:r>
            <a:endParaRPr lang="en-US" sz="1200" dirty="0"/>
          </a:p>
        </p:txBody>
      </p:sp>
      <p:sp>
        <p:nvSpPr>
          <p:cNvPr id="4" name="Text 2"/>
          <p:cNvSpPr/>
          <p:nvPr/>
        </p:nvSpPr>
        <p:spPr>
          <a:xfrm>
            <a:off x="612577" y="1776293"/>
            <a:ext cx="4148733" cy="239316"/>
          </a:xfrm>
          <a:prstGeom prst="rect">
            <a:avLst/>
          </a:prstGeom>
          <a:noFill/>
          <a:ln/>
        </p:spPr>
        <p:txBody>
          <a:bodyPr wrap="none" lIns="0" tIns="0" rIns="0" bIns="0" rtlCol="0" anchor="t"/>
          <a:lstStyle/>
          <a:p>
            <a:pPr marL="0" indent="0" algn="l">
              <a:lnSpc>
                <a:spcPts val="1850"/>
              </a:lnSpc>
              <a:buNone/>
            </a:pPr>
            <a:r>
              <a:rPr lang="en-US" sz="1500" b="1" dirty="0">
                <a:solidFill>
                  <a:srgbClr val="333F70"/>
                </a:solidFill>
                <a:latin typeface="Unbounded Bold" pitchFamily="34" charset="0"/>
                <a:ea typeface="Unbounded Bold" pitchFamily="34" charset="-122"/>
                <a:cs typeface="Unbounded Bold" pitchFamily="34" charset="-120"/>
              </a:rPr>
              <a:t>Кванттық компьютерлердің қаупі</a:t>
            </a:r>
            <a:endParaRPr lang="en-US" sz="1500" dirty="0"/>
          </a:p>
        </p:txBody>
      </p:sp>
      <p:sp>
        <p:nvSpPr>
          <p:cNvPr id="5" name="Text 3"/>
          <p:cNvSpPr/>
          <p:nvPr/>
        </p:nvSpPr>
        <p:spPr>
          <a:xfrm>
            <a:off x="612577" y="2168723"/>
            <a:ext cx="6515814" cy="489823"/>
          </a:xfrm>
          <a:prstGeom prst="rect">
            <a:avLst/>
          </a:prstGeom>
          <a:noFill/>
          <a:ln/>
        </p:spPr>
        <p:txBody>
          <a:bodyPr wrap="square" lIns="0" tIns="0" rIns="0" bIns="0" rtlCol="0" anchor="t"/>
          <a:lstStyle/>
          <a:p>
            <a:pPr marL="0" indent="0" algn="l">
              <a:lnSpc>
                <a:spcPts val="1900"/>
              </a:lnSpc>
              <a:buNone/>
            </a:pPr>
            <a:r>
              <a:rPr lang="en-US" sz="1200" dirty="0">
                <a:solidFill>
                  <a:srgbClr val="333F70"/>
                </a:solidFill>
                <a:latin typeface="Open Sans" pitchFamily="34" charset="0"/>
                <a:ea typeface="Open Sans" pitchFamily="34" charset="-122"/>
                <a:cs typeface="Open Sans" pitchFamily="34" charset="-120"/>
              </a:rPr>
              <a:t>Кванттық компьютерлер Шор алгоритмін қолдана отырып, RSA мен ECC сияқты қазіргі асимметриялық алгоритмдерді тиімді бұза алады.</a:t>
            </a:r>
            <a:endParaRPr lang="en-US" sz="1200" dirty="0"/>
          </a:p>
        </p:txBody>
      </p:sp>
      <p:sp>
        <p:nvSpPr>
          <p:cNvPr id="6" name="Text 4"/>
          <p:cNvSpPr/>
          <p:nvPr/>
        </p:nvSpPr>
        <p:spPr>
          <a:xfrm>
            <a:off x="612577" y="2796302"/>
            <a:ext cx="6515814" cy="489823"/>
          </a:xfrm>
          <a:prstGeom prst="rect">
            <a:avLst/>
          </a:prstGeom>
          <a:noFill/>
          <a:ln/>
        </p:spPr>
        <p:txBody>
          <a:bodyPr wrap="squar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Үлкен сандарды факторизациялау экспоненциалды емес, полиномдық уақытта шешіледі</a:t>
            </a:r>
            <a:endParaRPr lang="en-US" sz="1200" dirty="0"/>
          </a:p>
        </p:txBody>
      </p:sp>
      <p:sp>
        <p:nvSpPr>
          <p:cNvPr id="7" name="Text 5"/>
          <p:cNvSpPr/>
          <p:nvPr/>
        </p:nvSpPr>
        <p:spPr>
          <a:xfrm>
            <a:off x="612577" y="3339703"/>
            <a:ext cx="6515814" cy="244912"/>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2048 биттік RSA кілтті кванттық компьютер бірнеше сағатта бұзуы мүмкін</a:t>
            </a:r>
            <a:endParaRPr lang="en-US" sz="1200" dirty="0"/>
          </a:p>
        </p:txBody>
      </p:sp>
      <p:sp>
        <p:nvSpPr>
          <p:cNvPr id="8" name="Text 6"/>
          <p:cNvSpPr/>
          <p:nvPr/>
        </p:nvSpPr>
        <p:spPr>
          <a:xfrm>
            <a:off x="612577" y="3638193"/>
            <a:ext cx="6515814" cy="244912"/>
          </a:xfrm>
          <a:prstGeom prst="rect">
            <a:avLst/>
          </a:prstGeom>
          <a:noFill/>
          <a:ln/>
        </p:spPr>
        <p:txBody>
          <a:bodyPr wrap="none" lIns="0" tIns="0" rIns="0" bIns="0" rtlCol="0" anchor="t"/>
          <a:lstStyle/>
          <a:p>
            <a:pPr marL="342900" indent="-342900" algn="l">
              <a:lnSpc>
                <a:spcPts val="1900"/>
              </a:lnSpc>
              <a:buSzPct val="100000"/>
              <a:buChar char="•"/>
            </a:pPr>
            <a:r>
              <a:rPr lang="en-US" sz="1200" dirty="0">
                <a:solidFill>
                  <a:srgbClr val="333F70"/>
                </a:solidFill>
                <a:latin typeface="Open Sans" pitchFamily="34" charset="0"/>
                <a:ea typeface="Open Sans" pitchFamily="34" charset="-122"/>
                <a:cs typeface="Open Sans" pitchFamily="34" charset="-120"/>
              </a:rPr>
              <a:t>Дискреттік логарифм мәселесі де шешілетін болады</a:t>
            </a:r>
            <a:endParaRPr lang="en-US" sz="1200" dirty="0"/>
          </a:p>
        </p:txBody>
      </p:sp>
      <p:sp>
        <p:nvSpPr>
          <p:cNvPr id="9" name="Text 7"/>
          <p:cNvSpPr/>
          <p:nvPr/>
        </p:nvSpPr>
        <p:spPr>
          <a:xfrm>
            <a:off x="612577" y="4036219"/>
            <a:ext cx="1914287" cy="239316"/>
          </a:xfrm>
          <a:prstGeom prst="rect">
            <a:avLst/>
          </a:prstGeom>
          <a:noFill/>
          <a:ln/>
        </p:spPr>
        <p:txBody>
          <a:bodyPr wrap="none" lIns="0" tIns="0" rIns="0" bIns="0" rtlCol="0" anchor="t"/>
          <a:lstStyle/>
          <a:p>
            <a:pPr marL="0" indent="0" algn="l">
              <a:lnSpc>
                <a:spcPts val="1850"/>
              </a:lnSpc>
              <a:buNone/>
            </a:pPr>
            <a:r>
              <a:rPr lang="en-US" sz="1500" b="1" dirty="0">
                <a:solidFill>
                  <a:srgbClr val="333F70"/>
                </a:solidFill>
                <a:latin typeface="Unbounded Bold" pitchFamily="34" charset="0"/>
                <a:ea typeface="Unbounded Bold" pitchFamily="34" charset="-122"/>
                <a:cs typeface="Unbounded Bold" pitchFamily="34" charset="-120"/>
              </a:rPr>
              <a:t>Қазіргі жағдай</a:t>
            </a:r>
            <a:endParaRPr lang="en-US" sz="1500" dirty="0"/>
          </a:p>
        </p:txBody>
      </p:sp>
      <p:sp>
        <p:nvSpPr>
          <p:cNvPr id="10" name="Text 8"/>
          <p:cNvSpPr/>
          <p:nvPr/>
        </p:nvSpPr>
        <p:spPr>
          <a:xfrm>
            <a:off x="612577" y="4428649"/>
            <a:ext cx="6515814" cy="489823"/>
          </a:xfrm>
          <a:prstGeom prst="rect">
            <a:avLst/>
          </a:prstGeom>
          <a:noFill/>
          <a:ln/>
        </p:spPr>
        <p:txBody>
          <a:bodyPr wrap="square" lIns="0" tIns="0" rIns="0" bIns="0" rtlCol="0" anchor="t"/>
          <a:lstStyle/>
          <a:p>
            <a:pPr marL="0" indent="0" algn="l">
              <a:lnSpc>
                <a:spcPts val="1900"/>
              </a:lnSpc>
              <a:buNone/>
            </a:pPr>
            <a:r>
              <a:rPr lang="en-US" sz="1200" dirty="0">
                <a:solidFill>
                  <a:srgbClr val="333F70"/>
                </a:solidFill>
                <a:latin typeface="Open Sans" pitchFamily="34" charset="0"/>
                <a:ea typeface="Open Sans" pitchFamily="34" charset="-122"/>
                <a:cs typeface="Open Sans" pitchFamily="34" charset="-120"/>
              </a:rPr>
              <a:t>Әлі толық қуатты кванттық компьютерлер жоқ, бірақ жылдам дамып келеді. Google, IBM, Қытай ғалымдары үлкен прогресске жетуде.</a:t>
            </a:r>
            <a:endParaRPr lang="en-US" sz="1200" dirty="0"/>
          </a:p>
        </p:txBody>
      </p:sp>
      <p:pic>
        <p:nvPicPr>
          <p:cNvPr id="11" name="Image 0" descr="preencoded.png"/>
          <p:cNvPicPr>
            <a:picLocks noChangeAspect="1"/>
          </p:cNvPicPr>
          <p:nvPr/>
        </p:nvPicPr>
        <p:blipFill>
          <a:blip r:embed="rId3"/>
          <a:stretch>
            <a:fillRect/>
          </a:stretch>
        </p:blipFill>
        <p:spPr>
          <a:xfrm>
            <a:off x="7509629" y="1795462"/>
            <a:ext cx="6515814" cy="6515814"/>
          </a:xfrm>
          <a:prstGeom prst="rect">
            <a:avLst/>
          </a:prstGeom>
        </p:spPr>
      </p:pic>
      <p:sp>
        <p:nvSpPr>
          <p:cNvPr id="12" name="Text 9"/>
          <p:cNvSpPr/>
          <p:nvPr/>
        </p:nvSpPr>
        <p:spPr>
          <a:xfrm>
            <a:off x="7509629" y="8483560"/>
            <a:ext cx="3418165" cy="239316"/>
          </a:xfrm>
          <a:prstGeom prst="rect">
            <a:avLst/>
          </a:prstGeom>
          <a:noFill/>
          <a:ln/>
        </p:spPr>
        <p:txBody>
          <a:bodyPr wrap="none" lIns="0" tIns="0" rIns="0" bIns="0" rtlCol="0" anchor="t"/>
          <a:lstStyle/>
          <a:p>
            <a:pPr marL="0" indent="0" algn="l">
              <a:lnSpc>
                <a:spcPts val="1850"/>
              </a:lnSpc>
              <a:buNone/>
            </a:pPr>
            <a:r>
              <a:rPr lang="en-US" sz="1500" b="1" dirty="0">
                <a:solidFill>
                  <a:srgbClr val="333F70"/>
                </a:solidFill>
                <a:latin typeface="Unbounded Bold" pitchFamily="34" charset="0"/>
                <a:ea typeface="Unbounded Bold" pitchFamily="34" charset="-122"/>
                <a:cs typeface="Unbounded Bold" pitchFamily="34" charset="-120"/>
              </a:rPr>
              <a:t>"Harvest now, decrypt later"</a:t>
            </a:r>
            <a:endParaRPr lang="en-US" sz="1500" dirty="0"/>
          </a:p>
        </p:txBody>
      </p:sp>
      <p:sp>
        <p:nvSpPr>
          <p:cNvPr id="13" name="Text 10"/>
          <p:cNvSpPr/>
          <p:nvPr/>
        </p:nvSpPr>
        <p:spPr>
          <a:xfrm>
            <a:off x="7509629" y="8875990"/>
            <a:ext cx="6515814" cy="489823"/>
          </a:xfrm>
          <a:prstGeom prst="rect">
            <a:avLst/>
          </a:prstGeom>
          <a:noFill/>
          <a:ln/>
        </p:spPr>
        <p:txBody>
          <a:bodyPr wrap="square" lIns="0" tIns="0" rIns="0" bIns="0" rtlCol="0" anchor="t"/>
          <a:lstStyle/>
          <a:p>
            <a:pPr marL="0" indent="0" algn="l">
              <a:lnSpc>
                <a:spcPts val="1900"/>
              </a:lnSpc>
              <a:buNone/>
            </a:pPr>
            <a:r>
              <a:rPr lang="en-US" sz="1200" dirty="0">
                <a:solidFill>
                  <a:srgbClr val="333F70"/>
                </a:solidFill>
                <a:latin typeface="Open Sans" pitchFamily="34" charset="0"/>
                <a:ea typeface="Open Sans" pitchFamily="34" charset="-122"/>
                <a:cs typeface="Open Sans" pitchFamily="34" charset="-120"/>
              </a:rPr>
              <a:t>Қауіпті тенденция: шабуылдаушылар қазір шифрланған деректерді жинап, болашақта кванттық компьютермен ашуды жоспарлауда.</a:t>
            </a:r>
            <a:endParaRPr lang="en-US" sz="1200" dirty="0"/>
          </a:p>
        </p:txBody>
      </p:sp>
      <p:sp>
        <p:nvSpPr>
          <p:cNvPr id="14" name="Shape 11"/>
          <p:cNvSpPr/>
          <p:nvPr/>
        </p:nvSpPr>
        <p:spPr>
          <a:xfrm>
            <a:off x="7509629" y="9538097"/>
            <a:ext cx="6515814" cy="895469"/>
          </a:xfrm>
          <a:prstGeom prst="roundRect">
            <a:avLst>
              <a:gd name="adj" fmla="val 7183"/>
            </a:avLst>
          </a:prstGeom>
          <a:solidFill>
            <a:srgbClr val="C1F1E5"/>
          </a:solidFill>
          <a:ln/>
        </p:spPr>
        <p:txBody>
          <a:bodyPr/>
          <a:lstStyle/>
          <a:p>
            <a:endParaRPr lang="ru-RU"/>
          </a:p>
        </p:txBody>
      </p:sp>
      <p:pic>
        <p:nvPicPr>
          <p:cNvPr id="15" name="Image 1" descr="preencoded.png"/>
          <p:cNvPicPr>
            <a:picLocks noChangeAspect="1"/>
          </p:cNvPicPr>
          <p:nvPr/>
        </p:nvPicPr>
        <p:blipFill>
          <a:blip r:embed="rId4"/>
          <a:stretch>
            <a:fillRect/>
          </a:stretch>
        </p:blipFill>
        <p:spPr>
          <a:xfrm>
            <a:off x="7662743" y="9770626"/>
            <a:ext cx="191333" cy="153114"/>
          </a:xfrm>
          <a:prstGeom prst="rect">
            <a:avLst/>
          </a:prstGeom>
        </p:spPr>
      </p:pic>
      <p:sp>
        <p:nvSpPr>
          <p:cNvPr id="16" name="Text 12"/>
          <p:cNvSpPr/>
          <p:nvPr/>
        </p:nvSpPr>
        <p:spPr>
          <a:xfrm>
            <a:off x="8007191" y="9729430"/>
            <a:ext cx="5865138" cy="489823"/>
          </a:xfrm>
          <a:prstGeom prst="rect">
            <a:avLst/>
          </a:prstGeom>
          <a:noFill/>
          <a:ln/>
        </p:spPr>
        <p:txBody>
          <a:bodyPr wrap="square" lIns="0" tIns="0" rIns="0" bIns="0" rtlCol="0" anchor="t"/>
          <a:lstStyle/>
          <a:p>
            <a:pPr marL="0" indent="0" algn="l">
              <a:lnSpc>
                <a:spcPts val="1900"/>
              </a:lnSpc>
              <a:buNone/>
            </a:pPr>
            <a:r>
              <a:rPr lang="en-US" sz="1200" b="1" dirty="0">
                <a:solidFill>
                  <a:srgbClr val="000000"/>
                </a:solidFill>
                <a:latin typeface="Open Sans" pitchFamily="34" charset="0"/>
                <a:ea typeface="Open Sans" pitchFamily="34" charset="-122"/>
                <a:cs typeface="Open Sans" pitchFamily="34" charset="-120"/>
              </a:rPr>
              <a:t>Уақыт шектеулі:</a:t>
            </a:r>
            <a:r>
              <a:rPr lang="en-US" sz="1200" dirty="0">
                <a:solidFill>
                  <a:srgbClr val="000000"/>
                </a:solidFill>
                <a:latin typeface="Open Sans" pitchFamily="34" charset="0"/>
                <a:ea typeface="Open Sans" pitchFamily="34" charset="-122"/>
                <a:cs typeface="Open Sans" pitchFamily="34" charset="-120"/>
              </a:rPr>
              <a:t> Сарапшылар 10-15 жылдан кейін кванттық компьютерлер қазіргі криптографияны бұза алады деп болжайды.</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720566"/>
            <a:ext cx="11691937" cy="589121"/>
          </a:xfrm>
          <a:prstGeom prst="rect">
            <a:avLst/>
          </a:prstGeom>
          <a:noFill/>
          <a:ln/>
        </p:spPr>
        <p:txBody>
          <a:bodyPr wrap="none" lIns="0" tIns="0" rIns="0" bIns="0" rtlCol="0" anchor="t"/>
          <a:lstStyle/>
          <a:p>
            <a:pPr marL="0" indent="0" algn="l">
              <a:lnSpc>
                <a:spcPts val="4600"/>
              </a:lnSpc>
              <a:buNone/>
            </a:pPr>
            <a:r>
              <a:rPr lang="en-US" sz="3700" b="1" dirty="0">
                <a:solidFill>
                  <a:srgbClr val="333F70"/>
                </a:solidFill>
                <a:latin typeface="Unbounded Bold" pitchFamily="34" charset="0"/>
                <a:ea typeface="Unbounded Bold" pitchFamily="34" charset="-122"/>
                <a:cs typeface="Unbounded Bold" pitchFamily="34" charset="-120"/>
              </a:rPr>
              <a:t>Кванттық криптографияның негіздері</a:t>
            </a:r>
            <a:endParaRPr lang="en-US" sz="3700" dirty="0"/>
          </a:p>
        </p:txBody>
      </p:sp>
      <p:sp>
        <p:nvSpPr>
          <p:cNvPr id="3" name="Text 1"/>
          <p:cNvSpPr/>
          <p:nvPr/>
        </p:nvSpPr>
        <p:spPr>
          <a:xfrm>
            <a:off x="793790" y="1667828"/>
            <a:ext cx="13042821"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Кванттық криптография – бұл кванттық механика заңдарына негізделген принципиалды жаңа қауіпсіздік тәсілі. Математикалық күрделілікке емес, физика заңдарына сүйенеді.</a:t>
            </a:r>
            <a:endParaRPr lang="en-US" sz="1450" dirty="0"/>
          </a:p>
        </p:txBody>
      </p:sp>
      <p:sp>
        <p:nvSpPr>
          <p:cNvPr id="4" name="Shape 2"/>
          <p:cNvSpPr/>
          <p:nvPr/>
        </p:nvSpPr>
        <p:spPr>
          <a:xfrm>
            <a:off x="793790" y="2457688"/>
            <a:ext cx="13042821" cy="2292906"/>
          </a:xfrm>
          <a:prstGeom prst="roundRect">
            <a:avLst>
              <a:gd name="adj" fmla="val 3454"/>
            </a:avLst>
          </a:prstGeom>
          <a:solidFill>
            <a:srgbClr val="FFFFFF"/>
          </a:solidFill>
          <a:ln w="22860">
            <a:solidFill>
              <a:srgbClr val="BCDBD4"/>
            </a:solidFill>
            <a:prstDash val="solid"/>
          </a:ln>
        </p:spPr>
        <p:txBody>
          <a:bodyPr/>
          <a:lstStyle/>
          <a:p>
            <a:endParaRPr lang="ru-RU"/>
          </a:p>
        </p:txBody>
      </p:sp>
      <p:sp>
        <p:nvSpPr>
          <p:cNvPr id="5" name="Shape 3"/>
          <p:cNvSpPr/>
          <p:nvPr/>
        </p:nvSpPr>
        <p:spPr>
          <a:xfrm>
            <a:off x="816650" y="2480548"/>
            <a:ext cx="754142" cy="2247186"/>
          </a:xfrm>
          <a:prstGeom prst="roundRect">
            <a:avLst>
              <a:gd name="adj" fmla="val 6863"/>
            </a:avLst>
          </a:prstGeom>
          <a:solidFill>
            <a:srgbClr val="D6F5EE"/>
          </a:solidFill>
          <a:ln/>
        </p:spPr>
        <p:txBody>
          <a:bodyPr/>
          <a:lstStyle/>
          <a:p>
            <a:endParaRPr lang="ru-RU"/>
          </a:p>
        </p:txBody>
      </p:sp>
      <p:sp>
        <p:nvSpPr>
          <p:cNvPr id="6" name="Text 4"/>
          <p:cNvSpPr/>
          <p:nvPr/>
        </p:nvSpPr>
        <p:spPr>
          <a:xfrm>
            <a:off x="1048464" y="3427333"/>
            <a:ext cx="282773" cy="353497"/>
          </a:xfrm>
          <a:prstGeom prst="rect">
            <a:avLst/>
          </a:prstGeom>
          <a:noFill/>
          <a:ln/>
        </p:spPr>
        <p:txBody>
          <a:bodyPr wrap="none" lIns="0" tIns="0" rIns="0" bIns="0" rtlCol="0" anchor="t"/>
          <a:lstStyle/>
          <a:p>
            <a:pPr marL="0" indent="0" algn="l">
              <a:lnSpc>
                <a:spcPts val="2200"/>
              </a:lnSpc>
              <a:buNone/>
            </a:pPr>
            <a:r>
              <a:rPr lang="en-US" sz="2200" b="1" dirty="0">
                <a:solidFill>
                  <a:srgbClr val="333F70"/>
                </a:solidFill>
                <a:latin typeface="Unbounded Bold" pitchFamily="34" charset="0"/>
                <a:ea typeface="Unbounded Bold" pitchFamily="34" charset="-122"/>
                <a:cs typeface="Unbounded Bold" pitchFamily="34" charset="-120"/>
              </a:rPr>
              <a:t>1</a:t>
            </a:r>
            <a:endParaRPr lang="en-US" sz="2200" dirty="0"/>
          </a:p>
        </p:txBody>
      </p:sp>
      <p:sp>
        <p:nvSpPr>
          <p:cNvPr id="7" name="Text 5"/>
          <p:cNvSpPr/>
          <p:nvPr/>
        </p:nvSpPr>
        <p:spPr>
          <a:xfrm>
            <a:off x="1749862" y="2669024"/>
            <a:ext cx="5096470"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Кванттық кілт алмасу (QKD)</a:t>
            </a:r>
            <a:endParaRPr lang="en-US" sz="2200" dirty="0"/>
          </a:p>
        </p:txBody>
      </p:sp>
      <p:sp>
        <p:nvSpPr>
          <p:cNvPr id="8" name="Text 6"/>
          <p:cNvSpPr/>
          <p:nvPr/>
        </p:nvSpPr>
        <p:spPr>
          <a:xfrm>
            <a:off x="1749862" y="3129796"/>
            <a:ext cx="11875413" cy="294203"/>
          </a:xfrm>
          <a:prstGeom prst="rect">
            <a:avLst/>
          </a:prstGeom>
          <a:noFill/>
          <a:ln/>
        </p:spPr>
        <p:txBody>
          <a:bodyPr wrap="non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Quantum Key Distribution – кванттық каналдар арқылы кілттерді абсолютті қауіпсіз тарату әдісі.</a:t>
            </a:r>
            <a:endParaRPr lang="en-US" sz="1450" dirty="0"/>
          </a:p>
        </p:txBody>
      </p:sp>
      <p:sp>
        <p:nvSpPr>
          <p:cNvPr id="9" name="Text 7"/>
          <p:cNvSpPr/>
          <p:nvPr/>
        </p:nvSpPr>
        <p:spPr>
          <a:xfrm>
            <a:off x="1749862" y="3531394"/>
            <a:ext cx="1187541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Фотондардың поляризациясын немесе фазасын қолдану</a:t>
            </a:r>
            <a:endParaRPr lang="en-US" sz="1450" dirty="0"/>
          </a:p>
        </p:txBody>
      </p:sp>
      <p:sp>
        <p:nvSpPr>
          <p:cNvPr id="10" name="Text 8"/>
          <p:cNvSpPr/>
          <p:nvPr/>
        </p:nvSpPr>
        <p:spPr>
          <a:xfrm>
            <a:off x="1749862" y="3888224"/>
            <a:ext cx="1187541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Физика заңдары бойынша тыңдауды анықтау мүмкін</a:t>
            </a:r>
            <a:endParaRPr lang="en-US" sz="1450" dirty="0"/>
          </a:p>
        </p:txBody>
      </p:sp>
      <p:sp>
        <p:nvSpPr>
          <p:cNvPr id="11" name="Text 9"/>
          <p:cNvSpPr/>
          <p:nvPr/>
        </p:nvSpPr>
        <p:spPr>
          <a:xfrm>
            <a:off x="1749862" y="4245054"/>
            <a:ext cx="1187541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Белгілі протокол: BB84 (Bennett-Brassard 1984)</a:t>
            </a:r>
            <a:endParaRPr lang="en-US" sz="1450" dirty="0"/>
          </a:p>
        </p:txBody>
      </p:sp>
      <p:sp>
        <p:nvSpPr>
          <p:cNvPr id="12" name="Shape 10"/>
          <p:cNvSpPr/>
          <p:nvPr/>
        </p:nvSpPr>
        <p:spPr>
          <a:xfrm>
            <a:off x="793790" y="4929664"/>
            <a:ext cx="13042821" cy="1873448"/>
          </a:xfrm>
          <a:prstGeom prst="roundRect">
            <a:avLst>
              <a:gd name="adj" fmla="val 4227"/>
            </a:avLst>
          </a:prstGeom>
          <a:solidFill>
            <a:srgbClr val="FFFFFF"/>
          </a:solidFill>
          <a:ln w="22860">
            <a:solidFill>
              <a:srgbClr val="BCDBD4"/>
            </a:solidFill>
            <a:prstDash val="solid"/>
          </a:ln>
        </p:spPr>
        <p:txBody>
          <a:bodyPr/>
          <a:lstStyle/>
          <a:p>
            <a:endParaRPr lang="ru-RU"/>
          </a:p>
        </p:txBody>
      </p:sp>
      <p:sp>
        <p:nvSpPr>
          <p:cNvPr id="13" name="Shape 11"/>
          <p:cNvSpPr/>
          <p:nvPr/>
        </p:nvSpPr>
        <p:spPr>
          <a:xfrm>
            <a:off x="816650" y="4952524"/>
            <a:ext cx="754142" cy="1827728"/>
          </a:xfrm>
          <a:prstGeom prst="roundRect">
            <a:avLst>
              <a:gd name="adj" fmla="val 6863"/>
            </a:avLst>
          </a:prstGeom>
          <a:solidFill>
            <a:srgbClr val="D6F5EE"/>
          </a:solidFill>
          <a:ln/>
        </p:spPr>
        <p:txBody>
          <a:bodyPr/>
          <a:lstStyle/>
          <a:p>
            <a:endParaRPr lang="ru-RU"/>
          </a:p>
        </p:txBody>
      </p:sp>
      <p:sp>
        <p:nvSpPr>
          <p:cNvPr id="14" name="Text 12"/>
          <p:cNvSpPr/>
          <p:nvPr/>
        </p:nvSpPr>
        <p:spPr>
          <a:xfrm>
            <a:off x="1048464" y="5689640"/>
            <a:ext cx="282773" cy="353497"/>
          </a:xfrm>
          <a:prstGeom prst="rect">
            <a:avLst/>
          </a:prstGeom>
          <a:noFill/>
          <a:ln/>
        </p:spPr>
        <p:txBody>
          <a:bodyPr wrap="none" lIns="0" tIns="0" rIns="0" bIns="0" rtlCol="0" anchor="t"/>
          <a:lstStyle/>
          <a:p>
            <a:pPr marL="0" indent="0" algn="l">
              <a:lnSpc>
                <a:spcPts val="2200"/>
              </a:lnSpc>
              <a:buNone/>
            </a:pPr>
            <a:r>
              <a:rPr lang="en-US" sz="2200" b="1" dirty="0">
                <a:solidFill>
                  <a:srgbClr val="333F70"/>
                </a:solidFill>
                <a:latin typeface="Unbounded Bold" pitchFamily="34" charset="0"/>
                <a:ea typeface="Unbounded Bold" pitchFamily="34" charset="-122"/>
                <a:cs typeface="Unbounded Bold" pitchFamily="34" charset="-120"/>
              </a:rPr>
              <a:t>2</a:t>
            </a:r>
            <a:endParaRPr lang="en-US" sz="2200" dirty="0"/>
          </a:p>
        </p:txBody>
      </p:sp>
      <p:sp>
        <p:nvSpPr>
          <p:cNvPr id="15" name="Text 13"/>
          <p:cNvSpPr/>
          <p:nvPr/>
        </p:nvSpPr>
        <p:spPr>
          <a:xfrm>
            <a:off x="1749862" y="5141000"/>
            <a:ext cx="3807619"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Қауіпсіздік принципі</a:t>
            </a:r>
            <a:endParaRPr lang="en-US" sz="2200" dirty="0"/>
          </a:p>
        </p:txBody>
      </p:sp>
      <p:sp>
        <p:nvSpPr>
          <p:cNvPr id="16" name="Text 14"/>
          <p:cNvSpPr/>
          <p:nvPr/>
        </p:nvSpPr>
        <p:spPr>
          <a:xfrm>
            <a:off x="1749862" y="5601772"/>
            <a:ext cx="11875413" cy="294203"/>
          </a:xfrm>
          <a:prstGeom prst="rect">
            <a:avLst/>
          </a:prstGeom>
          <a:noFill/>
          <a:ln/>
        </p:spPr>
        <p:txBody>
          <a:bodyPr wrap="non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Кванттық күйді өлшеу оны өзгертеді (Heisenberg белгісіздік принципі). Егер біреу байланысты тыңдаса, бұл бірден анықталады.</a:t>
            </a:r>
            <a:endParaRPr lang="en-US" sz="1450" dirty="0"/>
          </a:p>
        </p:txBody>
      </p:sp>
      <p:sp>
        <p:nvSpPr>
          <p:cNvPr id="17" name="Text 15"/>
          <p:cNvSpPr/>
          <p:nvPr/>
        </p:nvSpPr>
        <p:spPr>
          <a:xfrm>
            <a:off x="1749862" y="6003369"/>
            <a:ext cx="11875413" cy="588407"/>
          </a:xfrm>
          <a:prstGeom prst="rect">
            <a:avLst/>
          </a:prstGeom>
          <a:noFill/>
          <a:ln/>
        </p:spPr>
        <p:txBody>
          <a:bodyPr wrap="squar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Шабуылдаушы фотонды ұстап, өлшеп, қайта жіберсе, оның кванттық күйі өзгереді және заңды пайдаланушылар мұны байқайды.</a:t>
            </a:r>
            <a:endParaRPr lang="en-US" sz="1450" dirty="0"/>
          </a:p>
        </p:txBody>
      </p:sp>
      <p:sp>
        <p:nvSpPr>
          <p:cNvPr id="18" name="Shape 16"/>
          <p:cNvSpPr/>
          <p:nvPr/>
        </p:nvSpPr>
        <p:spPr>
          <a:xfrm>
            <a:off x="793790" y="6982182"/>
            <a:ext cx="13042821" cy="2292906"/>
          </a:xfrm>
          <a:prstGeom prst="roundRect">
            <a:avLst>
              <a:gd name="adj" fmla="val 3454"/>
            </a:avLst>
          </a:prstGeom>
          <a:solidFill>
            <a:srgbClr val="FFFFFF"/>
          </a:solidFill>
          <a:ln w="22860">
            <a:solidFill>
              <a:srgbClr val="BCDBD4"/>
            </a:solidFill>
            <a:prstDash val="solid"/>
          </a:ln>
        </p:spPr>
        <p:txBody>
          <a:bodyPr/>
          <a:lstStyle/>
          <a:p>
            <a:endParaRPr lang="ru-RU"/>
          </a:p>
        </p:txBody>
      </p:sp>
      <p:sp>
        <p:nvSpPr>
          <p:cNvPr id="19" name="Shape 17"/>
          <p:cNvSpPr/>
          <p:nvPr/>
        </p:nvSpPr>
        <p:spPr>
          <a:xfrm>
            <a:off x="816650" y="7005042"/>
            <a:ext cx="754142" cy="2247186"/>
          </a:xfrm>
          <a:prstGeom prst="roundRect">
            <a:avLst>
              <a:gd name="adj" fmla="val 6863"/>
            </a:avLst>
          </a:prstGeom>
          <a:solidFill>
            <a:srgbClr val="D6F5EE"/>
          </a:solidFill>
          <a:ln/>
        </p:spPr>
        <p:txBody>
          <a:bodyPr/>
          <a:lstStyle/>
          <a:p>
            <a:endParaRPr lang="ru-RU"/>
          </a:p>
        </p:txBody>
      </p:sp>
      <p:sp>
        <p:nvSpPr>
          <p:cNvPr id="20" name="Text 18"/>
          <p:cNvSpPr/>
          <p:nvPr/>
        </p:nvSpPr>
        <p:spPr>
          <a:xfrm>
            <a:off x="1048464" y="7951827"/>
            <a:ext cx="282773" cy="353497"/>
          </a:xfrm>
          <a:prstGeom prst="rect">
            <a:avLst/>
          </a:prstGeom>
          <a:noFill/>
          <a:ln/>
        </p:spPr>
        <p:txBody>
          <a:bodyPr wrap="none" lIns="0" tIns="0" rIns="0" bIns="0" rtlCol="0" anchor="t"/>
          <a:lstStyle/>
          <a:p>
            <a:pPr marL="0" indent="0" algn="l">
              <a:lnSpc>
                <a:spcPts val="2200"/>
              </a:lnSpc>
              <a:buNone/>
            </a:pPr>
            <a:r>
              <a:rPr lang="en-US" sz="2200" b="1" dirty="0">
                <a:solidFill>
                  <a:srgbClr val="333F70"/>
                </a:solidFill>
                <a:latin typeface="Unbounded Bold" pitchFamily="34" charset="0"/>
                <a:ea typeface="Unbounded Bold" pitchFamily="34" charset="-122"/>
                <a:cs typeface="Unbounded Bold" pitchFamily="34" charset="-120"/>
              </a:rPr>
              <a:t>3</a:t>
            </a:r>
            <a:endParaRPr lang="en-US" sz="2200" dirty="0"/>
          </a:p>
        </p:txBody>
      </p:sp>
      <p:sp>
        <p:nvSpPr>
          <p:cNvPr id="21" name="Text 19"/>
          <p:cNvSpPr/>
          <p:nvPr/>
        </p:nvSpPr>
        <p:spPr>
          <a:xfrm>
            <a:off x="1749862" y="7193518"/>
            <a:ext cx="4521637" cy="353378"/>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Практикалық іске асыру</a:t>
            </a:r>
            <a:endParaRPr lang="en-US" sz="2200" dirty="0"/>
          </a:p>
        </p:txBody>
      </p:sp>
      <p:sp>
        <p:nvSpPr>
          <p:cNvPr id="22" name="Text 20"/>
          <p:cNvSpPr/>
          <p:nvPr/>
        </p:nvSpPr>
        <p:spPr>
          <a:xfrm>
            <a:off x="1749862" y="7654290"/>
            <a:ext cx="11875413" cy="294203"/>
          </a:xfrm>
          <a:prstGeom prst="rect">
            <a:avLst/>
          </a:prstGeom>
          <a:noFill/>
          <a:ln/>
        </p:spPr>
        <p:txBody>
          <a:bodyPr wrap="none" lIns="0" tIns="0" rIns="0" bIns="0" rtlCol="0" anchor="t"/>
          <a:lstStyle/>
          <a:p>
            <a:pPr marL="0" indent="0" algn="l">
              <a:lnSpc>
                <a:spcPts val="2300"/>
              </a:lnSpc>
              <a:buNone/>
            </a:pPr>
            <a:r>
              <a:rPr lang="en-US" sz="1450" dirty="0">
                <a:solidFill>
                  <a:srgbClr val="333F70"/>
                </a:solidFill>
                <a:latin typeface="Open Sans" pitchFamily="34" charset="0"/>
                <a:ea typeface="Open Sans" pitchFamily="34" charset="-122"/>
                <a:cs typeface="Open Sans" pitchFamily="34" charset="-120"/>
              </a:rPr>
              <a:t>Кванттық криптография әлі шектеулі, бірақ жұмыс істейді:</a:t>
            </a:r>
            <a:endParaRPr lang="en-US" sz="1450" dirty="0"/>
          </a:p>
        </p:txBody>
      </p:sp>
      <p:sp>
        <p:nvSpPr>
          <p:cNvPr id="23" name="Text 21"/>
          <p:cNvSpPr/>
          <p:nvPr/>
        </p:nvSpPr>
        <p:spPr>
          <a:xfrm>
            <a:off x="1749862" y="8055888"/>
            <a:ext cx="1187541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Оптикалық талшық желілері арқылы 100-400 км қашықтыққа</a:t>
            </a:r>
            <a:endParaRPr lang="en-US" sz="1450" dirty="0"/>
          </a:p>
        </p:txBody>
      </p:sp>
      <p:sp>
        <p:nvSpPr>
          <p:cNvPr id="24" name="Text 22"/>
          <p:cNvSpPr/>
          <p:nvPr/>
        </p:nvSpPr>
        <p:spPr>
          <a:xfrm>
            <a:off x="1749862" y="8412718"/>
            <a:ext cx="1187541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Қытай спутниктер арқылы кванттық байланыс жүргізуде</a:t>
            </a:r>
            <a:endParaRPr lang="en-US" sz="1450" dirty="0"/>
          </a:p>
        </p:txBody>
      </p:sp>
      <p:sp>
        <p:nvSpPr>
          <p:cNvPr id="25" name="Text 23"/>
          <p:cNvSpPr/>
          <p:nvPr/>
        </p:nvSpPr>
        <p:spPr>
          <a:xfrm>
            <a:off x="1749862" y="8769548"/>
            <a:ext cx="11875413" cy="294203"/>
          </a:xfrm>
          <a:prstGeom prst="rect">
            <a:avLst/>
          </a:prstGeom>
          <a:noFill/>
          <a:ln/>
        </p:spPr>
        <p:txBody>
          <a:bodyPr wrap="none" lIns="0" tIns="0" rIns="0" bIns="0" rtlCol="0" anchor="t"/>
          <a:lstStyle/>
          <a:p>
            <a:pPr marL="342900" indent="-342900" algn="l">
              <a:lnSpc>
                <a:spcPts val="2300"/>
              </a:lnSpc>
              <a:buSzPct val="100000"/>
              <a:buChar char="•"/>
            </a:pPr>
            <a:r>
              <a:rPr lang="en-US" sz="1450" dirty="0">
                <a:solidFill>
                  <a:srgbClr val="333F70"/>
                </a:solidFill>
                <a:latin typeface="Open Sans" pitchFamily="34" charset="0"/>
                <a:ea typeface="Open Sans" pitchFamily="34" charset="-122"/>
                <a:cs typeface="Open Sans" pitchFamily="34" charset="-120"/>
              </a:rPr>
              <a:t>Банктер мен үкіметтер тестілеуде</a:t>
            </a:r>
            <a:endParaRPr lang="en-US" sz="1450" dirty="0"/>
          </a:p>
        </p:txBody>
      </p:sp>
      <p:sp>
        <p:nvSpPr>
          <p:cNvPr id="26" name="Shape 24"/>
          <p:cNvSpPr/>
          <p:nvPr/>
        </p:nvSpPr>
        <p:spPr>
          <a:xfrm>
            <a:off x="793790" y="9476542"/>
            <a:ext cx="13042821" cy="775692"/>
          </a:xfrm>
          <a:prstGeom prst="roundRect">
            <a:avLst>
              <a:gd name="adj" fmla="val 10209"/>
            </a:avLst>
          </a:prstGeom>
          <a:solidFill>
            <a:srgbClr val="C1F1E5"/>
          </a:solidFill>
          <a:ln/>
        </p:spPr>
        <p:txBody>
          <a:bodyPr/>
          <a:lstStyle/>
          <a:p>
            <a:endParaRPr lang="ru-RU"/>
          </a:p>
        </p:txBody>
      </p:sp>
      <p:pic>
        <p:nvPicPr>
          <p:cNvPr id="27" name="Image 0" descr="preencoded.png"/>
          <p:cNvPicPr>
            <a:picLocks noChangeAspect="1"/>
          </p:cNvPicPr>
          <p:nvPr/>
        </p:nvPicPr>
        <p:blipFill>
          <a:blip r:embed="rId3"/>
          <a:stretch>
            <a:fillRect/>
          </a:stretch>
        </p:blipFill>
        <p:spPr>
          <a:xfrm>
            <a:off x="982266" y="9760387"/>
            <a:ext cx="235625" cy="188476"/>
          </a:xfrm>
          <a:prstGeom prst="rect">
            <a:avLst/>
          </a:prstGeom>
        </p:spPr>
      </p:pic>
      <p:sp>
        <p:nvSpPr>
          <p:cNvPr id="28" name="Text 25"/>
          <p:cNvSpPr/>
          <p:nvPr/>
        </p:nvSpPr>
        <p:spPr>
          <a:xfrm>
            <a:off x="1406366" y="9702641"/>
            <a:ext cx="12241768" cy="294203"/>
          </a:xfrm>
          <a:prstGeom prst="rect">
            <a:avLst/>
          </a:prstGeom>
          <a:noFill/>
          <a:ln/>
        </p:spPr>
        <p:txBody>
          <a:bodyPr wrap="none" lIns="0" tIns="0" rIns="0" bIns="0" rtlCol="0" anchor="t"/>
          <a:lstStyle/>
          <a:p>
            <a:pPr marL="0" indent="0" algn="l">
              <a:lnSpc>
                <a:spcPts val="2300"/>
              </a:lnSpc>
              <a:buNone/>
            </a:pPr>
            <a:r>
              <a:rPr lang="en-US" sz="1450" b="1" dirty="0">
                <a:solidFill>
                  <a:srgbClr val="000000"/>
                </a:solidFill>
                <a:latin typeface="Open Sans" pitchFamily="34" charset="0"/>
                <a:ea typeface="Open Sans" pitchFamily="34" charset="-122"/>
                <a:cs typeface="Open Sans" pitchFamily="34" charset="-120"/>
              </a:rPr>
              <a:t>Шектеулер:</a:t>
            </a:r>
            <a:r>
              <a:rPr lang="en-US" sz="1450" dirty="0">
                <a:solidFill>
                  <a:srgbClr val="000000"/>
                </a:solidFill>
                <a:latin typeface="Open Sans" pitchFamily="34" charset="0"/>
                <a:ea typeface="Open Sans" pitchFamily="34" charset="-122"/>
                <a:cs typeface="Open Sans" pitchFamily="34" charset="-120"/>
              </a:rPr>
              <a:t> Қымбат жабдық, қысқа қашықтық, баяу жылдамдық – әзірге кванттық криптография кең таралуға дайын емес.</a:t>
            </a:r>
            <a:endParaRPr lang="en-US" sz="14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01003" y="275630"/>
            <a:ext cx="7527488" cy="281940"/>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Болашаққа көзқарас: Посткванттық криптография</a:t>
            </a:r>
            <a:endParaRPr lang="en-US" sz="1750" dirty="0"/>
          </a:p>
        </p:txBody>
      </p:sp>
      <p:sp>
        <p:nvSpPr>
          <p:cNvPr id="3" name="Text 1"/>
          <p:cNvSpPr/>
          <p:nvPr/>
        </p:nvSpPr>
        <p:spPr>
          <a:xfrm>
            <a:off x="401003" y="719971"/>
            <a:ext cx="13828395" cy="137160"/>
          </a:xfrm>
          <a:prstGeom prst="rect">
            <a:avLst/>
          </a:prstGeom>
          <a:noFill/>
          <a:ln/>
        </p:spPr>
        <p:txBody>
          <a:bodyPr wrap="none" lIns="0" tIns="0" rIns="0" bIns="0" rtlCol="0" anchor="t"/>
          <a:lstStyle/>
          <a:p>
            <a:pPr marL="0" indent="0" algn="l">
              <a:lnSpc>
                <a:spcPts val="1050"/>
              </a:lnSpc>
              <a:buNone/>
            </a:pPr>
            <a:r>
              <a:rPr lang="en-US" sz="700" dirty="0">
                <a:solidFill>
                  <a:srgbClr val="333F70"/>
                </a:solidFill>
                <a:latin typeface="Open Sans" pitchFamily="34" charset="0"/>
                <a:ea typeface="Open Sans" pitchFamily="34" charset="-122"/>
                <a:cs typeface="Open Sans" pitchFamily="34" charset="-120"/>
              </a:rPr>
              <a:t>Посткванттық криптография – классикалық компьютерлерде жұмыс істейтін, бірақ кванттық компьютерлерге төзімді алгоритмдер. Бұл қазіргі инфрақұрылымаға бейімделген практикалық шешім.</a:t>
            </a:r>
            <a:endParaRPr lang="en-US" sz="700" dirty="0"/>
          </a:p>
        </p:txBody>
      </p:sp>
      <p:sp>
        <p:nvSpPr>
          <p:cNvPr id="4" name="Text 2"/>
          <p:cNvSpPr/>
          <p:nvPr/>
        </p:nvSpPr>
        <p:spPr>
          <a:xfrm>
            <a:off x="3874056" y="1840230"/>
            <a:ext cx="1127879" cy="140851"/>
          </a:xfrm>
          <a:prstGeom prst="rect">
            <a:avLst/>
          </a:prstGeom>
          <a:noFill/>
          <a:ln/>
        </p:spPr>
        <p:txBody>
          <a:bodyPr wrap="none" lIns="0" tIns="0" rIns="0" bIns="0" rtlCol="0" anchor="t"/>
          <a:lstStyle/>
          <a:p>
            <a:pPr marL="0" indent="0" algn="r">
              <a:lnSpc>
                <a:spcPts val="1100"/>
              </a:lnSpc>
              <a:buNone/>
            </a:pPr>
            <a:r>
              <a:rPr lang="en-US" sz="850" b="1" dirty="0">
                <a:solidFill>
                  <a:srgbClr val="333F70"/>
                </a:solidFill>
                <a:latin typeface="Unbounded Bold" pitchFamily="34" charset="0"/>
                <a:ea typeface="Unbounded Bold" pitchFamily="34" charset="-122"/>
                <a:cs typeface="Unbounded Bold" pitchFamily="34" charset="-120"/>
              </a:rPr>
              <a:t>Lattice-based</a:t>
            </a:r>
            <a:endParaRPr lang="en-US" sz="850" dirty="0"/>
          </a:p>
        </p:txBody>
      </p:sp>
      <p:sp>
        <p:nvSpPr>
          <p:cNvPr id="5" name="Text 3"/>
          <p:cNvSpPr/>
          <p:nvPr/>
        </p:nvSpPr>
        <p:spPr>
          <a:xfrm>
            <a:off x="401003" y="2029778"/>
            <a:ext cx="4600932" cy="137160"/>
          </a:xfrm>
          <a:prstGeom prst="rect">
            <a:avLst/>
          </a:prstGeom>
          <a:noFill/>
          <a:ln/>
        </p:spPr>
        <p:txBody>
          <a:bodyPr wrap="none" lIns="0" tIns="0" rIns="0" bIns="0" rtlCol="0" anchor="t"/>
          <a:lstStyle/>
          <a:p>
            <a:pPr marL="0" indent="0" algn="r">
              <a:lnSpc>
                <a:spcPts val="1050"/>
              </a:lnSpc>
              <a:buNone/>
            </a:pPr>
            <a:r>
              <a:rPr lang="en-US" sz="700" dirty="0">
                <a:solidFill>
                  <a:srgbClr val="333F70"/>
                </a:solidFill>
                <a:latin typeface="Open Sans" pitchFamily="34" charset="0"/>
                <a:ea typeface="Open Sans" pitchFamily="34" charset="-122"/>
                <a:cs typeface="Open Sans" pitchFamily="34" charset="-120"/>
              </a:rPr>
              <a:t>Тор құрылымдарындағы қиын мәселелерге негізделген. NTRU, Kyber, Dilithium алгоритмдері.</a:t>
            </a:r>
            <a:endParaRPr lang="en-US" sz="700" dirty="0"/>
          </a:p>
        </p:txBody>
      </p:sp>
      <p:pic>
        <p:nvPicPr>
          <p:cNvPr id="6" name="Image 0" descr="preencoded.png"/>
          <p:cNvPicPr>
            <a:picLocks noChangeAspect="1"/>
          </p:cNvPicPr>
          <p:nvPr/>
        </p:nvPicPr>
        <p:blipFill>
          <a:blip r:embed="rId3"/>
          <a:stretch>
            <a:fillRect/>
          </a:stretch>
        </p:blipFill>
        <p:spPr>
          <a:xfrm>
            <a:off x="5137190" y="948452"/>
            <a:ext cx="4355902" cy="4355902"/>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4204" y="2162770"/>
            <a:ext cx="134898" cy="134898"/>
          </a:xfrm>
          <a:prstGeom prst="rect">
            <a:avLst/>
          </a:prstGeom>
        </p:spPr>
      </p:pic>
      <p:sp>
        <p:nvSpPr>
          <p:cNvPr id="8" name="Text 4"/>
          <p:cNvSpPr/>
          <p:nvPr/>
        </p:nvSpPr>
        <p:spPr>
          <a:xfrm>
            <a:off x="9628346" y="1465898"/>
            <a:ext cx="1127879" cy="140851"/>
          </a:xfrm>
          <a:prstGeom prst="rect">
            <a:avLst/>
          </a:prstGeom>
          <a:noFill/>
          <a:ln/>
        </p:spPr>
        <p:txBody>
          <a:bodyPr wrap="none" lIns="0" tIns="0" rIns="0" bIns="0" rtlCol="0" anchor="t"/>
          <a:lstStyle/>
          <a:p>
            <a:pPr marL="0" indent="0" algn="l">
              <a:lnSpc>
                <a:spcPts val="1100"/>
              </a:lnSpc>
              <a:buNone/>
            </a:pPr>
            <a:r>
              <a:rPr lang="en-US" sz="850" b="1" dirty="0">
                <a:solidFill>
                  <a:srgbClr val="333F70"/>
                </a:solidFill>
                <a:latin typeface="Unbounded Bold" pitchFamily="34" charset="0"/>
                <a:ea typeface="Unbounded Bold" pitchFamily="34" charset="-122"/>
                <a:cs typeface="Unbounded Bold" pitchFamily="34" charset="-120"/>
              </a:rPr>
              <a:t>Code-based</a:t>
            </a:r>
            <a:endParaRPr lang="en-US" sz="850" dirty="0"/>
          </a:p>
        </p:txBody>
      </p:sp>
      <p:sp>
        <p:nvSpPr>
          <p:cNvPr id="9" name="Text 5"/>
          <p:cNvSpPr/>
          <p:nvPr/>
        </p:nvSpPr>
        <p:spPr>
          <a:xfrm>
            <a:off x="9628346" y="1655445"/>
            <a:ext cx="4601051" cy="137160"/>
          </a:xfrm>
          <a:prstGeom prst="rect">
            <a:avLst/>
          </a:prstGeom>
          <a:noFill/>
          <a:ln/>
        </p:spPr>
        <p:txBody>
          <a:bodyPr wrap="none" lIns="0" tIns="0" rIns="0" bIns="0" rtlCol="0" anchor="t"/>
          <a:lstStyle/>
          <a:p>
            <a:pPr marL="0" indent="0" algn="l">
              <a:lnSpc>
                <a:spcPts val="1050"/>
              </a:lnSpc>
              <a:buNone/>
            </a:pPr>
            <a:r>
              <a:rPr lang="en-US" sz="700" dirty="0">
                <a:solidFill>
                  <a:srgbClr val="333F70"/>
                </a:solidFill>
                <a:latin typeface="Open Sans" pitchFamily="34" charset="0"/>
                <a:ea typeface="Open Sans" pitchFamily="34" charset="-122"/>
                <a:cs typeface="Open Sans" pitchFamily="34" charset="-120"/>
              </a:rPr>
              <a:t>Қате түзету кодтарына негізделген. McEliece криптожүйесі 40+ жыл бойы бұзылмаған.</a:t>
            </a:r>
            <a:endParaRPr lang="en-US" sz="700" dirty="0"/>
          </a:p>
        </p:txBody>
      </p:sp>
      <p:pic>
        <p:nvPicPr>
          <p:cNvPr id="10" name="Image 2" descr="preencoded.png"/>
          <p:cNvPicPr>
            <a:picLocks noChangeAspect="1"/>
          </p:cNvPicPr>
          <p:nvPr/>
        </p:nvPicPr>
        <p:blipFill>
          <a:blip r:embed="rId5"/>
          <a:stretch>
            <a:fillRect/>
          </a:stretch>
        </p:blipFill>
        <p:spPr>
          <a:xfrm>
            <a:off x="5137190" y="948452"/>
            <a:ext cx="4355902" cy="4355902"/>
          </a:xfrm>
          <a:prstGeom prst="rect">
            <a:avLst/>
          </a:prstGeom>
        </p:spPr>
      </p:pic>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18703" y="1608892"/>
            <a:ext cx="134898" cy="134898"/>
          </a:xfrm>
          <a:prstGeom prst="rect">
            <a:avLst/>
          </a:prstGeom>
        </p:spPr>
      </p:pic>
      <p:sp>
        <p:nvSpPr>
          <p:cNvPr id="12" name="Text 6"/>
          <p:cNvSpPr/>
          <p:nvPr/>
        </p:nvSpPr>
        <p:spPr>
          <a:xfrm>
            <a:off x="9673471" y="2962989"/>
            <a:ext cx="1127879" cy="140851"/>
          </a:xfrm>
          <a:prstGeom prst="rect">
            <a:avLst/>
          </a:prstGeom>
          <a:noFill/>
          <a:ln/>
        </p:spPr>
        <p:txBody>
          <a:bodyPr wrap="none" lIns="0" tIns="0" rIns="0" bIns="0" rtlCol="0" anchor="t"/>
          <a:lstStyle/>
          <a:p>
            <a:pPr marL="0" indent="0" algn="l">
              <a:lnSpc>
                <a:spcPts val="1100"/>
              </a:lnSpc>
              <a:buNone/>
            </a:pPr>
            <a:r>
              <a:rPr lang="en-US" sz="850" b="1" dirty="0">
                <a:solidFill>
                  <a:srgbClr val="333F70"/>
                </a:solidFill>
                <a:latin typeface="Unbounded Bold" pitchFamily="34" charset="0"/>
                <a:ea typeface="Unbounded Bold" pitchFamily="34" charset="-122"/>
                <a:cs typeface="Unbounded Bold" pitchFamily="34" charset="-120"/>
              </a:rPr>
              <a:t>Hash-based</a:t>
            </a:r>
            <a:endParaRPr lang="en-US" sz="850" dirty="0"/>
          </a:p>
        </p:txBody>
      </p:sp>
      <p:sp>
        <p:nvSpPr>
          <p:cNvPr id="13" name="Text 7"/>
          <p:cNvSpPr/>
          <p:nvPr/>
        </p:nvSpPr>
        <p:spPr>
          <a:xfrm>
            <a:off x="9673471" y="3152537"/>
            <a:ext cx="4555927" cy="137160"/>
          </a:xfrm>
          <a:prstGeom prst="rect">
            <a:avLst/>
          </a:prstGeom>
          <a:noFill/>
          <a:ln/>
        </p:spPr>
        <p:txBody>
          <a:bodyPr wrap="none" lIns="0" tIns="0" rIns="0" bIns="0" rtlCol="0" anchor="t"/>
          <a:lstStyle/>
          <a:p>
            <a:pPr marL="0" indent="0" algn="l">
              <a:lnSpc>
                <a:spcPts val="1050"/>
              </a:lnSpc>
              <a:buNone/>
            </a:pPr>
            <a:r>
              <a:rPr lang="en-US" sz="700" dirty="0">
                <a:solidFill>
                  <a:srgbClr val="333F70"/>
                </a:solidFill>
                <a:latin typeface="Open Sans" pitchFamily="34" charset="0"/>
                <a:ea typeface="Open Sans" pitchFamily="34" charset="-122"/>
                <a:cs typeface="Open Sans" pitchFamily="34" charset="-120"/>
              </a:rPr>
              <a:t>Хэш-функцияларға негізделген қолтаңбалар. SPHINCS+, XMSS алгоритмдері.</a:t>
            </a:r>
            <a:endParaRPr lang="en-US" sz="700" dirty="0"/>
          </a:p>
        </p:txBody>
      </p:sp>
      <p:pic>
        <p:nvPicPr>
          <p:cNvPr id="14" name="Image 4" descr="preencoded.png"/>
          <p:cNvPicPr>
            <a:picLocks noChangeAspect="1"/>
          </p:cNvPicPr>
          <p:nvPr/>
        </p:nvPicPr>
        <p:blipFill>
          <a:blip r:embed="rId7"/>
          <a:stretch>
            <a:fillRect/>
          </a:stretch>
        </p:blipFill>
        <p:spPr>
          <a:xfrm>
            <a:off x="5137190" y="948452"/>
            <a:ext cx="4355902" cy="4355902"/>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72168" y="3058835"/>
            <a:ext cx="134898" cy="134898"/>
          </a:xfrm>
          <a:prstGeom prst="rect">
            <a:avLst/>
          </a:prstGeom>
        </p:spPr>
      </p:pic>
      <p:sp>
        <p:nvSpPr>
          <p:cNvPr id="16" name="Text 8"/>
          <p:cNvSpPr/>
          <p:nvPr/>
        </p:nvSpPr>
        <p:spPr>
          <a:xfrm>
            <a:off x="9628346" y="4460081"/>
            <a:ext cx="1127879" cy="140851"/>
          </a:xfrm>
          <a:prstGeom prst="rect">
            <a:avLst/>
          </a:prstGeom>
          <a:noFill/>
          <a:ln/>
        </p:spPr>
        <p:txBody>
          <a:bodyPr wrap="none" lIns="0" tIns="0" rIns="0" bIns="0" rtlCol="0" anchor="t"/>
          <a:lstStyle/>
          <a:p>
            <a:pPr marL="0" indent="0" algn="l">
              <a:lnSpc>
                <a:spcPts val="1100"/>
              </a:lnSpc>
              <a:buNone/>
            </a:pPr>
            <a:r>
              <a:rPr lang="en-US" sz="850" b="1" dirty="0">
                <a:solidFill>
                  <a:srgbClr val="333F70"/>
                </a:solidFill>
                <a:latin typeface="Unbounded Bold" pitchFamily="34" charset="0"/>
                <a:ea typeface="Unbounded Bold" pitchFamily="34" charset="-122"/>
                <a:cs typeface="Unbounded Bold" pitchFamily="34" charset="-120"/>
              </a:rPr>
              <a:t>Multivariate</a:t>
            </a:r>
            <a:endParaRPr lang="en-US" sz="850" dirty="0"/>
          </a:p>
        </p:txBody>
      </p:sp>
      <p:sp>
        <p:nvSpPr>
          <p:cNvPr id="17" name="Text 9"/>
          <p:cNvSpPr/>
          <p:nvPr/>
        </p:nvSpPr>
        <p:spPr>
          <a:xfrm>
            <a:off x="9628346" y="4649629"/>
            <a:ext cx="4601051" cy="137160"/>
          </a:xfrm>
          <a:prstGeom prst="rect">
            <a:avLst/>
          </a:prstGeom>
          <a:noFill/>
          <a:ln/>
        </p:spPr>
        <p:txBody>
          <a:bodyPr wrap="none" lIns="0" tIns="0" rIns="0" bIns="0" rtlCol="0" anchor="t"/>
          <a:lstStyle/>
          <a:p>
            <a:pPr marL="0" indent="0" algn="l">
              <a:lnSpc>
                <a:spcPts val="1050"/>
              </a:lnSpc>
              <a:buNone/>
            </a:pPr>
            <a:r>
              <a:rPr lang="en-US" sz="700" dirty="0">
                <a:solidFill>
                  <a:srgbClr val="333F70"/>
                </a:solidFill>
                <a:latin typeface="Open Sans" pitchFamily="34" charset="0"/>
                <a:ea typeface="Open Sans" pitchFamily="34" charset="-122"/>
                <a:cs typeface="Open Sans" pitchFamily="34" charset="-120"/>
              </a:rPr>
              <a:t>Көпөзгермелі теңдеулер жүйелерін шешу қиындығына негізделген.</a:t>
            </a:r>
            <a:endParaRPr lang="en-US" sz="700" dirty="0"/>
          </a:p>
        </p:txBody>
      </p:sp>
      <p:pic>
        <p:nvPicPr>
          <p:cNvPr id="18" name="Image 6" descr="preencoded.png"/>
          <p:cNvPicPr>
            <a:picLocks noChangeAspect="1"/>
          </p:cNvPicPr>
          <p:nvPr/>
        </p:nvPicPr>
        <p:blipFill>
          <a:blip r:embed="rId9"/>
          <a:stretch>
            <a:fillRect/>
          </a:stretch>
        </p:blipFill>
        <p:spPr>
          <a:xfrm>
            <a:off x="5137190" y="948452"/>
            <a:ext cx="4355902" cy="4355902"/>
          </a:xfrm>
          <a:prstGeom prst="rect">
            <a:avLst/>
          </a:prstGeom>
        </p:spPr>
      </p:pic>
      <p:pic>
        <p:nvPicPr>
          <p:cNvPr id="19"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18703" y="4508778"/>
            <a:ext cx="134898" cy="134898"/>
          </a:xfrm>
          <a:prstGeom prst="rect">
            <a:avLst/>
          </a:prstGeom>
        </p:spPr>
      </p:pic>
      <p:sp>
        <p:nvSpPr>
          <p:cNvPr id="20" name="Text 10"/>
          <p:cNvSpPr/>
          <p:nvPr/>
        </p:nvSpPr>
        <p:spPr>
          <a:xfrm>
            <a:off x="3874056" y="4085749"/>
            <a:ext cx="1127879" cy="140851"/>
          </a:xfrm>
          <a:prstGeom prst="rect">
            <a:avLst/>
          </a:prstGeom>
          <a:noFill/>
          <a:ln/>
        </p:spPr>
        <p:txBody>
          <a:bodyPr wrap="none" lIns="0" tIns="0" rIns="0" bIns="0" rtlCol="0" anchor="t"/>
          <a:lstStyle/>
          <a:p>
            <a:pPr marL="0" indent="0" algn="r">
              <a:lnSpc>
                <a:spcPts val="1100"/>
              </a:lnSpc>
              <a:buNone/>
            </a:pPr>
            <a:r>
              <a:rPr lang="en-US" sz="850" b="1" dirty="0">
                <a:solidFill>
                  <a:srgbClr val="333F70"/>
                </a:solidFill>
                <a:latin typeface="Unbounded Bold" pitchFamily="34" charset="0"/>
                <a:ea typeface="Unbounded Bold" pitchFamily="34" charset="-122"/>
                <a:cs typeface="Unbounded Bold" pitchFamily="34" charset="-120"/>
              </a:rPr>
              <a:t>Isogeny-based</a:t>
            </a:r>
            <a:endParaRPr lang="en-US" sz="850" dirty="0"/>
          </a:p>
        </p:txBody>
      </p:sp>
      <p:sp>
        <p:nvSpPr>
          <p:cNvPr id="21" name="Text 11"/>
          <p:cNvSpPr/>
          <p:nvPr/>
        </p:nvSpPr>
        <p:spPr>
          <a:xfrm>
            <a:off x="401003" y="4275296"/>
            <a:ext cx="4600932" cy="137160"/>
          </a:xfrm>
          <a:prstGeom prst="rect">
            <a:avLst/>
          </a:prstGeom>
          <a:noFill/>
          <a:ln/>
        </p:spPr>
        <p:txBody>
          <a:bodyPr wrap="none" lIns="0" tIns="0" rIns="0" bIns="0" rtlCol="0" anchor="t"/>
          <a:lstStyle/>
          <a:p>
            <a:pPr marL="0" indent="0" algn="r">
              <a:lnSpc>
                <a:spcPts val="1050"/>
              </a:lnSpc>
              <a:buNone/>
            </a:pPr>
            <a:r>
              <a:rPr lang="en-US" sz="700" dirty="0">
                <a:solidFill>
                  <a:srgbClr val="333F70"/>
                </a:solidFill>
                <a:latin typeface="Open Sans" pitchFamily="34" charset="0"/>
                <a:ea typeface="Open Sans" pitchFamily="34" charset="-122"/>
                <a:cs typeface="Open Sans" pitchFamily="34" charset="-120"/>
              </a:rPr>
              <a:t>Эллиптикалық қисықтардың изогениялары. SIKE алгоритмі (2022-де бұзылды).</a:t>
            </a:r>
            <a:endParaRPr lang="en-US" sz="700" dirty="0"/>
          </a:p>
        </p:txBody>
      </p:sp>
      <p:pic>
        <p:nvPicPr>
          <p:cNvPr id="22" name="Image 8" descr="preencoded.png"/>
          <p:cNvPicPr>
            <a:picLocks noChangeAspect="1"/>
          </p:cNvPicPr>
          <p:nvPr/>
        </p:nvPicPr>
        <p:blipFill>
          <a:blip r:embed="rId11"/>
          <a:stretch>
            <a:fillRect/>
          </a:stretch>
        </p:blipFill>
        <p:spPr>
          <a:xfrm>
            <a:off x="5137190" y="948452"/>
            <a:ext cx="4355902" cy="4355902"/>
          </a:xfrm>
          <a:prstGeom prst="rect">
            <a:avLst/>
          </a:prstGeom>
        </p:spPr>
      </p:pic>
      <p:pic>
        <p:nvPicPr>
          <p:cNvPr id="23"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014204" y="3954899"/>
            <a:ext cx="134898" cy="134898"/>
          </a:xfrm>
          <a:prstGeom prst="rect">
            <a:avLst/>
          </a:prstGeom>
        </p:spPr>
      </p:pic>
      <p:sp>
        <p:nvSpPr>
          <p:cNvPr id="24" name="Text 12"/>
          <p:cNvSpPr/>
          <p:nvPr/>
        </p:nvSpPr>
        <p:spPr>
          <a:xfrm>
            <a:off x="401003" y="5476875"/>
            <a:ext cx="1902143" cy="140851"/>
          </a:xfrm>
          <a:prstGeom prst="rect">
            <a:avLst/>
          </a:prstGeom>
          <a:noFill/>
          <a:ln/>
        </p:spPr>
        <p:txBody>
          <a:bodyPr wrap="none" lIns="0" tIns="0" rIns="0" bIns="0" rtlCol="0" anchor="t"/>
          <a:lstStyle/>
          <a:p>
            <a:pPr marL="0" indent="0" algn="l">
              <a:lnSpc>
                <a:spcPts val="1100"/>
              </a:lnSpc>
              <a:buNone/>
            </a:pPr>
            <a:r>
              <a:rPr lang="en-US" sz="850" b="1" dirty="0">
                <a:solidFill>
                  <a:srgbClr val="333F70"/>
                </a:solidFill>
                <a:latin typeface="Unbounded Bold" pitchFamily="34" charset="0"/>
                <a:ea typeface="Unbounded Bold" pitchFamily="34" charset="-122"/>
                <a:cs typeface="Unbounded Bold" pitchFamily="34" charset="-120"/>
              </a:rPr>
              <a:t>NIST стандарттау процесі</a:t>
            </a:r>
            <a:endParaRPr lang="en-US" sz="850" dirty="0"/>
          </a:p>
        </p:txBody>
      </p:sp>
      <p:sp>
        <p:nvSpPr>
          <p:cNvPr id="25" name="Text 13"/>
          <p:cNvSpPr/>
          <p:nvPr/>
        </p:nvSpPr>
        <p:spPr>
          <a:xfrm>
            <a:off x="401003" y="5698927"/>
            <a:ext cx="6804184" cy="137160"/>
          </a:xfrm>
          <a:prstGeom prst="rect">
            <a:avLst/>
          </a:prstGeom>
          <a:noFill/>
          <a:ln/>
        </p:spPr>
        <p:txBody>
          <a:bodyPr wrap="none" lIns="0" tIns="0" rIns="0" bIns="0" rtlCol="0" anchor="t"/>
          <a:lstStyle/>
          <a:p>
            <a:pPr marL="0" indent="0" algn="l">
              <a:lnSpc>
                <a:spcPts val="1050"/>
              </a:lnSpc>
              <a:buNone/>
            </a:pPr>
            <a:r>
              <a:rPr lang="en-US" sz="700" dirty="0">
                <a:solidFill>
                  <a:srgbClr val="333F70"/>
                </a:solidFill>
                <a:latin typeface="Open Sans" pitchFamily="34" charset="0"/>
                <a:ea typeface="Open Sans" pitchFamily="34" charset="-122"/>
                <a:cs typeface="Open Sans" pitchFamily="34" charset="-120"/>
              </a:rPr>
              <a:t>АҚШ-тың Ұлттық стандарттар және технологиялар институты (NIST) 2016 жылдан бері посткванттық алгоритмдерді бағалауда.</a:t>
            </a:r>
            <a:endParaRPr lang="en-US" sz="700" dirty="0"/>
          </a:p>
        </p:txBody>
      </p:sp>
      <p:sp>
        <p:nvSpPr>
          <p:cNvPr id="26" name="Text 14"/>
          <p:cNvSpPr/>
          <p:nvPr/>
        </p:nvSpPr>
        <p:spPr>
          <a:xfrm>
            <a:off x="401003" y="5909072"/>
            <a:ext cx="6804184" cy="137160"/>
          </a:xfrm>
          <a:prstGeom prst="rect">
            <a:avLst/>
          </a:prstGeom>
          <a:noFill/>
          <a:ln/>
        </p:spPr>
        <p:txBody>
          <a:bodyPr wrap="none" lIns="0" tIns="0" rIns="0" bIns="0" rtlCol="0" anchor="t"/>
          <a:lstStyle/>
          <a:p>
            <a:pPr marL="0" indent="0" algn="l">
              <a:lnSpc>
                <a:spcPts val="1050"/>
              </a:lnSpc>
              <a:buNone/>
            </a:pPr>
            <a:r>
              <a:rPr lang="en-US" sz="700" b="1" dirty="0">
                <a:solidFill>
                  <a:srgbClr val="333F70"/>
                </a:solidFill>
                <a:latin typeface="Open Sans" pitchFamily="34" charset="0"/>
                <a:ea typeface="Open Sans" pitchFamily="34" charset="-122"/>
                <a:cs typeface="Open Sans" pitchFamily="34" charset="-120"/>
              </a:rPr>
              <a:t>2022 жылғы нәтижелер:</a:t>
            </a:r>
            <a:endParaRPr lang="en-US" sz="700" dirty="0"/>
          </a:p>
        </p:txBody>
      </p:sp>
      <p:sp>
        <p:nvSpPr>
          <p:cNvPr id="27" name="Text 15"/>
          <p:cNvSpPr/>
          <p:nvPr/>
        </p:nvSpPr>
        <p:spPr>
          <a:xfrm>
            <a:off x="401003" y="6119217"/>
            <a:ext cx="6804184" cy="137160"/>
          </a:xfrm>
          <a:prstGeom prst="rect">
            <a:avLst/>
          </a:prstGeom>
          <a:noFill/>
          <a:ln/>
        </p:spPr>
        <p:txBody>
          <a:bodyPr wrap="none" lIns="0" tIns="0" rIns="0" bIns="0" rtlCol="0" anchor="t"/>
          <a:lstStyle/>
          <a:p>
            <a:pPr marL="342900" indent="-342900" algn="l">
              <a:lnSpc>
                <a:spcPts val="1050"/>
              </a:lnSpc>
              <a:buSzPct val="100000"/>
              <a:buChar char="•"/>
            </a:pPr>
            <a:r>
              <a:rPr lang="en-US" sz="700" dirty="0">
                <a:solidFill>
                  <a:srgbClr val="333F70"/>
                </a:solidFill>
                <a:latin typeface="Open Sans" pitchFamily="34" charset="0"/>
                <a:ea typeface="Open Sans" pitchFamily="34" charset="-122"/>
                <a:cs typeface="Open Sans" pitchFamily="34" charset="-120"/>
              </a:rPr>
              <a:t>CRYSTALS-Kyber (шифрлеу)</a:t>
            </a:r>
            <a:endParaRPr lang="en-US" sz="700" dirty="0"/>
          </a:p>
        </p:txBody>
      </p:sp>
      <p:sp>
        <p:nvSpPr>
          <p:cNvPr id="28" name="Text 16"/>
          <p:cNvSpPr/>
          <p:nvPr/>
        </p:nvSpPr>
        <p:spPr>
          <a:xfrm>
            <a:off x="401003" y="6284714"/>
            <a:ext cx="6804184" cy="137160"/>
          </a:xfrm>
          <a:prstGeom prst="rect">
            <a:avLst/>
          </a:prstGeom>
          <a:noFill/>
          <a:ln/>
        </p:spPr>
        <p:txBody>
          <a:bodyPr wrap="none" lIns="0" tIns="0" rIns="0" bIns="0" rtlCol="0" anchor="t"/>
          <a:lstStyle/>
          <a:p>
            <a:pPr marL="342900" indent="-342900" algn="l">
              <a:lnSpc>
                <a:spcPts val="1050"/>
              </a:lnSpc>
              <a:buSzPct val="100000"/>
              <a:buChar char="•"/>
            </a:pPr>
            <a:r>
              <a:rPr lang="en-US" sz="700" dirty="0">
                <a:solidFill>
                  <a:srgbClr val="333F70"/>
                </a:solidFill>
                <a:latin typeface="Open Sans" pitchFamily="34" charset="0"/>
                <a:ea typeface="Open Sans" pitchFamily="34" charset="-122"/>
                <a:cs typeface="Open Sans" pitchFamily="34" charset="-120"/>
              </a:rPr>
              <a:t>CRYSTALS-Dilithium (қолтаңба)</a:t>
            </a:r>
            <a:endParaRPr lang="en-US" sz="700" dirty="0"/>
          </a:p>
        </p:txBody>
      </p:sp>
      <p:sp>
        <p:nvSpPr>
          <p:cNvPr id="29" name="Text 17"/>
          <p:cNvSpPr/>
          <p:nvPr/>
        </p:nvSpPr>
        <p:spPr>
          <a:xfrm>
            <a:off x="401003" y="6450211"/>
            <a:ext cx="6804184" cy="137160"/>
          </a:xfrm>
          <a:prstGeom prst="rect">
            <a:avLst/>
          </a:prstGeom>
          <a:noFill/>
          <a:ln/>
        </p:spPr>
        <p:txBody>
          <a:bodyPr wrap="none" lIns="0" tIns="0" rIns="0" bIns="0" rtlCol="0" anchor="t"/>
          <a:lstStyle/>
          <a:p>
            <a:pPr marL="342900" indent="-342900" algn="l">
              <a:lnSpc>
                <a:spcPts val="1050"/>
              </a:lnSpc>
              <a:buSzPct val="100000"/>
              <a:buChar char="•"/>
            </a:pPr>
            <a:r>
              <a:rPr lang="en-US" sz="700" dirty="0">
                <a:solidFill>
                  <a:srgbClr val="333F70"/>
                </a:solidFill>
                <a:latin typeface="Open Sans" pitchFamily="34" charset="0"/>
                <a:ea typeface="Open Sans" pitchFamily="34" charset="-122"/>
                <a:cs typeface="Open Sans" pitchFamily="34" charset="-120"/>
              </a:rPr>
              <a:t>FALCON (қолтаңба)</a:t>
            </a:r>
            <a:endParaRPr lang="en-US" sz="700" dirty="0"/>
          </a:p>
        </p:txBody>
      </p:sp>
      <p:sp>
        <p:nvSpPr>
          <p:cNvPr id="30" name="Text 18"/>
          <p:cNvSpPr/>
          <p:nvPr/>
        </p:nvSpPr>
        <p:spPr>
          <a:xfrm>
            <a:off x="401003" y="6615708"/>
            <a:ext cx="6804184" cy="137160"/>
          </a:xfrm>
          <a:prstGeom prst="rect">
            <a:avLst/>
          </a:prstGeom>
          <a:noFill/>
          <a:ln/>
        </p:spPr>
        <p:txBody>
          <a:bodyPr wrap="none" lIns="0" tIns="0" rIns="0" bIns="0" rtlCol="0" anchor="t"/>
          <a:lstStyle/>
          <a:p>
            <a:pPr marL="342900" indent="-342900" algn="l">
              <a:lnSpc>
                <a:spcPts val="1050"/>
              </a:lnSpc>
              <a:buSzPct val="100000"/>
              <a:buChar char="•"/>
            </a:pPr>
            <a:r>
              <a:rPr lang="en-US" sz="700" dirty="0">
                <a:solidFill>
                  <a:srgbClr val="333F70"/>
                </a:solidFill>
                <a:latin typeface="Open Sans" pitchFamily="34" charset="0"/>
                <a:ea typeface="Open Sans" pitchFamily="34" charset="-122"/>
                <a:cs typeface="Open Sans" pitchFamily="34" charset="-120"/>
              </a:rPr>
              <a:t>SPHINCS+ (қолтаңба)</a:t>
            </a:r>
            <a:endParaRPr lang="en-US" sz="700" dirty="0"/>
          </a:p>
        </p:txBody>
      </p:sp>
      <p:pic>
        <p:nvPicPr>
          <p:cNvPr id="31" name="Image 10" descr="preencoded.png"/>
          <p:cNvPicPr>
            <a:picLocks noChangeAspect="1"/>
          </p:cNvPicPr>
          <p:nvPr/>
        </p:nvPicPr>
        <p:blipFill>
          <a:blip r:embed="rId13"/>
          <a:stretch>
            <a:fillRect/>
          </a:stretch>
        </p:blipFill>
        <p:spPr>
          <a:xfrm>
            <a:off x="7432834" y="5486995"/>
            <a:ext cx="5775008" cy="5775008"/>
          </a:xfrm>
          <a:prstGeom prst="rect">
            <a:avLst/>
          </a:prstGeom>
        </p:spPr>
      </p:pic>
      <p:sp>
        <p:nvSpPr>
          <p:cNvPr id="32" name="Text 19"/>
          <p:cNvSpPr/>
          <p:nvPr/>
        </p:nvSpPr>
        <p:spPr>
          <a:xfrm>
            <a:off x="7432834" y="11353324"/>
            <a:ext cx="6804184" cy="137160"/>
          </a:xfrm>
          <a:prstGeom prst="rect">
            <a:avLst/>
          </a:prstGeom>
          <a:noFill/>
          <a:ln/>
        </p:spPr>
        <p:txBody>
          <a:bodyPr wrap="none" lIns="0" tIns="0" rIns="0" bIns="0" rtlCol="0" anchor="t"/>
          <a:lstStyle/>
          <a:p>
            <a:pPr marL="0" indent="0" algn="l">
              <a:lnSpc>
                <a:spcPts val="1050"/>
              </a:lnSpc>
              <a:buNone/>
            </a:pPr>
            <a:r>
              <a:rPr lang="en-US" sz="700" dirty="0">
                <a:solidFill>
                  <a:srgbClr val="333F70"/>
                </a:solidFill>
                <a:latin typeface="Open Sans" pitchFamily="34" charset="0"/>
                <a:ea typeface="Open Sans" pitchFamily="34" charset="-122"/>
                <a:cs typeface="Open Sans" pitchFamily="34" charset="-120"/>
              </a:rPr>
              <a:t>Бұл алгоритмдер таңдалды және 2024 жылы ресми стандарттар болып жарияланды. Қазір әлем бойынша іске асыру басталуда.</a:t>
            </a:r>
            <a:endParaRPr lang="en-US" sz="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833080"/>
            <a:ext cx="11730752" cy="434102"/>
          </a:xfrm>
          <a:prstGeom prst="rect">
            <a:avLst/>
          </a:prstGeom>
          <a:noFill/>
          <a:ln/>
        </p:spPr>
        <p:txBody>
          <a:bodyPr wrap="none" lIns="0" tIns="0" rIns="0" bIns="0" rtlCol="0" anchor="t"/>
          <a:lstStyle/>
          <a:p>
            <a:pPr marL="0" indent="0" algn="l">
              <a:lnSpc>
                <a:spcPts val="3400"/>
              </a:lnSpc>
              <a:buNone/>
            </a:pPr>
            <a:r>
              <a:rPr lang="en-US" sz="2700" b="1" dirty="0">
                <a:solidFill>
                  <a:srgbClr val="333F70"/>
                </a:solidFill>
                <a:latin typeface="Unbounded Bold" pitchFamily="34" charset="0"/>
                <a:ea typeface="Unbounded Bold" pitchFamily="34" charset="-122"/>
                <a:cs typeface="Unbounded Bold" pitchFamily="34" charset="-120"/>
              </a:rPr>
              <a:t>Ақпаратты шифрлеу алгоритмдерінің даму тарихы</a:t>
            </a:r>
            <a:endParaRPr lang="en-US" sz="2700" dirty="0"/>
          </a:p>
        </p:txBody>
      </p:sp>
      <p:sp>
        <p:nvSpPr>
          <p:cNvPr id="3" name="Shape 1"/>
          <p:cNvSpPr/>
          <p:nvPr/>
        </p:nvSpPr>
        <p:spPr>
          <a:xfrm>
            <a:off x="7307580" y="1461611"/>
            <a:ext cx="15240" cy="8677989"/>
          </a:xfrm>
          <a:prstGeom prst="roundRect">
            <a:avLst>
              <a:gd name="adj" fmla="val 382883"/>
            </a:avLst>
          </a:prstGeom>
          <a:solidFill>
            <a:srgbClr val="BCDBD4"/>
          </a:solidFill>
          <a:ln/>
        </p:spPr>
        <p:txBody>
          <a:bodyPr/>
          <a:lstStyle/>
          <a:p>
            <a:endParaRPr lang="ru-RU"/>
          </a:p>
        </p:txBody>
      </p:sp>
      <p:sp>
        <p:nvSpPr>
          <p:cNvPr id="4" name="Shape 2"/>
          <p:cNvSpPr/>
          <p:nvPr/>
        </p:nvSpPr>
        <p:spPr>
          <a:xfrm>
            <a:off x="7052667" y="1610201"/>
            <a:ext cx="277773" cy="15240"/>
          </a:xfrm>
          <a:prstGeom prst="roundRect">
            <a:avLst>
              <a:gd name="adj" fmla="val 382883"/>
            </a:avLst>
          </a:prstGeom>
          <a:solidFill>
            <a:srgbClr val="BCDBD4"/>
          </a:solidFill>
          <a:ln/>
        </p:spPr>
        <p:txBody>
          <a:bodyPr/>
          <a:lstStyle/>
          <a:p>
            <a:endParaRPr lang="ru-RU"/>
          </a:p>
        </p:txBody>
      </p:sp>
      <p:sp>
        <p:nvSpPr>
          <p:cNvPr id="5" name="Shape 3"/>
          <p:cNvSpPr/>
          <p:nvPr/>
        </p:nvSpPr>
        <p:spPr>
          <a:xfrm>
            <a:off x="7263110" y="1565731"/>
            <a:ext cx="104180" cy="104180"/>
          </a:xfrm>
          <a:prstGeom prst="roundRect">
            <a:avLst>
              <a:gd name="adj" fmla="val 438856"/>
            </a:avLst>
          </a:prstGeom>
          <a:solidFill>
            <a:srgbClr val="26A688"/>
          </a:solidFill>
          <a:ln/>
        </p:spPr>
        <p:txBody>
          <a:bodyPr/>
          <a:lstStyle/>
          <a:p>
            <a:endParaRPr lang="ru-RU"/>
          </a:p>
        </p:txBody>
      </p:sp>
      <p:sp>
        <p:nvSpPr>
          <p:cNvPr id="6" name="Text 4"/>
          <p:cNvSpPr/>
          <p:nvPr/>
        </p:nvSpPr>
        <p:spPr>
          <a:xfrm>
            <a:off x="3584972" y="1509355"/>
            <a:ext cx="3174563" cy="217051"/>
          </a:xfrm>
          <a:prstGeom prst="rect">
            <a:avLst/>
          </a:prstGeom>
          <a:noFill/>
          <a:ln/>
        </p:spPr>
        <p:txBody>
          <a:bodyPr wrap="none" lIns="0" tIns="0" rIns="0" bIns="0" rtlCol="0" anchor="t"/>
          <a:lstStyle/>
          <a:p>
            <a:pPr marL="0" indent="0" algn="r">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Б.з.д. 500 ж. – Ежелгі Греция</a:t>
            </a:r>
            <a:endParaRPr lang="en-US" sz="1350" dirty="0"/>
          </a:p>
        </p:txBody>
      </p:sp>
      <p:sp>
        <p:nvSpPr>
          <p:cNvPr id="7" name="Text 5"/>
          <p:cNvSpPr/>
          <p:nvPr/>
        </p:nvSpPr>
        <p:spPr>
          <a:xfrm>
            <a:off x="793790" y="1784747"/>
            <a:ext cx="5965746" cy="377904"/>
          </a:xfrm>
          <a:prstGeom prst="rect">
            <a:avLst/>
          </a:prstGeom>
          <a:noFill/>
          <a:ln/>
        </p:spPr>
        <p:txBody>
          <a:bodyPr wrap="square" lIns="0" tIns="0" rIns="0" bIns="0" rtlCol="0" anchor="t"/>
          <a:lstStyle/>
          <a:p>
            <a:pPr marL="0" indent="0" algn="r">
              <a:lnSpc>
                <a:spcPts val="1450"/>
              </a:lnSpc>
              <a:buNone/>
            </a:pPr>
            <a:r>
              <a:rPr lang="en-US" sz="1050" dirty="0">
                <a:solidFill>
                  <a:srgbClr val="333F70"/>
                </a:solidFill>
                <a:latin typeface="Open Sans" pitchFamily="34" charset="0"/>
                <a:ea typeface="Open Sans" pitchFamily="34" charset="-122"/>
                <a:cs typeface="Open Sans" pitchFamily="34" charset="-120"/>
              </a:rPr>
              <a:t>Скитала – таспаны таяқшаға орап жазатын транспозициялық шифр. Спарталықтар әскери хабарламаларда қолданған.</a:t>
            </a:r>
            <a:endParaRPr lang="en-US" sz="1050" dirty="0"/>
          </a:p>
        </p:txBody>
      </p:sp>
      <p:sp>
        <p:nvSpPr>
          <p:cNvPr id="8" name="Shape 6"/>
          <p:cNvSpPr/>
          <p:nvPr/>
        </p:nvSpPr>
        <p:spPr>
          <a:xfrm>
            <a:off x="7299960" y="2360295"/>
            <a:ext cx="277773" cy="15240"/>
          </a:xfrm>
          <a:prstGeom prst="roundRect">
            <a:avLst>
              <a:gd name="adj" fmla="val 382883"/>
            </a:avLst>
          </a:prstGeom>
          <a:solidFill>
            <a:srgbClr val="BCDBD4"/>
          </a:solidFill>
          <a:ln/>
        </p:spPr>
        <p:txBody>
          <a:bodyPr/>
          <a:lstStyle/>
          <a:p>
            <a:endParaRPr lang="ru-RU"/>
          </a:p>
        </p:txBody>
      </p:sp>
      <p:sp>
        <p:nvSpPr>
          <p:cNvPr id="9" name="Shape 7"/>
          <p:cNvSpPr/>
          <p:nvPr/>
        </p:nvSpPr>
        <p:spPr>
          <a:xfrm>
            <a:off x="7263110" y="2315825"/>
            <a:ext cx="104180" cy="104180"/>
          </a:xfrm>
          <a:prstGeom prst="roundRect">
            <a:avLst>
              <a:gd name="adj" fmla="val 438856"/>
            </a:avLst>
          </a:prstGeom>
          <a:solidFill>
            <a:srgbClr val="26A688"/>
          </a:solidFill>
          <a:ln/>
        </p:spPr>
        <p:txBody>
          <a:bodyPr/>
          <a:lstStyle/>
          <a:p>
            <a:endParaRPr lang="ru-RU"/>
          </a:p>
        </p:txBody>
      </p:sp>
      <p:sp>
        <p:nvSpPr>
          <p:cNvPr id="10" name="Text 8"/>
          <p:cNvSpPr/>
          <p:nvPr/>
        </p:nvSpPr>
        <p:spPr>
          <a:xfrm>
            <a:off x="7870865" y="2259449"/>
            <a:ext cx="3462695"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Б.з.д. 58-51 ж. – Цезарь шифры</a:t>
            </a:r>
            <a:endParaRPr lang="en-US" sz="1350" dirty="0"/>
          </a:p>
        </p:txBody>
      </p:sp>
      <p:sp>
        <p:nvSpPr>
          <p:cNvPr id="11" name="Text 9"/>
          <p:cNvSpPr/>
          <p:nvPr/>
        </p:nvSpPr>
        <p:spPr>
          <a:xfrm>
            <a:off x="7870865" y="2534841"/>
            <a:ext cx="5965746" cy="377904"/>
          </a:xfrm>
          <a:prstGeom prst="rect">
            <a:avLst/>
          </a:prstGeom>
          <a:noFill/>
          <a:ln/>
        </p:spPr>
        <p:txBody>
          <a:bodyPr wrap="square" lIns="0" tIns="0" rIns="0" bIns="0" rtlCol="0" anchor="t"/>
          <a:lstStyle/>
          <a:p>
            <a:pPr marL="0" indent="0" algn="l">
              <a:lnSpc>
                <a:spcPts val="1450"/>
              </a:lnSpc>
              <a:buNone/>
            </a:pPr>
            <a:r>
              <a:rPr lang="en-US" sz="1050" dirty="0">
                <a:solidFill>
                  <a:srgbClr val="333F70"/>
                </a:solidFill>
                <a:latin typeface="Open Sans" pitchFamily="34" charset="0"/>
                <a:ea typeface="Open Sans" pitchFamily="34" charset="-122"/>
                <a:cs typeface="Open Sans" pitchFamily="34" charset="-120"/>
              </a:rPr>
              <a:t>Юлий Цезарь қарапайым ауыстыру шифрын әскери хабарламаларда пайдаланды. Криптография тарихындағы ең белгілі мысал.</a:t>
            </a:r>
            <a:endParaRPr lang="en-US" sz="1050" dirty="0"/>
          </a:p>
        </p:txBody>
      </p:sp>
      <p:sp>
        <p:nvSpPr>
          <p:cNvPr id="12" name="Shape 10"/>
          <p:cNvSpPr/>
          <p:nvPr/>
        </p:nvSpPr>
        <p:spPr>
          <a:xfrm>
            <a:off x="7052667" y="3037046"/>
            <a:ext cx="277773" cy="15240"/>
          </a:xfrm>
          <a:prstGeom prst="roundRect">
            <a:avLst>
              <a:gd name="adj" fmla="val 382883"/>
            </a:avLst>
          </a:prstGeom>
          <a:solidFill>
            <a:srgbClr val="BCDBD4"/>
          </a:solidFill>
          <a:ln/>
        </p:spPr>
        <p:txBody>
          <a:bodyPr/>
          <a:lstStyle/>
          <a:p>
            <a:endParaRPr lang="ru-RU"/>
          </a:p>
        </p:txBody>
      </p:sp>
      <p:sp>
        <p:nvSpPr>
          <p:cNvPr id="13" name="Shape 11"/>
          <p:cNvSpPr/>
          <p:nvPr/>
        </p:nvSpPr>
        <p:spPr>
          <a:xfrm>
            <a:off x="7263110" y="2992576"/>
            <a:ext cx="104180" cy="104180"/>
          </a:xfrm>
          <a:prstGeom prst="roundRect">
            <a:avLst>
              <a:gd name="adj" fmla="val 438856"/>
            </a:avLst>
          </a:prstGeom>
          <a:solidFill>
            <a:srgbClr val="26A688"/>
          </a:solidFill>
          <a:ln/>
        </p:spPr>
        <p:txBody>
          <a:bodyPr/>
          <a:lstStyle/>
          <a:p>
            <a:endParaRPr lang="ru-RU"/>
          </a:p>
        </p:txBody>
      </p:sp>
      <p:sp>
        <p:nvSpPr>
          <p:cNvPr id="14" name="Text 12"/>
          <p:cNvSpPr/>
          <p:nvPr/>
        </p:nvSpPr>
        <p:spPr>
          <a:xfrm>
            <a:off x="3810000" y="2936200"/>
            <a:ext cx="2949535" cy="217051"/>
          </a:xfrm>
          <a:prstGeom prst="rect">
            <a:avLst/>
          </a:prstGeom>
          <a:noFill/>
          <a:ln/>
        </p:spPr>
        <p:txBody>
          <a:bodyPr wrap="none" lIns="0" tIns="0" rIns="0" bIns="0" rtlCol="0" anchor="t"/>
          <a:lstStyle/>
          <a:p>
            <a:pPr marL="0" indent="0" algn="r">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1467 ж. – Альберти дискісі</a:t>
            </a:r>
            <a:endParaRPr lang="en-US" sz="1350" dirty="0"/>
          </a:p>
        </p:txBody>
      </p:sp>
      <p:sp>
        <p:nvSpPr>
          <p:cNvPr id="15" name="Text 13"/>
          <p:cNvSpPr/>
          <p:nvPr/>
        </p:nvSpPr>
        <p:spPr>
          <a:xfrm>
            <a:off x="793790" y="3211592"/>
            <a:ext cx="5965746" cy="377904"/>
          </a:xfrm>
          <a:prstGeom prst="rect">
            <a:avLst/>
          </a:prstGeom>
          <a:noFill/>
          <a:ln/>
        </p:spPr>
        <p:txBody>
          <a:bodyPr wrap="square" lIns="0" tIns="0" rIns="0" bIns="0" rtlCol="0" anchor="t"/>
          <a:lstStyle/>
          <a:p>
            <a:pPr marL="0" indent="0" algn="r">
              <a:lnSpc>
                <a:spcPts val="1450"/>
              </a:lnSpc>
              <a:buNone/>
            </a:pPr>
            <a:r>
              <a:rPr lang="en-US" sz="1050" dirty="0">
                <a:solidFill>
                  <a:srgbClr val="333F70"/>
                </a:solidFill>
                <a:latin typeface="Open Sans" pitchFamily="34" charset="0"/>
                <a:ea typeface="Open Sans" pitchFamily="34" charset="-122"/>
                <a:cs typeface="Open Sans" pitchFamily="34" charset="-120"/>
              </a:rPr>
              <a:t>Леон Баттиста Альберти полиалфавитті шифрді ойлап тапты. Қазіргі криптографияның бастауы.</a:t>
            </a:r>
            <a:endParaRPr lang="en-US" sz="1050" dirty="0"/>
          </a:p>
        </p:txBody>
      </p:sp>
      <p:sp>
        <p:nvSpPr>
          <p:cNvPr id="16" name="Shape 14"/>
          <p:cNvSpPr/>
          <p:nvPr/>
        </p:nvSpPr>
        <p:spPr>
          <a:xfrm>
            <a:off x="7299960" y="3713917"/>
            <a:ext cx="277773" cy="15240"/>
          </a:xfrm>
          <a:prstGeom prst="roundRect">
            <a:avLst>
              <a:gd name="adj" fmla="val 382883"/>
            </a:avLst>
          </a:prstGeom>
          <a:solidFill>
            <a:srgbClr val="BCDBD4"/>
          </a:solidFill>
          <a:ln/>
        </p:spPr>
        <p:txBody>
          <a:bodyPr/>
          <a:lstStyle/>
          <a:p>
            <a:endParaRPr lang="ru-RU"/>
          </a:p>
        </p:txBody>
      </p:sp>
      <p:sp>
        <p:nvSpPr>
          <p:cNvPr id="17" name="Shape 15"/>
          <p:cNvSpPr/>
          <p:nvPr/>
        </p:nvSpPr>
        <p:spPr>
          <a:xfrm>
            <a:off x="7263110" y="3669447"/>
            <a:ext cx="104180" cy="104180"/>
          </a:xfrm>
          <a:prstGeom prst="roundRect">
            <a:avLst>
              <a:gd name="adj" fmla="val 438856"/>
            </a:avLst>
          </a:prstGeom>
          <a:solidFill>
            <a:srgbClr val="26A688"/>
          </a:solidFill>
          <a:ln/>
        </p:spPr>
        <p:txBody>
          <a:bodyPr/>
          <a:lstStyle/>
          <a:p>
            <a:endParaRPr lang="ru-RU"/>
          </a:p>
        </p:txBody>
      </p:sp>
      <p:sp>
        <p:nvSpPr>
          <p:cNvPr id="18" name="Text 16"/>
          <p:cNvSpPr/>
          <p:nvPr/>
        </p:nvSpPr>
        <p:spPr>
          <a:xfrm>
            <a:off x="7870865" y="3613071"/>
            <a:ext cx="3099078"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1918 ж. – Enigma машинасы</a:t>
            </a:r>
            <a:endParaRPr lang="en-US" sz="1350" dirty="0"/>
          </a:p>
        </p:txBody>
      </p:sp>
      <p:sp>
        <p:nvSpPr>
          <p:cNvPr id="19" name="Text 17"/>
          <p:cNvSpPr/>
          <p:nvPr/>
        </p:nvSpPr>
        <p:spPr>
          <a:xfrm>
            <a:off x="7870865" y="3888462"/>
            <a:ext cx="5965746" cy="377904"/>
          </a:xfrm>
          <a:prstGeom prst="rect">
            <a:avLst/>
          </a:prstGeom>
          <a:noFill/>
          <a:ln/>
        </p:spPr>
        <p:txBody>
          <a:bodyPr wrap="square" lIns="0" tIns="0" rIns="0" bIns="0" rtlCol="0" anchor="t"/>
          <a:lstStyle/>
          <a:p>
            <a:pPr marL="0" indent="0" algn="l">
              <a:lnSpc>
                <a:spcPts val="1450"/>
              </a:lnSpc>
              <a:buNone/>
            </a:pPr>
            <a:r>
              <a:rPr lang="en-US" sz="1050" dirty="0">
                <a:solidFill>
                  <a:srgbClr val="333F70"/>
                </a:solidFill>
                <a:latin typeface="Open Sans" pitchFamily="34" charset="0"/>
                <a:ea typeface="Open Sans" pitchFamily="34" charset="-122"/>
                <a:cs typeface="Open Sans" pitchFamily="34" charset="-120"/>
              </a:rPr>
              <a:t>Артур Шербиус электромеханикалық роторлы шифрлау машинасын жасады. Екінші дүниежүзілік соғыста немістер қолданды.</a:t>
            </a:r>
            <a:endParaRPr lang="en-US" sz="1050" dirty="0"/>
          </a:p>
        </p:txBody>
      </p:sp>
      <p:sp>
        <p:nvSpPr>
          <p:cNvPr id="20" name="Shape 18"/>
          <p:cNvSpPr/>
          <p:nvPr/>
        </p:nvSpPr>
        <p:spPr>
          <a:xfrm>
            <a:off x="7052667" y="4390787"/>
            <a:ext cx="277773" cy="15240"/>
          </a:xfrm>
          <a:prstGeom prst="roundRect">
            <a:avLst>
              <a:gd name="adj" fmla="val 382883"/>
            </a:avLst>
          </a:prstGeom>
          <a:solidFill>
            <a:srgbClr val="BCDBD4"/>
          </a:solidFill>
          <a:ln/>
        </p:spPr>
        <p:txBody>
          <a:bodyPr/>
          <a:lstStyle/>
          <a:p>
            <a:endParaRPr lang="ru-RU"/>
          </a:p>
        </p:txBody>
      </p:sp>
      <p:sp>
        <p:nvSpPr>
          <p:cNvPr id="21" name="Shape 19"/>
          <p:cNvSpPr/>
          <p:nvPr/>
        </p:nvSpPr>
        <p:spPr>
          <a:xfrm>
            <a:off x="7263110" y="4346317"/>
            <a:ext cx="104180" cy="104180"/>
          </a:xfrm>
          <a:prstGeom prst="roundRect">
            <a:avLst>
              <a:gd name="adj" fmla="val 438856"/>
            </a:avLst>
          </a:prstGeom>
          <a:solidFill>
            <a:srgbClr val="26A688"/>
          </a:solidFill>
          <a:ln/>
        </p:spPr>
        <p:txBody>
          <a:bodyPr/>
          <a:lstStyle/>
          <a:p>
            <a:endParaRPr lang="ru-RU"/>
          </a:p>
        </p:txBody>
      </p:sp>
      <p:sp>
        <p:nvSpPr>
          <p:cNvPr id="22" name="Text 20"/>
          <p:cNvSpPr/>
          <p:nvPr/>
        </p:nvSpPr>
        <p:spPr>
          <a:xfrm>
            <a:off x="2955012" y="4289941"/>
            <a:ext cx="3804523" cy="217051"/>
          </a:xfrm>
          <a:prstGeom prst="rect">
            <a:avLst/>
          </a:prstGeom>
          <a:noFill/>
          <a:ln/>
        </p:spPr>
        <p:txBody>
          <a:bodyPr wrap="none" lIns="0" tIns="0" rIns="0" bIns="0" rtlCol="0" anchor="t"/>
          <a:lstStyle/>
          <a:p>
            <a:pPr marL="0" indent="0" algn="r">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1945 ж. – Claude Shannon жұмысы</a:t>
            </a:r>
            <a:endParaRPr lang="en-US" sz="1350" dirty="0"/>
          </a:p>
        </p:txBody>
      </p:sp>
      <p:sp>
        <p:nvSpPr>
          <p:cNvPr id="23" name="Text 21"/>
          <p:cNvSpPr/>
          <p:nvPr/>
        </p:nvSpPr>
        <p:spPr>
          <a:xfrm>
            <a:off x="793790" y="4565333"/>
            <a:ext cx="5965746" cy="377904"/>
          </a:xfrm>
          <a:prstGeom prst="rect">
            <a:avLst/>
          </a:prstGeom>
          <a:noFill/>
          <a:ln/>
        </p:spPr>
        <p:txBody>
          <a:bodyPr wrap="square" lIns="0" tIns="0" rIns="0" bIns="0" rtlCol="0" anchor="t"/>
          <a:lstStyle/>
          <a:p>
            <a:pPr marL="0" indent="0" algn="r">
              <a:lnSpc>
                <a:spcPts val="1450"/>
              </a:lnSpc>
              <a:buNone/>
            </a:pPr>
            <a:r>
              <a:rPr lang="en-US" sz="1050" dirty="0">
                <a:solidFill>
                  <a:srgbClr val="333F70"/>
                </a:solidFill>
                <a:latin typeface="Open Sans" pitchFamily="34" charset="0"/>
                <a:ea typeface="Open Sans" pitchFamily="34" charset="-122"/>
                <a:cs typeface="Open Sans" pitchFamily="34" charset="-120"/>
              </a:rPr>
              <a:t>"Криптография математикалық теориясы" – қазіргі криптографияның ғылыми негізі қаланды.</a:t>
            </a:r>
            <a:endParaRPr lang="en-US" sz="1050" dirty="0"/>
          </a:p>
        </p:txBody>
      </p:sp>
      <p:sp>
        <p:nvSpPr>
          <p:cNvPr id="24" name="Shape 22"/>
          <p:cNvSpPr/>
          <p:nvPr/>
        </p:nvSpPr>
        <p:spPr>
          <a:xfrm>
            <a:off x="7299960" y="5067657"/>
            <a:ext cx="277773" cy="15240"/>
          </a:xfrm>
          <a:prstGeom prst="roundRect">
            <a:avLst>
              <a:gd name="adj" fmla="val 382883"/>
            </a:avLst>
          </a:prstGeom>
          <a:solidFill>
            <a:srgbClr val="BCDBD4"/>
          </a:solidFill>
          <a:ln/>
        </p:spPr>
        <p:txBody>
          <a:bodyPr/>
          <a:lstStyle/>
          <a:p>
            <a:endParaRPr lang="ru-RU"/>
          </a:p>
        </p:txBody>
      </p:sp>
      <p:sp>
        <p:nvSpPr>
          <p:cNvPr id="25" name="Shape 23"/>
          <p:cNvSpPr/>
          <p:nvPr/>
        </p:nvSpPr>
        <p:spPr>
          <a:xfrm>
            <a:off x="7263110" y="5023187"/>
            <a:ext cx="104180" cy="104180"/>
          </a:xfrm>
          <a:prstGeom prst="roundRect">
            <a:avLst>
              <a:gd name="adj" fmla="val 438856"/>
            </a:avLst>
          </a:prstGeom>
          <a:solidFill>
            <a:srgbClr val="26A688"/>
          </a:solidFill>
          <a:ln/>
        </p:spPr>
        <p:txBody>
          <a:bodyPr/>
          <a:lstStyle/>
          <a:p>
            <a:endParaRPr lang="ru-RU"/>
          </a:p>
        </p:txBody>
      </p:sp>
      <p:sp>
        <p:nvSpPr>
          <p:cNvPr id="26" name="Text 24"/>
          <p:cNvSpPr/>
          <p:nvPr/>
        </p:nvSpPr>
        <p:spPr>
          <a:xfrm>
            <a:off x="7870865" y="4966811"/>
            <a:ext cx="2990850"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1976 ж. – Диффи-Хеллман</a:t>
            </a:r>
            <a:endParaRPr lang="en-US" sz="1350" dirty="0"/>
          </a:p>
        </p:txBody>
      </p:sp>
      <p:sp>
        <p:nvSpPr>
          <p:cNvPr id="27" name="Text 25"/>
          <p:cNvSpPr/>
          <p:nvPr/>
        </p:nvSpPr>
        <p:spPr>
          <a:xfrm>
            <a:off x="7870865" y="5242203"/>
            <a:ext cx="5965746" cy="188952"/>
          </a:xfrm>
          <a:prstGeom prst="rect">
            <a:avLst/>
          </a:prstGeom>
          <a:noFill/>
          <a:ln/>
        </p:spPr>
        <p:txBody>
          <a:bodyPr wrap="none" lIns="0" tIns="0" rIns="0" bIns="0" rtlCol="0" anchor="t"/>
          <a:lstStyle/>
          <a:p>
            <a:pPr marL="0" indent="0" algn="l">
              <a:lnSpc>
                <a:spcPts val="1450"/>
              </a:lnSpc>
              <a:buNone/>
            </a:pPr>
            <a:r>
              <a:rPr lang="en-US" sz="1050" dirty="0">
                <a:solidFill>
                  <a:srgbClr val="333F70"/>
                </a:solidFill>
                <a:latin typeface="Open Sans" pitchFamily="34" charset="0"/>
                <a:ea typeface="Open Sans" pitchFamily="34" charset="-122"/>
                <a:cs typeface="Open Sans" pitchFamily="34" charset="-120"/>
              </a:rPr>
              <a:t>Асимметриялық криптографияның бастамасы. Ашық кілт идеясы революция жасады.</a:t>
            </a:r>
            <a:endParaRPr lang="en-US" sz="1050" dirty="0"/>
          </a:p>
        </p:txBody>
      </p:sp>
      <p:sp>
        <p:nvSpPr>
          <p:cNvPr id="28" name="Shape 26"/>
          <p:cNvSpPr/>
          <p:nvPr/>
        </p:nvSpPr>
        <p:spPr>
          <a:xfrm>
            <a:off x="7052667" y="5744528"/>
            <a:ext cx="277773" cy="15240"/>
          </a:xfrm>
          <a:prstGeom prst="roundRect">
            <a:avLst>
              <a:gd name="adj" fmla="val 382883"/>
            </a:avLst>
          </a:prstGeom>
          <a:solidFill>
            <a:srgbClr val="BCDBD4"/>
          </a:solidFill>
          <a:ln/>
        </p:spPr>
        <p:txBody>
          <a:bodyPr/>
          <a:lstStyle/>
          <a:p>
            <a:endParaRPr lang="ru-RU"/>
          </a:p>
        </p:txBody>
      </p:sp>
      <p:sp>
        <p:nvSpPr>
          <p:cNvPr id="29" name="Shape 27"/>
          <p:cNvSpPr/>
          <p:nvPr/>
        </p:nvSpPr>
        <p:spPr>
          <a:xfrm>
            <a:off x="7263110" y="5700058"/>
            <a:ext cx="104180" cy="104180"/>
          </a:xfrm>
          <a:prstGeom prst="roundRect">
            <a:avLst>
              <a:gd name="adj" fmla="val 438856"/>
            </a:avLst>
          </a:prstGeom>
          <a:solidFill>
            <a:srgbClr val="26A688"/>
          </a:solidFill>
          <a:ln/>
        </p:spPr>
        <p:txBody>
          <a:bodyPr/>
          <a:lstStyle/>
          <a:p>
            <a:endParaRPr lang="ru-RU"/>
          </a:p>
        </p:txBody>
      </p:sp>
      <p:sp>
        <p:nvSpPr>
          <p:cNvPr id="30" name="Text 28"/>
          <p:cNvSpPr/>
          <p:nvPr/>
        </p:nvSpPr>
        <p:spPr>
          <a:xfrm>
            <a:off x="4120753" y="5643682"/>
            <a:ext cx="2638782" cy="217051"/>
          </a:xfrm>
          <a:prstGeom prst="rect">
            <a:avLst/>
          </a:prstGeom>
          <a:noFill/>
          <a:ln/>
        </p:spPr>
        <p:txBody>
          <a:bodyPr wrap="none" lIns="0" tIns="0" rIns="0" bIns="0" rtlCol="0" anchor="t"/>
          <a:lstStyle/>
          <a:p>
            <a:pPr marL="0" indent="0" algn="r">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1977 ж. – RSA алгоритмі</a:t>
            </a:r>
            <a:endParaRPr lang="en-US" sz="1350" dirty="0"/>
          </a:p>
        </p:txBody>
      </p:sp>
      <p:sp>
        <p:nvSpPr>
          <p:cNvPr id="31" name="Text 29"/>
          <p:cNvSpPr/>
          <p:nvPr/>
        </p:nvSpPr>
        <p:spPr>
          <a:xfrm>
            <a:off x="793790" y="5919073"/>
            <a:ext cx="5965746" cy="377904"/>
          </a:xfrm>
          <a:prstGeom prst="rect">
            <a:avLst/>
          </a:prstGeom>
          <a:noFill/>
          <a:ln/>
        </p:spPr>
        <p:txBody>
          <a:bodyPr wrap="square" lIns="0" tIns="0" rIns="0" bIns="0" rtlCol="0" anchor="t"/>
          <a:lstStyle/>
          <a:p>
            <a:pPr marL="0" indent="0" algn="r">
              <a:lnSpc>
                <a:spcPts val="1450"/>
              </a:lnSpc>
              <a:buNone/>
            </a:pPr>
            <a:r>
              <a:rPr lang="en-US" sz="1050" dirty="0">
                <a:solidFill>
                  <a:srgbClr val="333F70"/>
                </a:solidFill>
                <a:latin typeface="Open Sans" pitchFamily="34" charset="0"/>
                <a:ea typeface="Open Sans" pitchFamily="34" charset="-122"/>
                <a:cs typeface="Open Sans" pitchFamily="34" charset="-120"/>
              </a:rPr>
              <a:t>Ривест, Шамир, Адлеман коммерциалды асимметриялық алгоритмді жариялады. Әлі күнге дейін кең қолданылады.</a:t>
            </a:r>
            <a:endParaRPr lang="en-US" sz="1050" dirty="0"/>
          </a:p>
        </p:txBody>
      </p:sp>
      <p:sp>
        <p:nvSpPr>
          <p:cNvPr id="32" name="Shape 30"/>
          <p:cNvSpPr/>
          <p:nvPr/>
        </p:nvSpPr>
        <p:spPr>
          <a:xfrm>
            <a:off x="7299960" y="6421398"/>
            <a:ext cx="277773" cy="15240"/>
          </a:xfrm>
          <a:prstGeom prst="roundRect">
            <a:avLst>
              <a:gd name="adj" fmla="val 382883"/>
            </a:avLst>
          </a:prstGeom>
          <a:solidFill>
            <a:srgbClr val="BCDBD4"/>
          </a:solidFill>
          <a:ln/>
        </p:spPr>
        <p:txBody>
          <a:bodyPr/>
          <a:lstStyle/>
          <a:p>
            <a:endParaRPr lang="ru-RU"/>
          </a:p>
        </p:txBody>
      </p:sp>
      <p:sp>
        <p:nvSpPr>
          <p:cNvPr id="33" name="Shape 31"/>
          <p:cNvSpPr/>
          <p:nvPr/>
        </p:nvSpPr>
        <p:spPr>
          <a:xfrm>
            <a:off x="7263110" y="6376928"/>
            <a:ext cx="104180" cy="104180"/>
          </a:xfrm>
          <a:prstGeom prst="roundRect">
            <a:avLst>
              <a:gd name="adj" fmla="val 438856"/>
            </a:avLst>
          </a:prstGeom>
          <a:solidFill>
            <a:srgbClr val="26A688"/>
          </a:solidFill>
          <a:ln/>
        </p:spPr>
        <p:txBody>
          <a:bodyPr/>
          <a:lstStyle/>
          <a:p>
            <a:endParaRPr lang="ru-RU"/>
          </a:p>
        </p:txBody>
      </p:sp>
      <p:sp>
        <p:nvSpPr>
          <p:cNvPr id="34" name="Text 32"/>
          <p:cNvSpPr/>
          <p:nvPr/>
        </p:nvSpPr>
        <p:spPr>
          <a:xfrm>
            <a:off x="7870865" y="6320552"/>
            <a:ext cx="2613660"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1997 ж. – AES конкурсы</a:t>
            </a:r>
            <a:endParaRPr lang="en-US" sz="1350" dirty="0"/>
          </a:p>
        </p:txBody>
      </p:sp>
      <p:sp>
        <p:nvSpPr>
          <p:cNvPr id="35" name="Text 33"/>
          <p:cNvSpPr/>
          <p:nvPr/>
        </p:nvSpPr>
        <p:spPr>
          <a:xfrm>
            <a:off x="7870865" y="6595943"/>
            <a:ext cx="5965746" cy="188952"/>
          </a:xfrm>
          <a:prstGeom prst="rect">
            <a:avLst/>
          </a:prstGeom>
          <a:noFill/>
          <a:ln/>
        </p:spPr>
        <p:txBody>
          <a:bodyPr wrap="none" lIns="0" tIns="0" rIns="0" bIns="0" rtlCol="0" anchor="t"/>
          <a:lstStyle/>
          <a:p>
            <a:pPr marL="0" indent="0" algn="l">
              <a:lnSpc>
                <a:spcPts val="1450"/>
              </a:lnSpc>
              <a:buNone/>
            </a:pPr>
            <a:r>
              <a:rPr lang="en-US" sz="1050" dirty="0">
                <a:solidFill>
                  <a:srgbClr val="333F70"/>
                </a:solidFill>
                <a:latin typeface="Open Sans" pitchFamily="34" charset="0"/>
                <a:ea typeface="Open Sans" pitchFamily="34" charset="-122"/>
                <a:cs typeface="Open Sans" pitchFamily="34" charset="-120"/>
              </a:rPr>
              <a:t>NIST DES орнына жаңа стандарт іздеді. 15 кандидаттан Rijndael жеңіске жетті.</a:t>
            </a:r>
            <a:endParaRPr lang="en-US" sz="1050" dirty="0"/>
          </a:p>
        </p:txBody>
      </p:sp>
      <p:sp>
        <p:nvSpPr>
          <p:cNvPr id="36" name="Shape 34"/>
          <p:cNvSpPr/>
          <p:nvPr/>
        </p:nvSpPr>
        <p:spPr>
          <a:xfrm>
            <a:off x="7052667" y="7098268"/>
            <a:ext cx="277773" cy="15240"/>
          </a:xfrm>
          <a:prstGeom prst="roundRect">
            <a:avLst>
              <a:gd name="adj" fmla="val 382883"/>
            </a:avLst>
          </a:prstGeom>
          <a:solidFill>
            <a:srgbClr val="BCDBD4"/>
          </a:solidFill>
          <a:ln/>
        </p:spPr>
        <p:txBody>
          <a:bodyPr/>
          <a:lstStyle/>
          <a:p>
            <a:endParaRPr lang="ru-RU"/>
          </a:p>
        </p:txBody>
      </p:sp>
      <p:sp>
        <p:nvSpPr>
          <p:cNvPr id="37" name="Shape 35"/>
          <p:cNvSpPr/>
          <p:nvPr/>
        </p:nvSpPr>
        <p:spPr>
          <a:xfrm>
            <a:off x="7263110" y="7053798"/>
            <a:ext cx="104180" cy="104180"/>
          </a:xfrm>
          <a:prstGeom prst="roundRect">
            <a:avLst>
              <a:gd name="adj" fmla="val 438856"/>
            </a:avLst>
          </a:prstGeom>
          <a:solidFill>
            <a:srgbClr val="26A688"/>
          </a:solidFill>
          <a:ln/>
        </p:spPr>
        <p:txBody>
          <a:bodyPr/>
          <a:lstStyle/>
          <a:p>
            <a:endParaRPr lang="ru-RU"/>
          </a:p>
        </p:txBody>
      </p:sp>
      <p:sp>
        <p:nvSpPr>
          <p:cNvPr id="38" name="Text 36"/>
          <p:cNvSpPr/>
          <p:nvPr/>
        </p:nvSpPr>
        <p:spPr>
          <a:xfrm>
            <a:off x="3968115" y="6997422"/>
            <a:ext cx="2791420" cy="217051"/>
          </a:xfrm>
          <a:prstGeom prst="rect">
            <a:avLst/>
          </a:prstGeom>
          <a:noFill/>
          <a:ln/>
        </p:spPr>
        <p:txBody>
          <a:bodyPr wrap="none" lIns="0" tIns="0" rIns="0" bIns="0" rtlCol="0" anchor="t"/>
          <a:lstStyle/>
          <a:p>
            <a:pPr marL="0" indent="0" algn="r">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2001 ж. – AES стандарты</a:t>
            </a:r>
            <a:endParaRPr lang="en-US" sz="1350" dirty="0"/>
          </a:p>
        </p:txBody>
      </p:sp>
      <p:sp>
        <p:nvSpPr>
          <p:cNvPr id="39" name="Text 37"/>
          <p:cNvSpPr/>
          <p:nvPr/>
        </p:nvSpPr>
        <p:spPr>
          <a:xfrm>
            <a:off x="793790" y="7272814"/>
            <a:ext cx="5965746" cy="377904"/>
          </a:xfrm>
          <a:prstGeom prst="rect">
            <a:avLst/>
          </a:prstGeom>
          <a:noFill/>
          <a:ln/>
        </p:spPr>
        <p:txBody>
          <a:bodyPr wrap="square" lIns="0" tIns="0" rIns="0" bIns="0" rtlCol="0" anchor="t"/>
          <a:lstStyle/>
          <a:p>
            <a:pPr marL="0" indent="0" algn="r">
              <a:lnSpc>
                <a:spcPts val="1450"/>
              </a:lnSpc>
              <a:buNone/>
            </a:pPr>
            <a:r>
              <a:rPr lang="en-US" sz="1050" dirty="0">
                <a:solidFill>
                  <a:srgbClr val="333F70"/>
                </a:solidFill>
                <a:latin typeface="Open Sans" pitchFamily="34" charset="0"/>
                <a:ea typeface="Open Sans" pitchFamily="34" charset="-122"/>
                <a:cs typeface="Open Sans" pitchFamily="34" charset="-120"/>
              </a:rPr>
              <a:t>Advanced Encryption Standard ресми шифрлеу стандарты болды. Қазір барлық жерде қолданылады.</a:t>
            </a:r>
            <a:endParaRPr lang="en-US" sz="1050" dirty="0"/>
          </a:p>
        </p:txBody>
      </p:sp>
      <p:sp>
        <p:nvSpPr>
          <p:cNvPr id="40" name="Shape 38"/>
          <p:cNvSpPr/>
          <p:nvPr/>
        </p:nvSpPr>
        <p:spPr>
          <a:xfrm>
            <a:off x="7299960" y="7775138"/>
            <a:ext cx="277773" cy="15240"/>
          </a:xfrm>
          <a:prstGeom prst="roundRect">
            <a:avLst>
              <a:gd name="adj" fmla="val 382883"/>
            </a:avLst>
          </a:prstGeom>
          <a:solidFill>
            <a:srgbClr val="BCDBD4"/>
          </a:solidFill>
          <a:ln/>
        </p:spPr>
        <p:txBody>
          <a:bodyPr/>
          <a:lstStyle/>
          <a:p>
            <a:endParaRPr lang="ru-RU"/>
          </a:p>
        </p:txBody>
      </p:sp>
      <p:sp>
        <p:nvSpPr>
          <p:cNvPr id="41" name="Shape 39"/>
          <p:cNvSpPr/>
          <p:nvPr/>
        </p:nvSpPr>
        <p:spPr>
          <a:xfrm>
            <a:off x="7263110" y="7730669"/>
            <a:ext cx="104180" cy="104180"/>
          </a:xfrm>
          <a:prstGeom prst="roundRect">
            <a:avLst>
              <a:gd name="adj" fmla="val 438856"/>
            </a:avLst>
          </a:prstGeom>
          <a:solidFill>
            <a:srgbClr val="26A688"/>
          </a:solidFill>
          <a:ln/>
        </p:spPr>
        <p:txBody>
          <a:bodyPr/>
          <a:lstStyle/>
          <a:p>
            <a:endParaRPr lang="ru-RU"/>
          </a:p>
        </p:txBody>
      </p:sp>
      <p:sp>
        <p:nvSpPr>
          <p:cNvPr id="42" name="Text 40"/>
          <p:cNvSpPr/>
          <p:nvPr/>
        </p:nvSpPr>
        <p:spPr>
          <a:xfrm>
            <a:off x="7870865" y="7674293"/>
            <a:ext cx="3435072"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2009 ж. – Bitcoin пайда болды</a:t>
            </a:r>
            <a:endParaRPr lang="en-US" sz="1350" dirty="0"/>
          </a:p>
        </p:txBody>
      </p:sp>
      <p:sp>
        <p:nvSpPr>
          <p:cNvPr id="43" name="Text 41"/>
          <p:cNvSpPr/>
          <p:nvPr/>
        </p:nvSpPr>
        <p:spPr>
          <a:xfrm>
            <a:off x="7870865" y="7949684"/>
            <a:ext cx="5965746" cy="377904"/>
          </a:xfrm>
          <a:prstGeom prst="rect">
            <a:avLst/>
          </a:prstGeom>
          <a:noFill/>
          <a:ln/>
        </p:spPr>
        <p:txBody>
          <a:bodyPr wrap="square" lIns="0" tIns="0" rIns="0" bIns="0" rtlCol="0" anchor="t"/>
          <a:lstStyle/>
          <a:p>
            <a:pPr marL="0" indent="0" algn="l">
              <a:lnSpc>
                <a:spcPts val="1450"/>
              </a:lnSpc>
              <a:buNone/>
            </a:pPr>
            <a:r>
              <a:rPr lang="en-US" sz="1050" dirty="0">
                <a:solidFill>
                  <a:srgbClr val="333F70"/>
                </a:solidFill>
                <a:latin typeface="Open Sans" pitchFamily="34" charset="0"/>
                <a:ea typeface="Open Sans" pitchFamily="34" charset="-122"/>
                <a:cs typeface="Open Sans" pitchFamily="34" charset="-120"/>
              </a:rPr>
              <a:t>Блокчейн технологиясы криптографияны жаңа деңгейге көтерді. ECDSA қолтаңбалар негізі.</a:t>
            </a:r>
            <a:endParaRPr lang="en-US" sz="1050" dirty="0"/>
          </a:p>
        </p:txBody>
      </p:sp>
      <p:sp>
        <p:nvSpPr>
          <p:cNvPr id="44" name="Shape 42"/>
          <p:cNvSpPr/>
          <p:nvPr/>
        </p:nvSpPr>
        <p:spPr>
          <a:xfrm>
            <a:off x="7052667" y="8452009"/>
            <a:ext cx="277773" cy="15240"/>
          </a:xfrm>
          <a:prstGeom prst="roundRect">
            <a:avLst>
              <a:gd name="adj" fmla="val 382883"/>
            </a:avLst>
          </a:prstGeom>
          <a:solidFill>
            <a:srgbClr val="BCDBD4"/>
          </a:solidFill>
          <a:ln/>
        </p:spPr>
        <p:txBody>
          <a:bodyPr/>
          <a:lstStyle/>
          <a:p>
            <a:endParaRPr lang="ru-RU"/>
          </a:p>
        </p:txBody>
      </p:sp>
      <p:sp>
        <p:nvSpPr>
          <p:cNvPr id="45" name="Shape 43"/>
          <p:cNvSpPr/>
          <p:nvPr/>
        </p:nvSpPr>
        <p:spPr>
          <a:xfrm>
            <a:off x="7263110" y="8407539"/>
            <a:ext cx="104180" cy="104180"/>
          </a:xfrm>
          <a:prstGeom prst="roundRect">
            <a:avLst>
              <a:gd name="adj" fmla="val 438856"/>
            </a:avLst>
          </a:prstGeom>
          <a:solidFill>
            <a:srgbClr val="26A688"/>
          </a:solidFill>
          <a:ln/>
        </p:spPr>
        <p:txBody>
          <a:bodyPr/>
          <a:lstStyle/>
          <a:p>
            <a:endParaRPr lang="ru-RU"/>
          </a:p>
        </p:txBody>
      </p:sp>
      <p:sp>
        <p:nvSpPr>
          <p:cNvPr id="46" name="Text 44"/>
          <p:cNvSpPr/>
          <p:nvPr/>
        </p:nvSpPr>
        <p:spPr>
          <a:xfrm>
            <a:off x="2609374" y="8351163"/>
            <a:ext cx="4150162" cy="217051"/>
          </a:xfrm>
          <a:prstGeom prst="rect">
            <a:avLst/>
          </a:prstGeom>
          <a:noFill/>
          <a:ln/>
        </p:spPr>
        <p:txBody>
          <a:bodyPr wrap="none" lIns="0" tIns="0" rIns="0" bIns="0" rtlCol="0" anchor="t"/>
          <a:lstStyle/>
          <a:p>
            <a:pPr marL="0" indent="0" algn="r">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2016 ж. – Посткванттық стандарттау</a:t>
            </a:r>
            <a:endParaRPr lang="en-US" sz="1350" dirty="0"/>
          </a:p>
        </p:txBody>
      </p:sp>
      <p:sp>
        <p:nvSpPr>
          <p:cNvPr id="47" name="Text 45"/>
          <p:cNvSpPr/>
          <p:nvPr/>
        </p:nvSpPr>
        <p:spPr>
          <a:xfrm>
            <a:off x="793790" y="8626554"/>
            <a:ext cx="5965746" cy="188952"/>
          </a:xfrm>
          <a:prstGeom prst="rect">
            <a:avLst/>
          </a:prstGeom>
          <a:noFill/>
          <a:ln/>
        </p:spPr>
        <p:txBody>
          <a:bodyPr wrap="none" lIns="0" tIns="0" rIns="0" bIns="0" rtlCol="0" anchor="t"/>
          <a:lstStyle/>
          <a:p>
            <a:pPr marL="0" indent="0" algn="r">
              <a:lnSpc>
                <a:spcPts val="1450"/>
              </a:lnSpc>
              <a:buNone/>
            </a:pPr>
            <a:r>
              <a:rPr lang="en-US" sz="1050" dirty="0">
                <a:solidFill>
                  <a:srgbClr val="333F70"/>
                </a:solidFill>
                <a:latin typeface="Open Sans" pitchFamily="34" charset="0"/>
                <a:ea typeface="Open Sans" pitchFamily="34" charset="-122"/>
                <a:cs typeface="Open Sans" pitchFamily="34" charset="-120"/>
              </a:rPr>
              <a:t>NIST кванттық қауіпке дайындықты бастады. Жаңа дәуір басталды.</a:t>
            </a:r>
            <a:endParaRPr lang="en-US" sz="1050" dirty="0"/>
          </a:p>
        </p:txBody>
      </p:sp>
      <p:sp>
        <p:nvSpPr>
          <p:cNvPr id="48" name="Shape 46"/>
          <p:cNvSpPr/>
          <p:nvPr/>
        </p:nvSpPr>
        <p:spPr>
          <a:xfrm>
            <a:off x="7299960" y="9128879"/>
            <a:ext cx="277773" cy="15240"/>
          </a:xfrm>
          <a:prstGeom prst="roundRect">
            <a:avLst>
              <a:gd name="adj" fmla="val 382883"/>
            </a:avLst>
          </a:prstGeom>
          <a:solidFill>
            <a:srgbClr val="BCDBD4"/>
          </a:solidFill>
          <a:ln/>
        </p:spPr>
        <p:txBody>
          <a:bodyPr/>
          <a:lstStyle/>
          <a:p>
            <a:endParaRPr lang="ru-RU"/>
          </a:p>
        </p:txBody>
      </p:sp>
      <p:sp>
        <p:nvSpPr>
          <p:cNvPr id="49" name="Shape 47"/>
          <p:cNvSpPr/>
          <p:nvPr/>
        </p:nvSpPr>
        <p:spPr>
          <a:xfrm>
            <a:off x="7263110" y="9084409"/>
            <a:ext cx="104180" cy="104180"/>
          </a:xfrm>
          <a:prstGeom prst="roundRect">
            <a:avLst>
              <a:gd name="adj" fmla="val 438856"/>
            </a:avLst>
          </a:prstGeom>
          <a:solidFill>
            <a:srgbClr val="26A688"/>
          </a:solidFill>
          <a:ln/>
        </p:spPr>
        <p:txBody>
          <a:bodyPr/>
          <a:lstStyle/>
          <a:p>
            <a:endParaRPr lang="ru-RU"/>
          </a:p>
        </p:txBody>
      </p:sp>
      <p:sp>
        <p:nvSpPr>
          <p:cNvPr id="50" name="Text 48"/>
          <p:cNvSpPr/>
          <p:nvPr/>
        </p:nvSpPr>
        <p:spPr>
          <a:xfrm>
            <a:off x="7870865" y="9028033"/>
            <a:ext cx="3162062" cy="217051"/>
          </a:xfrm>
          <a:prstGeom prst="rect">
            <a:avLst/>
          </a:prstGeom>
          <a:noFill/>
          <a:ln/>
        </p:spPr>
        <p:txBody>
          <a:bodyPr wrap="none" lIns="0" tIns="0" rIns="0" bIns="0" rtlCol="0" anchor="t"/>
          <a:lstStyle/>
          <a:p>
            <a:pPr marL="0" indent="0" algn="l">
              <a:lnSpc>
                <a:spcPts val="1700"/>
              </a:lnSpc>
              <a:buNone/>
            </a:pPr>
            <a:r>
              <a:rPr lang="en-US" sz="1350" b="1" dirty="0">
                <a:solidFill>
                  <a:srgbClr val="333F70"/>
                </a:solidFill>
                <a:latin typeface="Unbounded Bold" pitchFamily="34" charset="0"/>
                <a:ea typeface="Unbounded Bold" pitchFamily="34" charset="-122"/>
                <a:cs typeface="Unbounded Bold" pitchFamily="34" charset="-120"/>
              </a:rPr>
              <a:t>2024 ж. – Болашаққа қадам</a:t>
            </a:r>
            <a:endParaRPr lang="en-US" sz="1350" dirty="0"/>
          </a:p>
        </p:txBody>
      </p:sp>
      <p:sp>
        <p:nvSpPr>
          <p:cNvPr id="51" name="Text 49"/>
          <p:cNvSpPr/>
          <p:nvPr/>
        </p:nvSpPr>
        <p:spPr>
          <a:xfrm>
            <a:off x="7870865" y="9303425"/>
            <a:ext cx="5965746" cy="377904"/>
          </a:xfrm>
          <a:prstGeom prst="rect">
            <a:avLst/>
          </a:prstGeom>
          <a:noFill/>
          <a:ln/>
        </p:spPr>
        <p:txBody>
          <a:bodyPr wrap="square" lIns="0" tIns="0" rIns="0" bIns="0" rtlCol="0" anchor="t"/>
          <a:lstStyle/>
          <a:p>
            <a:pPr marL="0" indent="0" algn="l">
              <a:lnSpc>
                <a:spcPts val="1450"/>
              </a:lnSpc>
              <a:buNone/>
            </a:pPr>
            <a:r>
              <a:rPr lang="en-US" sz="1050" dirty="0">
                <a:solidFill>
                  <a:srgbClr val="333F70"/>
                </a:solidFill>
                <a:latin typeface="Open Sans" pitchFamily="34" charset="0"/>
                <a:ea typeface="Open Sans" pitchFamily="34" charset="-122"/>
                <a:cs typeface="Open Sans" pitchFamily="34" charset="-120"/>
              </a:rPr>
              <a:t>Посткванттық стандарттар жарияланды. Кванттық криптография дамуда. Жасанды интеллект криптоанализде қолданылуда.</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442198" y="303967"/>
            <a:ext cx="11622048" cy="345400"/>
          </a:xfrm>
          <a:prstGeom prst="rect">
            <a:avLst/>
          </a:prstGeom>
          <a:noFill/>
          <a:ln/>
        </p:spPr>
        <p:txBody>
          <a:bodyPr wrap="none" lIns="0" tIns="0" rIns="0" bIns="0" rtlCol="0" anchor="t"/>
          <a:lstStyle/>
          <a:p>
            <a:pPr marL="0" indent="0" algn="l">
              <a:lnSpc>
                <a:spcPts val="2700"/>
              </a:lnSpc>
              <a:buNone/>
            </a:pPr>
            <a:r>
              <a:rPr lang="en-US" sz="2150" b="1" dirty="0">
                <a:solidFill>
                  <a:srgbClr val="333F70"/>
                </a:solidFill>
                <a:latin typeface="Unbounded Bold" pitchFamily="34" charset="0"/>
                <a:ea typeface="Unbounded Bold" pitchFamily="34" charset="-122"/>
                <a:cs typeface="Unbounded Bold" pitchFamily="34" charset="-120"/>
              </a:rPr>
              <a:t>Ақпаратты шифрлеудің заңнамалық және этикалық аспектілері</a:t>
            </a:r>
            <a:endParaRPr lang="en-US" sz="2150" dirty="0"/>
          </a:p>
        </p:txBody>
      </p:sp>
      <p:sp>
        <p:nvSpPr>
          <p:cNvPr id="3" name="Text 1"/>
          <p:cNvSpPr/>
          <p:nvPr/>
        </p:nvSpPr>
        <p:spPr>
          <a:xfrm>
            <a:off x="442198" y="870466"/>
            <a:ext cx="13746004" cy="176927"/>
          </a:xfrm>
          <a:prstGeom prst="rect">
            <a:avLst/>
          </a:prstGeom>
          <a:noFill/>
          <a:ln/>
        </p:spPr>
        <p:txBody>
          <a:bodyPr wrap="none" lIns="0" tIns="0" rIns="0" bIns="0" rtlCol="0" anchor="t"/>
          <a:lstStyle/>
          <a:p>
            <a:pPr marL="0" indent="0" algn="l">
              <a:lnSpc>
                <a:spcPts val="1350"/>
              </a:lnSpc>
              <a:buNone/>
            </a:pPr>
            <a:r>
              <a:rPr lang="en-US" sz="850" dirty="0">
                <a:solidFill>
                  <a:srgbClr val="333F70"/>
                </a:solidFill>
                <a:latin typeface="Open Sans" pitchFamily="34" charset="0"/>
                <a:ea typeface="Open Sans" pitchFamily="34" charset="-122"/>
                <a:cs typeface="Open Sans" pitchFamily="34" charset="-120"/>
              </a:rPr>
              <a:t>Криптография тек техникалық мәселе емес – ол құқықтық, саяси және этикалық сұрақтарды тудырады. Жеке құпиялылық пен мемлекеттік қауіпсіздік арасындағы тепе-теңдік қиын мәселе.</a:t>
            </a:r>
            <a:endParaRPr lang="en-US" sz="850" dirty="0"/>
          </a:p>
        </p:txBody>
      </p:sp>
      <p:sp>
        <p:nvSpPr>
          <p:cNvPr id="4" name="Text 2"/>
          <p:cNvSpPr/>
          <p:nvPr/>
        </p:nvSpPr>
        <p:spPr>
          <a:xfrm>
            <a:off x="442198" y="1282184"/>
            <a:ext cx="1746052" cy="172760"/>
          </a:xfrm>
          <a:prstGeom prst="rect">
            <a:avLst/>
          </a:prstGeom>
          <a:noFill/>
          <a:ln/>
        </p:spPr>
        <p:txBody>
          <a:bodyPr wrap="none" lIns="0" tIns="0" rIns="0" bIns="0" rtlCol="0" anchor="t"/>
          <a:lstStyle/>
          <a:p>
            <a:pPr marL="0" indent="0" algn="l">
              <a:lnSpc>
                <a:spcPts val="1350"/>
              </a:lnSpc>
              <a:buNone/>
            </a:pPr>
            <a:r>
              <a:rPr lang="en-US" sz="1050" b="1" dirty="0">
                <a:solidFill>
                  <a:srgbClr val="333F70"/>
                </a:solidFill>
                <a:latin typeface="Unbounded Bold" pitchFamily="34" charset="0"/>
                <a:ea typeface="Unbounded Bold" pitchFamily="34" charset="-122"/>
                <a:cs typeface="Unbounded Bold" pitchFamily="34" charset="-120"/>
              </a:rPr>
              <a:t>Құпиялылық құқығы</a:t>
            </a:r>
            <a:endParaRPr lang="en-US" sz="1050" dirty="0"/>
          </a:p>
        </p:txBody>
      </p:sp>
      <p:sp>
        <p:nvSpPr>
          <p:cNvPr id="5" name="Text 3"/>
          <p:cNvSpPr/>
          <p:nvPr/>
        </p:nvSpPr>
        <p:spPr>
          <a:xfrm>
            <a:off x="442198" y="1565434"/>
            <a:ext cx="6738223" cy="353854"/>
          </a:xfrm>
          <a:prstGeom prst="rect">
            <a:avLst/>
          </a:prstGeom>
          <a:noFill/>
          <a:ln/>
        </p:spPr>
        <p:txBody>
          <a:bodyPr wrap="square" lIns="0" tIns="0" rIns="0" bIns="0" rtlCol="0" anchor="t"/>
          <a:lstStyle/>
          <a:p>
            <a:pPr marL="0" indent="0" algn="l">
              <a:lnSpc>
                <a:spcPts val="1350"/>
              </a:lnSpc>
              <a:buNone/>
            </a:pPr>
            <a:r>
              <a:rPr lang="en-US" sz="850" dirty="0">
                <a:solidFill>
                  <a:srgbClr val="333F70"/>
                </a:solidFill>
                <a:latin typeface="Open Sans" pitchFamily="34" charset="0"/>
                <a:ea typeface="Open Sans" pitchFamily="34" charset="-122"/>
                <a:cs typeface="Open Sans" pitchFamily="34" charset="-120"/>
              </a:rPr>
              <a:t>Дүниежүзілік адам құқықтары декларациясының 12-бабы жеке өмірге қол сұқпауды кепілдейді. Шифрлеу – бұл құқықты іске асырудың құралы.</a:t>
            </a:r>
            <a:endParaRPr lang="en-US" sz="850" dirty="0"/>
          </a:p>
        </p:txBody>
      </p:sp>
      <p:sp>
        <p:nvSpPr>
          <p:cNvPr id="6" name="Text 4"/>
          <p:cNvSpPr/>
          <p:nvPr/>
        </p:nvSpPr>
        <p:spPr>
          <a:xfrm>
            <a:off x="442198" y="2018705"/>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Еуропада GDPR жеке деректерді қорғауды талап етеді</a:t>
            </a:r>
            <a:endParaRPr lang="en-US" sz="850" dirty="0"/>
          </a:p>
        </p:txBody>
      </p:sp>
      <p:sp>
        <p:nvSpPr>
          <p:cNvPr id="7" name="Text 5"/>
          <p:cNvSpPr/>
          <p:nvPr/>
        </p:nvSpPr>
        <p:spPr>
          <a:xfrm>
            <a:off x="442198" y="2234327"/>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Шифрлеу – деректерді қорғаудың ең тиімді әдісі</a:t>
            </a:r>
            <a:endParaRPr lang="en-US" sz="850" dirty="0"/>
          </a:p>
        </p:txBody>
      </p:sp>
      <p:sp>
        <p:nvSpPr>
          <p:cNvPr id="8" name="Text 6"/>
          <p:cNvSpPr/>
          <p:nvPr/>
        </p:nvSpPr>
        <p:spPr>
          <a:xfrm>
            <a:off x="442198" y="2449949"/>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Компаниялар пайдаланушылар деректерін шифрлеуге міндетті</a:t>
            </a:r>
            <a:endParaRPr lang="en-US" sz="850" dirty="0"/>
          </a:p>
        </p:txBody>
      </p:sp>
      <p:sp>
        <p:nvSpPr>
          <p:cNvPr id="9" name="Text 7"/>
          <p:cNvSpPr/>
          <p:nvPr/>
        </p:nvSpPr>
        <p:spPr>
          <a:xfrm>
            <a:off x="442198" y="2737366"/>
            <a:ext cx="1978223" cy="172760"/>
          </a:xfrm>
          <a:prstGeom prst="rect">
            <a:avLst/>
          </a:prstGeom>
          <a:noFill/>
          <a:ln/>
        </p:spPr>
        <p:txBody>
          <a:bodyPr wrap="none" lIns="0" tIns="0" rIns="0" bIns="0" rtlCol="0" anchor="t"/>
          <a:lstStyle/>
          <a:p>
            <a:pPr marL="0" indent="0" algn="l">
              <a:lnSpc>
                <a:spcPts val="1350"/>
              </a:lnSpc>
              <a:buNone/>
            </a:pPr>
            <a:r>
              <a:rPr lang="en-US" sz="1050" b="1" dirty="0">
                <a:solidFill>
                  <a:srgbClr val="333F70"/>
                </a:solidFill>
                <a:latin typeface="Unbounded Bold" pitchFamily="34" charset="0"/>
                <a:ea typeface="Unbounded Bold" pitchFamily="34" charset="-122"/>
                <a:cs typeface="Unbounded Bold" pitchFamily="34" charset="-120"/>
              </a:rPr>
              <a:t>Мемлекеттік бақылау</a:t>
            </a:r>
            <a:endParaRPr lang="en-US" sz="1050" dirty="0"/>
          </a:p>
        </p:txBody>
      </p:sp>
      <p:sp>
        <p:nvSpPr>
          <p:cNvPr id="10" name="Text 8"/>
          <p:cNvSpPr/>
          <p:nvPr/>
        </p:nvSpPr>
        <p:spPr>
          <a:xfrm>
            <a:off x="442198" y="3020616"/>
            <a:ext cx="6738223" cy="176927"/>
          </a:xfrm>
          <a:prstGeom prst="rect">
            <a:avLst/>
          </a:prstGeom>
          <a:noFill/>
          <a:ln/>
        </p:spPr>
        <p:txBody>
          <a:bodyPr wrap="none" lIns="0" tIns="0" rIns="0" bIns="0" rtlCol="0" anchor="t"/>
          <a:lstStyle/>
          <a:p>
            <a:pPr marL="0" indent="0" algn="l">
              <a:lnSpc>
                <a:spcPts val="1350"/>
              </a:lnSpc>
              <a:buNone/>
            </a:pPr>
            <a:r>
              <a:rPr lang="en-US" sz="850" dirty="0">
                <a:solidFill>
                  <a:srgbClr val="333F70"/>
                </a:solidFill>
                <a:latin typeface="Open Sans" pitchFamily="34" charset="0"/>
                <a:ea typeface="Open Sans" pitchFamily="34" charset="-122"/>
                <a:cs typeface="Open Sans" pitchFamily="34" charset="-120"/>
              </a:rPr>
              <a:t>Көптеген үкіметтер терроризммен күрес және қылмысты анықтау үшін шифрланған байланысқа қол жеткізуді талап етеді.</a:t>
            </a:r>
            <a:endParaRPr lang="en-US" sz="850" dirty="0"/>
          </a:p>
        </p:txBody>
      </p:sp>
      <p:sp>
        <p:nvSpPr>
          <p:cNvPr id="11" name="Text 9"/>
          <p:cNvSpPr/>
          <p:nvPr/>
        </p:nvSpPr>
        <p:spPr>
          <a:xfrm>
            <a:off x="442198" y="3296960"/>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"Backdoor" (артқы есік) талаптары</a:t>
            </a:r>
            <a:endParaRPr lang="en-US" sz="850" dirty="0"/>
          </a:p>
        </p:txBody>
      </p:sp>
      <p:sp>
        <p:nvSpPr>
          <p:cNvPr id="12" name="Text 10"/>
          <p:cNvSpPr/>
          <p:nvPr/>
        </p:nvSpPr>
        <p:spPr>
          <a:xfrm>
            <a:off x="442198" y="3512582"/>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Заңды ұстап алу (lawful interception)</a:t>
            </a:r>
            <a:endParaRPr lang="en-US" sz="850" dirty="0"/>
          </a:p>
        </p:txBody>
      </p:sp>
      <p:sp>
        <p:nvSpPr>
          <p:cNvPr id="13" name="Text 11"/>
          <p:cNvSpPr/>
          <p:nvPr/>
        </p:nvSpPr>
        <p:spPr>
          <a:xfrm>
            <a:off x="442198" y="3728204"/>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Криптографияны әлсірету ұсыныстары</a:t>
            </a:r>
            <a:endParaRPr lang="en-US" sz="850" dirty="0"/>
          </a:p>
        </p:txBody>
      </p:sp>
      <p:pic>
        <p:nvPicPr>
          <p:cNvPr id="14" name="Image 0" descr="preencoded.png"/>
          <p:cNvPicPr>
            <a:picLocks noChangeAspect="1"/>
          </p:cNvPicPr>
          <p:nvPr/>
        </p:nvPicPr>
        <p:blipFill>
          <a:blip r:embed="rId3"/>
          <a:stretch>
            <a:fillRect/>
          </a:stretch>
        </p:blipFill>
        <p:spPr>
          <a:xfrm>
            <a:off x="7457599" y="1295995"/>
            <a:ext cx="6738223" cy="6738223"/>
          </a:xfrm>
          <a:prstGeom prst="rect">
            <a:avLst/>
          </a:prstGeom>
        </p:spPr>
      </p:pic>
      <p:sp>
        <p:nvSpPr>
          <p:cNvPr id="15" name="Text 12"/>
          <p:cNvSpPr/>
          <p:nvPr/>
        </p:nvSpPr>
        <p:spPr>
          <a:xfrm>
            <a:off x="7457599" y="8158520"/>
            <a:ext cx="1775936" cy="172760"/>
          </a:xfrm>
          <a:prstGeom prst="rect">
            <a:avLst/>
          </a:prstGeom>
          <a:noFill/>
          <a:ln/>
        </p:spPr>
        <p:txBody>
          <a:bodyPr wrap="none" lIns="0" tIns="0" rIns="0" bIns="0" rtlCol="0" anchor="t"/>
          <a:lstStyle/>
          <a:p>
            <a:pPr marL="0" indent="0" algn="l">
              <a:lnSpc>
                <a:spcPts val="1350"/>
              </a:lnSpc>
              <a:buNone/>
            </a:pPr>
            <a:r>
              <a:rPr lang="en-US" sz="1050" b="1" dirty="0">
                <a:solidFill>
                  <a:srgbClr val="333F70"/>
                </a:solidFill>
                <a:latin typeface="Unbounded Bold" pitchFamily="34" charset="0"/>
                <a:ea typeface="Unbounded Bold" pitchFamily="34" charset="-122"/>
                <a:cs typeface="Unbounded Bold" pitchFamily="34" charset="-120"/>
              </a:rPr>
              <a:t>Этикалық дилемма</a:t>
            </a:r>
            <a:endParaRPr lang="en-US" sz="1050" dirty="0"/>
          </a:p>
        </p:txBody>
      </p:sp>
      <p:sp>
        <p:nvSpPr>
          <p:cNvPr id="16" name="Text 13"/>
          <p:cNvSpPr/>
          <p:nvPr/>
        </p:nvSpPr>
        <p:spPr>
          <a:xfrm>
            <a:off x="7457599" y="8441769"/>
            <a:ext cx="6738223" cy="353854"/>
          </a:xfrm>
          <a:prstGeom prst="rect">
            <a:avLst/>
          </a:prstGeom>
          <a:noFill/>
          <a:ln/>
        </p:spPr>
        <p:txBody>
          <a:bodyPr wrap="square" lIns="0" tIns="0" rIns="0" bIns="0" rtlCol="0" anchor="t"/>
          <a:lstStyle/>
          <a:p>
            <a:pPr marL="0" indent="0" algn="l">
              <a:lnSpc>
                <a:spcPts val="1350"/>
              </a:lnSpc>
              <a:buNone/>
            </a:pPr>
            <a:r>
              <a:rPr lang="en-US" sz="850" dirty="0">
                <a:solidFill>
                  <a:srgbClr val="333F70"/>
                </a:solidFill>
                <a:latin typeface="Open Sans" pitchFamily="34" charset="0"/>
                <a:ea typeface="Open Sans" pitchFamily="34" charset="-122"/>
                <a:cs typeface="Open Sans" pitchFamily="34" charset="-120"/>
              </a:rPr>
              <a:t>Күшті шифрлеу қылмыскерлер мен террористерге де қолжетімді. Бірақ оны әлсірету барлық адамдардың қауіпсіздігін төмендетеді.</a:t>
            </a:r>
            <a:endParaRPr lang="en-US" sz="850" dirty="0"/>
          </a:p>
        </p:txBody>
      </p:sp>
      <p:sp>
        <p:nvSpPr>
          <p:cNvPr id="17" name="Shape 14"/>
          <p:cNvSpPr/>
          <p:nvPr/>
        </p:nvSpPr>
        <p:spPr>
          <a:xfrm>
            <a:off x="7457599" y="8919924"/>
            <a:ext cx="6738223" cy="646628"/>
          </a:xfrm>
          <a:prstGeom prst="roundRect">
            <a:avLst>
              <a:gd name="adj" fmla="val 7181"/>
            </a:avLst>
          </a:prstGeom>
          <a:solidFill>
            <a:srgbClr val="C1F1E5"/>
          </a:solidFill>
          <a:ln/>
        </p:spPr>
        <p:txBody>
          <a:bodyPr/>
          <a:lstStyle/>
          <a:p>
            <a:endParaRPr lang="ru-RU"/>
          </a:p>
        </p:txBody>
      </p:sp>
      <p:pic>
        <p:nvPicPr>
          <p:cNvPr id="18" name="Image 1" descr="preencoded.png"/>
          <p:cNvPicPr>
            <a:picLocks noChangeAspect="1"/>
          </p:cNvPicPr>
          <p:nvPr/>
        </p:nvPicPr>
        <p:blipFill>
          <a:blip r:embed="rId4"/>
          <a:stretch>
            <a:fillRect/>
          </a:stretch>
        </p:blipFill>
        <p:spPr>
          <a:xfrm>
            <a:off x="7568089" y="9090898"/>
            <a:ext cx="138113" cy="110490"/>
          </a:xfrm>
          <a:prstGeom prst="rect">
            <a:avLst/>
          </a:prstGeom>
        </p:spPr>
      </p:pic>
      <p:sp>
        <p:nvSpPr>
          <p:cNvPr id="19" name="Text 15"/>
          <p:cNvSpPr/>
          <p:nvPr/>
        </p:nvSpPr>
        <p:spPr>
          <a:xfrm>
            <a:off x="7816691" y="9058037"/>
            <a:ext cx="6268641" cy="353854"/>
          </a:xfrm>
          <a:prstGeom prst="rect">
            <a:avLst/>
          </a:prstGeom>
          <a:noFill/>
          <a:ln/>
        </p:spPr>
        <p:txBody>
          <a:bodyPr wrap="square" lIns="0" tIns="0" rIns="0" bIns="0" rtlCol="0" anchor="t"/>
          <a:lstStyle/>
          <a:p>
            <a:pPr marL="0" indent="0" algn="l">
              <a:lnSpc>
                <a:spcPts val="1350"/>
              </a:lnSpc>
              <a:buNone/>
            </a:pPr>
            <a:r>
              <a:rPr lang="en-US" sz="850" b="1" dirty="0">
                <a:solidFill>
                  <a:srgbClr val="000000"/>
                </a:solidFill>
                <a:latin typeface="Open Sans" pitchFamily="34" charset="0"/>
                <a:ea typeface="Open Sans" pitchFamily="34" charset="-122"/>
                <a:cs typeface="Open Sans" pitchFamily="34" charset="-120"/>
              </a:rPr>
              <a:t>Техникалық шындық:</a:t>
            </a:r>
            <a:r>
              <a:rPr lang="en-US" sz="850" dirty="0">
                <a:solidFill>
                  <a:srgbClr val="000000"/>
                </a:solidFill>
                <a:latin typeface="Open Sans" pitchFamily="34" charset="0"/>
                <a:ea typeface="Open Sans" pitchFamily="34" charset="-122"/>
                <a:cs typeface="Open Sans" pitchFamily="34" charset="-120"/>
              </a:rPr>
              <a:t> "Тек жақсылар үшін" backdoor жасау мүмкін емес. Кез келген әлсіздік шабуылдаушылар табады.</a:t>
            </a:r>
            <a:endParaRPr lang="en-US" sz="850" dirty="0"/>
          </a:p>
        </p:txBody>
      </p:sp>
      <p:sp>
        <p:nvSpPr>
          <p:cNvPr id="20" name="Text 16"/>
          <p:cNvSpPr/>
          <p:nvPr/>
        </p:nvSpPr>
        <p:spPr>
          <a:xfrm>
            <a:off x="7457599" y="9690854"/>
            <a:ext cx="2982635" cy="172760"/>
          </a:xfrm>
          <a:prstGeom prst="rect">
            <a:avLst/>
          </a:prstGeom>
          <a:noFill/>
          <a:ln/>
        </p:spPr>
        <p:txBody>
          <a:bodyPr wrap="none" lIns="0" tIns="0" rIns="0" bIns="0" rtlCol="0" anchor="t"/>
          <a:lstStyle/>
          <a:p>
            <a:pPr marL="0" indent="0" algn="l">
              <a:lnSpc>
                <a:spcPts val="1350"/>
              </a:lnSpc>
              <a:buNone/>
            </a:pPr>
            <a:r>
              <a:rPr lang="en-US" sz="1050" b="1" dirty="0">
                <a:solidFill>
                  <a:srgbClr val="333F70"/>
                </a:solidFill>
                <a:latin typeface="Unbounded Bold" pitchFamily="34" charset="0"/>
                <a:ea typeface="Unbounded Bold" pitchFamily="34" charset="-122"/>
                <a:cs typeface="Unbounded Bold" pitchFamily="34" charset="-120"/>
              </a:rPr>
              <a:t>Халықаралық айырмашылықтар</a:t>
            </a:r>
            <a:endParaRPr lang="en-US" sz="1050" dirty="0"/>
          </a:p>
        </p:txBody>
      </p:sp>
      <p:sp>
        <p:nvSpPr>
          <p:cNvPr id="21" name="Text 17"/>
          <p:cNvSpPr/>
          <p:nvPr/>
        </p:nvSpPr>
        <p:spPr>
          <a:xfrm>
            <a:off x="7457599" y="9974104"/>
            <a:ext cx="6738223" cy="176927"/>
          </a:xfrm>
          <a:prstGeom prst="rect">
            <a:avLst/>
          </a:prstGeom>
          <a:noFill/>
          <a:ln/>
        </p:spPr>
        <p:txBody>
          <a:bodyPr wrap="none" lIns="0" tIns="0" rIns="0" bIns="0" rtlCol="0" anchor="t"/>
          <a:lstStyle/>
          <a:p>
            <a:pPr marL="0" indent="0" algn="l">
              <a:lnSpc>
                <a:spcPts val="1350"/>
              </a:lnSpc>
              <a:buNone/>
            </a:pPr>
            <a:r>
              <a:rPr lang="en-US" sz="850" dirty="0">
                <a:solidFill>
                  <a:srgbClr val="333F70"/>
                </a:solidFill>
                <a:latin typeface="Open Sans" pitchFamily="34" charset="0"/>
                <a:ea typeface="Open Sans" pitchFamily="34" charset="-122"/>
                <a:cs typeface="Open Sans" pitchFamily="34" charset="-120"/>
              </a:rPr>
              <a:t>Әртүрлі елдер шифрлеуді әртүрлі реттейді:</a:t>
            </a:r>
            <a:endParaRPr lang="en-US" sz="850" dirty="0"/>
          </a:p>
        </p:txBody>
      </p:sp>
      <p:sp>
        <p:nvSpPr>
          <p:cNvPr id="22" name="Text 18"/>
          <p:cNvSpPr/>
          <p:nvPr/>
        </p:nvSpPr>
        <p:spPr>
          <a:xfrm>
            <a:off x="7457599" y="10250448"/>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АҚШ, ЕО: салыстырмалы түрде еркін</a:t>
            </a:r>
            <a:endParaRPr lang="en-US" sz="850" dirty="0"/>
          </a:p>
        </p:txBody>
      </p:sp>
      <p:sp>
        <p:nvSpPr>
          <p:cNvPr id="23" name="Text 19"/>
          <p:cNvSpPr/>
          <p:nvPr/>
        </p:nvSpPr>
        <p:spPr>
          <a:xfrm>
            <a:off x="7457599" y="10466070"/>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Қытай, Ресей: қатаң бақылау</a:t>
            </a:r>
            <a:endParaRPr lang="en-US" sz="850" dirty="0"/>
          </a:p>
        </p:txBody>
      </p:sp>
      <p:sp>
        <p:nvSpPr>
          <p:cNvPr id="24" name="Text 20"/>
          <p:cNvSpPr/>
          <p:nvPr/>
        </p:nvSpPr>
        <p:spPr>
          <a:xfrm>
            <a:off x="7457599" y="10681692"/>
            <a:ext cx="6738223" cy="17692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33F70"/>
                </a:solidFill>
                <a:latin typeface="Open Sans" pitchFamily="34" charset="0"/>
                <a:ea typeface="Open Sans" pitchFamily="34" charset="-122"/>
                <a:cs typeface="Open Sans" pitchFamily="34" charset="-120"/>
              </a:rPr>
              <a:t>Кейбір елдер күшті шифрлеуді тыйым салады</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514588" y="353735"/>
            <a:ext cx="9441061" cy="341709"/>
          </a:xfrm>
          <a:prstGeom prst="rect">
            <a:avLst/>
          </a:prstGeom>
          <a:noFill/>
          <a:ln/>
        </p:spPr>
        <p:txBody>
          <a:bodyPr wrap="none" lIns="0" tIns="0" rIns="0" bIns="0" rtlCol="0" anchor="t"/>
          <a:lstStyle/>
          <a:p>
            <a:pPr marL="0" indent="0" algn="l">
              <a:lnSpc>
                <a:spcPts val="2650"/>
              </a:lnSpc>
              <a:buNone/>
            </a:pPr>
            <a:r>
              <a:rPr lang="en-US" sz="215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пен шифрлеу</a:t>
            </a:r>
            <a:endParaRPr lang="en-US" sz="2150" dirty="0"/>
          </a:p>
        </p:txBody>
      </p:sp>
      <p:sp>
        <p:nvSpPr>
          <p:cNvPr id="3" name="Text 1"/>
          <p:cNvSpPr/>
          <p:nvPr/>
        </p:nvSpPr>
        <p:spPr>
          <a:xfrm>
            <a:off x="514588" y="881301"/>
            <a:ext cx="13601224" cy="161687"/>
          </a:xfrm>
          <a:prstGeom prst="rect">
            <a:avLst/>
          </a:prstGeom>
          <a:noFill/>
          <a:ln/>
        </p:spPr>
        <p:txBody>
          <a:bodyPr wrap="non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Қазақстан ақпараттық қауіпсіздік саласын белсенді дамытуда және өз криптографиялық стандарттарын құруда.</a:t>
            </a:r>
            <a:endParaRPr lang="en-US" sz="850" dirty="0"/>
          </a:p>
        </p:txBody>
      </p:sp>
      <p:sp>
        <p:nvSpPr>
          <p:cNvPr id="4" name="Shape 2"/>
          <p:cNvSpPr/>
          <p:nvPr/>
        </p:nvSpPr>
        <p:spPr>
          <a:xfrm>
            <a:off x="514588" y="1147524"/>
            <a:ext cx="437317" cy="656034"/>
          </a:xfrm>
          <a:prstGeom prst="roundRect">
            <a:avLst>
              <a:gd name="adj" fmla="val 360090"/>
            </a:avLst>
          </a:prstGeom>
          <a:solidFill>
            <a:srgbClr val="D6F5EE"/>
          </a:solidFill>
          <a:ln w="7620">
            <a:solidFill>
              <a:srgbClr val="BCDBD4"/>
            </a:solidFill>
            <a:prstDash val="solid"/>
          </a:ln>
        </p:spPr>
        <p:txBody>
          <a:bodyPr/>
          <a:lstStyle/>
          <a:p>
            <a:endParaRPr lang="ru-RU"/>
          </a:p>
        </p:txBody>
      </p:sp>
      <p:sp>
        <p:nvSpPr>
          <p:cNvPr id="5" name="Text 3"/>
          <p:cNvSpPr/>
          <p:nvPr/>
        </p:nvSpPr>
        <p:spPr>
          <a:xfrm>
            <a:off x="651272" y="1373029"/>
            <a:ext cx="163949" cy="205026"/>
          </a:xfrm>
          <a:prstGeom prst="rect">
            <a:avLst/>
          </a:prstGeom>
          <a:noFill/>
          <a:ln/>
        </p:spPr>
        <p:txBody>
          <a:bodyPr wrap="none" lIns="0" tIns="0" rIns="0" bIns="0" rtlCol="0" anchor="t"/>
          <a:lstStyle/>
          <a:p>
            <a:pPr marL="0" indent="0" algn="l">
              <a:lnSpc>
                <a:spcPts val="1250"/>
              </a:lnSpc>
              <a:buNone/>
            </a:pPr>
            <a:r>
              <a:rPr lang="en-US" sz="1250" b="1" dirty="0">
                <a:solidFill>
                  <a:srgbClr val="333F70"/>
                </a:solidFill>
                <a:latin typeface="Unbounded Bold" pitchFamily="34" charset="0"/>
                <a:ea typeface="Unbounded Bold" pitchFamily="34" charset="-122"/>
                <a:cs typeface="Unbounded Bold" pitchFamily="34" charset="-120"/>
              </a:rPr>
              <a:t>1</a:t>
            </a:r>
            <a:endParaRPr lang="en-US" sz="1250" dirty="0"/>
          </a:p>
        </p:txBody>
      </p:sp>
      <p:sp>
        <p:nvSpPr>
          <p:cNvPr id="6" name="Text 4"/>
          <p:cNvSpPr/>
          <p:nvPr/>
        </p:nvSpPr>
        <p:spPr>
          <a:xfrm>
            <a:off x="1044773" y="1256824"/>
            <a:ext cx="2785467" cy="170855"/>
          </a:xfrm>
          <a:prstGeom prst="rect">
            <a:avLst/>
          </a:prstGeom>
          <a:noFill/>
          <a:ln/>
        </p:spPr>
        <p:txBody>
          <a:bodyPr wrap="none" lIns="0" tIns="0" rIns="0" bIns="0" rtlCol="0" anchor="t"/>
          <a:lstStyle/>
          <a:p>
            <a:pPr marL="0" indent="0" algn="l">
              <a:lnSpc>
                <a:spcPts val="1300"/>
              </a:lnSpc>
              <a:buNone/>
            </a:pPr>
            <a:r>
              <a:rPr lang="en-US" sz="1050" b="1" dirty="0">
                <a:solidFill>
                  <a:srgbClr val="333F70"/>
                </a:solidFill>
                <a:latin typeface="Unbounded Bold" pitchFamily="34" charset="0"/>
                <a:ea typeface="Unbounded Bold" pitchFamily="34" charset="-122"/>
                <a:cs typeface="Unbounded Bold" pitchFamily="34" charset="-120"/>
              </a:rPr>
              <a:t>Ұлттық қауіпсіздік стратегиясы</a:t>
            </a:r>
            <a:endParaRPr lang="en-US" sz="1050" dirty="0"/>
          </a:p>
        </p:txBody>
      </p:sp>
      <p:sp>
        <p:nvSpPr>
          <p:cNvPr id="7" name="Text 5"/>
          <p:cNvSpPr/>
          <p:nvPr/>
        </p:nvSpPr>
        <p:spPr>
          <a:xfrm>
            <a:off x="1044773" y="1483400"/>
            <a:ext cx="13071038" cy="161687"/>
          </a:xfrm>
          <a:prstGeom prst="rect">
            <a:avLst/>
          </a:prstGeom>
          <a:noFill/>
          <a:ln/>
        </p:spPr>
        <p:txBody>
          <a:bodyPr wrap="non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Қазақстан Республикасының 2026 жылға дейінгі кибер қауіпсіздік тұжырымдамасы ақпараттық инфрақұрылымды дамытуды көздейді.</a:t>
            </a:r>
            <a:endParaRPr lang="en-US" sz="850" dirty="0"/>
          </a:p>
        </p:txBody>
      </p:sp>
      <p:sp>
        <p:nvSpPr>
          <p:cNvPr id="8" name="Shape 6"/>
          <p:cNvSpPr/>
          <p:nvPr/>
        </p:nvSpPr>
        <p:spPr>
          <a:xfrm>
            <a:off x="514588" y="1896427"/>
            <a:ext cx="437317" cy="656034"/>
          </a:xfrm>
          <a:prstGeom prst="roundRect">
            <a:avLst>
              <a:gd name="adj" fmla="val 360090"/>
            </a:avLst>
          </a:prstGeom>
          <a:solidFill>
            <a:srgbClr val="D6F5EE"/>
          </a:solidFill>
          <a:ln w="7620">
            <a:solidFill>
              <a:srgbClr val="BCDBD4"/>
            </a:solidFill>
            <a:prstDash val="solid"/>
          </a:ln>
        </p:spPr>
        <p:txBody>
          <a:bodyPr/>
          <a:lstStyle/>
          <a:p>
            <a:endParaRPr lang="ru-RU"/>
          </a:p>
        </p:txBody>
      </p:sp>
      <p:sp>
        <p:nvSpPr>
          <p:cNvPr id="9" name="Text 7"/>
          <p:cNvSpPr/>
          <p:nvPr/>
        </p:nvSpPr>
        <p:spPr>
          <a:xfrm>
            <a:off x="651272" y="2121932"/>
            <a:ext cx="163949" cy="205026"/>
          </a:xfrm>
          <a:prstGeom prst="rect">
            <a:avLst/>
          </a:prstGeom>
          <a:noFill/>
          <a:ln/>
        </p:spPr>
        <p:txBody>
          <a:bodyPr wrap="none" lIns="0" tIns="0" rIns="0" bIns="0" rtlCol="0" anchor="t"/>
          <a:lstStyle/>
          <a:p>
            <a:pPr marL="0" indent="0" algn="l">
              <a:lnSpc>
                <a:spcPts val="1250"/>
              </a:lnSpc>
              <a:buNone/>
            </a:pPr>
            <a:r>
              <a:rPr lang="en-US" sz="1250" b="1" dirty="0">
                <a:solidFill>
                  <a:srgbClr val="333F70"/>
                </a:solidFill>
                <a:latin typeface="Unbounded Bold" pitchFamily="34" charset="0"/>
                <a:ea typeface="Unbounded Bold" pitchFamily="34" charset="-122"/>
                <a:cs typeface="Unbounded Bold" pitchFamily="34" charset="-120"/>
              </a:rPr>
              <a:t>2</a:t>
            </a:r>
            <a:endParaRPr lang="en-US" sz="1250" dirty="0"/>
          </a:p>
        </p:txBody>
      </p:sp>
      <p:sp>
        <p:nvSpPr>
          <p:cNvPr id="10" name="Text 8"/>
          <p:cNvSpPr/>
          <p:nvPr/>
        </p:nvSpPr>
        <p:spPr>
          <a:xfrm>
            <a:off x="1044773" y="2005727"/>
            <a:ext cx="2492216" cy="170855"/>
          </a:xfrm>
          <a:prstGeom prst="rect">
            <a:avLst/>
          </a:prstGeom>
          <a:noFill/>
          <a:ln/>
        </p:spPr>
        <p:txBody>
          <a:bodyPr wrap="none" lIns="0" tIns="0" rIns="0" bIns="0" rtlCol="0" anchor="t"/>
          <a:lstStyle/>
          <a:p>
            <a:pPr marL="0" indent="0" algn="l">
              <a:lnSpc>
                <a:spcPts val="1300"/>
              </a:lnSpc>
              <a:buNone/>
            </a:pPr>
            <a:r>
              <a:rPr lang="en-US" sz="1050" b="1" dirty="0">
                <a:solidFill>
                  <a:srgbClr val="333F70"/>
                </a:solidFill>
                <a:latin typeface="Unbounded Bold" pitchFamily="34" charset="0"/>
                <a:ea typeface="Unbounded Bold" pitchFamily="34" charset="-122"/>
                <a:cs typeface="Unbounded Bold" pitchFamily="34" charset="-120"/>
              </a:rPr>
              <a:t>Техникалық реттеу комитеті</a:t>
            </a:r>
            <a:endParaRPr lang="en-US" sz="1050" dirty="0"/>
          </a:p>
        </p:txBody>
      </p:sp>
      <p:sp>
        <p:nvSpPr>
          <p:cNvPr id="11" name="Text 9"/>
          <p:cNvSpPr/>
          <p:nvPr/>
        </p:nvSpPr>
        <p:spPr>
          <a:xfrm>
            <a:off x="1044773" y="2232303"/>
            <a:ext cx="13071038" cy="161687"/>
          </a:xfrm>
          <a:prstGeom prst="rect">
            <a:avLst/>
          </a:prstGeom>
          <a:noFill/>
          <a:ln/>
        </p:spPr>
        <p:txBody>
          <a:bodyPr wrap="non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Қазақстанда криптографиялық құралдарды сертификаттау және қолдану тәртібі белгіленген. Ақпараттық технологиялар комитеті басқарады.</a:t>
            </a:r>
            <a:endParaRPr lang="en-US" sz="850" dirty="0"/>
          </a:p>
        </p:txBody>
      </p:sp>
      <p:sp>
        <p:nvSpPr>
          <p:cNvPr id="12" name="Shape 10"/>
          <p:cNvSpPr/>
          <p:nvPr/>
        </p:nvSpPr>
        <p:spPr>
          <a:xfrm>
            <a:off x="514588" y="2645331"/>
            <a:ext cx="437317" cy="656034"/>
          </a:xfrm>
          <a:prstGeom prst="roundRect">
            <a:avLst>
              <a:gd name="adj" fmla="val 360090"/>
            </a:avLst>
          </a:prstGeom>
          <a:solidFill>
            <a:srgbClr val="D6F5EE"/>
          </a:solidFill>
          <a:ln w="7620">
            <a:solidFill>
              <a:srgbClr val="BCDBD4"/>
            </a:solidFill>
            <a:prstDash val="solid"/>
          </a:ln>
        </p:spPr>
        <p:txBody>
          <a:bodyPr/>
          <a:lstStyle/>
          <a:p>
            <a:endParaRPr lang="ru-RU"/>
          </a:p>
        </p:txBody>
      </p:sp>
      <p:sp>
        <p:nvSpPr>
          <p:cNvPr id="13" name="Text 11"/>
          <p:cNvSpPr/>
          <p:nvPr/>
        </p:nvSpPr>
        <p:spPr>
          <a:xfrm>
            <a:off x="651272" y="2870835"/>
            <a:ext cx="163949" cy="205026"/>
          </a:xfrm>
          <a:prstGeom prst="rect">
            <a:avLst/>
          </a:prstGeom>
          <a:noFill/>
          <a:ln/>
        </p:spPr>
        <p:txBody>
          <a:bodyPr wrap="none" lIns="0" tIns="0" rIns="0" bIns="0" rtlCol="0" anchor="t"/>
          <a:lstStyle/>
          <a:p>
            <a:pPr marL="0" indent="0" algn="l">
              <a:lnSpc>
                <a:spcPts val="1250"/>
              </a:lnSpc>
              <a:buNone/>
            </a:pPr>
            <a:r>
              <a:rPr lang="en-US" sz="1250" b="1" dirty="0">
                <a:solidFill>
                  <a:srgbClr val="333F70"/>
                </a:solidFill>
                <a:latin typeface="Unbounded Bold" pitchFamily="34" charset="0"/>
                <a:ea typeface="Unbounded Bold" pitchFamily="34" charset="-122"/>
                <a:cs typeface="Unbounded Bold" pitchFamily="34" charset="-120"/>
              </a:rPr>
              <a:t>3</a:t>
            </a:r>
            <a:endParaRPr lang="en-US" sz="1250" dirty="0"/>
          </a:p>
        </p:txBody>
      </p:sp>
      <p:sp>
        <p:nvSpPr>
          <p:cNvPr id="14" name="Text 12"/>
          <p:cNvSpPr/>
          <p:nvPr/>
        </p:nvSpPr>
        <p:spPr>
          <a:xfrm>
            <a:off x="1044773" y="2754630"/>
            <a:ext cx="4038957" cy="170855"/>
          </a:xfrm>
          <a:prstGeom prst="rect">
            <a:avLst/>
          </a:prstGeom>
          <a:noFill/>
          <a:ln/>
        </p:spPr>
        <p:txBody>
          <a:bodyPr wrap="none" lIns="0" tIns="0" rIns="0" bIns="0" rtlCol="0" anchor="t"/>
          <a:lstStyle/>
          <a:p>
            <a:pPr marL="0" indent="0" algn="l">
              <a:lnSpc>
                <a:spcPts val="1300"/>
              </a:lnSpc>
              <a:buNone/>
            </a:pPr>
            <a:r>
              <a:rPr lang="en-US" sz="1050" b="1" dirty="0">
                <a:solidFill>
                  <a:srgbClr val="333F70"/>
                </a:solidFill>
                <a:latin typeface="Unbounded Bold" pitchFamily="34" charset="0"/>
                <a:ea typeface="Unbounded Bold" pitchFamily="34" charset="-122"/>
                <a:cs typeface="Unbounded Bold" pitchFamily="34" charset="-120"/>
              </a:rPr>
              <a:t>ҰЭҚ (Ұлттық электрондық цифрлық қолтаңба)</a:t>
            </a:r>
            <a:endParaRPr lang="en-US" sz="1050" dirty="0"/>
          </a:p>
        </p:txBody>
      </p:sp>
      <p:sp>
        <p:nvSpPr>
          <p:cNvPr id="15" name="Text 13"/>
          <p:cNvSpPr/>
          <p:nvPr/>
        </p:nvSpPr>
        <p:spPr>
          <a:xfrm>
            <a:off x="1044773" y="2981206"/>
            <a:ext cx="13071038" cy="161687"/>
          </a:xfrm>
          <a:prstGeom prst="rect">
            <a:avLst/>
          </a:prstGeom>
          <a:noFill/>
          <a:ln/>
        </p:spPr>
        <p:txBody>
          <a:bodyPr wrap="non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Қазақстанда электрондық үкімет қызметтері үшін міндетті. ГОСТ стандарттарына негізделген криптографиялық жүйе.</a:t>
            </a:r>
            <a:endParaRPr lang="en-US" sz="850" dirty="0"/>
          </a:p>
        </p:txBody>
      </p:sp>
      <p:sp>
        <p:nvSpPr>
          <p:cNvPr id="16" name="Shape 14"/>
          <p:cNvSpPr/>
          <p:nvPr/>
        </p:nvSpPr>
        <p:spPr>
          <a:xfrm>
            <a:off x="514588" y="3394234"/>
            <a:ext cx="437317" cy="656034"/>
          </a:xfrm>
          <a:prstGeom prst="roundRect">
            <a:avLst>
              <a:gd name="adj" fmla="val 360090"/>
            </a:avLst>
          </a:prstGeom>
          <a:solidFill>
            <a:srgbClr val="D6F5EE"/>
          </a:solidFill>
          <a:ln w="7620">
            <a:solidFill>
              <a:srgbClr val="BCDBD4"/>
            </a:solidFill>
            <a:prstDash val="solid"/>
          </a:ln>
        </p:spPr>
        <p:txBody>
          <a:bodyPr/>
          <a:lstStyle/>
          <a:p>
            <a:endParaRPr lang="ru-RU"/>
          </a:p>
        </p:txBody>
      </p:sp>
      <p:sp>
        <p:nvSpPr>
          <p:cNvPr id="17" name="Text 15"/>
          <p:cNvSpPr/>
          <p:nvPr/>
        </p:nvSpPr>
        <p:spPr>
          <a:xfrm>
            <a:off x="651272" y="3619738"/>
            <a:ext cx="163949" cy="205026"/>
          </a:xfrm>
          <a:prstGeom prst="rect">
            <a:avLst/>
          </a:prstGeom>
          <a:noFill/>
          <a:ln/>
        </p:spPr>
        <p:txBody>
          <a:bodyPr wrap="none" lIns="0" tIns="0" rIns="0" bIns="0" rtlCol="0" anchor="t"/>
          <a:lstStyle/>
          <a:p>
            <a:pPr marL="0" indent="0" algn="l">
              <a:lnSpc>
                <a:spcPts val="1250"/>
              </a:lnSpc>
              <a:buNone/>
            </a:pPr>
            <a:r>
              <a:rPr lang="en-US" sz="1250" b="1" dirty="0">
                <a:solidFill>
                  <a:srgbClr val="333F70"/>
                </a:solidFill>
                <a:latin typeface="Unbounded Bold" pitchFamily="34" charset="0"/>
                <a:ea typeface="Unbounded Bold" pitchFamily="34" charset="-122"/>
                <a:cs typeface="Unbounded Bold" pitchFamily="34" charset="-120"/>
              </a:rPr>
              <a:t>4</a:t>
            </a:r>
            <a:endParaRPr lang="en-US" sz="1250" dirty="0"/>
          </a:p>
        </p:txBody>
      </p:sp>
      <p:sp>
        <p:nvSpPr>
          <p:cNvPr id="18" name="Text 16"/>
          <p:cNvSpPr/>
          <p:nvPr/>
        </p:nvSpPr>
        <p:spPr>
          <a:xfrm>
            <a:off x="1044773" y="3503533"/>
            <a:ext cx="3138011" cy="170855"/>
          </a:xfrm>
          <a:prstGeom prst="rect">
            <a:avLst/>
          </a:prstGeom>
          <a:noFill/>
          <a:ln/>
        </p:spPr>
        <p:txBody>
          <a:bodyPr wrap="none" lIns="0" tIns="0" rIns="0" bIns="0" rtlCol="0" anchor="t"/>
          <a:lstStyle/>
          <a:p>
            <a:pPr marL="0" indent="0" algn="l">
              <a:lnSpc>
                <a:spcPts val="1300"/>
              </a:lnSpc>
              <a:buNone/>
            </a:pPr>
            <a:r>
              <a:rPr lang="en-US" sz="1050" b="1" dirty="0">
                <a:solidFill>
                  <a:srgbClr val="333F70"/>
                </a:solidFill>
                <a:latin typeface="Unbounded Bold" pitchFamily="34" charset="0"/>
                <a:ea typeface="Unbounded Bold" pitchFamily="34" charset="-122"/>
                <a:cs typeface="Unbounded Bold" pitchFamily="34" charset="-120"/>
              </a:rPr>
              <a:t>Қазақстандық криптоалгоритмдер</a:t>
            </a:r>
            <a:endParaRPr lang="en-US" sz="1050" dirty="0"/>
          </a:p>
        </p:txBody>
      </p:sp>
      <p:sp>
        <p:nvSpPr>
          <p:cNvPr id="19" name="Text 17"/>
          <p:cNvSpPr/>
          <p:nvPr/>
        </p:nvSpPr>
        <p:spPr>
          <a:xfrm>
            <a:off x="1044773" y="3730109"/>
            <a:ext cx="13071038" cy="161687"/>
          </a:xfrm>
          <a:prstGeom prst="rect">
            <a:avLst/>
          </a:prstGeom>
          <a:noFill/>
          <a:ln/>
        </p:spPr>
        <p:txBody>
          <a:bodyPr wrap="non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Ұлттық криптографиялық стандарттар әзірленуде. ГОСТ Р 34.10, ГОСТ Р 34.11 және басқа ресейлік стандарттар қолданылады.</a:t>
            </a:r>
            <a:endParaRPr lang="en-US" sz="850" dirty="0"/>
          </a:p>
        </p:txBody>
      </p:sp>
      <p:sp>
        <p:nvSpPr>
          <p:cNvPr id="20" name="Shape 18"/>
          <p:cNvSpPr/>
          <p:nvPr/>
        </p:nvSpPr>
        <p:spPr>
          <a:xfrm>
            <a:off x="514588" y="4143137"/>
            <a:ext cx="437317" cy="656034"/>
          </a:xfrm>
          <a:prstGeom prst="roundRect">
            <a:avLst>
              <a:gd name="adj" fmla="val 36009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651272" y="4368641"/>
            <a:ext cx="163949" cy="205026"/>
          </a:xfrm>
          <a:prstGeom prst="rect">
            <a:avLst/>
          </a:prstGeom>
          <a:noFill/>
          <a:ln/>
        </p:spPr>
        <p:txBody>
          <a:bodyPr wrap="none" lIns="0" tIns="0" rIns="0" bIns="0" rtlCol="0" anchor="t"/>
          <a:lstStyle/>
          <a:p>
            <a:pPr marL="0" indent="0" algn="l">
              <a:lnSpc>
                <a:spcPts val="1250"/>
              </a:lnSpc>
              <a:buNone/>
            </a:pPr>
            <a:r>
              <a:rPr lang="en-US" sz="1250" b="1" dirty="0">
                <a:solidFill>
                  <a:srgbClr val="333F70"/>
                </a:solidFill>
                <a:latin typeface="Unbounded Bold" pitchFamily="34" charset="0"/>
                <a:ea typeface="Unbounded Bold" pitchFamily="34" charset="-122"/>
                <a:cs typeface="Unbounded Bold" pitchFamily="34" charset="-120"/>
              </a:rPr>
              <a:t>5</a:t>
            </a:r>
            <a:endParaRPr lang="en-US" sz="1250" dirty="0"/>
          </a:p>
        </p:txBody>
      </p:sp>
      <p:sp>
        <p:nvSpPr>
          <p:cNvPr id="22" name="Text 20"/>
          <p:cNvSpPr/>
          <p:nvPr/>
        </p:nvSpPr>
        <p:spPr>
          <a:xfrm>
            <a:off x="1044773" y="4252436"/>
            <a:ext cx="2523887" cy="170855"/>
          </a:xfrm>
          <a:prstGeom prst="rect">
            <a:avLst/>
          </a:prstGeom>
          <a:noFill/>
          <a:ln/>
        </p:spPr>
        <p:txBody>
          <a:bodyPr wrap="none" lIns="0" tIns="0" rIns="0" bIns="0" rtlCol="0" anchor="t"/>
          <a:lstStyle/>
          <a:p>
            <a:pPr marL="0" indent="0" algn="l">
              <a:lnSpc>
                <a:spcPts val="1300"/>
              </a:lnSpc>
              <a:buNone/>
            </a:pPr>
            <a:r>
              <a:rPr lang="en-US" sz="1050" b="1" dirty="0">
                <a:solidFill>
                  <a:srgbClr val="333F70"/>
                </a:solidFill>
                <a:latin typeface="Unbounded Bold" pitchFamily="34" charset="0"/>
                <a:ea typeface="Unbounded Bold" pitchFamily="34" charset="-122"/>
                <a:cs typeface="Unbounded Bold" pitchFamily="34" charset="-120"/>
              </a:rPr>
              <a:t>Білім беру бағдарламалары</a:t>
            </a:r>
            <a:endParaRPr lang="en-US" sz="1050" dirty="0"/>
          </a:p>
        </p:txBody>
      </p:sp>
      <p:sp>
        <p:nvSpPr>
          <p:cNvPr id="23" name="Text 21"/>
          <p:cNvSpPr/>
          <p:nvPr/>
        </p:nvSpPr>
        <p:spPr>
          <a:xfrm>
            <a:off x="1044773" y="4479012"/>
            <a:ext cx="13071038" cy="161687"/>
          </a:xfrm>
          <a:prstGeom prst="rect">
            <a:avLst/>
          </a:prstGeom>
          <a:noFill/>
          <a:ln/>
        </p:spPr>
        <p:txBody>
          <a:bodyPr wrap="non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ҚазҰУ, Satbayev University, ҚБТУ-да ақпараттық қауіпсіздік мамандары даярланады. Криптография курстары оқытылады.</a:t>
            </a:r>
            <a:endParaRPr lang="en-US" sz="850" dirty="0"/>
          </a:p>
        </p:txBody>
      </p:sp>
      <p:sp>
        <p:nvSpPr>
          <p:cNvPr id="24" name="Text 22"/>
          <p:cNvSpPr/>
          <p:nvPr/>
        </p:nvSpPr>
        <p:spPr>
          <a:xfrm>
            <a:off x="514588" y="4996577"/>
            <a:ext cx="2849880" cy="170855"/>
          </a:xfrm>
          <a:prstGeom prst="rect">
            <a:avLst/>
          </a:prstGeom>
          <a:noFill/>
          <a:ln/>
        </p:spPr>
        <p:txBody>
          <a:bodyPr wrap="none" lIns="0" tIns="0" rIns="0" bIns="0" rtlCol="0" anchor="t"/>
          <a:lstStyle/>
          <a:p>
            <a:pPr marL="0" indent="0" algn="l">
              <a:lnSpc>
                <a:spcPts val="1300"/>
              </a:lnSpc>
              <a:buNone/>
            </a:pPr>
            <a:r>
              <a:rPr lang="en-US" sz="1050" b="1" dirty="0">
                <a:solidFill>
                  <a:srgbClr val="333F70"/>
                </a:solidFill>
                <a:latin typeface="Unbounded Bold" pitchFamily="34" charset="0"/>
                <a:ea typeface="Unbounded Bold" pitchFamily="34" charset="-122"/>
                <a:cs typeface="Unbounded Bold" pitchFamily="34" charset="-120"/>
              </a:rPr>
              <a:t>Астана Хаб және инновациялар</a:t>
            </a:r>
            <a:endParaRPr lang="en-US" sz="1050" dirty="0"/>
          </a:p>
        </p:txBody>
      </p:sp>
      <p:sp>
        <p:nvSpPr>
          <p:cNvPr id="25" name="Text 23"/>
          <p:cNvSpPr/>
          <p:nvPr/>
        </p:nvSpPr>
        <p:spPr>
          <a:xfrm>
            <a:off x="514588" y="5260300"/>
            <a:ext cx="6667262" cy="323374"/>
          </a:xfrm>
          <a:prstGeom prst="rect">
            <a:avLst/>
          </a:prstGeom>
          <a:noFill/>
          <a:ln/>
        </p:spPr>
        <p:txBody>
          <a:bodyPr wrap="square" lIns="0" tIns="0" rIns="0" bIns="0" rtlCol="0" anchor="t"/>
          <a:lstStyle/>
          <a:p>
            <a:pPr marL="0" indent="0" algn="l">
              <a:lnSpc>
                <a:spcPts val="1250"/>
              </a:lnSpc>
              <a:buNone/>
            </a:pPr>
            <a:r>
              <a:rPr lang="en-US" sz="850" dirty="0">
                <a:solidFill>
                  <a:srgbClr val="333F70"/>
                </a:solidFill>
                <a:latin typeface="Open Sans" pitchFamily="34" charset="0"/>
                <a:ea typeface="Open Sans" pitchFamily="34" charset="-122"/>
                <a:cs typeface="Open Sans" pitchFamily="34" charset="-120"/>
              </a:rPr>
              <a:t>Қазақстан халықаралық технологиялық орталыққа айналуды мақсат етуде. Кибер қауіпсіздік өнімдерін әзірлеу қолдау табуда.</a:t>
            </a:r>
            <a:endParaRPr lang="en-US" sz="850" dirty="0"/>
          </a:p>
        </p:txBody>
      </p:sp>
      <p:pic>
        <p:nvPicPr>
          <p:cNvPr id="26" name="Image 0" descr="preencoded.png"/>
          <p:cNvPicPr>
            <a:picLocks noChangeAspect="1"/>
          </p:cNvPicPr>
          <p:nvPr/>
        </p:nvPicPr>
        <p:blipFill>
          <a:blip r:embed="rId3"/>
          <a:stretch>
            <a:fillRect/>
          </a:stretch>
        </p:blipFill>
        <p:spPr>
          <a:xfrm>
            <a:off x="7456170" y="5008245"/>
            <a:ext cx="5667137" cy="566713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600313"/>
            <a:ext cx="13042821" cy="1116330"/>
          </a:xfrm>
          <a:prstGeom prst="rect">
            <a:avLst/>
          </a:prstGeom>
          <a:noFill/>
          <a:ln/>
        </p:spPr>
        <p:txBody>
          <a:bodyPr wrap="squar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Танымал криптографтар мен олардың еңбектері</a:t>
            </a:r>
            <a:endParaRPr lang="en-US" sz="3500" dirty="0"/>
          </a:p>
        </p:txBody>
      </p:sp>
      <p:pic>
        <p:nvPicPr>
          <p:cNvPr id="3" name="Image 0" descr="preencoded.png"/>
          <p:cNvPicPr>
            <a:picLocks noChangeAspect="1"/>
          </p:cNvPicPr>
          <p:nvPr/>
        </p:nvPicPr>
        <p:blipFill>
          <a:blip r:embed="rId3"/>
          <a:stretch>
            <a:fillRect/>
          </a:stretch>
        </p:blipFill>
        <p:spPr>
          <a:xfrm>
            <a:off x="793790" y="2038112"/>
            <a:ext cx="1623417" cy="1623417"/>
          </a:xfrm>
          <a:prstGeom prst="rect">
            <a:avLst/>
          </a:prstGeom>
        </p:spPr>
      </p:pic>
      <p:sp>
        <p:nvSpPr>
          <p:cNvPr id="4" name="Text 1"/>
          <p:cNvSpPr/>
          <p:nvPr/>
        </p:nvSpPr>
        <p:spPr>
          <a:xfrm>
            <a:off x="793790" y="3862388"/>
            <a:ext cx="2679383"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RSA үштігі</a:t>
            </a:r>
            <a:endParaRPr lang="en-US" sz="2100" dirty="0"/>
          </a:p>
        </p:txBody>
      </p:sp>
      <p:sp>
        <p:nvSpPr>
          <p:cNvPr id="5" name="Text 2"/>
          <p:cNvSpPr/>
          <p:nvPr/>
        </p:nvSpPr>
        <p:spPr>
          <a:xfrm>
            <a:off x="793790" y="4293632"/>
            <a:ext cx="3110032" cy="1085850"/>
          </a:xfrm>
          <a:prstGeom prst="rect">
            <a:avLst/>
          </a:prstGeom>
          <a:noFill/>
          <a:ln/>
        </p:spPr>
        <p:txBody>
          <a:bodyPr wrap="square" lIns="0" tIns="0" rIns="0" bIns="0" rtlCol="0" anchor="t"/>
          <a:lstStyle/>
          <a:p>
            <a:pPr marL="0" indent="0" algn="l">
              <a:lnSpc>
                <a:spcPts val="2100"/>
              </a:lnSpc>
              <a:buNone/>
            </a:pPr>
            <a:r>
              <a:rPr lang="en-US" sz="1400" b="1" dirty="0">
                <a:solidFill>
                  <a:srgbClr val="333F70"/>
                </a:solidFill>
                <a:latin typeface="Open Sans" pitchFamily="34" charset="0"/>
                <a:ea typeface="Open Sans" pitchFamily="34" charset="-122"/>
                <a:cs typeface="Open Sans" pitchFamily="34" charset="-120"/>
              </a:rPr>
              <a:t>Рон Ривест, Ади Шамир, Леонард Адлеман</a:t>
            </a:r>
            <a:r>
              <a:rPr lang="en-US" sz="1400" dirty="0">
                <a:solidFill>
                  <a:srgbClr val="333F70"/>
                </a:solidFill>
                <a:latin typeface="Open Sans" pitchFamily="34" charset="0"/>
                <a:ea typeface="Open Sans" pitchFamily="34" charset="-122"/>
                <a:cs typeface="Open Sans" pitchFamily="34" charset="-120"/>
              </a:rPr>
              <a:t> – 1977 жылы RSA алгоритмін жасаған. Шамир Тьюринг сыйлығын алды (2002).</a:t>
            </a:r>
            <a:endParaRPr lang="en-US" sz="1400" dirty="0"/>
          </a:p>
        </p:txBody>
      </p:sp>
      <p:pic>
        <p:nvPicPr>
          <p:cNvPr id="6" name="Image 1" descr="preencoded.png"/>
          <p:cNvPicPr>
            <a:picLocks noChangeAspect="1"/>
          </p:cNvPicPr>
          <p:nvPr/>
        </p:nvPicPr>
        <p:blipFill>
          <a:blip r:embed="rId4"/>
          <a:stretch>
            <a:fillRect/>
          </a:stretch>
        </p:blipFill>
        <p:spPr>
          <a:xfrm>
            <a:off x="4104680" y="2038112"/>
            <a:ext cx="1623417" cy="1623417"/>
          </a:xfrm>
          <a:prstGeom prst="rect">
            <a:avLst/>
          </a:prstGeom>
        </p:spPr>
      </p:pic>
      <p:sp>
        <p:nvSpPr>
          <p:cNvPr id="7" name="Text 3"/>
          <p:cNvSpPr/>
          <p:nvPr/>
        </p:nvSpPr>
        <p:spPr>
          <a:xfrm>
            <a:off x="4104680" y="3862388"/>
            <a:ext cx="3056930"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Диффи-Хеллман</a:t>
            </a:r>
            <a:endParaRPr lang="en-US" sz="2100" dirty="0"/>
          </a:p>
        </p:txBody>
      </p:sp>
      <p:sp>
        <p:nvSpPr>
          <p:cNvPr id="8" name="Text 4"/>
          <p:cNvSpPr/>
          <p:nvPr/>
        </p:nvSpPr>
        <p:spPr>
          <a:xfrm>
            <a:off x="4104680" y="4293632"/>
            <a:ext cx="3110032" cy="1357313"/>
          </a:xfrm>
          <a:prstGeom prst="rect">
            <a:avLst/>
          </a:prstGeom>
          <a:noFill/>
          <a:ln/>
        </p:spPr>
        <p:txBody>
          <a:bodyPr wrap="square" lIns="0" tIns="0" rIns="0" bIns="0" rtlCol="0" anchor="t"/>
          <a:lstStyle/>
          <a:p>
            <a:pPr marL="0" indent="0" algn="l">
              <a:lnSpc>
                <a:spcPts val="2100"/>
              </a:lnSpc>
              <a:buNone/>
            </a:pPr>
            <a:r>
              <a:rPr lang="en-US" sz="1400" b="1" dirty="0">
                <a:solidFill>
                  <a:srgbClr val="333F70"/>
                </a:solidFill>
                <a:latin typeface="Open Sans" pitchFamily="34" charset="0"/>
                <a:ea typeface="Open Sans" pitchFamily="34" charset="-122"/>
                <a:cs typeface="Open Sans" pitchFamily="34" charset="-120"/>
              </a:rPr>
              <a:t>Уитфилд Диффи және Мартин Хеллман</a:t>
            </a:r>
            <a:r>
              <a:rPr lang="en-US" sz="1400" dirty="0">
                <a:solidFill>
                  <a:srgbClr val="333F70"/>
                </a:solidFill>
                <a:latin typeface="Open Sans" pitchFamily="34" charset="0"/>
                <a:ea typeface="Open Sans" pitchFamily="34" charset="-122"/>
                <a:cs typeface="Open Sans" pitchFamily="34" charset="-120"/>
              </a:rPr>
              <a:t> – асимметриялық криптографияның негізін қалаушылар (1976). Тьюринг сыйлығы (2015).</a:t>
            </a:r>
            <a:endParaRPr lang="en-US" sz="1400" dirty="0"/>
          </a:p>
        </p:txBody>
      </p:sp>
      <p:pic>
        <p:nvPicPr>
          <p:cNvPr id="9" name="Image 2" descr="preencoded.png"/>
          <p:cNvPicPr>
            <a:picLocks noChangeAspect="1"/>
          </p:cNvPicPr>
          <p:nvPr/>
        </p:nvPicPr>
        <p:blipFill>
          <a:blip r:embed="rId5"/>
          <a:stretch>
            <a:fillRect/>
          </a:stretch>
        </p:blipFill>
        <p:spPr>
          <a:xfrm>
            <a:off x="7415570" y="2038112"/>
            <a:ext cx="1623417" cy="1623417"/>
          </a:xfrm>
          <a:prstGeom prst="rect">
            <a:avLst/>
          </a:prstGeom>
        </p:spPr>
      </p:pic>
      <p:sp>
        <p:nvSpPr>
          <p:cNvPr id="10" name="Text 5"/>
          <p:cNvSpPr/>
          <p:nvPr/>
        </p:nvSpPr>
        <p:spPr>
          <a:xfrm>
            <a:off x="7415570" y="3862388"/>
            <a:ext cx="2679383"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Ралф Меркл</a:t>
            </a:r>
            <a:endParaRPr lang="en-US" sz="2100" dirty="0"/>
          </a:p>
        </p:txBody>
      </p:sp>
      <p:sp>
        <p:nvSpPr>
          <p:cNvPr id="11" name="Text 6"/>
          <p:cNvSpPr/>
          <p:nvPr/>
        </p:nvSpPr>
        <p:spPr>
          <a:xfrm>
            <a:off x="7415570" y="4293632"/>
            <a:ext cx="3110032" cy="1085850"/>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Диффи-Хеллманмен бірге ашық кілт криптографиясын дербес ойлап тапқан. Merkle tree – блокчейнде қолданылады.</a:t>
            </a:r>
            <a:endParaRPr lang="en-US" sz="1400" dirty="0"/>
          </a:p>
        </p:txBody>
      </p:sp>
      <p:pic>
        <p:nvPicPr>
          <p:cNvPr id="12" name="Image 3" descr="preencoded.png"/>
          <p:cNvPicPr>
            <a:picLocks noChangeAspect="1"/>
          </p:cNvPicPr>
          <p:nvPr/>
        </p:nvPicPr>
        <p:blipFill>
          <a:blip r:embed="rId6"/>
          <a:stretch>
            <a:fillRect/>
          </a:stretch>
        </p:blipFill>
        <p:spPr>
          <a:xfrm>
            <a:off x="10726460" y="2038112"/>
            <a:ext cx="1623417" cy="1623417"/>
          </a:xfrm>
          <a:prstGeom prst="rect">
            <a:avLst/>
          </a:prstGeom>
        </p:spPr>
      </p:pic>
      <p:sp>
        <p:nvSpPr>
          <p:cNvPr id="13" name="Text 7"/>
          <p:cNvSpPr/>
          <p:nvPr/>
        </p:nvSpPr>
        <p:spPr>
          <a:xfrm>
            <a:off x="10726460" y="3862388"/>
            <a:ext cx="2679383"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Клод Шеннон</a:t>
            </a:r>
            <a:endParaRPr lang="en-US" sz="2100" dirty="0"/>
          </a:p>
        </p:txBody>
      </p:sp>
      <p:sp>
        <p:nvSpPr>
          <p:cNvPr id="14" name="Text 8"/>
          <p:cNvSpPr/>
          <p:nvPr/>
        </p:nvSpPr>
        <p:spPr>
          <a:xfrm>
            <a:off x="10726460" y="4293632"/>
            <a:ext cx="3110151" cy="1085850"/>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"Криптографияның атасы" – 1945-49 жж. ақпарат теориясы мен криптографияның математикалық негізін қалады.</a:t>
            </a:r>
            <a:endParaRPr lang="en-US" sz="1400" dirty="0"/>
          </a:p>
        </p:txBody>
      </p:sp>
      <p:pic>
        <p:nvPicPr>
          <p:cNvPr id="15" name="Image 4" descr="preencoded.png"/>
          <p:cNvPicPr>
            <a:picLocks noChangeAspect="1"/>
          </p:cNvPicPr>
          <p:nvPr/>
        </p:nvPicPr>
        <p:blipFill>
          <a:blip r:embed="rId7"/>
          <a:stretch>
            <a:fillRect/>
          </a:stretch>
        </p:blipFill>
        <p:spPr>
          <a:xfrm>
            <a:off x="793790" y="5972413"/>
            <a:ext cx="1623417" cy="1623417"/>
          </a:xfrm>
          <a:prstGeom prst="rect">
            <a:avLst/>
          </a:prstGeom>
        </p:spPr>
      </p:pic>
      <p:sp>
        <p:nvSpPr>
          <p:cNvPr id="16" name="Text 9"/>
          <p:cNvSpPr/>
          <p:nvPr/>
        </p:nvSpPr>
        <p:spPr>
          <a:xfrm>
            <a:off x="793790" y="7796689"/>
            <a:ext cx="3110032" cy="669608"/>
          </a:xfrm>
          <a:prstGeom prst="rect">
            <a:avLst/>
          </a:prstGeom>
          <a:noFill/>
          <a:ln/>
        </p:spPr>
        <p:txBody>
          <a:bodyPr wrap="squar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Дамен мен Риймен</a:t>
            </a:r>
            <a:endParaRPr lang="en-US" sz="2100" dirty="0"/>
          </a:p>
        </p:txBody>
      </p:sp>
      <p:sp>
        <p:nvSpPr>
          <p:cNvPr id="17" name="Text 10"/>
          <p:cNvSpPr/>
          <p:nvPr/>
        </p:nvSpPr>
        <p:spPr>
          <a:xfrm>
            <a:off x="793790" y="8562737"/>
            <a:ext cx="3110032" cy="1085850"/>
          </a:xfrm>
          <a:prstGeom prst="rect">
            <a:avLst/>
          </a:prstGeom>
          <a:noFill/>
          <a:ln/>
        </p:spPr>
        <p:txBody>
          <a:bodyPr wrap="square" lIns="0" tIns="0" rIns="0" bIns="0" rtlCol="0" anchor="t"/>
          <a:lstStyle/>
          <a:p>
            <a:pPr marL="0" indent="0" algn="l">
              <a:lnSpc>
                <a:spcPts val="2100"/>
              </a:lnSpc>
              <a:buNone/>
            </a:pPr>
            <a:r>
              <a:rPr lang="en-US" sz="1400" b="1" dirty="0">
                <a:solidFill>
                  <a:srgbClr val="333F70"/>
                </a:solidFill>
                <a:latin typeface="Open Sans" pitchFamily="34" charset="0"/>
                <a:ea typeface="Open Sans" pitchFamily="34" charset="-122"/>
                <a:cs typeface="Open Sans" pitchFamily="34" charset="-120"/>
              </a:rPr>
              <a:t>Жоан Дамен және Винсент Риймен</a:t>
            </a:r>
            <a:r>
              <a:rPr lang="en-US" sz="1400" dirty="0">
                <a:solidFill>
                  <a:srgbClr val="333F70"/>
                </a:solidFill>
                <a:latin typeface="Open Sans" pitchFamily="34" charset="0"/>
                <a:ea typeface="Open Sans" pitchFamily="34" charset="-122"/>
                <a:cs typeface="Open Sans" pitchFamily="34" charset="-120"/>
              </a:rPr>
              <a:t> – бельгиялық криптографтар, Rijndael/AES авторлары (1998-2001).</a:t>
            </a:r>
            <a:endParaRPr lang="en-US" sz="1400" dirty="0"/>
          </a:p>
        </p:txBody>
      </p:sp>
      <p:pic>
        <p:nvPicPr>
          <p:cNvPr id="18" name="Image 5" descr="preencoded.png"/>
          <p:cNvPicPr>
            <a:picLocks noChangeAspect="1"/>
          </p:cNvPicPr>
          <p:nvPr/>
        </p:nvPicPr>
        <p:blipFill>
          <a:blip r:embed="rId8"/>
          <a:stretch>
            <a:fillRect/>
          </a:stretch>
        </p:blipFill>
        <p:spPr>
          <a:xfrm>
            <a:off x="4104680" y="5972413"/>
            <a:ext cx="1623417" cy="1623417"/>
          </a:xfrm>
          <a:prstGeom prst="rect">
            <a:avLst/>
          </a:prstGeom>
        </p:spPr>
      </p:pic>
      <p:sp>
        <p:nvSpPr>
          <p:cNvPr id="19" name="Text 11"/>
          <p:cNvSpPr/>
          <p:nvPr/>
        </p:nvSpPr>
        <p:spPr>
          <a:xfrm>
            <a:off x="4104680" y="7796689"/>
            <a:ext cx="2679383"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Брюс Шнайер</a:t>
            </a:r>
            <a:endParaRPr lang="en-US" sz="2100" dirty="0"/>
          </a:p>
        </p:txBody>
      </p:sp>
      <p:sp>
        <p:nvSpPr>
          <p:cNvPr id="20" name="Text 12"/>
          <p:cNvSpPr/>
          <p:nvPr/>
        </p:nvSpPr>
        <p:spPr>
          <a:xfrm>
            <a:off x="4104680" y="8227933"/>
            <a:ext cx="3110032" cy="1085850"/>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Танымал қауіпсіздік сарапшысы, "Applied Cryptography" кітабының авторы. Blowfish және Twofish алгоритмдерін жасаған.</a:t>
            </a:r>
            <a:endParaRPr lang="en-US" sz="1400" dirty="0"/>
          </a:p>
        </p:txBody>
      </p:sp>
      <p:sp>
        <p:nvSpPr>
          <p:cNvPr id="21" name="Text 13"/>
          <p:cNvSpPr/>
          <p:nvPr/>
        </p:nvSpPr>
        <p:spPr>
          <a:xfrm>
            <a:off x="793790" y="9829443"/>
            <a:ext cx="13042821"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Бұл ғалымдардың еңбектері қазіргі цифрлық әлемнің қауіпсіздігін қамтамасыз етуде. Олардың жасаған алгоритмдері күнделікті миллиардтаған транзакцияларды қорғайды.</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93790" y="1057275"/>
            <a:ext cx="13042821" cy="1116330"/>
          </a:xfrm>
          <a:prstGeom prst="rect">
            <a:avLst/>
          </a:prstGeom>
          <a:noFill/>
          <a:ln/>
        </p:spPr>
        <p:txBody>
          <a:bodyPr wrap="squar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Қауіпсіздік инциденттері мен шифрлеудің рөлі</a:t>
            </a:r>
            <a:endParaRPr lang="en-US" sz="3500" dirty="0"/>
          </a:p>
        </p:txBody>
      </p:sp>
      <p:sp>
        <p:nvSpPr>
          <p:cNvPr id="3" name="Shape 1"/>
          <p:cNvSpPr/>
          <p:nvPr/>
        </p:nvSpPr>
        <p:spPr>
          <a:xfrm>
            <a:off x="7303770" y="2495074"/>
            <a:ext cx="22860" cy="7420332"/>
          </a:xfrm>
          <a:prstGeom prst="roundRect">
            <a:avLst>
              <a:gd name="adj" fmla="val 328186"/>
            </a:avLst>
          </a:prstGeom>
          <a:solidFill>
            <a:srgbClr val="BCDBD4"/>
          </a:solidFill>
          <a:ln/>
        </p:spPr>
        <p:txBody>
          <a:bodyPr/>
          <a:lstStyle/>
          <a:p>
            <a:endParaRPr lang="ru-RU"/>
          </a:p>
        </p:txBody>
      </p:sp>
      <p:sp>
        <p:nvSpPr>
          <p:cNvPr id="4" name="Shape 2"/>
          <p:cNvSpPr/>
          <p:nvPr/>
        </p:nvSpPr>
        <p:spPr>
          <a:xfrm>
            <a:off x="6601361" y="2684502"/>
            <a:ext cx="535781" cy="22860"/>
          </a:xfrm>
          <a:prstGeom prst="roundRect">
            <a:avLst>
              <a:gd name="adj" fmla="val 328186"/>
            </a:avLst>
          </a:prstGeom>
          <a:solidFill>
            <a:srgbClr val="BCDBD4"/>
          </a:solidFill>
          <a:ln/>
        </p:spPr>
        <p:txBody>
          <a:bodyPr/>
          <a:lstStyle/>
          <a:p>
            <a:endParaRPr lang="ru-RU"/>
          </a:p>
        </p:txBody>
      </p:sp>
      <p:sp>
        <p:nvSpPr>
          <p:cNvPr id="5" name="Shape 3"/>
          <p:cNvSpPr/>
          <p:nvPr/>
        </p:nvSpPr>
        <p:spPr>
          <a:xfrm>
            <a:off x="7114282" y="2495074"/>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7181195" y="2528471"/>
            <a:ext cx="267891" cy="334923"/>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1</a:t>
            </a:r>
            <a:endParaRPr lang="en-US" sz="2100" dirty="0"/>
          </a:p>
        </p:txBody>
      </p:sp>
      <p:sp>
        <p:nvSpPr>
          <p:cNvPr id="7" name="Text 5"/>
          <p:cNvSpPr/>
          <p:nvPr/>
        </p:nvSpPr>
        <p:spPr>
          <a:xfrm>
            <a:off x="2131814" y="2556391"/>
            <a:ext cx="4290298" cy="278963"/>
          </a:xfrm>
          <a:prstGeom prst="rect">
            <a:avLst/>
          </a:prstGeom>
          <a:noFill/>
          <a:ln/>
        </p:spPr>
        <p:txBody>
          <a:bodyPr wrap="none" lIns="0" tIns="0" rIns="0" bIns="0" rtlCol="0" anchor="t"/>
          <a:lstStyle/>
          <a:p>
            <a:pPr marL="0" indent="0" algn="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2013 – Эдвард Сноуден ашуы</a:t>
            </a:r>
            <a:endParaRPr lang="en-US" sz="1750" dirty="0"/>
          </a:p>
        </p:txBody>
      </p:sp>
      <p:sp>
        <p:nvSpPr>
          <p:cNvPr id="8" name="Text 6"/>
          <p:cNvSpPr/>
          <p:nvPr/>
        </p:nvSpPr>
        <p:spPr>
          <a:xfrm>
            <a:off x="793790" y="2931795"/>
            <a:ext cx="5628323" cy="814388"/>
          </a:xfrm>
          <a:prstGeom prst="rect">
            <a:avLst/>
          </a:prstGeom>
          <a:noFill/>
          <a:ln/>
        </p:spPr>
        <p:txBody>
          <a:bodyPr wrap="square" lIns="0" tIns="0" rIns="0" bIns="0" rtlCol="0" anchor="t"/>
          <a:lstStyle/>
          <a:p>
            <a:pPr marL="0" indent="0" algn="r">
              <a:lnSpc>
                <a:spcPts val="2100"/>
              </a:lnSpc>
              <a:buNone/>
            </a:pPr>
            <a:r>
              <a:rPr lang="en-US" sz="1400" dirty="0">
                <a:solidFill>
                  <a:srgbClr val="333F70"/>
                </a:solidFill>
                <a:latin typeface="Open Sans" pitchFamily="34" charset="0"/>
                <a:ea typeface="Open Sans" pitchFamily="34" charset="-122"/>
                <a:cs typeface="Open Sans" pitchFamily="34" charset="-120"/>
              </a:rPr>
              <a:t>АҚШ-тың NSA және Британияның GCHQ арнайы қызметтері әлемдік байланысты кең ауқымда тыңдап отырғаны анықталды. PRISM, XKeyscore бағдарламалары ашылды.</a:t>
            </a:r>
            <a:endParaRPr lang="en-US" sz="1400" dirty="0"/>
          </a:p>
        </p:txBody>
      </p:sp>
      <p:sp>
        <p:nvSpPr>
          <p:cNvPr id="9" name="Text 7"/>
          <p:cNvSpPr/>
          <p:nvPr/>
        </p:nvSpPr>
        <p:spPr>
          <a:xfrm>
            <a:off x="793790" y="3842623"/>
            <a:ext cx="5628323" cy="542925"/>
          </a:xfrm>
          <a:prstGeom prst="rect">
            <a:avLst/>
          </a:prstGeom>
          <a:noFill/>
          <a:ln/>
        </p:spPr>
        <p:txBody>
          <a:bodyPr wrap="square" lIns="0" tIns="0" rIns="0" bIns="0" rtlCol="0" anchor="t"/>
          <a:lstStyle/>
          <a:p>
            <a:pPr marL="0" indent="0" algn="r">
              <a:lnSpc>
                <a:spcPts val="2100"/>
              </a:lnSpc>
              <a:buNone/>
            </a:pPr>
            <a:r>
              <a:rPr lang="en-US" sz="1400" b="1" dirty="0">
                <a:solidFill>
                  <a:srgbClr val="333F70"/>
                </a:solidFill>
                <a:latin typeface="Open Sans" pitchFamily="34" charset="0"/>
                <a:ea typeface="Open Sans" pitchFamily="34" charset="-122"/>
                <a:cs typeface="Open Sans" pitchFamily="34" charset="-120"/>
              </a:rPr>
              <a:t>Нәтижесі:</a:t>
            </a:r>
            <a:r>
              <a:rPr lang="en-US" sz="1400" dirty="0">
                <a:solidFill>
                  <a:srgbClr val="333F70"/>
                </a:solidFill>
                <a:latin typeface="Open Sans" pitchFamily="34" charset="0"/>
                <a:ea typeface="Open Sans" pitchFamily="34" charset="-122"/>
                <a:cs typeface="Open Sans" pitchFamily="34" charset="-120"/>
              </a:rPr>
              <a:t> Күшті шифрлеуге деген сұраныс күрт өсті. WhatsApp, Signal, Telegram end-to-end шифрлеуді енгізді.</a:t>
            </a:r>
            <a:endParaRPr lang="en-US" sz="1400" dirty="0"/>
          </a:p>
        </p:txBody>
      </p:sp>
      <p:sp>
        <p:nvSpPr>
          <p:cNvPr id="10" name="Shape 8"/>
          <p:cNvSpPr/>
          <p:nvPr/>
        </p:nvSpPr>
        <p:spPr>
          <a:xfrm>
            <a:off x="7493258" y="3720465"/>
            <a:ext cx="535781" cy="22860"/>
          </a:xfrm>
          <a:prstGeom prst="roundRect">
            <a:avLst>
              <a:gd name="adj" fmla="val 328186"/>
            </a:avLst>
          </a:prstGeom>
          <a:solidFill>
            <a:srgbClr val="BCDBD4"/>
          </a:solidFill>
          <a:ln/>
        </p:spPr>
        <p:txBody>
          <a:bodyPr/>
          <a:lstStyle/>
          <a:p>
            <a:endParaRPr lang="ru-RU"/>
          </a:p>
        </p:txBody>
      </p:sp>
      <p:sp>
        <p:nvSpPr>
          <p:cNvPr id="11" name="Shape 9"/>
          <p:cNvSpPr/>
          <p:nvPr/>
        </p:nvSpPr>
        <p:spPr>
          <a:xfrm>
            <a:off x="7114282" y="3531037"/>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7181195" y="3564434"/>
            <a:ext cx="267891" cy="334923"/>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2</a:t>
            </a:r>
            <a:endParaRPr lang="en-US" sz="2100" dirty="0"/>
          </a:p>
        </p:txBody>
      </p:sp>
      <p:sp>
        <p:nvSpPr>
          <p:cNvPr id="13" name="Text 11"/>
          <p:cNvSpPr/>
          <p:nvPr/>
        </p:nvSpPr>
        <p:spPr>
          <a:xfrm>
            <a:off x="8208288" y="3592354"/>
            <a:ext cx="5560457"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2014 – Heartbleed (OpenSSL осалдығы)</a:t>
            </a:r>
            <a:endParaRPr lang="en-US" sz="1750" dirty="0"/>
          </a:p>
        </p:txBody>
      </p:sp>
      <p:sp>
        <p:nvSpPr>
          <p:cNvPr id="14" name="Text 12"/>
          <p:cNvSpPr/>
          <p:nvPr/>
        </p:nvSpPr>
        <p:spPr>
          <a:xfrm>
            <a:off x="8208288" y="3967758"/>
            <a:ext cx="5628323"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OpenSSL кітапханасында сыни қате табылды. Миллиондаған сервер осал болды, жеке кілттер жәнe құпия деректер ұрланды.</a:t>
            </a:r>
            <a:endParaRPr lang="en-US" sz="1400" dirty="0"/>
          </a:p>
        </p:txBody>
      </p:sp>
      <p:sp>
        <p:nvSpPr>
          <p:cNvPr id="15" name="Text 13"/>
          <p:cNvSpPr/>
          <p:nvPr/>
        </p:nvSpPr>
        <p:spPr>
          <a:xfrm>
            <a:off x="8208288" y="4607123"/>
            <a:ext cx="5628323" cy="542925"/>
          </a:xfrm>
          <a:prstGeom prst="rect">
            <a:avLst/>
          </a:prstGeom>
          <a:noFill/>
          <a:ln/>
        </p:spPr>
        <p:txBody>
          <a:bodyPr wrap="square" lIns="0" tIns="0" rIns="0" bIns="0" rtlCol="0" anchor="t"/>
          <a:lstStyle/>
          <a:p>
            <a:pPr marL="0" indent="0" algn="l">
              <a:lnSpc>
                <a:spcPts val="2100"/>
              </a:lnSpc>
              <a:buNone/>
            </a:pPr>
            <a:r>
              <a:rPr lang="en-US" sz="1400" b="1" dirty="0">
                <a:solidFill>
                  <a:srgbClr val="333F70"/>
                </a:solidFill>
                <a:latin typeface="Open Sans" pitchFamily="34" charset="0"/>
                <a:ea typeface="Open Sans" pitchFamily="34" charset="-122"/>
                <a:cs typeface="Open Sans" pitchFamily="34" charset="-120"/>
              </a:rPr>
              <a:t>Сабақ:</a:t>
            </a:r>
            <a:r>
              <a:rPr lang="en-US" sz="1400" dirty="0">
                <a:solidFill>
                  <a:srgbClr val="333F70"/>
                </a:solidFill>
                <a:latin typeface="Open Sans" pitchFamily="34" charset="0"/>
                <a:ea typeface="Open Sans" pitchFamily="34" charset="-122"/>
                <a:cs typeface="Open Sans" pitchFamily="34" charset="-120"/>
              </a:rPr>
              <a:t> Ашық бастапқы кодтың маңыздылығы және криптографиялық кітапханаларды мұқият тексеру қажеттілігі.</a:t>
            </a:r>
            <a:endParaRPr lang="en-US" sz="1400" dirty="0"/>
          </a:p>
        </p:txBody>
      </p:sp>
      <p:sp>
        <p:nvSpPr>
          <p:cNvPr id="16" name="Shape 14"/>
          <p:cNvSpPr/>
          <p:nvPr/>
        </p:nvSpPr>
        <p:spPr>
          <a:xfrm>
            <a:off x="6601361" y="4896445"/>
            <a:ext cx="535781" cy="22860"/>
          </a:xfrm>
          <a:prstGeom prst="roundRect">
            <a:avLst>
              <a:gd name="adj" fmla="val 328186"/>
            </a:avLst>
          </a:prstGeom>
          <a:solidFill>
            <a:srgbClr val="BCDBD4"/>
          </a:solidFill>
          <a:ln/>
        </p:spPr>
        <p:txBody>
          <a:bodyPr/>
          <a:lstStyle/>
          <a:p>
            <a:endParaRPr lang="ru-RU"/>
          </a:p>
        </p:txBody>
      </p:sp>
      <p:sp>
        <p:nvSpPr>
          <p:cNvPr id="17" name="Shape 15"/>
          <p:cNvSpPr/>
          <p:nvPr/>
        </p:nvSpPr>
        <p:spPr>
          <a:xfrm>
            <a:off x="7114282" y="4707017"/>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8" name="Text 16"/>
          <p:cNvSpPr/>
          <p:nvPr/>
        </p:nvSpPr>
        <p:spPr>
          <a:xfrm>
            <a:off x="7181195" y="4740414"/>
            <a:ext cx="267891" cy="334923"/>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3</a:t>
            </a:r>
            <a:endParaRPr lang="en-US" sz="2100" dirty="0"/>
          </a:p>
        </p:txBody>
      </p:sp>
      <p:sp>
        <p:nvSpPr>
          <p:cNvPr id="19" name="Text 17"/>
          <p:cNvSpPr/>
          <p:nvPr/>
        </p:nvSpPr>
        <p:spPr>
          <a:xfrm>
            <a:off x="2123123" y="4768334"/>
            <a:ext cx="4298990" cy="278963"/>
          </a:xfrm>
          <a:prstGeom prst="rect">
            <a:avLst/>
          </a:prstGeom>
          <a:noFill/>
          <a:ln/>
        </p:spPr>
        <p:txBody>
          <a:bodyPr wrap="none" lIns="0" tIns="0" rIns="0" bIns="0" rtlCol="0" anchor="t"/>
          <a:lstStyle/>
          <a:p>
            <a:pPr marL="0" indent="0" algn="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2017 – WannaCry ransomware</a:t>
            </a:r>
            <a:endParaRPr lang="en-US" sz="1750" dirty="0"/>
          </a:p>
        </p:txBody>
      </p:sp>
      <p:sp>
        <p:nvSpPr>
          <p:cNvPr id="20" name="Text 18"/>
          <p:cNvSpPr/>
          <p:nvPr/>
        </p:nvSpPr>
        <p:spPr>
          <a:xfrm>
            <a:off x="793790" y="5143738"/>
            <a:ext cx="5628323" cy="814388"/>
          </a:xfrm>
          <a:prstGeom prst="rect">
            <a:avLst/>
          </a:prstGeom>
          <a:noFill/>
          <a:ln/>
        </p:spPr>
        <p:txBody>
          <a:bodyPr wrap="square" lIns="0" tIns="0" rIns="0" bIns="0" rtlCol="0" anchor="t"/>
          <a:lstStyle/>
          <a:p>
            <a:pPr marL="0" indent="0" algn="r">
              <a:lnSpc>
                <a:spcPts val="2100"/>
              </a:lnSpc>
              <a:buNone/>
            </a:pPr>
            <a:r>
              <a:rPr lang="en-US" sz="1400" dirty="0">
                <a:solidFill>
                  <a:srgbClr val="333F70"/>
                </a:solidFill>
                <a:latin typeface="Open Sans" pitchFamily="34" charset="0"/>
                <a:ea typeface="Open Sans" pitchFamily="34" charset="-122"/>
                <a:cs typeface="Open Sans" pitchFamily="34" charset="-120"/>
              </a:rPr>
              <a:t>Windows-тағы EternalBlue осалдығын пайдаланып, ransomware 150+ елде жүздеген мың компьютерді шифрлады. Денсаулық сақтау, банктер зардап шекті.</a:t>
            </a:r>
            <a:endParaRPr lang="en-US" sz="1400" dirty="0"/>
          </a:p>
        </p:txBody>
      </p:sp>
      <p:sp>
        <p:nvSpPr>
          <p:cNvPr id="21" name="Text 19"/>
          <p:cNvSpPr/>
          <p:nvPr/>
        </p:nvSpPr>
        <p:spPr>
          <a:xfrm>
            <a:off x="793790" y="6054566"/>
            <a:ext cx="5628323" cy="542925"/>
          </a:xfrm>
          <a:prstGeom prst="rect">
            <a:avLst/>
          </a:prstGeom>
          <a:noFill/>
          <a:ln/>
        </p:spPr>
        <p:txBody>
          <a:bodyPr wrap="square" lIns="0" tIns="0" rIns="0" bIns="0" rtlCol="0" anchor="t"/>
          <a:lstStyle/>
          <a:p>
            <a:pPr marL="0" indent="0" algn="r">
              <a:lnSpc>
                <a:spcPts val="2100"/>
              </a:lnSpc>
              <a:buNone/>
            </a:pPr>
            <a:r>
              <a:rPr lang="en-US" sz="1400" b="1" dirty="0">
                <a:solidFill>
                  <a:srgbClr val="333F70"/>
                </a:solidFill>
                <a:latin typeface="Open Sans" pitchFamily="34" charset="0"/>
                <a:ea typeface="Open Sans" pitchFamily="34" charset="-122"/>
                <a:cs typeface="Open Sans" pitchFamily="34" charset="-120"/>
              </a:rPr>
              <a:t>Қорғаныс:</a:t>
            </a:r>
            <a:r>
              <a:rPr lang="en-US" sz="1400" dirty="0">
                <a:solidFill>
                  <a:srgbClr val="333F70"/>
                </a:solidFill>
                <a:latin typeface="Open Sans" pitchFamily="34" charset="0"/>
                <a:ea typeface="Open Sans" pitchFamily="34" charset="-122"/>
                <a:cs typeface="Open Sans" pitchFamily="34" charset="-120"/>
              </a:rPr>
              <a:t> Дұрыс резервтік көшірмелер мен шифрлеу зардапты азайтуға көмектесті.</a:t>
            </a:r>
            <a:endParaRPr lang="en-US" sz="1400" dirty="0"/>
          </a:p>
        </p:txBody>
      </p:sp>
      <p:sp>
        <p:nvSpPr>
          <p:cNvPr id="22" name="Shape 20"/>
          <p:cNvSpPr/>
          <p:nvPr/>
        </p:nvSpPr>
        <p:spPr>
          <a:xfrm>
            <a:off x="7493258" y="6002417"/>
            <a:ext cx="535781" cy="22860"/>
          </a:xfrm>
          <a:prstGeom prst="roundRect">
            <a:avLst>
              <a:gd name="adj" fmla="val 328186"/>
            </a:avLst>
          </a:prstGeom>
          <a:solidFill>
            <a:srgbClr val="BCDBD4"/>
          </a:solidFill>
          <a:ln/>
        </p:spPr>
        <p:txBody>
          <a:bodyPr/>
          <a:lstStyle/>
          <a:p>
            <a:endParaRPr lang="ru-RU"/>
          </a:p>
        </p:txBody>
      </p:sp>
      <p:sp>
        <p:nvSpPr>
          <p:cNvPr id="23" name="Shape 21"/>
          <p:cNvSpPr/>
          <p:nvPr/>
        </p:nvSpPr>
        <p:spPr>
          <a:xfrm>
            <a:off x="7114282" y="5812988"/>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4" name="Text 22"/>
          <p:cNvSpPr/>
          <p:nvPr/>
        </p:nvSpPr>
        <p:spPr>
          <a:xfrm>
            <a:off x="7181195" y="5846385"/>
            <a:ext cx="267891" cy="334923"/>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4</a:t>
            </a:r>
            <a:endParaRPr lang="en-US" sz="2100" dirty="0"/>
          </a:p>
        </p:txBody>
      </p:sp>
      <p:sp>
        <p:nvSpPr>
          <p:cNvPr id="25" name="Text 23"/>
          <p:cNvSpPr/>
          <p:nvPr/>
        </p:nvSpPr>
        <p:spPr>
          <a:xfrm>
            <a:off x="8208288" y="5874306"/>
            <a:ext cx="5490210"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2018 – Cambridge Analytica скандалы</a:t>
            </a:r>
            <a:endParaRPr lang="en-US" sz="1750" dirty="0"/>
          </a:p>
        </p:txBody>
      </p:sp>
      <p:sp>
        <p:nvSpPr>
          <p:cNvPr id="26" name="Text 24"/>
          <p:cNvSpPr/>
          <p:nvPr/>
        </p:nvSpPr>
        <p:spPr>
          <a:xfrm>
            <a:off x="8208288" y="6249710"/>
            <a:ext cx="5628323"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Facebook пайдаланушыларының деректері рұқсатсыз жиналып, саяси мақсаттарда қолданылды. 87 миллион адам әсер етті.</a:t>
            </a:r>
            <a:endParaRPr lang="en-US" sz="1400" dirty="0"/>
          </a:p>
        </p:txBody>
      </p:sp>
      <p:sp>
        <p:nvSpPr>
          <p:cNvPr id="27" name="Text 25"/>
          <p:cNvSpPr/>
          <p:nvPr/>
        </p:nvSpPr>
        <p:spPr>
          <a:xfrm>
            <a:off x="8208288" y="6889075"/>
            <a:ext cx="5628323" cy="542925"/>
          </a:xfrm>
          <a:prstGeom prst="rect">
            <a:avLst/>
          </a:prstGeom>
          <a:noFill/>
          <a:ln/>
        </p:spPr>
        <p:txBody>
          <a:bodyPr wrap="square" lIns="0" tIns="0" rIns="0" bIns="0" rtlCol="0" anchor="t"/>
          <a:lstStyle/>
          <a:p>
            <a:pPr marL="0" indent="0" algn="l">
              <a:lnSpc>
                <a:spcPts val="2100"/>
              </a:lnSpc>
              <a:buNone/>
            </a:pPr>
            <a:r>
              <a:rPr lang="en-US" sz="1400" b="1" dirty="0">
                <a:solidFill>
                  <a:srgbClr val="333F70"/>
                </a:solidFill>
                <a:latin typeface="Open Sans" pitchFamily="34" charset="0"/>
                <a:ea typeface="Open Sans" pitchFamily="34" charset="-122"/>
                <a:cs typeface="Open Sans" pitchFamily="34" charset="-120"/>
              </a:rPr>
              <a:t>Шешім:</a:t>
            </a:r>
            <a:r>
              <a:rPr lang="en-US" sz="1400" dirty="0">
                <a:solidFill>
                  <a:srgbClr val="333F70"/>
                </a:solidFill>
                <a:latin typeface="Open Sans" pitchFamily="34" charset="0"/>
                <a:ea typeface="Open Sans" pitchFamily="34" charset="-122"/>
                <a:cs typeface="Open Sans" pitchFamily="34" charset="-120"/>
              </a:rPr>
              <a:t> Деректерді шифрлеу және қатаң қол жеткізу бақылауының маңыздылығы.</a:t>
            </a:r>
            <a:endParaRPr lang="en-US" sz="1400" dirty="0"/>
          </a:p>
        </p:txBody>
      </p:sp>
      <p:sp>
        <p:nvSpPr>
          <p:cNvPr id="28" name="Shape 26"/>
          <p:cNvSpPr/>
          <p:nvPr/>
        </p:nvSpPr>
        <p:spPr>
          <a:xfrm>
            <a:off x="6601361" y="7108388"/>
            <a:ext cx="535781" cy="22860"/>
          </a:xfrm>
          <a:prstGeom prst="roundRect">
            <a:avLst>
              <a:gd name="adj" fmla="val 328186"/>
            </a:avLst>
          </a:prstGeom>
          <a:solidFill>
            <a:srgbClr val="BCDBD4"/>
          </a:solidFill>
          <a:ln/>
        </p:spPr>
        <p:txBody>
          <a:bodyPr/>
          <a:lstStyle/>
          <a:p>
            <a:endParaRPr lang="ru-RU"/>
          </a:p>
        </p:txBody>
      </p:sp>
      <p:sp>
        <p:nvSpPr>
          <p:cNvPr id="29" name="Shape 27"/>
          <p:cNvSpPr/>
          <p:nvPr/>
        </p:nvSpPr>
        <p:spPr>
          <a:xfrm>
            <a:off x="7114282" y="6918960"/>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30" name="Text 28"/>
          <p:cNvSpPr/>
          <p:nvPr/>
        </p:nvSpPr>
        <p:spPr>
          <a:xfrm>
            <a:off x="7181195" y="6952357"/>
            <a:ext cx="267891" cy="334923"/>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5</a:t>
            </a:r>
            <a:endParaRPr lang="en-US" sz="2100" dirty="0"/>
          </a:p>
        </p:txBody>
      </p:sp>
      <p:sp>
        <p:nvSpPr>
          <p:cNvPr id="31" name="Text 29"/>
          <p:cNvSpPr/>
          <p:nvPr/>
        </p:nvSpPr>
        <p:spPr>
          <a:xfrm>
            <a:off x="1727716" y="6980277"/>
            <a:ext cx="4694396" cy="278963"/>
          </a:xfrm>
          <a:prstGeom prst="rect">
            <a:avLst/>
          </a:prstGeom>
          <a:noFill/>
          <a:ln/>
        </p:spPr>
        <p:txBody>
          <a:bodyPr wrap="none" lIns="0" tIns="0" rIns="0" bIns="0" rtlCol="0" anchor="t"/>
          <a:lstStyle/>
          <a:p>
            <a:pPr marL="0" indent="0" algn="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2021 – Colonial Pipeline шабуылы</a:t>
            </a:r>
            <a:endParaRPr lang="en-US" sz="1750" dirty="0"/>
          </a:p>
        </p:txBody>
      </p:sp>
      <p:sp>
        <p:nvSpPr>
          <p:cNvPr id="32" name="Text 30"/>
          <p:cNvSpPr/>
          <p:nvPr/>
        </p:nvSpPr>
        <p:spPr>
          <a:xfrm>
            <a:off x="793790" y="7355681"/>
            <a:ext cx="5628323" cy="814388"/>
          </a:xfrm>
          <a:prstGeom prst="rect">
            <a:avLst/>
          </a:prstGeom>
          <a:noFill/>
          <a:ln/>
        </p:spPr>
        <p:txBody>
          <a:bodyPr wrap="square" lIns="0" tIns="0" rIns="0" bIns="0" rtlCol="0" anchor="t"/>
          <a:lstStyle/>
          <a:p>
            <a:pPr marL="0" indent="0" algn="r">
              <a:lnSpc>
                <a:spcPts val="2100"/>
              </a:lnSpc>
              <a:buNone/>
            </a:pPr>
            <a:r>
              <a:rPr lang="en-US" sz="1400" dirty="0">
                <a:solidFill>
                  <a:srgbClr val="333F70"/>
                </a:solidFill>
                <a:latin typeface="Open Sans" pitchFamily="34" charset="0"/>
                <a:ea typeface="Open Sans" pitchFamily="34" charset="-122"/>
                <a:cs typeface="Open Sans" pitchFamily="34" charset="-120"/>
              </a:rPr>
              <a:t>АҚШ-тағы майпроводын басқаратын жүйе ransomware шабуылына ұшырады. Компания $4.4 млн. төлеуге мәжбүр болды.</a:t>
            </a:r>
            <a:endParaRPr lang="en-US" sz="1400" dirty="0"/>
          </a:p>
        </p:txBody>
      </p:sp>
      <p:sp>
        <p:nvSpPr>
          <p:cNvPr id="33" name="Text 31"/>
          <p:cNvSpPr/>
          <p:nvPr/>
        </p:nvSpPr>
        <p:spPr>
          <a:xfrm>
            <a:off x="793790" y="8266509"/>
            <a:ext cx="5628323" cy="542925"/>
          </a:xfrm>
          <a:prstGeom prst="rect">
            <a:avLst/>
          </a:prstGeom>
          <a:noFill/>
          <a:ln/>
        </p:spPr>
        <p:txBody>
          <a:bodyPr wrap="square" lIns="0" tIns="0" rIns="0" bIns="0" rtlCol="0" anchor="t"/>
          <a:lstStyle/>
          <a:p>
            <a:pPr marL="0" indent="0" algn="r">
              <a:lnSpc>
                <a:spcPts val="2100"/>
              </a:lnSpc>
              <a:buNone/>
            </a:pPr>
            <a:r>
              <a:rPr lang="en-US" sz="1400" b="1" dirty="0">
                <a:solidFill>
                  <a:srgbClr val="333F70"/>
                </a:solidFill>
                <a:latin typeface="Open Sans" pitchFamily="34" charset="0"/>
                <a:ea typeface="Open Sans" pitchFamily="34" charset="-122"/>
                <a:cs typeface="Open Sans" pitchFamily="34" charset="-120"/>
              </a:rPr>
              <a:t>Салдары:</a:t>
            </a:r>
            <a:r>
              <a:rPr lang="en-US" sz="1400" dirty="0">
                <a:solidFill>
                  <a:srgbClr val="333F70"/>
                </a:solidFill>
                <a:latin typeface="Open Sans" pitchFamily="34" charset="0"/>
                <a:ea typeface="Open Sans" pitchFamily="34" charset="-122"/>
                <a:cs typeface="Open Sans" pitchFamily="34" charset="-120"/>
              </a:rPr>
              <a:t> Критикалық инфрақұрылымды қорғаудың стратегиялық маңызы дәлелденді.</a:t>
            </a:r>
            <a:endParaRPr lang="en-US" sz="1400" dirty="0"/>
          </a:p>
        </p:txBody>
      </p:sp>
      <p:sp>
        <p:nvSpPr>
          <p:cNvPr id="34" name="Shape 32"/>
          <p:cNvSpPr/>
          <p:nvPr/>
        </p:nvSpPr>
        <p:spPr>
          <a:xfrm>
            <a:off x="7493258" y="8214360"/>
            <a:ext cx="535781" cy="22860"/>
          </a:xfrm>
          <a:prstGeom prst="roundRect">
            <a:avLst>
              <a:gd name="adj" fmla="val 328186"/>
            </a:avLst>
          </a:prstGeom>
          <a:solidFill>
            <a:srgbClr val="BCDBD4"/>
          </a:solidFill>
          <a:ln/>
        </p:spPr>
        <p:txBody>
          <a:bodyPr/>
          <a:lstStyle/>
          <a:p>
            <a:endParaRPr lang="ru-RU"/>
          </a:p>
        </p:txBody>
      </p:sp>
      <p:sp>
        <p:nvSpPr>
          <p:cNvPr id="35" name="Shape 33"/>
          <p:cNvSpPr/>
          <p:nvPr/>
        </p:nvSpPr>
        <p:spPr>
          <a:xfrm>
            <a:off x="7114282" y="8024932"/>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36" name="Text 34"/>
          <p:cNvSpPr/>
          <p:nvPr/>
        </p:nvSpPr>
        <p:spPr>
          <a:xfrm>
            <a:off x="7181195" y="8058329"/>
            <a:ext cx="267891" cy="334923"/>
          </a:xfrm>
          <a:prstGeom prst="rect">
            <a:avLst/>
          </a:prstGeom>
          <a:noFill/>
          <a:ln/>
        </p:spPr>
        <p:txBody>
          <a:bodyPr wrap="none" lIns="0" tIns="0" rIns="0" bIns="0" rtlCol="0" anchor="t"/>
          <a:lstStyle/>
          <a:p>
            <a:pPr marL="0" indent="0" algn="ctr">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6</a:t>
            </a:r>
            <a:endParaRPr lang="en-US" sz="2100" dirty="0"/>
          </a:p>
        </p:txBody>
      </p:sp>
      <p:sp>
        <p:nvSpPr>
          <p:cNvPr id="37" name="Text 35"/>
          <p:cNvSpPr/>
          <p:nvPr/>
        </p:nvSpPr>
        <p:spPr>
          <a:xfrm>
            <a:off x="8208288" y="8086249"/>
            <a:ext cx="4898707"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2023 – MOVEit Transfer осалдығы</a:t>
            </a:r>
            <a:endParaRPr lang="en-US" sz="1750" dirty="0"/>
          </a:p>
        </p:txBody>
      </p:sp>
      <p:sp>
        <p:nvSpPr>
          <p:cNvPr id="38" name="Text 36"/>
          <p:cNvSpPr/>
          <p:nvPr/>
        </p:nvSpPr>
        <p:spPr>
          <a:xfrm>
            <a:off x="8208288" y="8461653"/>
            <a:ext cx="5628323"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Кең қолданылатын файл тасымалдау бағдарламасындағы осалдықты пайдаланып, миллиондаған адамның деректері ұрланды.</a:t>
            </a:r>
            <a:endParaRPr lang="en-US" sz="1400" dirty="0"/>
          </a:p>
        </p:txBody>
      </p:sp>
      <p:sp>
        <p:nvSpPr>
          <p:cNvPr id="39" name="Text 37"/>
          <p:cNvSpPr/>
          <p:nvPr/>
        </p:nvSpPr>
        <p:spPr>
          <a:xfrm>
            <a:off x="8208288" y="9372481"/>
            <a:ext cx="5628323" cy="542925"/>
          </a:xfrm>
          <a:prstGeom prst="rect">
            <a:avLst/>
          </a:prstGeom>
          <a:noFill/>
          <a:ln/>
        </p:spPr>
        <p:txBody>
          <a:bodyPr wrap="square" lIns="0" tIns="0" rIns="0" bIns="0" rtlCol="0" anchor="t"/>
          <a:lstStyle/>
          <a:p>
            <a:pPr marL="0" indent="0" algn="l">
              <a:lnSpc>
                <a:spcPts val="2100"/>
              </a:lnSpc>
              <a:buNone/>
            </a:pPr>
            <a:r>
              <a:rPr lang="en-US" sz="1400" b="1" dirty="0">
                <a:solidFill>
                  <a:srgbClr val="333F70"/>
                </a:solidFill>
                <a:latin typeface="Open Sans" pitchFamily="34" charset="0"/>
                <a:ea typeface="Open Sans" pitchFamily="34" charset="-122"/>
                <a:cs typeface="Open Sans" pitchFamily="34" charset="-120"/>
              </a:rPr>
              <a:t>Қорытынды:</a:t>
            </a:r>
            <a:r>
              <a:rPr lang="en-US" sz="1400" dirty="0">
                <a:solidFill>
                  <a:srgbClr val="333F70"/>
                </a:solidFill>
                <a:latin typeface="Open Sans" pitchFamily="34" charset="0"/>
                <a:ea typeface="Open Sans" pitchFamily="34" charset="-122"/>
                <a:cs typeface="Open Sans" pitchFamily="34" charset="-120"/>
              </a:rPr>
              <a:t> Файлдарды тасымалдау кезінде end-to-end шифрлеу міндетті.</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89503" y="631746"/>
            <a:ext cx="12199977" cy="462558"/>
          </a:xfrm>
          <a:prstGeom prst="rect">
            <a:avLst/>
          </a:prstGeom>
          <a:noFill/>
          <a:ln/>
        </p:spPr>
        <p:txBody>
          <a:bodyPr wrap="none" lIns="0" tIns="0" rIns="0" bIns="0" rtlCol="0" anchor="t"/>
          <a:lstStyle/>
          <a:p>
            <a:pPr marL="0" indent="0" algn="l">
              <a:lnSpc>
                <a:spcPts val="3600"/>
              </a:lnSpc>
              <a:buNone/>
            </a:pPr>
            <a:r>
              <a:rPr lang="en-US" sz="2900" b="1" dirty="0">
                <a:solidFill>
                  <a:srgbClr val="333F70"/>
                </a:solidFill>
                <a:latin typeface="Unbounded Bold" pitchFamily="34" charset="0"/>
                <a:ea typeface="Unbounded Bold" pitchFamily="34" charset="-122"/>
                <a:cs typeface="Unbounded Bold" pitchFamily="34" charset="-120"/>
              </a:rPr>
              <a:t>Ақпаратты шифрлеу саласындағы инновациялар</a:t>
            </a:r>
            <a:endParaRPr lang="en-US" sz="2900" dirty="0"/>
          </a:p>
        </p:txBody>
      </p:sp>
      <p:sp>
        <p:nvSpPr>
          <p:cNvPr id="3" name="Text 1"/>
          <p:cNvSpPr/>
          <p:nvPr/>
        </p:nvSpPr>
        <p:spPr>
          <a:xfrm>
            <a:off x="789503" y="1371719"/>
            <a:ext cx="4118491" cy="277535"/>
          </a:xfrm>
          <a:prstGeom prst="rect">
            <a:avLst/>
          </a:prstGeom>
          <a:noFill/>
          <a:ln/>
        </p:spPr>
        <p:txBody>
          <a:bodyPr wrap="none" lIns="0" tIns="0" rIns="0" bIns="0" rtlCol="0" anchor="t"/>
          <a:lstStyle/>
          <a:p>
            <a:pPr marL="0" indent="0" algn="l">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Гомоморфикалық шифрлеу</a:t>
            </a:r>
            <a:endParaRPr lang="en-US" sz="1700" dirty="0"/>
          </a:p>
        </p:txBody>
      </p:sp>
      <p:sp>
        <p:nvSpPr>
          <p:cNvPr id="4" name="Text 2"/>
          <p:cNvSpPr/>
          <p:nvPr/>
        </p:nvSpPr>
        <p:spPr>
          <a:xfrm>
            <a:off x="789503" y="1760220"/>
            <a:ext cx="6345198" cy="414338"/>
          </a:xfrm>
          <a:prstGeom prst="rect">
            <a:avLst/>
          </a:prstGeom>
          <a:noFill/>
          <a:ln/>
        </p:spPr>
        <p:txBody>
          <a:bodyPr wrap="squar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Революциялық технология: деректерді дешифрламай-ақ өңдеуге мүмкіндік береді. Мысалы, шифрланған сандарды қосуға немесе көбейтуге болады.</a:t>
            </a:r>
            <a:endParaRPr lang="en-US" sz="1150" dirty="0"/>
          </a:p>
        </p:txBody>
      </p:sp>
      <p:sp>
        <p:nvSpPr>
          <p:cNvPr id="5" name="Text 3"/>
          <p:cNvSpPr/>
          <p:nvPr/>
        </p:nvSpPr>
        <p:spPr>
          <a:xfrm>
            <a:off x="789503" y="2285524"/>
            <a:ext cx="1850350"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Қолданылуы:</a:t>
            </a:r>
            <a:endParaRPr lang="en-US" sz="1450" dirty="0"/>
          </a:p>
        </p:txBody>
      </p:sp>
      <p:sp>
        <p:nvSpPr>
          <p:cNvPr id="6" name="Text 4"/>
          <p:cNvSpPr/>
          <p:nvPr/>
        </p:nvSpPr>
        <p:spPr>
          <a:xfrm>
            <a:off x="789503" y="2627709"/>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Бұлттық есептеулерде құпиялылық</a:t>
            </a:r>
            <a:endParaRPr lang="en-US" sz="1150" dirty="0"/>
          </a:p>
        </p:txBody>
      </p:sp>
      <p:sp>
        <p:nvSpPr>
          <p:cNvPr id="7" name="Text 5"/>
          <p:cNvSpPr/>
          <p:nvPr/>
        </p:nvSpPr>
        <p:spPr>
          <a:xfrm>
            <a:off x="789503" y="2873692"/>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Медициналық деректерді сақтау</a:t>
            </a:r>
            <a:endParaRPr lang="en-US" sz="1150" dirty="0"/>
          </a:p>
        </p:txBody>
      </p:sp>
      <p:sp>
        <p:nvSpPr>
          <p:cNvPr id="8" name="Text 6"/>
          <p:cNvSpPr/>
          <p:nvPr/>
        </p:nvSpPr>
        <p:spPr>
          <a:xfrm>
            <a:off x="789503" y="3119676"/>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Қаржылық талдаулар</a:t>
            </a:r>
            <a:endParaRPr lang="en-US" sz="1150" dirty="0"/>
          </a:p>
        </p:txBody>
      </p:sp>
      <p:sp>
        <p:nvSpPr>
          <p:cNvPr id="9" name="Text 7"/>
          <p:cNvSpPr/>
          <p:nvPr/>
        </p:nvSpPr>
        <p:spPr>
          <a:xfrm>
            <a:off x="789503" y="3365659"/>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Машиналық оқыту шифрланған деректермен</a:t>
            </a:r>
            <a:endParaRPr lang="en-US" sz="1150" dirty="0"/>
          </a:p>
        </p:txBody>
      </p:sp>
      <p:sp>
        <p:nvSpPr>
          <p:cNvPr id="10" name="Text 8"/>
          <p:cNvSpPr/>
          <p:nvPr/>
        </p:nvSpPr>
        <p:spPr>
          <a:xfrm>
            <a:off x="789503" y="3683794"/>
            <a:ext cx="1850350"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Қиындықтары:</a:t>
            </a:r>
            <a:endParaRPr lang="en-US" sz="1450" dirty="0"/>
          </a:p>
        </p:txBody>
      </p:sp>
      <p:sp>
        <p:nvSpPr>
          <p:cNvPr id="11" name="Text 9"/>
          <p:cNvSpPr/>
          <p:nvPr/>
        </p:nvSpPr>
        <p:spPr>
          <a:xfrm>
            <a:off x="789503" y="4025979"/>
            <a:ext cx="6345198" cy="414338"/>
          </a:xfrm>
          <a:prstGeom prst="rect">
            <a:avLst/>
          </a:prstGeom>
          <a:noFill/>
          <a:ln/>
        </p:spPr>
        <p:txBody>
          <a:bodyPr wrap="squar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Өте баяу (қарапайым AES-тен мыңдаған есе). Практикалық іске асыру әлі күнге дейін шектеулі.</a:t>
            </a:r>
            <a:endParaRPr lang="en-US" sz="1150" dirty="0"/>
          </a:p>
        </p:txBody>
      </p:sp>
      <p:pic>
        <p:nvPicPr>
          <p:cNvPr id="12" name="Image 0" descr="preencoded.png"/>
          <p:cNvPicPr>
            <a:picLocks noChangeAspect="1"/>
          </p:cNvPicPr>
          <p:nvPr/>
        </p:nvPicPr>
        <p:blipFill>
          <a:blip r:embed="rId3"/>
          <a:stretch>
            <a:fillRect/>
          </a:stretch>
        </p:blipFill>
        <p:spPr>
          <a:xfrm>
            <a:off x="7503319" y="1385649"/>
            <a:ext cx="4758809" cy="4758809"/>
          </a:xfrm>
          <a:prstGeom prst="rect">
            <a:avLst/>
          </a:prstGeom>
        </p:spPr>
      </p:pic>
      <p:sp>
        <p:nvSpPr>
          <p:cNvPr id="13" name="Text 10"/>
          <p:cNvSpPr/>
          <p:nvPr/>
        </p:nvSpPr>
        <p:spPr>
          <a:xfrm>
            <a:off x="7503319" y="6269355"/>
            <a:ext cx="1850350"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Әзірлеушілер:</a:t>
            </a:r>
            <a:endParaRPr lang="en-US" sz="1450" dirty="0"/>
          </a:p>
        </p:txBody>
      </p:sp>
      <p:sp>
        <p:nvSpPr>
          <p:cNvPr id="14" name="Text 11"/>
          <p:cNvSpPr/>
          <p:nvPr/>
        </p:nvSpPr>
        <p:spPr>
          <a:xfrm>
            <a:off x="7503319" y="6611541"/>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Microsoft SEAL кітапханасы</a:t>
            </a:r>
            <a:endParaRPr lang="en-US" sz="1150" dirty="0"/>
          </a:p>
        </p:txBody>
      </p:sp>
      <p:sp>
        <p:nvSpPr>
          <p:cNvPr id="15" name="Text 12"/>
          <p:cNvSpPr/>
          <p:nvPr/>
        </p:nvSpPr>
        <p:spPr>
          <a:xfrm>
            <a:off x="7503319" y="6857524"/>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IBM HElib жобасы</a:t>
            </a:r>
            <a:endParaRPr lang="en-US" sz="1150" dirty="0"/>
          </a:p>
        </p:txBody>
      </p:sp>
      <p:sp>
        <p:nvSpPr>
          <p:cNvPr id="16" name="Text 13"/>
          <p:cNvSpPr/>
          <p:nvPr/>
        </p:nvSpPr>
        <p:spPr>
          <a:xfrm>
            <a:off x="7503319" y="7103507"/>
            <a:ext cx="6345198" cy="207169"/>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Google Private Join and Compute</a:t>
            </a:r>
            <a:endParaRPr lang="en-US" sz="1150" dirty="0"/>
          </a:p>
        </p:txBody>
      </p:sp>
      <p:sp>
        <p:nvSpPr>
          <p:cNvPr id="17" name="Shape 14"/>
          <p:cNvSpPr/>
          <p:nvPr/>
        </p:nvSpPr>
        <p:spPr>
          <a:xfrm>
            <a:off x="789503" y="7548304"/>
            <a:ext cx="13051393" cy="26075"/>
          </a:xfrm>
          <a:prstGeom prst="rect">
            <a:avLst/>
          </a:prstGeom>
          <a:solidFill>
            <a:srgbClr val="333F70">
              <a:alpha val="50000"/>
            </a:srgbClr>
          </a:solidFill>
          <a:ln/>
        </p:spPr>
        <p:txBody>
          <a:bodyPr/>
          <a:lstStyle/>
          <a:p>
            <a:endParaRPr lang="ru-RU"/>
          </a:p>
        </p:txBody>
      </p:sp>
      <p:sp>
        <p:nvSpPr>
          <p:cNvPr id="18" name="Text 15"/>
          <p:cNvSpPr/>
          <p:nvPr/>
        </p:nvSpPr>
        <p:spPr>
          <a:xfrm>
            <a:off x="789503" y="7740729"/>
            <a:ext cx="4384953" cy="277535"/>
          </a:xfrm>
          <a:prstGeom prst="rect">
            <a:avLst/>
          </a:prstGeom>
          <a:noFill/>
          <a:ln/>
        </p:spPr>
        <p:txBody>
          <a:bodyPr wrap="none" lIns="0" tIns="0" rIns="0" bIns="0" rtlCol="0" anchor="t"/>
          <a:lstStyle/>
          <a:p>
            <a:pPr marL="0" indent="0" algn="l">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Блокчейн және криптография</a:t>
            </a:r>
            <a:endParaRPr lang="en-US" sz="1700" dirty="0"/>
          </a:p>
        </p:txBody>
      </p:sp>
      <p:sp>
        <p:nvSpPr>
          <p:cNvPr id="19" name="Text 16"/>
          <p:cNvSpPr/>
          <p:nvPr/>
        </p:nvSpPr>
        <p:spPr>
          <a:xfrm>
            <a:off x="789503" y="8184713"/>
            <a:ext cx="13051393" cy="207169"/>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Блокчейн технологиясы криптографияны негізге алады және жаңа қолдану аясын ашты.</a:t>
            </a:r>
            <a:endParaRPr lang="en-US" sz="1150" dirty="0"/>
          </a:p>
        </p:txBody>
      </p:sp>
      <p:sp>
        <p:nvSpPr>
          <p:cNvPr id="20" name="Shape 17"/>
          <p:cNvSpPr/>
          <p:nvPr/>
        </p:nvSpPr>
        <p:spPr>
          <a:xfrm>
            <a:off x="789503" y="8516779"/>
            <a:ext cx="13051393" cy="1824276"/>
          </a:xfrm>
          <a:prstGeom prst="roundRect">
            <a:avLst>
              <a:gd name="adj" fmla="val 3408"/>
            </a:avLst>
          </a:prstGeom>
          <a:solidFill>
            <a:srgbClr val="D6F5EE"/>
          </a:solidFill>
          <a:ln w="7620">
            <a:solidFill>
              <a:srgbClr val="BCDBD4"/>
            </a:solidFill>
            <a:prstDash val="solid"/>
          </a:ln>
        </p:spPr>
        <p:txBody>
          <a:bodyPr/>
          <a:lstStyle/>
          <a:p>
            <a:endParaRPr lang="ru-RU"/>
          </a:p>
        </p:txBody>
      </p:sp>
      <p:sp>
        <p:nvSpPr>
          <p:cNvPr id="21" name="Shape 18"/>
          <p:cNvSpPr/>
          <p:nvPr/>
        </p:nvSpPr>
        <p:spPr>
          <a:xfrm>
            <a:off x="797123" y="8524399"/>
            <a:ext cx="6518077" cy="800933"/>
          </a:xfrm>
          <a:prstGeom prst="roundRect">
            <a:avLst>
              <a:gd name="adj" fmla="val 7763"/>
            </a:avLst>
          </a:prstGeom>
          <a:solidFill>
            <a:srgbClr val="D6F5EE"/>
          </a:solidFill>
          <a:ln/>
        </p:spPr>
        <p:txBody>
          <a:bodyPr/>
          <a:lstStyle/>
          <a:p>
            <a:endParaRPr lang="ru-RU"/>
          </a:p>
        </p:txBody>
      </p:sp>
      <p:sp>
        <p:nvSpPr>
          <p:cNvPr id="22" name="Text 19"/>
          <p:cNvSpPr/>
          <p:nvPr/>
        </p:nvSpPr>
        <p:spPr>
          <a:xfrm>
            <a:off x="945118" y="8672393"/>
            <a:ext cx="2141220"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Хэш-функциялар</a:t>
            </a:r>
            <a:endParaRPr lang="en-US" sz="1450" dirty="0"/>
          </a:p>
        </p:txBody>
      </p:sp>
      <p:sp>
        <p:nvSpPr>
          <p:cNvPr id="23" name="Text 20"/>
          <p:cNvSpPr/>
          <p:nvPr/>
        </p:nvSpPr>
        <p:spPr>
          <a:xfrm>
            <a:off x="945118" y="8970169"/>
            <a:ext cx="6222087" cy="207169"/>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SHA-256 блоктарды байланыстыруда. Тізбекті бұзу практикалық тұрғыда мүмкін емес.</a:t>
            </a:r>
            <a:endParaRPr lang="en-US" sz="1150" dirty="0"/>
          </a:p>
        </p:txBody>
      </p:sp>
      <p:sp>
        <p:nvSpPr>
          <p:cNvPr id="24" name="Shape 21"/>
          <p:cNvSpPr/>
          <p:nvPr/>
        </p:nvSpPr>
        <p:spPr>
          <a:xfrm>
            <a:off x="7315200" y="8524399"/>
            <a:ext cx="6518077" cy="800933"/>
          </a:xfrm>
          <a:prstGeom prst="rect">
            <a:avLst/>
          </a:prstGeom>
          <a:solidFill>
            <a:srgbClr val="D6F5EE"/>
          </a:solidFill>
          <a:ln/>
        </p:spPr>
        <p:txBody>
          <a:bodyPr/>
          <a:lstStyle/>
          <a:p>
            <a:endParaRPr lang="ru-RU"/>
          </a:p>
        </p:txBody>
      </p:sp>
      <p:sp>
        <p:nvSpPr>
          <p:cNvPr id="25" name="Shape 22"/>
          <p:cNvSpPr/>
          <p:nvPr/>
        </p:nvSpPr>
        <p:spPr>
          <a:xfrm>
            <a:off x="7315200" y="8524399"/>
            <a:ext cx="15240" cy="800933"/>
          </a:xfrm>
          <a:prstGeom prst="roundRect">
            <a:avLst>
              <a:gd name="adj" fmla="val 407966"/>
            </a:avLst>
          </a:prstGeom>
          <a:solidFill>
            <a:srgbClr val="BCDBD4"/>
          </a:solidFill>
          <a:ln/>
        </p:spPr>
        <p:txBody>
          <a:bodyPr/>
          <a:lstStyle/>
          <a:p>
            <a:endParaRPr lang="ru-RU"/>
          </a:p>
        </p:txBody>
      </p:sp>
      <p:sp>
        <p:nvSpPr>
          <p:cNvPr id="26" name="Text 23"/>
          <p:cNvSpPr/>
          <p:nvPr/>
        </p:nvSpPr>
        <p:spPr>
          <a:xfrm>
            <a:off x="7463195" y="8672393"/>
            <a:ext cx="2820472"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Цифрлық қолтаңбалар</a:t>
            </a:r>
            <a:endParaRPr lang="en-US" sz="1450" dirty="0"/>
          </a:p>
        </p:txBody>
      </p:sp>
      <p:sp>
        <p:nvSpPr>
          <p:cNvPr id="27" name="Text 24"/>
          <p:cNvSpPr/>
          <p:nvPr/>
        </p:nvSpPr>
        <p:spPr>
          <a:xfrm>
            <a:off x="7463195" y="8970169"/>
            <a:ext cx="6222087" cy="207169"/>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ECDSA транзакцияларды растауда. Жеке кілт – қаражатты иелену дәлелі.</a:t>
            </a:r>
            <a:endParaRPr lang="en-US" sz="1150" dirty="0"/>
          </a:p>
        </p:txBody>
      </p:sp>
      <p:sp>
        <p:nvSpPr>
          <p:cNvPr id="28" name="Shape 25"/>
          <p:cNvSpPr/>
          <p:nvPr/>
        </p:nvSpPr>
        <p:spPr>
          <a:xfrm>
            <a:off x="797123" y="9325332"/>
            <a:ext cx="6518077" cy="1008102"/>
          </a:xfrm>
          <a:prstGeom prst="rect">
            <a:avLst/>
          </a:prstGeom>
          <a:solidFill>
            <a:srgbClr val="D6F5EE"/>
          </a:solidFill>
          <a:ln/>
        </p:spPr>
        <p:txBody>
          <a:bodyPr/>
          <a:lstStyle/>
          <a:p>
            <a:endParaRPr lang="ru-RU"/>
          </a:p>
        </p:txBody>
      </p:sp>
      <p:sp>
        <p:nvSpPr>
          <p:cNvPr id="29" name="Shape 26"/>
          <p:cNvSpPr/>
          <p:nvPr/>
        </p:nvSpPr>
        <p:spPr>
          <a:xfrm>
            <a:off x="797123" y="9325332"/>
            <a:ext cx="6518077" cy="15240"/>
          </a:xfrm>
          <a:prstGeom prst="roundRect">
            <a:avLst>
              <a:gd name="adj" fmla="val 407966"/>
            </a:avLst>
          </a:prstGeom>
          <a:solidFill>
            <a:srgbClr val="BCDBD4"/>
          </a:solidFill>
          <a:ln/>
        </p:spPr>
        <p:txBody>
          <a:bodyPr/>
          <a:lstStyle/>
          <a:p>
            <a:endParaRPr lang="ru-RU"/>
          </a:p>
        </p:txBody>
      </p:sp>
      <p:sp>
        <p:nvSpPr>
          <p:cNvPr id="30" name="Text 27"/>
          <p:cNvSpPr/>
          <p:nvPr/>
        </p:nvSpPr>
        <p:spPr>
          <a:xfrm>
            <a:off x="945118" y="9473327"/>
            <a:ext cx="1850350"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Merkle tree</a:t>
            </a:r>
            <a:endParaRPr lang="en-US" sz="1450" dirty="0"/>
          </a:p>
        </p:txBody>
      </p:sp>
      <p:sp>
        <p:nvSpPr>
          <p:cNvPr id="31" name="Text 28"/>
          <p:cNvSpPr/>
          <p:nvPr/>
        </p:nvSpPr>
        <p:spPr>
          <a:xfrm>
            <a:off x="945118" y="9771102"/>
            <a:ext cx="6222087" cy="414338"/>
          </a:xfrm>
          <a:prstGeom prst="rect">
            <a:avLst/>
          </a:prstGeom>
          <a:noFill/>
          <a:ln/>
        </p:spPr>
        <p:txBody>
          <a:bodyPr wrap="squar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Деректерді тиімді тексеруге мүмкіндік береді. Биткоинде транзакцияларды ұйымдастыруда қолданылады.</a:t>
            </a:r>
            <a:endParaRPr lang="en-US" sz="1150" dirty="0"/>
          </a:p>
        </p:txBody>
      </p:sp>
      <p:sp>
        <p:nvSpPr>
          <p:cNvPr id="32" name="Shape 29"/>
          <p:cNvSpPr/>
          <p:nvPr/>
        </p:nvSpPr>
        <p:spPr>
          <a:xfrm>
            <a:off x="7315200" y="9325332"/>
            <a:ext cx="6518077" cy="1008102"/>
          </a:xfrm>
          <a:prstGeom prst="rect">
            <a:avLst/>
          </a:prstGeom>
          <a:solidFill>
            <a:srgbClr val="D6F5EE"/>
          </a:solidFill>
          <a:ln/>
        </p:spPr>
        <p:txBody>
          <a:bodyPr/>
          <a:lstStyle/>
          <a:p>
            <a:endParaRPr lang="ru-RU"/>
          </a:p>
        </p:txBody>
      </p:sp>
      <p:sp>
        <p:nvSpPr>
          <p:cNvPr id="33" name="Shape 30"/>
          <p:cNvSpPr/>
          <p:nvPr/>
        </p:nvSpPr>
        <p:spPr>
          <a:xfrm>
            <a:off x="7315200" y="9325332"/>
            <a:ext cx="15240" cy="1008102"/>
          </a:xfrm>
          <a:prstGeom prst="roundRect">
            <a:avLst>
              <a:gd name="adj" fmla="val 407966"/>
            </a:avLst>
          </a:prstGeom>
          <a:solidFill>
            <a:srgbClr val="BCDBD4"/>
          </a:solidFill>
          <a:ln/>
        </p:spPr>
        <p:txBody>
          <a:bodyPr/>
          <a:lstStyle/>
          <a:p>
            <a:endParaRPr lang="ru-RU"/>
          </a:p>
        </p:txBody>
      </p:sp>
      <p:sp>
        <p:nvSpPr>
          <p:cNvPr id="34" name="Shape 31"/>
          <p:cNvSpPr/>
          <p:nvPr/>
        </p:nvSpPr>
        <p:spPr>
          <a:xfrm>
            <a:off x="7315200" y="9325332"/>
            <a:ext cx="6518077" cy="15240"/>
          </a:xfrm>
          <a:prstGeom prst="roundRect">
            <a:avLst>
              <a:gd name="adj" fmla="val 407966"/>
            </a:avLst>
          </a:prstGeom>
          <a:solidFill>
            <a:srgbClr val="BCDBD4"/>
          </a:solidFill>
          <a:ln/>
        </p:spPr>
        <p:txBody>
          <a:bodyPr/>
          <a:lstStyle/>
          <a:p>
            <a:endParaRPr lang="ru-RU"/>
          </a:p>
        </p:txBody>
      </p:sp>
      <p:sp>
        <p:nvSpPr>
          <p:cNvPr id="35" name="Text 32"/>
          <p:cNvSpPr/>
          <p:nvPr/>
        </p:nvSpPr>
        <p:spPr>
          <a:xfrm>
            <a:off x="7463195" y="9473327"/>
            <a:ext cx="2559844" cy="231219"/>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Zero-knowledge proof</a:t>
            </a:r>
            <a:endParaRPr lang="en-US" sz="1450" dirty="0"/>
          </a:p>
        </p:txBody>
      </p:sp>
      <p:sp>
        <p:nvSpPr>
          <p:cNvPr id="36" name="Text 33"/>
          <p:cNvSpPr/>
          <p:nvPr/>
        </p:nvSpPr>
        <p:spPr>
          <a:xfrm>
            <a:off x="7463195" y="9771102"/>
            <a:ext cx="6222087" cy="414338"/>
          </a:xfrm>
          <a:prstGeom prst="rect">
            <a:avLst/>
          </a:prstGeom>
          <a:noFill/>
          <a:ln/>
        </p:spPr>
        <p:txBody>
          <a:bodyPr wrap="squar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Ақпаратты ашпай-ақ оның бар екенін дәлелдеу. Zcash, Monero жасырын транзакцияларда пайдаланады.</a:t>
            </a:r>
            <a:endParaRPr lang="en-US" sz="11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592812" y="407551"/>
            <a:ext cx="9748480" cy="393621"/>
          </a:xfrm>
          <a:prstGeom prst="rect">
            <a:avLst/>
          </a:prstGeom>
          <a:noFill/>
          <a:ln/>
        </p:spPr>
        <p:txBody>
          <a:bodyPr wrap="none" lIns="0" tIns="0" rIns="0" bIns="0" rtlCol="0" anchor="t"/>
          <a:lstStyle/>
          <a:p>
            <a:pPr marL="0" indent="0" algn="l">
              <a:lnSpc>
                <a:spcPts val="3100"/>
              </a:lnSpc>
              <a:buNone/>
            </a:pPr>
            <a:r>
              <a:rPr lang="en-US" sz="2450" b="1" dirty="0">
                <a:solidFill>
                  <a:srgbClr val="333F70"/>
                </a:solidFill>
                <a:latin typeface="Unbounded Bold" pitchFamily="34" charset="0"/>
                <a:ea typeface="Unbounded Bold" pitchFamily="34" charset="-122"/>
                <a:cs typeface="Unbounded Bold" pitchFamily="34" charset="-120"/>
              </a:rPr>
              <a:t>Қорытынды: Ақпаратты шифрлеудің болашағы</a:t>
            </a:r>
            <a:endParaRPr lang="en-US" sz="2450" dirty="0"/>
          </a:p>
        </p:txBody>
      </p:sp>
      <p:sp>
        <p:nvSpPr>
          <p:cNvPr id="3" name="Text 1"/>
          <p:cNvSpPr/>
          <p:nvPr/>
        </p:nvSpPr>
        <p:spPr>
          <a:xfrm>
            <a:off x="592812" y="1015246"/>
            <a:ext cx="13444776"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Шифрлеу технологиясы тоқтамай дамып келеді. Болашақта бірнеше негізгі тренд байқалады:</a:t>
            </a:r>
            <a:endParaRPr lang="en-US" sz="950" dirty="0"/>
          </a:p>
        </p:txBody>
      </p:sp>
      <p:sp>
        <p:nvSpPr>
          <p:cNvPr id="4" name="Shape 2"/>
          <p:cNvSpPr/>
          <p:nvPr/>
        </p:nvSpPr>
        <p:spPr>
          <a:xfrm>
            <a:off x="592812" y="1321951"/>
            <a:ext cx="13444776" cy="755809"/>
          </a:xfrm>
          <a:prstGeom prst="roundRect">
            <a:avLst>
              <a:gd name="adj" fmla="val 7001"/>
            </a:avLst>
          </a:prstGeom>
          <a:solidFill>
            <a:srgbClr val="FFFFFF"/>
          </a:solidFill>
          <a:ln w="15240">
            <a:solidFill>
              <a:srgbClr val="BCDBD4"/>
            </a:solidFill>
            <a:prstDash val="solid"/>
          </a:ln>
        </p:spPr>
        <p:txBody>
          <a:bodyPr/>
          <a:lstStyle/>
          <a:p>
            <a:endParaRPr lang="ru-RU"/>
          </a:p>
        </p:txBody>
      </p:sp>
      <p:sp>
        <p:nvSpPr>
          <p:cNvPr id="5" name="Shape 3"/>
          <p:cNvSpPr/>
          <p:nvPr/>
        </p:nvSpPr>
        <p:spPr>
          <a:xfrm>
            <a:off x="608052" y="1337191"/>
            <a:ext cx="125968" cy="725329"/>
          </a:xfrm>
          <a:prstGeom prst="roundRect">
            <a:avLst>
              <a:gd name="adj" fmla="val 27488"/>
            </a:avLst>
          </a:prstGeom>
          <a:solidFill>
            <a:srgbClr val="D6F5EE"/>
          </a:solidFill>
          <a:ln/>
        </p:spPr>
        <p:txBody>
          <a:bodyPr/>
          <a:lstStyle/>
          <a:p>
            <a:endParaRPr lang="ru-RU"/>
          </a:p>
        </p:txBody>
      </p:sp>
      <p:sp>
        <p:nvSpPr>
          <p:cNvPr id="6" name="Text 4"/>
          <p:cNvSpPr/>
          <p:nvPr/>
        </p:nvSpPr>
        <p:spPr>
          <a:xfrm>
            <a:off x="841058" y="1463159"/>
            <a:ext cx="2590919" cy="196810"/>
          </a:xfrm>
          <a:prstGeom prst="rect">
            <a:avLst/>
          </a:prstGeom>
          <a:noFill/>
          <a:ln/>
        </p:spPr>
        <p:txBody>
          <a:bodyPr wrap="none" lIns="0" tIns="0" rIns="0" bIns="0" rtlCol="0" anchor="t"/>
          <a:lstStyle/>
          <a:p>
            <a:pPr marL="0" indent="0" algn="l">
              <a:lnSpc>
                <a:spcPts val="1550"/>
              </a:lnSpc>
              <a:buNone/>
            </a:pPr>
            <a:r>
              <a:rPr lang="en-US" sz="1200" b="1" dirty="0">
                <a:solidFill>
                  <a:srgbClr val="333F70"/>
                </a:solidFill>
                <a:latin typeface="Unbounded Bold" pitchFamily="34" charset="0"/>
                <a:ea typeface="Unbounded Bold" pitchFamily="34" charset="-122"/>
                <a:cs typeface="Unbounded Bold" pitchFamily="34" charset="-120"/>
              </a:rPr>
              <a:t>Посткванттық дәуірге өту</a:t>
            </a:r>
            <a:endParaRPr lang="en-US" sz="1200" dirty="0"/>
          </a:p>
        </p:txBody>
      </p:sp>
      <p:sp>
        <p:nvSpPr>
          <p:cNvPr id="7" name="Text 5"/>
          <p:cNvSpPr/>
          <p:nvPr/>
        </p:nvSpPr>
        <p:spPr>
          <a:xfrm>
            <a:off x="841058" y="1724144"/>
            <a:ext cx="13181290"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Келесі 5-10 жылда барлық жүйелер посткванттық алгоритмдерге көшуі керек. Бұл үлкен ауыстыру жұмыстары болады.</a:t>
            </a:r>
            <a:endParaRPr lang="en-US" sz="950" dirty="0"/>
          </a:p>
        </p:txBody>
      </p:sp>
      <p:sp>
        <p:nvSpPr>
          <p:cNvPr id="8" name="Shape 6"/>
          <p:cNvSpPr/>
          <p:nvPr/>
        </p:nvSpPr>
        <p:spPr>
          <a:xfrm>
            <a:off x="781764" y="2184797"/>
            <a:ext cx="13255823" cy="755809"/>
          </a:xfrm>
          <a:prstGeom prst="roundRect">
            <a:avLst>
              <a:gd name="adj" fmla="val 7001"/>
            </a:avLst>
          </a:prstGeom>
          <a:solidFill>
            <a:srgbClr val="FFFFFF"/>
          </a:solidFill>
          <a:ln w="15240">
            <a:solidFill>
              <a:srgbClr val="BCDBD4"/>
            </a:solidFill>
            <a:prstDash val="solid"/>
          </a:ln>
        </p:spPr>
        <p:txBody>
          <a:bodyPr/>
          <a:lstStyle/>
          <a:p>
            <a:endParaRPr lang="ru-RU"/>
          </a:p>
        </p:txBody>
      </p:sp>
      <p:sp>
        <p:nvSpPr>
          <p:cNvPr id="9" name="Shape 7"/>
          <p:cNvSpPr/>
          <p:nvPr/>
        </p:nvSpPr>
        <p:spPr>
          <a:xfrm>
            <a:off x="797004" y="2200037"/>
            <a:ext cx="125968" cy="725329"/>
          </a:xfrm>
          <a:prstGeom prst="roundRect">
            <a:avLst>
              <a:gd name="adj" fmla="val 27488"/>
            </a:avLst>
          </a:prstGeom>
          <a:solidFill>
            <a:srgbClr val="D6F5EE"/>
          </a:solidFill>
          <a:ln/>
        </p:spPr>
        <p:txBody>
          <a:bodyPr/>
          <a:lstStyle/>
          <a:p>
            <a:endParaRPr lang="ru-RU"/>
          </a:p>
        </p:txBody>
      </p:sp>
      <p:sp>
        <p:nvSpPr>
          <p:cNvPr id="10" name="Text 8"/>
          <p:cNvSpPr/>
          <p:nvPr/>
        </p:nvSpPr>
        <p:spPr>
          <a:xfrm>
            <a:off x="1030010" y="2326005"/>
            <a:ext cx="4005739" cy="196810"/>
          </a:xfrm>
          <a:prstGeom prst="rect">
            <a:avLst/>
          </a:prstGeom>
          <a:noFill/>
          <a:ln/>
        </p:spPr>
        <p:txBody>
          <a:bodyPr wrap="none" lIns="0" tIns="0" rIns="0" bIns="0" rtlCol="0" anchor="t"/>
          <a:lstStyle/>
          <a:p>
            <a:pPr marL="0" indent="0" algn="l">
              <a:lnSpc>
                <a:spcPts val="1550"/>
              </a:lnSpc>
              <a:buNone/>
            </a:pPr>
            <a:r>
              <a:rPr lang="en-US" sz="1200" b="1" dirty="0">
                <a:solidFill>
                  <a:srgbClr val="333F70"/>
                </a:solidFill>
                <a:latin typeface="Unbounded Bold" pitchFamily="34" charset="0"/>
                <a:ea typeface="Unbounded Bold" pitchFamily="34" charset="-122"/>
                <a:cs typeface="Unbounded Bold" pitchFamily="34" charset="-120"/>
              </a:rPr>
              <a:t>Гомоморфикалық шифрлеудің жетілуі</a:t>
            </a:r>
            <a:endParaRPr lang="en-US" sz="1200" dirty="0"/>
          </a:p>
        </p:txBody>
      </p:sp>
      <p:sp>
        <p:nvSpPr>
          <p:cNvPr id="11" name="Text 9"/>
          <p:cNvSpPr/>
          <p:nvPr/>
        </p:nvSpPr>
        <p:spPr>
          <a:xfrm>
            <a:off x="1030010" y="2586990"/>
            <a:ext cx="12992338"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Жылдамдық артып, практикалық қолданыс кеңейеді. Құпиялылықты сақтаған есептеулер стандарт болады.</a:t>
            </a:r>
            <a:endParaRPr lang="en-US" sz="950" dirty="0"/>
          </a:p>
        </p:txBody>
      </p:sp>
      <p:sp>
        <p:nvSpPr>
          <p:cNvPr id="12" name="Shape 10"/>
          <p:cNvSpPr/>
          <p:nvPr/>
        </p:nvSpPr>
        <p:spPr>
          <a:xfrm>
            <a:off x="970717" y="3047643"/>
            <a:ext cx="13066871" cy="755809"/>
          </a:xfrm>
          <a:prstGeom prst="roundRect">
            <a:avLst>
              <a:gd name="adj" fmla="val 7001"/>
            </a:avLst>
          </a:prstGeom>
          <a:solidFill>
            <a:srgbClr val="FFFFFF"/>
          </a:solidFill>
          <a:ln w="15240">
            <a:solidFill>
              <a:srgbClr val="BCDBD4"/>
            </a:solidFill>
            <a:prstDash val="solid"/>
          </a:ln>
        </p:spPr>
        <p:txBody>
          <a:bodyPr/>
          <a:lstStyle/>
          <a:p>
            <a:endParaRPr lang="ru-RU"/>
          </a:p>
        </p:txBody>
      </p:sp>
      <p:sp>
        <p:nvSpPr>
          <p:cNvPr id="13" name="Shape 11"/>
          <p:cNvSpPr/>
          <p:nvPr/>
        </p:nvSpPr>
        <p:spPr>
          <a:xfrm>
            <a:off x="985957" y="3062883"/>
            <a:ext cx="125968" cy="725329"/>
          </a:xfrm>
          <a:prstGeom prst="roundRect">
            <a:avLst>
              <a:gd name="adj" fmla="val 27488"/>
            </a:avLst>
          </a:prstGeom>
          <a:solidFill>
            <a:srgbClr val="D6F5EE"/>
          </a:solidFill>
          <a:ln/>
        </p:spPr>
        <p:txBody>
          <a:bodyPr/>
          <a:lstStyle/>
          <a:p>
            <a:endParaRPr lang="ru-RU"/>
          </a:p>
        </p:txBody>
      </p:sp>
      <p:sp>
        <p:nvSpPr>
          <p:cNvPr id="14" name="Text 12"/>
          <p:cNvSpPr/>
          <p:nvPr/>
        </p:nvSpPr>
        <p:spPr>
          <a:xfrm>
            <a:off x="1218962" y="3188851"/>
            <a:ext cx="3637240" cy="196810"/>
          </a:xfrm>
          <a:prstGeom prst="rect">
            <a:avLst/>
          </a:prstGeom>
          <a:noFill/>
          <a:ln/>
        </p:spPr>
        <p:txBody>
          <a:bodyPr wrap="none" lIns="0" tIns="0" rIns="0" bIns="0" rtlCol="0" anchor="t"/>
          <a:lstStyle/>
          <a:p>
            <a:pPr marL="0" indent="0" algn="l">
              <a:lnSpc>
                <a:spcPts val="1550"/>
              </a:lnSpc>
              <a:buNone/>
            </a:pPr>
            <a:r>
              <a:rPr lang="en-US" sz="1200" b="1" dirty="0">
                <a:solidFill>
                  <a:srgbClr val="333F70"/>
                </a:solidFill>
                <a:latin typeface="Unbounded Bold" pitchFamily="34" charset="0"/>
                <a:ea typeface="Unbounded Bold" pitchFamily="34" charset="-122"/>
                <a:cs typeface="Unbounded Bold" pitchFamily="34" charset="-120"/>
              </a:rPr>
              <a:t>Жасанды интеллект интеграциясы</a:t>
            </a:r>
            <a:endParaRPr lang="en-US" sz="1200" dirty="0"/>
          </a:p>
        </p:txBody>
      </p:sp>
      <p:sp>
        <p:nvSpPr>
          <p:cNvPr id="15" name="Text 13"/>
          <p:cNvSpPr/>
          <p:nvPr/>
        </p:nvSpPr>
        <p:spPr>
          <a:xfrm>
            <a:off x="1218962" y="3449836"/>
            <a:ext cx="12803386"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AI криптоанализде және жаңа алгоритмдер табуда қолданылады. Бірақ шабуылдаушылар да AI пайдаланады.</a:t>
            </a:r>
            <a:endParaRPr lang="en-US" sz="950" dirty="0"/>
          </a:p>
        </p:txBody>
      </p:sp>
      <p:sp>
        <p:nvSpPr>
          <p:cNvPr id="16" name="Shape 14"/>
          <p:cNvSpPr/>
          <p:nvPr/>
        </p:nvSpPr>
        <p:spPr>
          <a:xfrm>
            <a:off x="1159669" y="3910489"/>
            <a:ext cx="12877919" cy="755809"/>
          </a:xfrm>
          <a:prstGeom prst="roundRect">
            <a:avLst>
              <a:gd name="adj" fmla="val 7001"/>
            </a:avLst>
          </a:prstGeom>
          <a:solidFill>
            <a:srgbClr val="FFFFFF"/>
          </a:solidFill>
          <a:ln w="15240">
            <a:solidFill>
              <a:srgbClr val="BCDBD4"/>
            </a:solidFill>
            <a:prstDash val="solid"/>
          </a:ln>
        </p:spPr>
        <p:txBody>
          <a:bodyPr/>
          <a:lstStyle/>
          <a:p>
            <a:endParaRPr lang="ru-RU"/>
          </a:p>
        </p:txBody>
      </p:sp>
      <p:sp>
        <p:nvSpPr>
          <p:cNvPr id="17" name="Shape 15"/>
          <p:cNvSpPr/>
          <p:nvPr/>
        </p:nvSpPr>
        <p:spPr>
          <a:xfrm>
            <a:off x="1174909" y="3925729"/>
            <a:ext cx="125968" cy="725329"/>
          </a:xfrm>
          <a:prstGeom prst="roundRect">
            <a:avLst>
              <a:gd name="adj" fmla="val 27488"/>
            </a:avLst>
          </a:prstGeom>
          <a:solidFill>
            <a:srgbClr val="D6F5EE"/>
          </a:solidFill>
          <a:ln/>
        </p:spPr>
        <p:txBody>
          <a:bodyPr/>
          <a:lstStyle/>
          <a:p>
            <a:endParaRPr lang="ru-RU"/>
          </a:p>
        </p:txBody>
      </p:sp>
      <p:sp>
        <p:nvSpPr>
          <p:cNvPr id="18" name="Text 16"/>
          <p:cNvSpPr/>
          <p:nvPr/>
        </p:nvSpPr>
        <p:spPr>
          <a:xfrm>
            <a:off x="1407914" y="4051697"/>
            <a:ext cx="3070265" cy="196810"/>
          </a:xfrm>
          <a:prstGeom prst="rect">
            <a:avLst/>
          </a:prstGeom>
          <a:noFill/>
          <a:ln/>
        </p:spPr>
        <p:txBody>
          <a:bodyPr wrap="none" lIns="0" tIns="0" rIns="0" bIns="0" rtlCol="0" anchor="t"/>
          <a:lstStyle/>
          <a:p>
            <a:pPr marL="0" indent="0" algn="l">
              <a:lnSpc>
                <a:spcPts val="1550"/>
              </a:lnSpc>
              <a:buNone/>
            </a:pPr>
            <a:r>
              <a:rPr lang="en-US" sz="1200" b="1" dirty="0">
                <a:solidFill>
                  <a:srgbClr val="333F70"/>
                </a:solidFill>
                <a:latin typeface="Unbounded Bold" pitchFamily="34" charset="0"/>
                <a:ea typeface="Unbounded Bold" pitchFamily="34" charset="-122"/>
                <a:cs typeface="Unbounded Bold" pitchFamily="34" charset="-120"/>
              </a:rPr>
              <a:t>IoT және шектеулі құрылғылар</a:t>
            </a:r>
            <a:endParaRPr lang="en-US" sz="1200" dirty="0"/>
          </a:p>
        </p:txBody>
      </p:sp>
      <p:sp>
        <p:nvSpPr>
          <p:cNvPr id="19" name="Text 17"/>
          <p:cNvSpPr/>
          <p:nvPr/>
        </p:nvSpPr>
        <p:spPr>
          <a:xfrm>
            <a:off x="1407914" y="4312682"/>
            <a:ext cx="12614434"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Жеңіл криптография дамиды. Миллиардтаған IoT құрылғылары қауіпсіздікті қажет етеді.</a:t>
            </a:r>
            <a:endParaRPr lang="en-US" sz="950" dirty="0"/>
          </a:p>
        </p:txBody>
      </p:sp>
      <p:sp>
        <p:nvSpPr>
          <p:cNvPr id="20" name="Shape 18"/>
          <p:cNvSpPr/>
          <p:nvPr/>
        </p:nvSpPr>
        <p:spPr>
          <a:xfrm>
            <a:off x="970717" y="4773335"/>
            <a:ext cx="13066871" cy="755809"/>
          </a:xfrm>
          <a:prstGeom prst="roundRect">
            <a:avLst>
              <a:gd name="adj" fmla="val 7001"/>
            </a:avLst>
          </a:prstGeom>
          <a:solidFill>
            <a:srgbClr val="FFFFFF"/>
          </a:solidFill>
          <a:ln w="15240">
            <a:solidFill>
              <a:srgbClr val="BCDBD4"/>
            </a:solidFill>
            <a:prstDash val="solid"/>
          </a:ln>
        </p:spPr>
        <p:txBody>
          <a:bodyPr/>
          <a:lstStyle/>
          <a:p>
            <a:endParaRPr lang="ru-RU"/>
          </a:p>
        </p:txBody>
      </p:sp>
      <p:sp>
        <p:nvSpPr>
          <p:cNvPr id="21" name="Shape 19"/>
          <p:cNvSpPr/>
          <p:nvPr/>
        </p:nvSpPr>
        <p:spPr>
          <a:xfrm>
            <a:off x="985957" y="4788575"/>
            <a:ext cx="125968" cy="725329"/>
          </a:xfrm>
          <a:prstGeom prst="roundRect">
            <a:avLst>
              <a:gd name="adj" fmla="val 27488"/>
            </a:avLst>
          </a:prstGeom>
          <a:solidFill>
            <a:srgbClr val="D6F5EE"/>
          </a:solidFill>
          <a:ln/>
        </p:spPr>
        <p:txBody>
          <a:bodyPr/>
          <a:lstStyle/>
          <a:p>
            <a:endParaRPr lang="ru-RU"/>
          </a:p>
        </p:txBody>
      </p:sp>
      <p:sp>
        <p:nvSpPr>
          <p:cNvPr id="22" name="Text 20"/>
          <p:cNvSpPr/>
          <p:nvPr/>
        </p:nvSpPr>
        <p:spPr>
          <a:xfrm>
            <a:off x="1218962" y="4914543"/>
            <a:ext cx="3850957" cy="196810"/>
          </a:xfrm>
          <a:prstGeom prst="rect">
            <a:avLst/>
          </a:prstGeom>
          <a:noFill/>
          <a:ln/>
        </p:spPr>
        <p:txBody>
          <a:bodyPr wrap="none" lIns="0" tIns="0" rIns="0" bIns="0" rtlCol="0" anchor="t"/>
          <a:lstStyle/>
          <a:p>
            <a:pPr marL="0" indent="0" algn="l">
              <a:lnSpc>
                <a:spcPts val="1550"/>
              </a:lnSpc>
              <a:buNone/>
            </a:pPr>
            <a:r>
              <a:rPr lang="en-US" sz="1200" b="1" dirty="0">
                <a:solidFill>
                  <a:srgbClr val="333F70"/>
                </a:solidFill>
                <a:latin typeface="Unbounded Bold" pitchFamily="34" charset="0"/>
                <a:ea typeface="Unbounded Bold" pitchFamily="34" charset="-122"/>
                <a:cs typeface="Unbounded Bold" pitchFamily="34" charset="-120"/>
              </a:rPr>
              <a:t>Заңнама мен технологияның үйлесімі</a:t>
            </a:r>
            <a:endParaRPr lang="en-US" sz="1200" dirty="0"/>
          </a:p>
        </p:txBody>
      </p:sp>
      <p:sp>
        <p:nvSpPr>
          <p:cNvPr id="23" name="Text 21"/>
          <p:cNvSpPr/>
          <p:nvPr/>
        </p:nvSpPr>
        <p:spPr>
          <a:xfrm>
            <a:off x="1218962" y="5175528"/>
            <a:ext cx="12803386"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Халықаралық стандарттар қажет. Құпиялылық пен заңды талаптар арасында баланс іздеу жалғасады.</a:t>
            </a:r>
            <a:endParaRPr lang="en-US" sz="950" dirty="0"/>
          </a:p>
        </p:txBody>
      </p:sp>
      <p:sp>
        <p:nvSpPr>
          <p:cNvPr id="24" name="Text 22"/>
          <p:cNvSpPr/>
          <p:nvPr/>
        </p:nvSpPr>
        <p:spPr>
          <a:xfrm>
            <a:off x="592812" y="5756553"/>
            <a:ext cx="3110508" cy="196810"/>
          </a:xfrm>
          <a:prstGeom prst="rect">
            <a:avLst/>
          </a:prstGeom>
          <a:noFill/>
          <a:ln/>
        </p:spPr>
        <p:txBody>
          <a:bodyPr wrap="none" lIns="0" tIns="0" rIns="0" bIns="0" rtlCol="0" anchor="t"/>
          <a:lstStyle/>
          <a:p>
            <a:pPr marL="0" indent="0" algn="l">
              <a:lnSpc>
                <a:spcPts val="1550"/>
              </a:lnSpc>
              <a:buNone/>
            </a:pPr>
            <a:r>
              <a:rPr lang="en-US" sz="1200" b="1" dirty="0">
                <a:solidFill>
                  <a:srgbClr val="333F70"/>
                </a:solidFill>
                <a:latin typeface="Unbounded Bold" pitchFamily="34" charset="0"/>
                <a:ea typeface="Unbounded Bold" pitchFamily="34" charset="-122"/>
                <a:cs typeface="Unbounded Bold" pitchFamily="34" charset="-120"/>
              </a:rPr>
              <a:t>Негізгі принциптер өзгермейді</a:t>
            </a:r>
            <a:endParaRPr lang="en-US" sz="1200" dirty="0"/>
          </a:p>
        </p:txBody>
      </p:sp>
      <p:sp>
        <p:nvSpPr>
          <p:cNvPr id="25" name="Text 23"/>
          <p:cNvSpPr/>
          <p:nvPr/>
        </p:nvSpPr>
        <p:spPr>
          <a:xfrm>
            <a:off x="592812" y="6060400"/>
            <a:ext cx="7943969" cy="186333"/>
          </a:xfrm>
          <a:prstGeom prst="rect">
            <a:avLst/>
          </a:prstGeom>
          <a:noFill/>
          <a:ln/>
        </p:spPr>
        <p:txBody>
          <a:bodyPr wrap="none" lIns="0" tIns="0" rIns="0" bIns="0" rtlCol="0" anchor="t"/>
          <a:lstStyle/>
          <a:p>
            <a:pPr marL="342900" indent="-342900" algn="l">
              <a:lnSpc>
                <a:spcPts val="1450"/>
              </a:lnSpc>
              <a:buSzPct val="100000"/>
              <a:buChar char="•"/>
            </a:pPr>
            <a:r>
              <a:rPr lang="en-US" sz="950" dirty="0">
                <a:solidFill>
                  <a:srgbClr val="333F70"/>
                </a:solidFill>
                <a:latin typeface="Open Sans" pitchFamily="34" charset="0"/>
                <a:ea typeface="Open Sans" pitchFamily="34" charset="-122"/>
                <a:cs typeface="Open Sans" pitchFamily="34" charset="-120"/>
              </a:rPr>
              <a:t>Криптография қауіпсіздіктің негізі болып қала береді</a:t>
            </a:r>
            <a:endParaRPr lang="en-US" sz="950" dirty="0"/>
          </a:p>
        </p:txBody>
      </p:sp>
      <p:sp>
        <p:nvSpPr>
          <p:cNvPr id="26" name="Text 24"/>
          <p:cNvSpPr/>
          <p:nvPr/>
        </p:nvSpPr>
        <p:spPr>
          <a:xfrm>
            <a:off x="592812" y="6284119"/>
            <a:ext cx="7943969" cy="186333"/>
          </a:xfrm>
          <a:prstGeom prst="rect">
            <a:avLst/>
          </a:prstGeom>
          <a:noFill/>
          <a:ln/>
        </p:spPr>
        <p:txBody>
          <a:bodyPr wrap="none" lIns="0" tIns="0" rIns="0" bIns="0" rtlCol="0" anchor="t"/>
          <a:lstStyle/>
          <a:p>
            <a:pPr marL="342900" indent="-342900" algn="l">
              <a:lnSpc>
                <a:spcPts val="1450"/>
              </a:lnSpc>
              <a:buSzPct val="100000"/>
              <a:buChar char="•"/>
            </a:pPr>
            <a:r>
              <a:rPr lang="en-US" sz="950" dirty="0">
                <a:solidFill>
                  <a:srgbClr val="333F70"/>
                </a:solidFill>
                <a:latin typeface="Open Sans" pitchFamily="34" charset="0"/>
                <a:ea typeface="Open Sans" pitchFamily="34" charset="-122"/>
                <a:cs typeface="Open Sans" pitchFamily="34" charset="-120"/>
              </a:rPr>
              <a:t>Үнемі дамып отырған ғылым</a:t>
            </a:r>
            <a:endParaRPr lang="en-US" sz="950" dirty="0"/>
          </a:p>
        </p:txBody>
      </p:sp>
      <p:sp>
        <p:nvSpPr>
          <p:cNvPr id="27" name="Text 25"/>
          <p:cNvSpPr/>
          <p:nvPr/>
        </p:nvSpPr>
        <p:spPr>
          <a:xfrm>
            <a:off x="592812" y="6507837"/>
            <a:ext cx="7943969" cy="186333"/>
          </a:xfrm>
          <a:prstGeom prst="rect">
            <a:avLst/>
          </a:prstGeom>
          <a:noFill/>
          <a:ln/>
        </p:spPr>
        <p:txBody>
          <a:bodyPr wrap="none" lIns="0" tIns="0" rIns="0" bIns="0" rtlCol="0" anchor="t"/>
          <a:lstStyle/>
          <a:p>
            <a:pPr marL="342900" indent="-342900" algn="l">
              <a:lnSpc>
                <a:spcPts val="1450"/>
              </a:lnSpc>
              <a:buSzPct val="100000"/>
              <a:buChar char="•"/>
            </a:pPr>
            <a:r>
              <a:rPr lang="en-US" sz="950" dirty="0">
                <a:solidFill>
                  <a:srgbClr val="333F70"/>
                </a:solidFill>
                <a:latin typeface="Open Sans" pitchFamily="34" charset="0"/>
                <a:ea typeface="Open Sans" pitchFamily="34" charset="-122"/>
                <a:cs typeface="Open Sans" pitchFamily="34" charset="-120"/>
              </a:rPr>
              <a:t>Математика мен компьютерлік ғылымның түйісуі</a:t>
            </a:r>
            <a:endParaRPr lang="en-US" sz="950" dirty="0"/>
          </a:p>
        </p:txBody>
      </p:sp>
      <p:sp>
        <p:nvSpPr>
          <p:cNvPr id="28" name="Text 26"/>
          <p:cNvSpPr/>
          <p:nvPr/>
        </p:nvSpPr>
        <p:spPr>
          <a:xfrm>
            <a:off x="592812" y="6731556"/>
            <a:ext cx="7943969" cy="186333"/>
          </a:xfrm>
          <a:prstGeom prst="rect">
            <a:avLst/>
          </a:prstGeom>
          <a:noFill/>
          <a:ln/>
        </p:spPr>
        <p:txBody>
          <a:bodyPr wrap="none" lIns="0" tIns="0" rIns="0" bIns="0" rtlCol="0" anchor="t"/>
          <a:lstStyle/>
          <a:p>
            <a:pPr marL="342900" indent="-342900" algn="l">
              <a:lnSpc>
                <a:spcPts val="1450"/>
              </a:lnSpc>
              <a:buSzPct val="100000"/>
              <a:buChar char="•"/>
            </a:pPr>
            <a:r>
              <a:rPr lang="en-US" sz="950" dirty="0">
                <a:solidFill>
                  <a:srgbClr val="333F70"/>
                </a:solidFill>
                <a:latin typeface="Open Sans" pitchFamily="34" charset="0"/>
                <a:ea typeface="Open Sans" pitchFamily="34" charset="-122"/>
                <a:cs typeface="Open Sans" pitchFamily="34" charset="-120"/>
              </a:rPr>
              <a:t>Адам факторы әлі де маңызды (кілттерді дұрыс басқару)</a:t>
            </a:r>
            <a:endParaRPr lang="en-US" sz="950" dirty="0"/>
          </a:p>
        </p:txBody>
      </p:sp>
      <p:pic>
        <p:nvPicPr>
          <p:cNvPr id="29" name="Image 0" descr="preencoded.png"/>
          <p:cNvPicPr>
            <a:picLocks noChangeAspect="1"/>
          </p:cNvPicPr>
          <p:nvPr/>
        </p:nvPicPr>
        <p:blipFill>
          <a:blip r:embed="rId3"/>
          <a:stretch>
            <a:fillRect/>
          </a:stretch>
        </p:blipFill>
        <p:spPr>
          <a:xfrm>
            <a:off x="8851583" y="5769888"/>
            <a:ext cx="4414480" cy="4414480"/>
          </a:xfrm>
          <a:prstGeom prst="rect">
            <a:avLst/>
          </a:prstGeom>
        </p:spPr>
      </p:pic>
      <p:sp>
        <p:nvSpPr>
          <p:cNvPr id="30" name="Text 27"/>
          <p:cNvSpPr/>
          <p:nvPr/>
        </p:nvSpPr>
        <p:spPr>
          <a:xfrm>
            <a:off x="592812" y="10425113"/>
            <a:ext cx="13444776" cy="186333"/>
          </a:xfrm>
          <a:prstGeom prst="rect">
            <a:avLst/>
          </a:prstGeom>
          <a:noFill/>
          <a:ln/>
        </p:spPr>
        <p:txBody>
          <a:bodyPr wrap="none" lIns="0" tIns="0" rIns="0" bIns="0" rtlCol="0" anchor="t"/>
          <a:lstStyle/>
          <a:p>
            <a:pPr marL="0" indent="0" algn="l">
              <a:lnSpc>
                <a:spcPts val="1450"/>
              </a:lnSpc>
              <a:buNone/>
            </a:pPr>
            <a:r>
              <a:rPr lang="en-US" sz="950" dirty="0">
                <a:solidFill>
                  <a:srgbClr val="333F70"/>
                </a:solidFill>
                <a:latin typeface="Open Sans" pitchFamily="34" charset="0"/>
                <a:ea typeface="Open Sans" pitchFamily="34" charset="-122"/>
                <a:cs typeface="Open Sans" pitchFamily="34" charset="-120"/>
              </a:rPr>
              <a:t>Шифрлеу – бұл тек технология емес, бұл цифрлық дәуірдегі еркіндік пен қауіпсіздіктің кепілі.</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3762</Words>
  <Application>Microsoft Office PowerPoint</Application>
  <PresentationFormat>Произвольный</PresentationFormat>
  <Paragraphs>464</Paragraphs>
  <Slides>29</Slides>
  <Notes>28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2026-01-18T15:34:14Z</dcterms:created>
  <dcterms:modified xsi:type="dcterms:W3CDTF">2026-11-03T19:38:52Z</dcterms:modified>
</cp:coreProperties>
</file>