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2"/>
  </p:notes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14630400" cy="10972800"/>
  <p:notesSz cx="10972800" cy="14630400"/>
  <p:embeddedFontLst>
    <p:embeddedFont>
      <p:font typeface="Open Sans" pitchFamily="2" charset="0"/>
      <p:regular r:id="rId43"/>
      <p:bold r:id="rId44"/>
      <p:italic r:id="rId45"/>
      <p:boldItalic r:id="rId4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500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2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Relationship Id="rId14" Type="http://schemas.openxmlformats.org/officeDocument/2006/relationships/image" Target="../media/image6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6.svg"/><Relationship Id="rId5" Type="http://schemas.openxmlformats.org/officeDocument/2006/relationships/image" Target="../media/image75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sv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99.svg"/><Relationship Id="rId11" Type="http://schemas.openxmlformats.org/officeDocument/2006/relationships/image" Target="../media/image104.png"/><Relationship Id="rId5" Type="http://schemas.openxmlformats.org/officeDocument/2006/relationships/image" Target="../media/image98.sv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sv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2889013" y="4454091"/>
            <a:ext cx="9319465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28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құралдар және ақпаратты қорғау әдістері</a:t>
            </a:r>
            <a:endParaRPr lang="ru-RU" sz="336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954" y="2314265"/>
            <a:ext cx="5014672" cy="1137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16678" y="6171482"/>
            <a:ext cx="8702041" cy="145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6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қауымдастырылған</a:t>
            </a:r>
            <a:r>
              <a:rPr lang="ru-RU" sz="21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/>
              <a:t>Assel.yerzhan@satbayev.university</a:t>
            </a:r>
            <a:br>
              <a:rPr lang="en-US" sz="216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1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931087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Ақпаратты қорғаудағы аутентификация және авторизация әдістері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372070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қауіпсіздіктің негіздері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525851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– бұл ақпаратты рұқсатсыз қол жеткізуден, өзгертуден және жоюдан қорғау жүйесі. Қазіргі заманғы технологиялар дамуымен қатар, қауіпсіздік қатерлері де күрделене түсуде. Сондықтан қауіпсіздіктің негізгі компоненттерін түсіну әрбір мамандың міндеті болып табылады.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280190" y="675191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жүйесі үш негізгі процеске негізделеді: пайдаланушыны анықтау, оның жеке басын растау және рұқсат деңгейін белгілеу. Бұл үш компонент бірлесіп жұмыс істегенде ғана толық қорғаныс қамтамасыз етіледі.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334345"/>
            <a:ext cx="1035308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үш тірегі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351258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557236"/>
            <a:ext cx="27181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Идентификация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4986457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Пайдаланушыны анықтау процесі. Жүйеге кім кіргісі келетінін білдіру кезеңі. Бұл – қауіпсіздік тізбегінің бірінші буыны.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351258"/>
            <a:ext cx="4215408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4557236"/>
            <a:ext cx="28365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4986457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Пайдаланушының шынайылығын растау. Ол шын мәнінде өзі екенін дәлелдеу процесі. Біліміңіз, иеліктегі заттарыңыз немесе биометрияңыз арқылы расталады.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351258"/>
            <a:ext cx="4215289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455723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4986457"/>
            <a:ext cx="380333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Рұқсат деңгейін анықтау. Пайдаланушыға қандай ресурстарға қол жеткізуге болатынын белгілеу. Құқықтар мен рөлдерді басқару механизмі.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700337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Осы үш процесс бір-бірімен тығыз байланысты және бірін-бірі толықтырады. Әрқайсысы жүйенің жалпы қауіпсіздігіне өз үлесін қосады және олардың біреуі әлсіз болса, бүкіл қорғаныс жүйесі тәуекел астында қалуы мүмкін.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69231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Ақпараттық қауіпсіздік үшбұрышы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8286" y="3007043"/>
            <a:ext cx="5640229" cy="53205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79800" y="6242711"/>
            <a:ext cx="1790540" cy="561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Идентификация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7779800" y="6884397"/>
            <a:ext cx="1790540" cy="674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Қолданушының немесе жүйенің кім екенін анықтау.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9128089" y="3785828"/>
            <a:ext cx="1790540" cy="561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9128089" y="4427514"/>
            <a:ext cx="1790540" cy="674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Идентификация расталғанын тексеру процесі.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10556121" y="6242711"/>
            <a:ext cx="1790540" cy="5617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10556121" y="6884397"/>
            <a:ext cx="1790540" cy="674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Рұқсаттар мен қолжетімділікті анықтау кезеңі.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280190" y="8550831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үшбұрышы – идентификация, аутентификация және авторизация процестерінің өзара байланысын көрсететін концепция. Бұл үш элемент бір-бірінсіз жұмыс істей алмайды және қауіпсіздіктің тұтас жүйесін құрайды.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1085"/>
            <a:ext cx="977145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Идентификация дегеніміз не?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57413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Идентификация – пайдаланушының жеке басын анықтау процесі. Бұл қауіпсіздік тізбегінің бірінші сатысы болып табылады. Идентификация кезінде пайдаланушы жүйеге өзінің кім екенін хабарлайды, бірақ әлі де оны дәлелдемейді.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60616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Идентификаторлар әртүрлі болуы мүмкін: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410229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сәйкестендіру нөмірі (ЖСН)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48925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аты немесе логин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87620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пошта мекенжайы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26315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Телефон номері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565011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идентификациялық код</a:t>
            </a:r>
            <a:endParaRPr lang="en-US" sz="15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2202061"/>
            <a:ext cx="4926568" cy="492656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917543" y="7351871"/>
            <a:ext cx="4926568" cy="1478280"/>
          </a:xfrm>
          <a:prstGeom prst="roundRect">
            <a:avLst>
              <a:gd name="adj" fmla="val 5639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5901" y="7654766"/>
            <a:ext cx="248007" cy="19835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562267" y="7599759"/>
            <a:ext cx="408348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Идентификация – бұл өзіңізді таныстыру, ал аутентификация – өзіңіз екеніңізді дәлелдеу.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793790" y="927663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ең көп қолданылатын идентификатор – бұл ИИН (жеке сәйкестендіру нөмірі). Ол электрондық үкімет жүйелерінде, банктік қызметтерде және басқа да цифрлық платформаларда кеңінен пайдаланылады.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63585"/>
            <a:ext cx="830770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 әдістері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980497"/>
            <a:ext cx="595313" cy="5953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823817"/>
            <a:ext cx="41821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 сөздер мен PIN-кодтар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5563195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Ең көне және кең таралған әдіс. Пайдаланушы тек өзі білетін құпия ақпаратты енгізеді. Қарапайымдылығына қарамастан, әлсіз құпия сөздер жүйенің негізгі осалдығы болып табылады.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3980497"/>
            <a:ext cx="595313" cy="5953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4823817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Биометриялық мәліметтер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556319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Саусақ ізі, бет-әлпет тану, көз қарашығының сканері, дауыс тану сияқты биологиялық сипаттамалар. Қазіргі смартфондар мен ноутбуктардың көпшілігінде орнатылған.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3980497"/>
            <a:ext cx="595313" cy="5953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4823817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Электрондық цифрлық қолтаңба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5563195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 – Қазақстанда кеңінен қолданылатын аутентификация құралы. Ұлттық куәландырушы орталығы шығарған сертификаттар негізінде жұмыс істейді және заңды күші бар.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793790" y="737413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Заманауи жүйелер көбінесе бірнеше аутентификация әдісін біріктіреді. Бұл көпфакторлы аутентификация деп аталады және қауіпсіздік деңгейін айтарлықтай арттырады.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0065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Авторизация: Қауіпсіздік деңгейін басқару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136827"/>
            <a:ext cx="6279356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 жеткізу құқықтарын анықтау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5079325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Авторизация – пайдаланушы аутентификациядан өткеннен кейін оған қандай ресурстарға қол жеткізуге рұқсат етілетінін анықтау процесі. Бұл қауіпсіздік жүйесінің үшінші және соңғы сатысы.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652807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Авторизация келесі сұрақтарға жауап береді: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702421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қандай файлдарды көре алады?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741116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Қандай деректерді өзгерте алады?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779811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Қандай функцияларды орындай алады?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818507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Қандай әрекеттерге құқығы бар?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136827"/>
            <a:ext cx="44616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 жүйелері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7564874" y="4732139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639288" y="4769346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8209717" y="4800362"/>
            <a:ext cx="43779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Рөлдік авторизация (RBAC)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209717" y="5308878"/>
            <a:ext cx="563451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Пайдаланушыларды рөлдерге бөлу және әр рөлге белгілі құқықтар тағайындау.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564874" y="634079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7639288" y="6378000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209717" y="6409015"/>
            <a:ext cx="52724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Атрибуттық авторизация (ABAC)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209717" y="6917531"/>
            <a:ext cx="563451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атрибуттары, ресурс сипаттамалары және орта контексті негізінде құқықтарды анықтау.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298043"/>
            <a:ext cx="1156406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Авторизацияның визуалды бейнесі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091446" y="6439019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Авторизация – бұл дұрыс кілтті дұрыс құлыпқа салу сияқты. Әрбір пайдаланушының өзінің кілттері бар, ал жүйе қайсысына қай есікті ашуға рұқсат беретінін білуі керек.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6215777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793790" y="752058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Құлып пен кілт – авторизацияның классикалық метафорасы. Кілт (аутентификация деректері) дұрыс болғанымен, ол белгілі бір құлыптарды ғана (ресурстарды) аша алады.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87941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Аутентификацияның заманауи әдістері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41722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Технологиялардың дамуымен аутентификация әдістері де үнемі жетілдіріліп отырады. Қазіргі заманғы жүйелер қауіпсіздік пен ыңғайлылықты теңестіруге тырысады. Биометрия, көпфакторлы аутентификация және жасанды интеллект негізіндегі шешімдер стандартқа айналып келеді.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793790" y="691062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бөлімде біз аутентификацияның ең заманауи және тиімді әдістерін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72139"/>
            <a:ext cx="896290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 сөздердің шектеулері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12294"/>
            <a:ext cx="492656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81%</a:t>
            </a:r>
            <a:endParaRPr lang="en-US" sz="5150" dirty="0"/>
          </a:p>
        </p:txBody>
      </p:sp>
      <p:sp>
        <p:nvSpPr>
          <p:cNvPr id="4" name="Text 2"/>
          <p:cNvSpPr/>
          <p:nvPr/>
        </p:nvSpPr>
        <p:spPr>
          <a:xfrm>
            <a:off x="1911191" y="4015264"/>
            <a:ext cx="269164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Әлсіз парольдер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523780"/>
            <a:ext cx="492656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бұзылуларының 81%-ы әлсіз немесе ұрланған құпия сөздермен байланысты.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5972413"/>
            <a:ext cx="492656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65%</a:t>
            </a:r>
            <a:endParaRPr lang="en-US" sz="5150" dirty="0"/>
          </a:p>
        </p:txBody>
      </p:sp>
      <p:sp>
        <p:nvSpPr>
          <p:cNvPr id="7" name="Text 5"/>
          <p:cNvSpPr/>
          <p:nvPr/>
        </p:nvSpPr>
        <p:spPr>
          <a:xfrm>
            <a:off x="1145977" y="6875383"/>
            <a:ext cx="42220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Қайталанатын парольдер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93790" y="7383899"/>
            <a:ext cx="49265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Пайдаланушылардың 65%-ы бірнеше жүйеде бір құпия сөзді қолданады.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6212086" y="2988231"/>
            <a:ext cx="340173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мәселелер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6212086" y="3558659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Әлсіз құпия сөздер: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"123456", "password" сияқты оңай болжамды комбинациялар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6212086" y="4263152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 шабуылдары: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алдау арқылы құпия сөздерді ұрлау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212086" y="4650105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Brute force әдісі: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барлық мүмкін комбинацияларды қарау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212086" y="5037058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 базаларының бұзылуы: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ірі компаниялардан құпия сөздердің ағуы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212086" y="574155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Адамдық фактор: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құпия сөздерді жазып қою немесе басқалармен бөлісу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212086" y="6282333"/>
            <a:ext cx="7632025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444" y="6585228"/>
            <a:ext cx="248007" cy="19835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856809" y="6530221"/>
            <a:ext cx="678894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Зерттеулер көрсеткендей, орташа пайдаланушы 100-ден астам парольді есте сақтауға тырысады.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793790" y="846546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Осы мәселелерді шешу үшін қауіпсіздік саласы құпия сөздерден гөрі сенімді әдістерге көшуде. Биометрия, токендер және көпфакторлы аутентификация келешектің бағыты болып табылады.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79646"/>
            <a:ext cx="75564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Көпфакторлы аутентификация (MFA)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793790" y="2426494"/>
            <a:ext cx="7556421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Көпфакторлы аутентификация (MFA) – қауіпсіздікті арттырудың ең тиімді әдістерінің бірі. Ол бірнеше тәуелсіз растау әдістерін біріктіреді, бұл шабуылшыларға жүйеге кіруді айтарлықтай қиындатады.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793790" y="3510558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793790" y="3807976"/>
            <a:ext cx="36886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793790" y="3947874"/>
            <a:ext cx="3163610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Біліміңіз (Knowledge)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793790" y="4349948"/>
            <a:ext cx="3688675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сөз, PIN-код немесе тек сіз білетін басқа ақпарат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661535" y="3510558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4661535" y="3807976"/>
            <a:ext cx="36886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4661535" y="3947874"/>
            <a:ext cx="3688675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Иеліктегі заттарыңыз (Possession)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4661535" y="4644628"/>
            <a:ext cx="3688675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Смартфон, токен, смарт-карта немесе сізде бар басқа құрылғы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93790" y="555343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93790" y="5850850"/>
            <a:ext cx="7556421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793790" y="5990749"/>
            <a:ext cx="549247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Биометриялық деректер (Inherence)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793790" y="6392823"/>
            <a:ext cx="7556421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Саусақ ізі, бет-әлпет, көз қарашығы немесе дауыс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793790" y="7208877"/>
            <a:ext cx="3548182" cy="589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MFA-ның артықшылықтары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793790" y="7977307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деңгейінің айтарлықтай артуы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93790" y="8628340"/>
            <a:ext cx="35481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 шабуылдарынан қорғау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793790" y="8985171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Парольдердің ұрлануынан сақтандыру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793790" y="9636204"/>
            <a:ext cx="35481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Нормативтік талаптарға сәйкестік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4809649" y="7208877"/>
            <a:ext cx="325493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 мысалдары</a:t>
            </a:r>
            <a:endParaRPr lang="en-US" sz="1850" dirty="0"/>
          </a:p>
        </p:txBody>
      </p:sp>
      <p:sp>
        <p:nvSpPr>
          <p:cNvPr id="23" name="Text 20"/>
          <p:cNvSpPr/>
          <p:nvPr/>
        </p:nvSpPr>
        <p:spPr>
          <a:xfrm>
            <a:off x="4809649" y="7682627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Банктік қосымшалар: пароль + SMS код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4809649" y="8333661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Корпоративтік жүйелер: смарт-карта + PIN</a:t>
            </a:r>
            <a:endParaRPr lang="en-US" sz="1450" dirty="0"/>
          </a:p>
        </p:txBody>
      </p:sp>
      <p:sp>
        <p:nvSpPr>
          <p:cNvPr id="25" name="Text 22"/>
          <p:cNvSpPr/>
          <p:nvPr/>
        </p:nvSpPr>
        <p:spPr>
          <a:xfrm>
            <a:off x="4809649" y="8984694"/>
            <a:ext cx="3548182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Бұлтты қызметтер: пароль + аутентификатор қосымшасы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27077"/>
            <a:ext cx="1010185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MFA тәжірибесі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34398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көпфакторлы аутентификация белсенді енгізілуде. Мемлекеттік және коммерциялық ұйымдар бұл технологияны қауіпсіздікті арттыру үшін белсенді қолданады.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202311"/>
            <a:ext cx="3011091" cy="18609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631126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eGov порталы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740485"/>
            <a:ext cx="41821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үкімет порталы бірнеше аутентификация әдістерін ұсынады: ЭЦҚ, мобильді қосымша арқылы растау, логин/пароль + SMS коды. Пайдаланушылар қауіпсіздік деңгейіне қарай әдісті таңдай алады.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202311"/>
            <a:ext cx="3011210" cy="186106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6311384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QR-код аутентификациясы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7050762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Көптеген қазақстандық жүйелер QR-код арқылы кіруді қолдайды. Пайдаланушы экрандағы кодты сканерлейді және мобильді қосымша арқылы расталады. Бұл әдіс жылдам әрі қауіпсіз.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202311"/>
            <a:ext cx="3011210" cy="186106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6311384"/>
            <a:ext cx="38233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ЭЦҚ + қосымша фактор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6740604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 транзакциялар үшін ЭЦҚ басқа аутентификация әдістерімен толықтырылады. Мысалы, электрондық қолтаңба + SMS растау немесе биометрия.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272891"/>
            <a:ext cx="63036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Электрондық цифрлық қолтаңба (ЭЦҚ)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396835" y="821174"/>
            <a:ext cx="7501295" cy="317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 – Қазақстанда қолданылатын аутентификация мен құжаттарды куәландырудың заңды тұрғыдан танылған әдісі. Ұлттық куәландырушы орталығы (ҰКО) шығарған электрондық сертификаттар негізінде жұмыс істейді.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396835" y="1237536"/>
            <a:ext cx="2466380" cy="155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ЭЦҚ-ның негізгі функциялары: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396835" y="1491734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Аутентификация:</a:t>
            </a: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электрондық жүйелерге кіру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396835" y="1684973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Қолтаңба қою:</a:t>
            </a: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электрондық құжаттарға қол қою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396835" y="1878211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Шифрлау:</a:t>
            </a: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деректерді қорғау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396835" y="2071449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Char char="•"/>
            </a:pPr>
            <a:r>
              <a:rPr lang="en-US" sz="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Тұтастықты растау:</a:t>
            </a: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құжаттың өзгермегенін дәлелдеу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396835" y="2329220"/>
            <a:ext cx="1598652" cy="155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 салалары: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396835" y="2583418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Font typeface="+mj-lt"/>
              <a:buAutoNum type="arabicPeriod"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үкімет порталы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396835" y="2776657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Font typeface="+mj-lt"/>
              <a:buAutoNum type="arabicPeriod" startAt="2"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Банктік жүйелер және төлемдер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396835" y="2969895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Font typeface="+mj-lt"/>
              <a:buAutoNum type="arabicPeriod" startAt="3"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сауда алаңдары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396835" y="3163133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Font typeface="+mj-lt"/>
              <a:buAutoNum type="arabicPeriod" startAt="4"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сатып алу порталы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396835" y="3356372"/>
            <a:ext cx="7501295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50"/>
              </a:lnSpc>
              <a:buSzPct val="100000"/>
              <a:buFont typeface="+mj-lt"/>
              <a:buAutoNum type="arabicPeriod" startAt="5"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Салық және кеден жүйелері</a:t>
            </a:r>
            <a:endParaRPr lang="en-US" sz="7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685" y="843439"/>
            <a:ext cx="6093381" cy="6093381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8147685" y="7048381"/>
            <a:ext cx="6093381" cy="579953"/>
          </a:xfrm>
          <a:prstGeom prst="roundRect">
            <a:avLst>
              <a:gd name="adj" fmla="val 7187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864" y="7199828"/>
            <a:ext cx="123944" cy="9917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469987" y="7172325"/>
            <a:ext cx="5671899" cy="317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Маңызды:</a:t>
            </a:r>
            <a:r>
              <a:rPr lang="en-US" sz="7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ЭЦҚ сертификатының заңды күші қағаз қолтаңбамен тең. "Электрондық құжат және электрондық цифрлық қолтаңба туралы" ҚР Заңымен реттеледі.</a:t>
            </a:r>
            <a:endParaRPr lang="en-US" sz="750" dirty="0"/>
          </a:p>
        </p:txBody>
      </p:sp>
      <p:sp>
        <p:nvSpPr>
          <p:cNvPr id="19" name="Text 15"/>
          <p:cNvSpPr/>
          <p:nvPr/>
        </p:nvSpPr>
        <p:spPr>
          <a:xfrm>
            <a:off x="10584061" y="8384858"/>
            <a:ext cx="1220510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15+</a:t>
            </a:r>
            <a:endParaRPr lang="en-US" sz="1950" dirty="0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116" y="7764661"/>
            <a:ext cx="1488519" cy="1488519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147685" y="9377124"/>
            <a:ext cx="6093381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 ҚР-да ЭЦҚ қолданылуда</a:t>
            </a:r>
            <a:endParaRPr lang="en-US" sz="750" dirty="0"/>
          </a:p>
        </p:txBody>
      </p:sp>
      <p:sp>
        <p:nvSpPr>
          <p:cNvPr id="22" name="Text 17"/>
          <p:cNvSpPr/>
          <p:nvPr/>
        </p:nvSpPr>
        <p:spPr>
          <a:xfrm>
            <a:off x="10584061" y="10379035"/>
            <a:ext cx="1220510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8М+</a:t>
            </a:r>
            <a:endParaRPr lang="en-US" sz="195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0116" y="9758839"/>
            <a:ext cx="1488519" cy="1488519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147685" y="11371302"/>
            <a:ext cx="6093381" cy="1585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50"/>
              </a:lnSpc>
              <a:buNone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белсенді ЭЦҚ сертификаттары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975729"/>
            <a:ext cx="600467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ЭЦҚ технологиясы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3893463"/>
            <a:ext cx="3679031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6486168" y="40994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Ашық кілт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486168" y="4528661"/>
            <a:ext cx="3267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Сертификатта сақталады, кез келген адам қол жеткізе алады. Қолтаңбаны тексеру және деректерді шифрлау үшін қолданылады.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10157579" y="3893463"/>
            <a:ext cx="3679031" cy="2428875"/>
          </a:xfrm>
          <a:prstGeom prst="roundRect">
            <a:avLst>
              <a:gd name="adj" fmla="val 343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10363557" y="409944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Жабық кілт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0363557" y="4528661"/>
            <a:ext cx="326707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Токенде немесе смарт-картада қауіпсіз сақталады. Құжатқа қол қою және деректерді дешифрлау үшін қолданылады. Ешқашан құрылғыдан шықпайды.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280190" y="6520696"/>
            <a:ext cx="7556421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486168" y="672667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Сертификат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486168" y="7155894"/>
            <a:ext cx="71444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ҰКО шығарған электрондық құжат. Иесінің деректері, ашық кілті, қолдану мерзімі және ҰКО-ның ЭЦҚ-сы бар.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4522"/>
            <a:ext cx="1059203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Биометриялық аутентификация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5143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Биометриялық аутентификация – адамның бірегей физиологиялық немесе мінез-құлық сипаттамаларын пайдаланатын әдіс. Бұл технология соңғы жылдары тез дамып, күнделікті өмірдің ажырамас бөлігіне айналды.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809756"/>
            <a:ext cx="3074670" cy="190023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908352"/>
            <a:ext cx="286583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Саусақ ізі сканері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5337572"/>
            <a:ext cx="307467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Ең кең таралған биометриялық әдіс. Смартфондар, ноутбуктар, сейфтер және есік құлыптарында қолданылады. Жылдам, дәл және ыңғайлы.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2809756"/>
            <a:ext cx="3074670" cy="19002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16467" y="490835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Бет-әлпет тану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4116467" y="5337572"/>
            <a:ext cx="307467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3D камералар немесе жоғары ажыратымдылықты сенсорлар арқылы адамның бетін талдайды. Apple Face ID және Windows Hello сияқты жүйелерде кеңінен қолданылады.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2809756"/>
            <a:ext cx="3074670" cy="19002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39144" y="4908352"/>
            <a:ext cx="307467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Көз қарашығын сканерлеу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7439144" y="5647730"/>
            <a:ext cx="3074670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Көздің ішкі құрылымын талдайды. Өте жоғары дәлдік деңгейі, бірақ арнайы жабдық қажет. Әуежайлар мен жоғары қауіпсіздік талап етілетін жерлерде қолданылады.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2809756"/>
            <a:ext cx="3074789" cy="190035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761821" y="49084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Дауыс тану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10761821" y="5337691"/>
            <a:ext cx="3074789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Адамның дауысының ерекшеліктерін талдайды. Қашықтан аутентификация үшін ыңғайлы, мысалы телефон арқылы банкпен байланыста.</a:t>
            </a:r>
            <a:endParaRPr lang="en-US" sz="1550" dirty="0"/>
          </a:p>
        </p:txBody>
      </p:sp>
      <p:sp>
        <p:nvSpPr>
          <p:cNvPr id="16" name="Text 10"/>
          <p:cNvSpPr/>
          <p:nvPr/>
        </p:nvSpPr>
        <p:spPr>
          <a:xfrm>
            <a:off x="793790" y="7981950"/>
            <a:ext cx="29821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Артықшылықтары</a:t>
            </a:r>
            <a:endParaRPr lang="en-US" sz="1950" dirty="0"/>
          </a:p>
        </p:txBody>
      </p:sp>
      <p:sp>
        <p:nvSpPr>
          <p:cNvPr id="17" name="Text 11"/>
          <p:cNvSpPr/>
          <p:nvPr/>
        </p:nvSpPr>
        <p:spPr>
          <a:xfrm>
            <a:off x="793790" y="849046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сөзді есте сақтау қажет емес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793790" y="887741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Жоғалту немесе ұрлау мүмкін емес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793790" y="926437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Жылдам және ыңғайлы</a:t>
            </a:r>
            <a:endParaRPr lang="en-US" sz="1550" dirty="0"/>
          </a:p>
        </p:txBody>
      </p:sp>
      <p:sp>
        <p:nvSpPr>
          <p:cNvPr id="20" name="Text 14"/>
          <p:cNvSpPr/>
          <p:nvPr/>
        </p:nvSpPr>
        <p:spPr>
          <a:xfrm>
            <a:off x="793790" y="965132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Өте жоғары дәлдік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7564874" y="798195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Кемшіліктері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564874" y="849046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Жабдықтың қымбаттығы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7564874" y="887741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Қолайсыз жағдайда қателер (кір қолдар, нашар жарық)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7564874" y="926437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өмірдің құпиялылығына қатысты алаңдаушылық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564874" y="965132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Биометриялық деректерді жаңарту мүмкін емес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87941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Авторизация әдістері мен тәжірибелері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41722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Авторизация – пайдаланушылардың жүйедегі құқықтары мен рұқсаттарын басқару процесі. Аутентификациядан өткеннен кейін жүйе пайдаланушыға нені көруге, өзгертуге немесе орындауға болатынын анықтайды.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793790" y="6593086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Тиімді авторизация жүйесі қауіпсіздікті қамтамасыз етумен қатар, пайдаланушыларға олардың міндеттерін орындау үшін қажетті ресурстарға ыңғайлы қол жеткізуді ұсынады.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4495"/>
            <a:ext cx="8232458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Рөлдік негізделген авторизация (RBAC)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93790" y="1295281"/>
            <a:ext cx="1304282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RBAC (Role-Based Access Control) – авторизацияның ең танымал және кеңінен қолданылатын моделі. Бұл әдісте пайдаланушыларға тікелей емес, рөлдер арқылы құқықтар беріледі.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337" y="1559838"/>
            <a:ext cx="8477726" cy="38797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86296" y="2161752"/>
            <a:ext cx="1875350" cy="234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Пайдаланушы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9286296" y="2462850"/>
            <a:ext cx="2067052" cy="154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Шектеулі рұқсат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3301845" y="3436991"/>
            <a:ext cx="1875350" cy="234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Менеджер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3276840" y="3738089"/>
            <a:ext cx="1900355" cy="154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1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Орташа деңгейлі рұқсат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9286296" y="4095447"/>
            <a:ext cx="1875350" cy="234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Әкімші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9286296" y="4396545"/>
            <a:ext cx="2067052" cy="1547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Толық қолжетімділік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793790" y="5533906"/>
            <a:ext cx="1630323" cy="679847"/>
          </a:xfrm>
          <a:prstGeom prst="roundRect">
            <a:avLst>
              <a:gd name="adj" fmla="val 79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8285" y="5783104"/>
            <a:ext cx="181332" cy="18133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553057" y="5662851"/>
            <a:ext cx="2326362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Әкімші (Administrator)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553057" y="5914549"/>
            <a:ext cx="9502497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Жүйенің барлық функцияларына толық қол жеткізу. Пайдаланушыларды басқару, параметрлерді өзгерту, барлық деректерді көру және өңдеу құқығы.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2488525" y="6209943"/>
            <a:ext cx="11283672" cy="7620"/>
          </a:xfrm>
          <a:prstGeom prst="roundRect">
            <a:avLst>
              <a:gd name="adj" fmla="val 71107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793790" y="6278166"/>
            <a:ext cx="3260646" cy="679847"/>
          </a:xfrm>
          <a:prstGeom prst="roundRect">
            <a:avLst>
              <a:gd name="adj" fmla="val 79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33387" y="6527363"/>
            <a:ext cx="181332" cy="1813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183380" y="6407110"/>
            <a:ext cx="2231588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Менеджер (Manager)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4183380" y="6658808"/>
            <a:ext cx="8913614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Өз бөлімінің немесе жобасының деректеріне қол жеткізу. Есептер жасау, өз командасының жұмысын қарау және координациялау мүмкіндігі.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118848" y="6954203"/>
            <a:ext cx="9653349" cy="7620"/>
          </a:xfrm>
          <a:prstGeom prst="roundRect">
            <a:avLst>
              <a:gd name="adj" fmla="val 71107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6"/>
          <p:cNvSpPr/>
          <p:nvPr/>
        </p:nvSpPr>
        <p:spPr>
          <a:xfrm>
            <a:off x="793790" y="7022425"/>
            <a:ext cx="4890968" cy="850106"/>
          </a:xfrm>
          <a:prstGeom prst="roundRect">
            <a:avLst>
              <a:gd name="adj" fmla="val 637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8608" y="7356753"/>
            <a:ext cx="181332" cy="18133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813703" y="7151370"/>
            <a:ext cx="3450550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Қарапайым пайдаланушы (User)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5813703" y="7403068"/>
            <a:ext cx="7893963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Тек өз жұмысына қажетті функциялар мен деректерге қол жеткізу. Жеке ақпаратты көру және қарапайым әрекеттерді орындау.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5749171" y="7868722"/>
            <a:ext cx="8023027" cy="7620"/>
          </a:xfrm>
          <a:prstGeom prst="roundRect">
            <a:avLst>
              <a:gd name="adj" fmla="val 71107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Shape 20"/>
          <p:cNvSpPr/>
          <p:nvPr/>
        </p:nvSpPr>
        <p:spPr>
          <a:xfrm>
            <a:off x="793790" y="7936944"/>
            <a:ext cx="6521410" cy="850106"/>
          </a:xfrm>
          <a:prstGeom prst="roundRect">
            <a:avLst>
              <a:gd name="adj" fmla="val 6374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63829" y="8271272"/>
            <a:ext cx="181332" cy="18133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444145" y="8065889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Қонақ (Guest)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7444145" y="8317587"/>
            <a:ext cx="6263521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Ең шектеулі құқықтар жиынтығы. Тек жалпыға қолжетімді ақпаратты көру, ешқандай өзгерістер енгізе алмайды.</a:t>
            </a:r>
            <a:endParaRPr lang="en-US" sz="1000" dirty="0"/>
          </a:p>
        </p:txBody>
      </p:sp>
      <p:sp>
        <p:nvSpPr>
          <p:cNvPr id="30" name="Text 23"/>
          <p:cNvSpPr/>
          <p:nvPr/>
        </p:nvSpPr>
        <p:spPr>
          <a:xfrm>
            <a:off x="793790" y="8965168"/>
            <a:ext cx="2975848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RBAC-тың артықшылықтары</a:t>
            </a:r>
            <a:endParaRPr lang="en-US" sz="1250" dirty="0"/>
          </a:p>
        </p:txBody>
      </p:sp>
      <p:sp>
        <p:nvSpPr>
          <p:cNvPr id="31" name="Text 24"/>
          <p:cNvSpPr/>
          <p:nvPr/>
        </p:nvSpPr>
        <p:spPr>
          <a:xfrm>
            <a:off x="793790" y="9250442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Құқықтарды басқаруды жеңілдетеді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793790" y="9449991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Масштабталатын шешім</a:t>
            </a:r>
            <a:endParaRPr lang="en-US" sz="1000" dirty="0"/>
          </a:p>
        </p:txBody>
      </p:sp>
      <p:sp>
        <p:nvSpPr>
          <p:cNvPr id="33" name="Text 26"/>
          <p:cNvSpPr/>
          <p:nvPr/>
        </p:nvSpPr>
        <p:spPr>
          <a:xfrm>
            <a:off x="793790" y="964953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 және бақылау жеңілдетіледі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793790" y="9849088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Қателіктер тәуекелін азайтады</a:t>
            </a:r>
            <a:endParaRPr lang="en-US" sz="1000" dirty="0"/>
          </a:p>
        </p:txBody>
      </p:sp>
      <p:sp>
        <p:nvSpPr>
          <p:cNvPr id="35" name="Text 28"/>
          <p:cNvSpPr/>
          <p:nvPr/>
        </p:nvSpPr>
        <p:spPr>
          <a:xfrm>
            <a:off x="793790" y="10048637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Нормативтік талаптарға сәйкестік</a:t>
            </a:r>
            <a:endParaRPr lang="en-US" sz="1000" dirty="0"/>
          </a:p>
        </p:txBody>
      </p:sp>
      <p:sp>
        <p:nvSpPr>
          <p:cNvPr id="36" name="Text 29"/>
          <p:cNvSpPr/>
          <p:nvPr/>
        </p:nvSpPr>
        <p:spPr>
          <a:xfrm>
            <a:off x="7480102" y="8965168"/>
            <a:ext cx="2227064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 мысалдары</a:t>
            </a:r>
            <a:endParaRPr lang="en-US" sz="1250" dirty="0"/>
          </a:p>
        </p:txBody>
      </p:sp>
      <p:sp>
        <p:nvSpPr>
          <p:cNvPr id="37" name="Text 30"/>
          <p:cNvSpPr/>
          <p:nvPr/>
        </p:nvSpPr>
        <p:spPr>
          <a:xfrm>
            <a:off x="7480102" y="9250442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Корпоративтік ERP жүйелер</a:t>
            </a:r>
            <a:endParaRPr lang="en-US" sz="1000" dirty="0"/>
          </a:p>
        </p:txBody>
      </p:sp>
      <p:sp>
        <p:nvSpPr>
          <p:cNvPr id="38" name="Text 31"/>
          <p:cNvSpPr/>
          <p:nvPr/>
        </p:nvSpPr>
        <p:spPr>
          <a:xfrm>
            <a:off x="7480102" y="9449991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Бухгалтерлік бағдарламалар</a:t>
            </a:r>
            <a:endParaRPr lang="en-US" sz="1000" dirty="0"/>
          </a:p>
        </p:txBody>
      </p:sp>
      <p:sp>
        <p:nvSpPr>
          <p:cNvPr id="39" name="Text 32"/>
          <p:cNvSpPr/>
          <p:nvPr/>
        </p:nvSpPr>
        <p:spPr>
          <a:xfrm>
            <a:off x="7480102" y="964953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Контент басқару жүйелері (CMS)</a:t>
            </a:r>
            <a:endParaRPr lang="en-US" sz="1000" dirty="0"/>
          </a:p>
        </p:txBody>
      </p:sp>
      <p:sp>
        <p:nvSpPr>
          <p:cNvPr id="40" name="Text 33"/>
          <p:cNvSpPr/>
          <p:nvPr/>
        </p:nvSpPr>
        <p:spPr>
          <a:xfrm>
            <a:off x="7480102" y="9849088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құжат айналымы</a:t>
            </a:r>
            <a:endParaRPr lang="en-US" sz="1000" dirty="0"/>
          </a:p>
        </p:txBody>
      </p:sp>
      <p:sp>
        <p:nvSpPr>
          <p:cNvPr id="41" name="Text 34"/>
          <p:cNvSpPr/>
          <p:nvPr/>
        </p:nvSpPr>
        <p:spPr>
          <a:xfrm>
            <a:off x="7480102" y="10048637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00"/>
              </a:lnSpc>
              <a:buSzPct val="100000"/>
              <a:buChar char="•"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 мен дерекқорлар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709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Атрибуттық негізделген авторизация (ABAC)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6408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ABAC (Attribute-Based Access Control) – контекстке сезімтал авторизация моделі. Қол жеткізу шешімдері пайдаланушы атрибуттары, ресурс сипаттамалары және қоршаған орта контексті негізінде қабылданады.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2551748" y="410015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Уақыт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529376"/>
            <a:ext cx="423886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Жұмыс уақытында ғана қол жеткізу, демалыс күндері шектеу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7788" y="5147250"/>
            <a:ext cx="279083" cy="279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597628" y="410015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Орын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597628" y="4529376"/>
            <a:ext cx="423898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Кеңседен немесе белгілі IP мекенжайлардан ғана кіру мүмкіндігі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63173" y="5147250"/>
            <a:ext cx="279083" cy="27908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94463" y="577262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Құрылғы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994463" y="6201847"/>
            <a:ext cx="38421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Тек корпоративтік немесе растайтын құрылғылардан қол жеткізу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0984" y="6165235"/>
            <a:ext cx="279083" cy="279083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597628" y="7445216"/>
            <a:ext cx="303466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деңгейі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9597628" y="7874437"/>
            <a:ext cx="423898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деректерге тек жоғары қауіпсіздік деңгейінде қол жеткізу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3173" y="7183219"/>
            <a:ext cx="279083" cy="27908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2551748" y="74452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Ресурс түрі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93790" y="7874437"/>
            <a:ext cx="423886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 түрлі құжат түрлері үшін әртүрлі құқықтар</a:t>
            </a:r>
            <a:endParaRPr lang="en-US" sz="15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87788" y="7183219"/>
            <a:ext cx="279083" cy="279083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793790" y="5617607"/>
            <a:ext cx="384202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Пайдаланушы атрибуттары</a:t>
            </a:r>
            <a:endParaRPr lang="en-US" sz="1950" dirty="0"/>
          </a:p>
        </p:txBody>
      </p:sp>
      <p:sp>
        <p:nvSpPr>
          <p:cNvPr id="25" name="Text 13"/>
          <p:cNvSpPr/>
          <p:nvPr/>
        </p:nvSpPr>
        <p:spPr>
          <a:xfrm>
            <a:off x="793790" y="6356985"/>
            <a:ext cx="384202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Бөлім, лауазым, жобалар, жұмыс өтілі негізінде құқықтар</a:t>
            </a:r>
            <a:endParaRPr lang="en-US" sz="155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2653" y="4022408"/>
            <a:ext cx="4564975" cy="4564975"/>
          </a:xfrm>
          <a:prstGeom prst="rect">
            <a:avLst/>
          </a:prstGeom>
        </p:spPr>
      </p:pic>
      <p:pic>
        <p:nvPicPr>
          <p:cNvPr id="27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99976" y="6165235"/>
            <a:ext cx="279083" cy="279083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793790" y="881062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ABAC моделі икемді және күрделі бизнес қағидаларын жүзеге асыруға мүмкіндік береді. Мысалы: "Қаржы бөлімінің менеджері жұмыс уақытында кеңседен корпоративтік құрылғыдан 100,000 теңгеге дейінгі төлемдерді бекіте алады."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0311" y="557332"/>
            <a:ext cx="12784574" cy="453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ақпараттық жүйелердегі авторизация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580311" y="1373148"/>
            <a:ext cx="4205764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Электрондық үкімет жүйелері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580311" y="1790224"/>
            <a:ext cx="6557963" cy="464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электрондық үкімет порталы күрделі авторизация жүйесін қолданады. Әр қызмет үшін әртүрлі рұқсат деңгейлері белгіленген.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80311" y="2417683"/>
            <a:ext cx="326350" cy="326350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34663" y="2444829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51679" y="2467451"/>
            <a:ext cx="1813441" cy="226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Жеке тұлғалар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1679" y="2839045"/>
            <a:ext cx="6086594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ИИН негізінде сәйкестендіру, жеке деректерге қол жеткізу, өз атынан өтініштер беру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80311" y="3361373"/>
            <a:ext cx="326350" cy="326350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34663" y="3388519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51679" y="3411141"/>
            <a:ext cx="1881664" cy="226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Заңды тұлғалар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51679" y="3782735"/>
            <a:ext cx="6086594" cy="464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БИН негізінде сәйкестендіру, ұйым деректеріне қол жеткізу, бизнес-процестерді басқару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80311" y="4537234"/>
            <a:ext cx="326350" cy="326350"/>
          </a:xfrm>
          <a:prstGeom prst="roundRect">
            <a:avLst>
              <a:gd name="adj" fmla="val 18671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4663" y="4564380"/>
            <a:ext cx="217527" cy="271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051679" y="4587002"/>
            <a:ext cx="3262670" cy="2265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қызметкерлер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51679" y="4958596"/>
            <a:ext cx="6086594" cy="464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Кеңейтілген құқықтар, азаматтардың өтініштерін өңдеу, статистика мен есептерге қол жеткізу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499747" y="1373148"/>
            <a:ext cx="3057168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ҰКО сертификаттары</a:t>
            </a:r>
            <a:endParaRPr lang="en-US" sz="17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47" y="1808321"/>
            <a:ext cx="6557963" cy="6557963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499747" y="8529399"/>
            <a:ext cx="6557963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куәландырушы орталығы шығарған сертификаттар әртүрлі деңгейлерге бөлінеді: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99747" y="8892064"/>
            <a:ext cx="6557963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1-класс:</a:t>
            </a: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жеке тұлғаларға арналған, электрондық үкімет қызметтері үшін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499747" y="9174956"/>
            <a:ext cx="6557963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2-класс:</a:t>
            </a: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заңды тұлғаларға арналған, электрондық сауда және банктік операциялар үшін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499747" y="9457849"/>
            <a:ext cx="6557963" cy="464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800"/>
              </a:lnSpc>
              <a:buSzPct val="100000"/>
              <a:buChar char="•"/>
            </a:pPr>
            <a:r>
              <a:rPr lang="en-US" sz="11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3-класс:</a:t>
            </a: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мемлекеттік органдарға арналған, жоғары қауіпсіздік талап етілетін операциялар үшін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499747" y="10052685"/>
            <a:ext cx="6557963" cy="2321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 класс сертификаттың қолдану аясын және берілетін құқықтарды анықтайды.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872978"/>
            <a:ext cx="685216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eGov авторизациясы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091446" y="4013954"/>
            <a:ext cx="7258764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үкімет порталы – Қазақстандағы ең ірі авторизация жүйелерінің бірі. Күніне миллионнан астам пайдаланушыға қызмет көрсетеді және мемлекеттік қызметтерге қауіпсіз қол жеткізуді қамтамасыз етеді.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3790712"/>
            <a:ext cx="22860" cy="1716643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793790" y="5829776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12М+</a:t>
            </a:r>
            <a:endParaRPr lang="en-US" sz="5150" dirty="0"/>
          </a:p>
        </p:txBody>
      </p:sp>
      <p:sp>
        <p:nvSpPr>
          <p:cNvPr id="7" name="Text 4"/>
          <p:cNvSpPr/>
          <p:nvPr/>
        </p:nvSpPr>
        <p:spPr>
          <a:xfrm>
            <a:off x="793790" y="6732746"/>
            <a:ext cx="2353389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Тіркелген пайдаланушылар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793790" y="7782282"/>
            <a:ext cx="23533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eGov порталында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3395186" y="5829776"/>
            <a:ext cx="2353508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700+</a:t>
            </a:r>
            <a:endParaRPr lang="en-US" sz="5150" dirty="0"/>
          </a:p>
        </p:txBody>
      </p:sp>
      <p:sp>
        <p:nvSpPr>
          <p:cNvPr id="10" name="Text 7"/>
          <p:cNvSpPr/>
          <p:nvPr/>
        </p:nvSpPr>
        <p:spPr>
          <a:xfrm>
            <a:off x="3395186" y="6732746"/>
            <a:ext cx="23535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Мемлекеттік қызметтер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3395186" y="7472124"/>
            <a:ext cx="235350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Онлайн қолжетімді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5996702" y="5829776"/>
            <a:ext cx="2353389" cy="654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5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99.9%</a:t>
            </a:r>
            <a:endParaRPr lang="en-US" sz="5150" dirty="0"/>
          </a:p>
        </p:txBody>
      </p:sp>
      <p:sp>
        <p:nvSpPr>
          <p:cNvPr id="13" name="Text 10"/>
          <p:cNvSpPr/>
          <p:nvPr/>
        </p:nvSpPr>
        <p:spPr>
          <a:xfrm>
            <a:off x="5996702" y="6732746"/>
            <a:ext cx="23533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Жүйенің қолжетімділігі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5996702" y="7472124"/>
            <a:ext cx="235338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Жыл бойы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356937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хаттамалары мен стандарттары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5727263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мен авторизацияны жүзеге асыру үшін индустрияда қабылданған стандарттар мен хаттамалар қолданылады. Олар әртүрлі жүйелер арасында үйлесімділікті қамтамасыз етеді және қауіпсіздік деңгейін арттырады.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280190" y="7220664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бөлімде біз заманауи ақпараттық жүйелерде қолданылатын негізгі хаттамалар мен стандарттарды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296" y="347424"/>
            <a:ext cx="4179927" cy="2907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OAuth және OpenID Connect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65296" y="824270"/>
            <a:ext cx="1396127" cy="174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OAuth 2.0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65296" y="1073229"/>
            <a:ext cx="6040041" cy="2681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OAuth 2.0 – авторизацияның ашық стандарты. Үшінші тарап қосымшаларына құпия сөзді бермей-ақ, ресурстарға шектеулі қол жеткізуді беруге мүмкіндік береді.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65296" y="1415772"/>
            <a:ext cx="1200269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ұғымдар: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65296" y="1635562"/>
            <a:ext cx="6040041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7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Resource Owner:</a:t>
            </a: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ресурстің иесі (пайдаланушы)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465296" y="1795582"/>
            <a:ext cx="6040041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7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Client:</a:t>
            </a: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қосымша немесе қызмет</a:t>
            </a:r>
            <a:endParaRPr lang="en-US" sz="700" dirty="0"/>
          </a:p>
        </p:txBody>
      </p:sp>
      <p:sp>
        <p:nvSpPr>
          <p:cNvPr id="8" name="Text 6"/>
          <p:cNvSpPr/>
          <p:nvPr/>
        </p:nvSpPr>
        <p:spPr>
          <a:xfrm>
            <a:off x="465296" y="1955602"/>
            <a:ext cx="6040041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7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Authorization Server:</a:t>
            </a: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рұқсаттарды беретін сервер</a:t>
            </a:r>
            <a:endParaRPr lang="en-US" sz="700" dirty="0"/>
          </a:p>
        </p:txBody>
      </p:sp>
      <p:sp>
        <p:nvSpPr>
          <p:cNvPr id="9" name="Text 7"/>
          <p:cNvSpPr/>
          <p:nvPr/>
        </p:nvSpPr>
        <p:spPr>
          <a:xfrm>
            <a:off x="465296" y="2115622"/>
            <a:ext cx="6040041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7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Resource Server:</a:t>
            </a: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қорғалған ресурстар орналасқан сервер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465296" y="2275642"/>
            <a:ext cx="6040041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050"/>
              </a:lnSpc>
              <a:buSzPct val="100000"/>
              <a:buChar char="•"/>
            </a:pPr>
            <a:r>
              <a:rPr lang="en-US" sz="7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Access Token:</a:t>
            </a: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рұқсат берілгенін растайтын токен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6739890" y="824270"/>
            <a:ext cx="1422678" cy="174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OpenID Connect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739890" y="1073229"/>
            <a:ext cx="7432715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OpenID Connect – OAuth 2.0 үстіне құрылған аутентификация қабаты. Пайдаланушының жеке басын растауға мүмкіндік береді.</a:t>
            </a:r>
            <a:endParaRPr lang="en-US" sz="7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890" y="1290995"/>
            <a:ext cx="5946100" cy="59461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6739890" y="7320796"/>
            <a:ext cx="7432715" cy="345043"/>
          </a:xfrm>
          <a:prstGeom prst="roundRect">
            <a:avLst>
              <a:gd name="adj" fmla="val 11329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878" y="7454622"/>
            <a:ext cx="116324" cy="929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042190" y="7418427"/>
            <a:ext cx="703742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Мысал:</a:t>
            </a:r>
            <a:r>
              <a:rPr lang="en-US" sz="7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Google, Facebook немесе Apple аккаунты арқылы басқа қосымшаларға кіру – бұл OAuth және OpenID Connect технологияларының қолданылуы.</a:t>
            </a:r>
            <a:endParaRPr lang="en-US" sz="7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96" y="7833241"/>
            <a:ext cx="465296" cy="5584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5007" y="7926229"/>
            <a:ext cx="2406253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1. Пайдаланушы кіруді сұрайды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005007" y="8116253"/>
            <a:ext cx="1316009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 авторизация серверіне бағыттайды</a:t>
            </a:r>
            <a:endParaRPr lang="en-US" sz="7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96" y="8391644"/>
            <a:ext cx="465296" cy="55840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005007" y="8484632"/>
            <a:ext cx="1484233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2. Аутентификация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005007" y="8674656"/>
            <a:ext cx="1316009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өз деректерін енгізеді</a:t>
            </a:r>
            <a:endParaRPr lang="en-US" sz="7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296" y="8950047"/>
            <a:ext cx="465296" cy="558403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05007" y="9043035"/>
            <a:ext cx="1163360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3. Рұқсат беру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1005007" y="9233059"/>
            <a:ext cx="1316009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қосымшаға рұқсат береді</a:t>
            </a:r>
            <a:endParaRPr lang="en-US" sz="70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296" y="9508450"/>
            <a:ext cx="465296" cy="558403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005007" y="9601438"/>
            <a:ext cx="1163360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4. Токен алу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1005007" y="9791462"/>
            <a:ext cx="1316009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 access token алады</a:t>
            </a:r>
            <a:endParaRPr lang="en-US" sz="70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296" y="10066853"/>
            <a:ext cx="465296" cy="558403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005007" y="10159841"/>
            <a:ext cx="2016443" cy="145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5. Ресурстарға қол жеткізу</a:t>
            </a:r>
            <a:endParaRPr lang="en-US" sz="900" dirty="0"/>
          </a:p>
        </p:txBody>
      </p:sp>
      <p:sp>
        <p:nvSpPr>
          <p:cNvPr id="31" name="Text 22"/>
          <p:cNvSpPr/>
          <p:nvPr/>
        </p:nvSpPr>
        <p:spPr>
          <a:xfrm>
            <a:off x="1005007" y="10349865"/>
            <a:ext cx="13160097" cy="1340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7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Токен арқылы деректерді алады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43890"/>
            <a:ext cx="11892558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SAML (Security Assertion Markup Language)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93790" y="1457682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SAML – ұйымдар арасында аутентификация мен авторизация деректерін алмасу стандарты. Корпоративтік ортада бір рет кіру (Single Sign-On, SSO) функционалын жүзеге асыру үшін кеңінен қолданылады.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483" y="2118241"/>
            <a:ext cx="9957316" cy="36044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067507" y="4842881"/>
            <a:ext cx="2558795" cy="31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Service Provider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3067507" y="3756450"/>
            <a:ext cx="2615611" cy="31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Identity Provider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3067507" y="2658933"/>
            <a:ext cx="2494358" cy="311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Пайдаланушы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93790" y="6027301"/>
            <a:ext cx="286023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SAML компоненттері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793790" y="6451997"/>
            <a:ext cx="379571" cy="379571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57071" y="6483667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316712" y="6509980"/>
            <a:ext cx="283475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Identity Provider (IdP)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1316712" y="6916817"/>
            <a:ext cx="5792748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Пайдаланушыны аутентификациялайтын және растау хабарламаларын (assertions) жасайтын жүйе. Мысалы, Active Directory.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3790" y="7952542"/>
            <a:ext cx="379571" cy="379571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857071" y="7984212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316712" y="8010525"/>
            <a:ext cx="271414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Service Provider (SP)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316712" y="8417362"/>
            <a:ext cx="579274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Пайдаланушыға қызмет көрсететін жүйе. IdP-дан растауды қабылдайды және негізінде рұқсат береді.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793790" y="9203412"/>
            <a:ext cx="379571" cy="379571"/>
          </a:xfrm>
          <a:prstGeom prst="roundRect">
            <a:avLst>
              <a:gd name="adj" fmla="val 1866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857071" y="9235083"/>
            <a:ext cx="253008" cy="316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316712" y="9261396"/>
            <a:ext cx="229754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SAML Assertions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1316712" y="9668232"/>
            <a:ext cx="579274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туралы ақпарат, аутентификация мәліметтері және авторизация шешімдері бар XML құжаттары.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528560" y="6027301"/>
            <a:ext cx="3345180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SAML артықшылықтары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7528560" y="6434138"/>
            <a:ext cx="6315670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 рет кіру (SSO) – бір аутентификация арқылы барлық жүйелерге қол жеткізу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528560" y="6983611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Орталықтандырылған пайдаланушыларды басқару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528560" y="7283410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сөздерді азайту және қауіпсіздікті арттыру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528560" y="7583210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Индустриялық стандарт, кең қолдау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7528560" y="7883009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Платформа-тәуелсіз шешім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528560" y="8276034"/>
            <a:ext cx="2649022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Қолдану салалары</a:t>
            </a:r>
            <a:endParaRPr lang="en-US" sz="1650" dirty="0"/>
          </a:p>
        </p:txBody>
      </p:sp>
      <p:sp>
        <p:nvSpPr>
          <p:cNvPr id="28" name="Text 25"/>
          <p:cNvSpPr/>
          <p:nvPr/>
        </p:nvSpPr>
        <p:spPr>
          <a:xfrm>
            <a:off x="7528560" y="8682871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Корпоративтік ішкі жүйелер (ERP, CRM)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7528560" y="8982670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Бұлтты қызметтер (Office 365, Salesforce)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7528560" y="9282470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Ұйымаралық интеграция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7528560" y="9582269"/>
            <a:ext cx="6315670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Білім беру порталдары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313" y="542092"/>
            <a:ext cx="8957905" cy="585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SSO жүйелері</a:t>
            </a:r>
            <a:endParaRPr lang="en-US" sz="3650" dirty="0"/>
          </a:p>
        </p:txBody>
      </p:sp>
      <p:sp>
        <p:nvSpPr>
          <p:cNvPr id="3" name="Text 1"/>
          <p:cNvSpPr/>
          <p:nvPr/>
        </p:nvSpPr>
        <p:spPr>
          <a:xfrm>
            <a:off x="788313" y="1483043"/>
            <a:ext cx="13053774" cy="584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да SSO технологиялары белсенді қолданылуда. Электрондық үкімет порталы өзінің SSO жүйесін ұсынады, ол пайдаланушыларға бір рет аутентификациядан өткеннен кейін көптеген мемлекеттік қызметтерге қол жеткізуге мүмкіндік береді.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303770" y="2267188"/>
            <a:ext cx="22860" cy="5544026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6565702" y="2466380"/>
            <a:ext cx="561737" cy="22860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7104578" y="2267188"/>
            <a:ext cx="421243" cy="421243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174766" y="2302312"/>
            <a:ext cx="280868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038481" y="2331482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2008 жыл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88313" y="2730698"/>
            <a:ext cx="5590699" cy="584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egov.kz порталының іске қосылуы, негізгі аутентификация жүйесі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502962" y="3571042"/>
            <a:ext cx="561737" cy="22860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7104578" y="3371850"/>
            <a:ext cx="421243" cy="421243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7174766" y="3406973"/>
            <a:ext cx="280868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51388" y="3436144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2013 жыл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51388" y="3835360"/>
            <a:ext cx="5590699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 арқылы аутентификацияның енгізілуі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565702" y="4529971"/>
            <a:ext cx="561737" cy="22860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7104578" y="4330779"/>
            <a:ext cx="421243" cy="421243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174766" y="4365903"/>
            <a:ext cx="280868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038481" y="4395073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2016 жыл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88313" y="4794290"/>
            <a:ext cx="5590699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SSO функционалының іске қосылуы, бір рет кіру мүмкіндігі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502962" y="5489019"/>
            <a:ext cx="561737" cy="22860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7104578" y="5289828"/>
            <a:ext cx="421243" cy="421243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7174766" y="5324951"/>
            <a:ext cx="280868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251388" y="5354122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2019 жыл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251388" y="5753338"/>
            <a:ext cx="5590699" cy="584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Мобильді қосымша арқылы аутентификация және биометрия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6565702" y="6448068"/>
            <a:ext cx="561737" cy="22860"/>
          </a:xfrm>
          <a:prstGeom prst="roundRect">
            <a:avLst>
              <a:gd name="adj" fmla="val 344030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Shape 24"/>
          <p:cNvSpPr/>
          <p:nvPr/>
        </p:nvSpPr>
        <p:spPr>
          <a:xfrm>
            <a:off x="7104578" y="6248876"/>
            <a:ext cx="421243" cy="421243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7174766" y="6284000"/>
            <a:ext cx="280868" cy="350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4038481" y="6313170"/>
            <a:ext cx="234053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2023 жыл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788313" y="6712387"/>
            <a:ext cx="5590699" cy="584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Жаңартылған SSO жүйесі, көптеген үшінші тарап қызметтерімен интеграция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788313" y="8189119"/>
            <a:ext cx="5164217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SSO мүмкіндіктері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788313" y="8659535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700+ мемлекеттік қызметке бір кіруден қол жеткізу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788313" y="9013746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ЭЦҚ, логин/пароль, мобильді қосымша арқылы аутентификация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788313" y="9367957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және коммерциялық сервистерді біріктіру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788313" y="9722168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және деректердің қорғалуы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788313" y="10076378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үшін ыңғайлылық және уақыт үнемдеу</a:t>
            </a:r>
            <a:endParaRPr lang="en-US" sz="1450" dirty="0"/>
          </a:p>
        </p:txBody>
      </p:sp>
      <p:sp>
        <p:nvSpPr>
          <p:cNvPr id="36" name="Text 34"/>
          <p:cNvSpPr/>
          <p:nvPr/>
        </p:nvSpPr>
        <p:spPr>
          <a:xfrm>
            <a:off x="7551182" y="8189119"/>
            <a:ext cx="2740581" cy="292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Нормативтік негіз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7551182" y="8659535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ҚР «Ақпараттандыру туралы» Заңы</a:t>
            </a:r>
            <a:endParaRPr lang="en-US" sz="1450" dirty="0"/>
          </a:p>
        </p:txBody>
      </p:sp>
      <p:sp>
        <p:nvSpPr>
          <p:cNvPr id="38" name="Text 36"/>
          <p:cNvSpPr/>
          <p:nvPr/>
        </p:nvSpPr>
        <p:spPr>
          <a:xfrm>
            <a:off x="7551182" y="9013746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«Электрондық құжат және ЭЦҚ туралы» Заң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7551182" y="9367957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Үкіметтің қаулылары электрондық үкімет туралы</a:t>
            </a:r>
            <a:endParaRPr lang="en-US" sz="1450" dirty="0"/>
          </a:p>
        </p:txBody>
      </p:sp>
      <p:sp>
        <p:nvSpPr>
          <p:cNvPr id="40" name="Text 38"/>
          <p:cNvSpPr/>
          <p:nvPr/>
        </p:nvSpPr>
        <p:spPr>
          <a:xfrm>
            <a:off x="7551182" y="9722168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ҰКО техникалық регламенттері</a:t>
            </a:r>
            <a:endParaRPr lang="en-US" sz="1450" dirty="0"/>
          </a:p>
        </p:txBody>
      </p:sp>
      <p:sp>
        <p:nvSpPr>
          <p:cNvPr id="41" name="Text 39"/>
          <p:cNvSpPr/>
          <p:nvPr/>
        </p:nvSpPr>
        <p:spPr>
          <a:xfrm>
            <a:off x="7551182" y="10076378"/>
            <a:ext cx="6298525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стандарттары</a:t>
            </a:r>
            <a:endParaRPr lang="en-US" sz="14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66236"/>
            <a:ext cx="645723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SSO архитектурасы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28314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SSO жүйесінің архитектурасы пайдаланушыларға бірнеше қосымша мен қызметтерге бір аутентификация арқылы қол жеткізуге мүмкіндік береді. Бұл құпия сөздердің санын азайтады және жүйелік әкімшілендіруді жеңілдетеді.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1424702" y="4429601"/>
            <a:ext cx="34095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Пайдаланушы кіреді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858822"/>
            <a:ext cx="404050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Кез келген қосымшаға кіруге тырысады</a:t>
            </a:r>
            <a:endParaRPr lang="en-US" sz="15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7434" y="4774942"/>
            <a:ext cx="296942" cy="2969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95986" y="4270891"/>
            <a:ext cx="38750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SSO серверіне бағыттау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795986" y="4700111"/>
            <a:ext cx="404062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 пайдаланушыны орталық серверге жібереді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440" y="5049619"/>
            <a:ext cx="296942" cy="29694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94463" y="5891689"/>
            <a:ext cx="283654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Аутентификация</a:t>
            </a:r>
            <a:endParaRPr lang="en-US" sz="1950" dirty="0"/>
          </a:p>
        </p:txBody>
      </p:sp>
      <p:sp>
        <p:nvSpPr>
          <p:cNvPr id="13" name="Text 7"/>
          <p:cNvSpPr/>
          <p:nvPr/>
        </p:nvSpPr>
        <p:spPr>
          <a:xfrm>
            <a:off x="9994463" y="6320909"/>
            <a:ext cx="38421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Егер сессия жоқ болса, деректерді енгізу сұралады</a:t>
            </a:r>
            <a:endParaRPr lang="en-US" sz="15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40557" y="6550045"/>
            <a:ext cx="296942" cy="29694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795986" y="751260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Токен жасау</a:t>
            </a:r>
            <a:endParaRPr lang="en-US" sz="1950" dirty="0"/>
          </a:p>
        </p:txBody>
      </p:sp>
      <p:sp>
        <p:nvSpPr>
          <p:cNvPr id="17" name="Text 9"/>
          <p:cNvSpPr/>
          <p:nvPr/>
        </p:nvSpPr>
        <p:spPr>
          <a:xfrm>
            <a:off x="9795986" y="7941826"/>
            <a:ext cx="404062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SSO сервері аутентификация токенін жасайды</a:t>
            </a:r>
            <a:endParaRPr lang="en-US" sz="15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5667" y="7775793"/>
            <a:ext cx="296942" cy="29694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943219" y="7671435"/>
            <a:ext cx="28910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Қосымшаға қайту</a:t>
            </a:r>
            <a:endParaRPr lang="en-US" sz="1950" dirty="0"/>
          </a:p>
        </p:txBody>
      </p:sp>
      <p:sp>
        <p:nvSpPr>
          <p:cNvPr id="21" name="Text 11"/>
          <p:cNvSpPr/>
          <p:nvPr/>
        </p:nvSpPr>
        <p:spPr>
          <a:xfrm>
            <a:off x="793790" y="8100655"/>
            <a:ext cx="404050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Токенмен бірге қосымшаға қайтарылады</a:t>
            </a:r>
            <a:endParaRPr lang="en-US" sz="15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41660" y="7501116"/>
            <a:ext cx="296942" cy="296942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2154912" y="58916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Рұқсат беру</a:t>
            </a:r>
            <a:endParaRPr lang="en-US" sz="1950" dirty="0"/>
          </a:p>
        </p:txBody>
      </p:sp>
      <p:sp>
        <p:nvSpPr>
          <p:cNvPr id="25" name="Text 13"/>
          <p:cNvSpPr/>
          <p:nvPr/>
        </p:nvSpPr>
        <p:spPr>
          <a:xfrm>
            <a:off x="793790" y="6320909"/>
            <a:ext cx="384202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Қосымша токенді тексеріп, қол жеткізу береді</a:t>
            </a:r>
            <a:endParaRPr lang="en-US" sz="155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32653" y="4141470"/>
            <a:ext cx="4564975" cy="4564975"/>
          </a:xfrm>
          <a:prstGeom prst="rect">
            <a:avLst/>
          </a:prstGeom>
        </p:spPr>
      </p:pic>
      <p:pic>
        <p:nvPicPr>
          <p:cNvPr id="27" name="Imag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92544" y="6000690"/>
            <a:ext cx="296942" cy="29694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410664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қатерлері мен оларды болдырмау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56855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мен авторизация жүйелері үнемі шабуылдарға ұшырайды. Қауіпсіздік қатерлерін түсіну және оларға қарсы қорғану шараларын білу өте маңызды.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793790" y="674441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Статистика көрсеткендей, шабуылдардың көпшілігі адами факторға негізделген – әлсіз құпия сөздер, фишинг, әлеуметтік инженерия. Сондықтан техникалық шаралармен қатар, пайдаланушыларды оқыту да маңызды рөл атқарады.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1257" y="365284"/>
            <a:ext cx="5153382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Фишинг және әлеуметтік инженерия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531257" y="769739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Фишинг – құпия ақпаратты ұрлаудың ең кең таралған әдістерінің бірі. Шабуылшылар өздерін сенімді ұйым ретінде көрсетіп, пайдаланушыларды алдайды.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531257" y="939760"/>
            <a:ext cx="1157049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Фишинг түрлері: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31257" y="1130737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Email фишинг: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жалған электрондық хаттар арқылы</a:t>
            </a:r>
            <a:endParaRPr lang="en-US" sz="650" dirty="0"/>
          </a:p>
        </p:txBody>
      </p:sp>
      <p:sp>
        <p:nvSpPr>
          <p:cNvPr id="6" name="Text 4"/>
          <p:cNvSpPr/>
          <p:nvPr/>
        </p:nvSpPr>
        <p:spPr>
          <a:xfrm>
            <a:off x="531257" y="1264206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Spear фишинг: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нақты адамдарға бағытталған шабуылдар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531257" y="1397675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Whaling: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жоғары лауазымды тұлғаларға шабуыл</a:t>
            </a:r>
            <a:endParaRPr lang="en-US" sz="650" dirty="0"/>
          </a:p>
        </p:txBody>
      </p:sp>
      <p:sp>
        <p:nvSpPr>
          <p:cNvPr id="8" name="Text 6"/>
          <p:cNvSpPr/>
          <p:nvPr/>
        </p:nvSpPr>
        <p:spPr>
          <a:xfrm>
            <a:off x="531257" y="1531144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Smishing: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SMS арқылы алаяқтық</a:t>
            </a:r>
            <a:endParaRPr lang="en-US" sz="650" dirty="0"/>
          </a:p>
        </p:txBody>
      </p:sp>
      <p:sp>
        <p:nvSpPr>
          <p:cNvPr id="9" name="Text 7"/>
          <p:cNvSpPr/>
          <p:nvPr/>
        </p:nvSpPr>
        <p:spPr>
          <a:xfrm>
            <a:off x="531257" y="1664613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Vishing: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телефон қоңырауы арқылы алдау</a:t>
            </a:r>
            <a:endParaRPr lang="en-US" sz="650" dirty="0"/>
          </a:p>
        </p:txBody>
      </p:sp>
      <p:sp>
        <p:nvSpPr>
          <p:cNvPr id="10" name="Text 8"/>
          <p:cNvSpPr/>
          <p:nvPr/>
        </p:nvSpPr>
        <p:spPr>
          <a:xfrm>
            <a:off x="531257" y="1798082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Char char="•"/>
            </a:pPr>
            <a:r>
              <a:rPr lang="en-US" sz="6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Pharming:</a:t>
            </a: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пайдаланушыларды жалған сайттарға бағыттау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531257" y="1968103"/>
            <a:ext cx="2304574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Әлеуметтік инженерия тәсілдері: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531257" y="2159079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Font typeface="+mj-lt"/>
              <a:buAutoNum type="arabicPeriod"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Қорқыту (жедел әрекет қажет деп сендіру)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531257" y="2292548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Font typeface="+mj-lt"/>
              <a:buAutoNum type="arabicPeriod" startAt="2"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Сенімділік (таныс немесе билік иесі болып көрсету)</a:t>
            </a:r>
            <a:endParaRPr lang="en-US" sz="650" dirty="0"/>
          </a:p>
        </p:txBody>
      </p:sp>
      <p:sp>
        <p:nvSpPr>
          <p:cNvPr id="14" name="Text 12"/>
          <p:cNvSpPr/>
          <p:nvPr/>
        </p:nvSpPr>
        <p:spPr>
          <a:xfrm>
            <a:off x="531257" y="2426018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Font typeface="+mj-lt"/>
              <a:buAutoNum type="arabicPeriod" startAt="3"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Алғыс айту (көмек ұсыну немесе сыйлық уәде ету)</a:t>
            </a:r>
            <a:endParaRPr lang="en-US" sz="650" dirty="0"/>
          </a:p>
        </p:txBody>
      </p:sp>
      <p:sp>
        <p:nvSpPr>
          <p:cNvPr id="15" name="Text 13"/>
          <p:cNvSpPr/>
          <p:nvPr/>
        </p:nvSpPr>
        <p:spPr>
          <a:xfrm>
            <a:off x="531257" y="2559487"/>
            <a:ext cx="736758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50"/>
              </a:lnSpc>
              <a:buSzPct val="100000"/>
              <a:buFont typeface="+mj-lt"/>
              <a:buAutoNum type="arabicPeriod" startAt="4"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Қызығушылық (қызықты ақпарат немесе жаңалықтар)</a:t>
            </a:r>
            <a:endParaRPr lang="en-US" sz="6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967" y="782360"/>
            <a:ext cx="3893225" cy="3893225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8116967" y="4738687"/>
            <a:ext cx="1356241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Қорғану шаралары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8116967" y="4936688"/>
            <a:ext cx="5989677" cy="285155"/>
          </a:xfrm>
          <a:prstGeom prst="roundRect">
            <a:avLst>
              <a:gd name="adj" fmla="val 12718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3287" y="5052774"/>
            <a:ext cx="107871" cy="8632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397478" y="5014317"/>
            <a:ext cx="5622846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endParaRPr lang="en-US" sz="650" dirty="0"/>
          </a:p>
        </p:txBody>
      </p:sp>
      <p:sp>
        <p:nvSpPr>
          <p:cNvPr id="21" name="Shape 17"/>
          <p:cNvSpPr/>
          <p:nvPr/>
        </p:nvSpPr>
        <p:spPr>
          <a:xfrm>
            <a:off x="8116967" y="5284946"/>
            <a:ext cx="194191" cy="194191"/>
          </a:xfrm>
          <a:prstGeom prst="roundRect">
            <a:avLst>
              <a:gd name="adj" fmla="val 186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18"/>
          <p:cNvSpPr/>
          <p:nvPr/>
        </p:nvSpPr>
        <p:spPr>
          <a:xfrm>
            <a:off x="8367236" y="5314593"/>
            <a:ext cx="1079302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Сақ болыңыз</a:t>
            </a:r>
            <a:endParaRPr lang="en-US" sz="800" dirty="0"/>
          </a:p>
        </p:txBody>
      </p:sp>
      <p:sp>
        <p:nvSpPr>
          <p:cNvPr id="23" name="Text 19"/>
          <p:cNvSpPr/>
          <p:nvPr/>
        </p:nvSpPr>
        <p:spPr>
          <a:xfrm>
            <a:off x="8367236" y="5505569"/>
            <a:ext cx="5739408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Күдікті хаттар мен сілтемелерді ашпаңыз</a:t>
            </a:r>
            <a:endParaRPr lang="en-US" sz="650" dirty="0"/>
          </a:p>
        </p:txBody>
      </p:sp>
      <p:sp>
        <p:nvSpPr>
          <p:cNvPr id="24" name="Shape 20"/>
          <p:cNvSpPr/>
          <p:nvPr/>
        </p:nvSpPr>
        <p:spPr>
          <a:xfrm>
            <a:off x="8116967" y="5731669"/>
            <a:ext cx="194191" cy="194191"/>
          </a:xfrm>
          <a:prstGeom prst="roundRect">
            <a:avLst>
              <a:gd name="adj" fmla="val 186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Text 21"/>
          <p:cNvSpPr/>
          <p:nvPr/>
        </p:nvSpPr>
        <p:spPr>
          <a:xfrm>
            <a:off x="8367236" y="5761315"/>
            <a:ext cx="1079302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Тексеріңіз</a:t>
            </a:r>
            <a:endParaRPr lang="en-US" sz="800" dirty="0"/>
          </a:p>
        </p:txBody>
      </p:sp>
      <p:sp>
        <p:nvSpPr>
          <p:cNvPr id="26" name="Text 22"/>
          <p:cNvSpPr/>
          <p:nvPr/>
        </p:nvSpPr>
        <p:spPr>
          <a:xfrm>
            <a:off x="8367236" y="5952292"/>
            <a:ext cx="5739408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Жіберушінің мекенжайы мен URL дұрыстығын қарап шығыңыз</a:t>
            </a:r>
            <a:endParaRPr lang="en-US" sz="650" dirty="0"/>
          </a:p>
        </p:txBody>
      </p:sp>
      <p:sp>
        <p:nvSpPr>
          <p:cNvPr id="27" name="Shape 23"/>
          <p:cNvSpPr/>
          <p:nvPr/>
        </p:nvSpPr>
        <p:spPr>
          <a:xfrm>
            <a:off x="8116967" y="6178391"/>
            <a:ext cx="194191" cy="194191"/>
          </a:xfrm>
          <a:prstGeom prst="roundRect">
            <a:avLst>
              <a:gd name="adj" fmla="val 186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8" name="Text 24"/>
          <p:cNvSpPr/>
          <p:nvPr/>
        </p:nvSpPr>
        <p:spPr>
          <a:xfrm>
            <a:off x="8367236" y="6208038"/>
            <a:ext cx="1223248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MFA қолданыңыз</a:t>
            </a:r>
            <a:endParaRPr lang="en-US" sz="800" dirty="0"/>
          </a:p>
        </p:txBody>
      </p:sp>
      <p:sp>
        <p:nvSpPr>
          <p:cNvPr id="29" name="Text 25"/>
          <p:cNvSpPr/>
          <p:nvPr/>
        </p:nvSpPr>
        <p:spPr>
          <a:xfrm>
            <a:off x="8367236" y="6399014"/>
            <a:ext cx="5739408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Көпфакторлы аутентификация қосымша қорғаныс қабаты</a:t>
            </a:r>
            <a:endParaRPr lang="en-US" sz="650" dirty="0"/>
          </a:p>
        </p:txBody>
      </p:sp>
      <p:sp>
        <p:nvSpPr>
          <p:cNvPr id="30" name="Shape 26"/>
          <p:cNvSpPr/>
          <p:nvPr/>
        </p:nvSpPr>
        <p:spPr>
          <a:xfrm>
            <a:off x="8116967" y="6625114"/>
            <a:ext cx="194191" cy="194191"/>
          </a:xfrm>
          <a:prstGeom prst="roundRect">
            <a:avLst>
              <a:gd name="adj" fmla="val 186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1" name="Text 27"/>
          <p:cNvSpPr/>
          <p:nvPr/>
        </p:nvSpPr>
        <p:spPr>
          <a:xfrm>
            <a:off x="8367236" y="6654760"/>
            <a:ext cx="1079302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Оқытыңыз</a:t>
            </a:r>
            <a:endParaRPr lang="en-US" sz="800" dirty="0"/>
          </a:p>
        </p:txBody>
      </p:sp>
      <p:sp>
        <p:nvSpPr>
          <p:cNvPr id="32" name="Text 28"/>
          <p:cNvSpPr/>
          <p:nvPr/>
        </p:nvSpPr>
        <p:spPr>
          <a:xfrm>
            <a:off x="8367236" y="6845737"/>
            <a:ext cx="5739408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Қызметкерлерге қауіпсіздік мәдениетін үйретіңіз</a:t>
            </a:r>
            <a:endParaRPr lang="en-US" sz="650" dirty="0"/>
          </a:p>
        </p:txBody>
      </p:sp>
      <p:sp>
        <p:nvSpPr>
          <p:cNvPr id="33" name="Shape 29"/>
          <p:cNvSpPr/>
          <p:nvPr/>
        </p:nvSpPr>
        <p:spPr>
          <a:xfrm>
            <a:off x="8116967" y="7071836"/>
            <a:ext cx="194191" cy="194191"/>
          </a:xfrm>
          <a:prstGeom prst="roundRect">
            <a:avLst>
              <a:gd name="adj" fmla="val 186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4" name="Text 30"/>
          <p:cNvSpPr/>
          <p:nvPr/>
        </p:nvSpPr>
        <p:spPr>
          <a:xfrm>
            <a:off x="8367236" y="7101483"/>
            <a:ext cx="1819275" cy="134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Бағдарлама жаңартыңыз</a:t>
            </a:r>
            <a:endParaRPr lang="en-US" sz="800" dirty="0"/>
          </a:p>
        </p:txBody>
      </p:sp>
      <p:sp>
        <p:nvSpPr>
          <p:cNvPr id="35" name="Text 31"/>
          <p:cNvSpPr/>
          <p:nvPr/>
        </p:nvSpPr>
        <p:spPr>
          <a:xfrm>
            <a:off x="8367236" y="7292459"/>
            <a:ext cx="5739408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Браузерлер мен қорғаныс құралдарын үнемі жаңартып отырыңыз</a:t>
            </a:r>
            <a:endParaRPr lang="en-US" sz="650" dirty="0"/>
          </a:p>
        </p:txBody>
      </p:sp>
      <p:sp>
        <p:nvSpPr>
          <p:cNvPr id="36" name="Text 32"/>
          <p:cNvSpPr/>
          <p:nvPr/>
        </p:nvSpPr>
        <p:spPr>
          <a:xfrm>
            <a:off x="10580727" y="8030647"/>
            <a:ext cx="1061918" cy="215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91%</a:t>
            </a:r>
            <a:endParaRPr lang="en-US" sz="1650" dirty="0"/>
          </a:p>
        </p:txBody>
      </p:sp>
      <p:pic>
        <p:nvPicPr>
          <p:cNvPr id="3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165" y="7491055"/>
            <a:ext cx="1295162" cy="1295162"/>
          </a:xfrm>
          <a:prstGeom prst="rect">
            <a:avLst/>
          </a:prstGeom>
        </p:spPr>
      </p:pic>
      <p:sp>
        <p:nvSpPr>
          <p:cNvPr id="38" name="Text 33"/>
          <p:cNvSpPr/>
          <p:nvPr/>
        </p:nvSpPr>
        <p:spPr>
          <a:xfrm>
            <a:off x="8116967" y="8863846"/>
            <a:ext cx="598967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кибершабуылдар фишингпен басталады</a:t>
            </a:r>
            <a:endParaRPr lang="en-US" sz="650" dirty="0"/>
          </a:p>
        </p:txBody>
      </p:sp>
      <p:sp>
        <p:nvSpPr>
          <p:cNvPr id="39" name="Text 34"/>
          <p:cNvSpPr/>
          <p:nvPr/>
        </p:nvSpPr>
        <p:spPr>
          <a:xfrm>
            <a:off x="10580727" y="9651087"/>
            <a:ext cx="1061918" cy="215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43%</a:t>
            </a:r>
            <a:endParaRPr lang="en-US" sz="1650" dirty="0"/>
          </a:p>
        </p:txBody>
      </p:sp>
      <p:pic>
        <p:nvPicPr>
          <p:cNvPr id="4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165" y="9111496"/>
            <a:ext cx="1295162" cy="1295162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8116967" y="10484287"/>
            <a:ext cx="5989677" cy="113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850"/>
              </a:lnSpc>
              <a:buNone/>
            </a:pPr>
            <a:r>
              <a:rPr lang="en-US" sz="6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компаниялар соңғы жылы фишинг шабуылына ұшыраған</a:t>
            </a:r>
            <a:endParaRPr lang="en-US" sz="6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3198"/>
            <a:ext cx="8022431" cy="465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Құпия сөздерді басқару жүйелері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793790" y="1511618"/>
            <a:ext cx="13042821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сөздерді басқару жүйелері (Password Managers) – күшті және бірегей парольдерді қауіпсіз сақтау үшін арналған бағдарламалар. Олар барлық құпия сөздерді шифрлап сақтайды және тек бір мастер-парольді немесе биометрияны есте сақтау жеткілікті.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93790" y="2165390"/>
            <a:ext cx="2390775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функциялар</a:t>
            </a:r>
            <a:endParaRPr lang="en-US" sz="14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2523411"/>
            <a:ext cx="372070" cy="37207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3790" y="3035022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Шифрлау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93790" y="3379113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деректер AES-256 немесе ұқсас күшті алгоритммен шифрланады</a:t>
            </a:r>
            <a:endParaRPr lang="en-US" sz="11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3810714"/>
            <a:ext cx="372070" cy="37207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93790" y="4322326"/>
            <a:ext cx="2553533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Пароль генерациясы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793790" y="4666417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Күшті және кездейсоқ парольдерді автоматты түрде жасау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5098018"/>
            <a:ext cx="372070" cy="37207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93790" y="5609630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Автотолтыру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793790" y="5953720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Веб-сайттарда және қосымшаларда логин/парольді автоматты енгізу</a:t>
            </a:r>
            <a:endParaRPr lang="en-US" sz="11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6385322"/>
            <a:ext cx="372070" cy="37207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93790" y="6896933"/>
            <a:ext cx="1947624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Синхронизация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793790" y="7241024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Барлық құрылғылар арасында деректерді синхрондау</a:t>
            </a:r>
            <a:endParaRPr lang="en-US" sz="11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3790" y="7672626"/>
            <a:ext cx="372070" cy="37207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93790" y="8184237"/>
            <a:ext cx="2457926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талдауы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793790" y="8528328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Әлсіз, қайталанатын немесе ескірген парольдер туралы ескерту</a:t>
            </a:r>
            <a:endParaRPr lang="en-US" sz="11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8959929"/>
            <a:ext cx="372070" cy="37207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93790" y="9471541"/>
            <a:ext cx="186059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2FA кодтары</a:t>
            </a:r>
            <a:endParaRPr lang="en-US" sz="1450" dirty="0"/>
          </a:p>
        </p:txBody>
      </p:sp>
      <p:sp>
        <p:nvSpPr>
          <p:cNvPr id="22" name="Text 14"/>
          <p:cNvSpPr/>
          <p:nvPr/>
        </p:nvSpPr>
        <p:spPr>
          <a:xfrm>
            <a:off x="793790" y="9815632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Екі факторлы аутентификация кодтарын сақтау және генерациялау</a:t>
            </a:r>
            <a:endParaRPr lang="en-US" sz="1150" dirty="0"/>
          </a:p>
        </p:txBody>
      </p:sp>
      <p:sp>
        <p:nvSpPr>
          <p:cNvPr id="23" name="Text 15"/>
          <p:cNvSpPr/>
          <p:nvPr/>
        </p:nvSpPr>
        <p:spPr>
          <a:xfrm>
            <a:off x="7504390" y="2165390"/>
            <a:ext cx="4107180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Танымал password менеджерлер</a:t>
            </a:r>
            <a:endParaRPr lang="en-US" sz="1450" dirty="0"/>
          </a:p>
        </p:txBody>
      </p:sp>
      <p:sp>
        <p:nvSpPr>
          <p:cNvPr id="24" name="Text 16"/>
          <p:cNvSpPr/>
          <p:nvPr/>
        </p:nvSpPr>
        <p:spPr>
          <a:xfrm>
            <a:off x="7504390" y="2509480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1Password:</a:t>
            </a: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кең функционал, отбасылық тарифтер</a:t>
            </a:r>
            <a:endParaRPr lang="en-US" sz="1150" dirty="0"/>
          </a:p>
        </p:txBody>
      </p:sp>
      <p:sp>
        <p:nvSpPr>
          <p:cNvPr id="25" name="Text 17"/>
          <p:cNvSpPr/>
          <p:nvPr/>
        </p:nvSpPr>
        <p:spPr>
          <a:xfrm>
            <a:off x="7504390" y="2756892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LastPass:</a:t>
            </a: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тегін нұсқа, браузерлік кеңейтімдер</a:t>
            </a:r>
            <a:endParaRPr lang="en-US" sz="1150" dirty="0"/>
          </a:p>
        </p:txBody>
      </p:sp>
      <p:sp>
        <p:nvSpPr>
          <p:cNvPr id="26" name="Text 18"/>
          <p:cNvSpPr/>
          <p:nvPr/>
        </p:nvSpPr>
        <p:spPr>
          <a:xfrm>
            <a:off x="7504390" y="3004304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Bitwarden:</a:t>
            </a: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ашық код, бюджетті баға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7504390" y="3251716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Dashlane:</a:t>
            </a: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VPN кіреді, қауіпсіздік мониторингі</a:t>
            </a:r>
            <a:endParaRPr lang="en-US" sz="1150" dirty="0"/>
          </a:p>
        </p:txBody>
      </p:sp>
      <p:sp>
        <p:nvSpPr>
          <p:cNvPr id="28" name="Text 20"/>
          <p:cNvSpPr/>
          <p:nvPr/>
        </p:nvSpPr>
        <p:spPr>
          <a:xfrm>
            <a:off x="7504390" y="3499128"/>
            <a:ext cx="6339840" cy="208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1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KeePass:</a:t>
            </a: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тегін, жергілікті сақтау</a:t>
            </a:r>
            <a:endParaRPr lang="en-US" sz="1150" dirty="0"/>
          </a:p>
        </p:txBody>
      </p:sp>
      <p:sp>
        <p:nvSpPr>
          <p:cNvPr id="29" name="Text 21"/>
          <p:cNvSpPr/>
          <p:nvPr/>
        </p:nvSpPr>
        <p:spPr>
          <a:xfrm>
            <a:off x="7504390" y="3819049"/>
            <a:ext cx="2660809" cy="232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 қолдану</a:t>
            </a:r>
            <a:endParaRPr lang="en-US" sz="1450" dirty="0"/>
          </a:p>
        </p:txBody>
      </p:sp>
      <p:sp>
        <p:nvSpPr>
          <p:cNvPr id="30" name="Text 22"/>
          <p:cNvSpPr/>
          <p:nvPr/>
        </p:nvSpPr>
        <p:spPr>
          <a:xfrm>
            <a:off x="7504390" y="4163139"/>
            <a:ext cx="6339840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Қазақстандық пайдаланушылар арасында password менеджерлердің танымалдығы артуда. Банктер мен корпорациялар қызметкерлеріне осындай құралдарды ұсынады.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7504390" y="4705350"/>
            <a:ext cx="6339840" cy="740212"/>
          </a:xfrm>
          <a:prstGeom prst="roundRect">
            <a:avLst>
              <a:gd name="adj" fmla="val 8446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53218" y="4921091"/>
            <a:ext cx="185976" cy="14882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7988022" y="4854059"/>
            <a:ext cx="5707380" cy="416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Кеңес:</a:t>
            </a: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Мастер-парольді өте күшті етіп жасаңыз (16+ символ, әріптер, сандар, арнайы белгілер) және ешқашан ешкіммен бөліспеңіз.</a:t>
            </a:r>
            <a:endParaRPr lang="en-US" sz="11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873" y="349806"/>
            <a:ext cx="7058858" cy="377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 және мониторинг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508873" y="957024"/>
            <a:ext cx="13612654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аудиті мен мониторинг – жүйелердегі әлсіз жерлерді анықтау және инциденттерге жедел жауап беру үшін қажет. Проактивті тәсіл көптеген шабуылдардың алдын алуға көмектеседі.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508873" y="1274564"/>
            <a:ext cx="4461034" cy="1080016"/>
          </a:xfrm>
          <a:prstGeom prst="roundRect">
            <a:avLst>
              <a:gd name="adj" fmla="val 47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637342" y="1403033"/>
            <a:ext cx="1768197" cy="188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аудиті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37342" y="1660684"/>
            <a:ext cx="4204097" cy="565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Жүйелердің қауіпсіздік талаптарға сәйкестігін мезгіл-мезгіл тексеру. Осалдықтарды, дұрыс конфигурацияланбаған параметрлерді және потенциалды тәуекелдерді анықтау.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5084683" y="1274564"/>
            <a:ext cx="4461034" cy="1080016"/>
          </a:xfrm>
          <a:prstGeom prst="roundRect">
            <a:avLst>
              <a:gd name="adj" fmla="val 47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5213152" y="1403033"/>
            <a:ext cx="1664851" cy="188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24/7 мониторинг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213152" y="1660684"/>
            <a:ext cx="4204097" cy="565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Жүйелік журналдарды, желілік трафикті және пайдаланушы әрекеттерін үздіксіз бақылау. Күдікті белсенділікті анықтау және жедел жауап беру.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9660493" y="1274564"/>
            <a:ext cx="4461034" cy="1080016"/>
          </a:xfrm>
          <a:prstGeom prst="roundRect">
            <a:avLst>
              <a:gd name="adj" fmla="val 470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9788962" y="1403033"/>
            <a:ext cx="2395657" cy="188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Инцидентке жауап беру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9788962" y="1660684"/>
            <a:ext cx="4204097" cy="565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оқиғаларын тіркеу, талдау және жою бойынша регламенттелген процедуралар. Апаттан кейін қалпына келтіру жоспарлары.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508873" y="2598420"/>
            <a:ext cx="1781175" cy="188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Аудит объектілері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08873" y="29020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 есептік жазбалары мен құқықтары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08873" y="31306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және авторизация механизмдері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08873" y="33592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Құпия сөздер саясаты және орындалуы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8873" y="35878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Желілік қауіпсіздік конфигурациясы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508873" y="38164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Бағдарламалық қамтама жаңартулары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508873" y="40450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шифрлануы және сақталуы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8873" y="42736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Физикалық қауіпсіздік шаралары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8873" y="45022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Резервтік көшірмелер жүйесі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7470219" y="2598420"/>
            <a:ext cx="2345650" cy="188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Мониторинг құралдары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70219" y="29020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SIEM жүйелері (Security Information and Event Management)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7470219" y="31306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IDS/IPS (Intrusion Detection/Prevention Systems)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7470219" y="33592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Log менеджменті және талдау платформалары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470219" y="35878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Желілік трафикті талдау құралдары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470219" y="38164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Endpoint Detection and Response (EDR)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7470219" y="4045029"/>
            <a:ext cx="6658928" cy="188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Vulnerability scanners</a:t>
            </a:r>
            <a:endParaRPr lang="en-US" sz="950" dirty="0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219" y="4362569"/>
            <a:ext cx="6325910" cy="632591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80190" y="387941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ұлттық тәжірибелер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541722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Республикасы электрондық үкімет және ақпараттық қауіпсіздік саласында белсенді дамуда. Ұлттық деңгейде аутентификация мен авторизация жүйелерінің құрылуы елдің цифрлық трансформациясының негізі болып табылады.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280190" y="6910626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Бұл бөлімде біз Қазақстандағы ақпараттық қауіпсіздік инфрақұрылымын, оның дамуын және болашақ перспективаларын қарастырамыз.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0450"/>
            <a:ext cx="11249978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ҚР Ұлттық куәландырушы орталығы (ҰКО)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643777"/>
            <a:ext cx="4796314" cy="47963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601301"/>
            <a:ext cx="5642848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куәландырушы орталығы – Қазақстанның электрондық цифрлық қолтаңба инфрақұрылымасының басты элементі. 2008 жылдан бері электрондық сертификаттар шығарумен және олардың жұмыс істеуін қамтамасыз етумен айналысады.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855738" y="1625918"/>
            <a:ext cx="270914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функциялар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6855738" y="2032754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Электрондық цифрлық қолтаңба сертификаттарын шығару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55738" y="2332553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Сертификаттардың қолданыс мерзімін басқару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855738" y="2632353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Кері қайтарылған сертификаттардың тізімін жүргізу (CRL)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855738" y="2932152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Уақыт белгілерін (timestamp) беру қызметі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55738" y="3231952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Техникалық қолдау және консультация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855738" y="3531751"/>
            <a:ext cx="698837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Аккредитацияланған куәландырушы орталықтарды бақылау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93790" y="7974449"/>
            <a:ext cx="3126224" cy="556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15+</a:t>
            </a:r>
            <a:endParaRPr lang="en-US" sz="4350" dirty="0"/>
          </a:p>
        </p:txBody>
      </p:sp>
      <p:sp>
        <p:nvSpPr>
          <p:cNvPr id="13" name="Text 10"/>
          <p:cNvSpPr/>
          <p:nvPr/>
        </p:nvSpPr>
        <p:spPr>
          <a:xfrm>
            <a:off x="1302544" y="8722876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Жыл тәжірибе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93790" y="9072324"/>
            <a:ext cx="3126224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ҰКО 2008 жылдан бері жұмыс істейді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099203" y="7974449"/>
            <a:ext cx="3126343" cy="556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8.5М+</a:t>
            </a:r>
            <a:endParaRPr lang="en-US" sz="4350" dirty="0"/>
          </a:p>
        </p:txBody>
      </p:sp>
      <p:sp>
        <p:nvSpPr>
          <p:cNvPr id="16" name="Text 13"/>
          <p:cNvSpPr/>
          <p:nvPr/>
        </p:nvSpPr>
        <p:spPr>
          <a:xfrm>
            <a:off x="4548426" y="8722876"/>
            <a:ext cx="222777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Сертификаттар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4099203" y="9072324"/>
            <a:ext cx="312634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Шығарылған ЭЦҚ сертификаттарының жалпы саны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7404735" y="7974449"/>
            <a:ext cx="3126343" cy="556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20+</a:t>
            </a:r>
            <a:endParaRPr lang="en-US" sz="4350" dirty="0"/>
          </a:p>
        </p:txBody>
      </p:sp>
      <p:sp>
        <p:nvSpPr>
          <p:cNvPr id="19" name="Text 16"/>
          <p:cNvSpPr/>
          <p:nvPr/>
        </p:nvSpPr>
        <p:spPr>
          <a:xfrm>
            <a:off x="7528679" y="8722876"/>
            <a:ext cx="287833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Аккредиттелген ОКО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7404735" y="9072324"/>
            <a:ext cx="312634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Облыстық куәландырушы орталықтардың желісі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0710267" y="7974449"/>
            <a:ext cx="3126343" cy="5566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99.99%</a:t>
            </a:r>
            <a:endParaRPr lang="en-US" sz="4350" dirty="0"/>
          </a:p>
        </p:txBody>
      </p:sp>
      <p:sp>
        <p:nvSpPr>
          <p:cNvPr id="22" name="Text 19"/>
          <p:cNvSpPr/>
          <p:nvPr/>
        </p:nvSpPr>
        <p:spPr>
          <a:xfrm>
            <a:off x="11219021" y="8722876"/>
            <a:ext cx="2108716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Қолжетімділік</a:t>
            </a:r>
            <a:endParaRPr lang="en-US" sz="1650" dirty="0"/>
          </a:p>
        </p:txBody>
      </p:sp>
      <p:sp>
        <p:nvSpPr>
          <p:cNvPr id="23" name="Text 20"/>
          <p:cNvSpPr/>
          <p:nvPr/>
        </p:nvSpPr>
        <p:spPr>
          <a:xfrm>
            <a:off x="10710267" y="9072324"/>
            <a:ext cx="3126343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Сервистердің үздіксіз жұмыс істеуі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93790" y="9732883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ҰКО Қазақстанның цифрлық экономикасының дамуында маңызды рөл атқарады. Электрондық құжат айналымы, электрондық сауда, мемлекеттік қызметтер – бәрінде ҰКО технологиялары қолданылады.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27340"/>
            <a:ext cx="10665619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ЭЦҚ кілттерін алу және пайдалану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3790" y="1574602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ЭЦҚ кілттерін алу процесі стандартталған және оңай. Жеке тұлғалар мен заңды тұлғалар әртүрлі тәсілдер арқылы сертификат алуы мүмкін.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93790" y="236446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93790" y="2661880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93790" y="2801779"/>
            <a:ext cx="357639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Құжаттарды дайындау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93790" y="3203853"/>
            <a:ext cx="643187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куәлік, ИИН (заңды тұлғаларға БИН, құрылтай құжаттары қажет)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404735" y="236446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04735" y="2661880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404735" y="2801779"/>
            <a:ext cx="390167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ҰКО немесе ОКО-ға жүгіну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404735" y="3203853"/>
            <a:ext cx="6431875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Қазақстанның кез келген қалаларында орналасқан куәландырушы орталықтарға барып, өтінім беру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93790" y="4112657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793790" y="4410075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793790" y="4549973"/>
            <a:ext cx="301906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Жеке басын растау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793790" y="4952048"/>
            <a:ext cx="643187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Биометриялық деректерді жинау және құжаттарды тексеру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7404735" y="4112657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7404735" y="4410075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404735" y="4549973"/>
            <a:ext cx="4686657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Токен немесе смарт-карта алу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7404735" y="4952048"/>
            <a:ext cx="6431875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Кілттік тасығышты таңдау: E-token, Kaztoken, JaCarta немесе басқа сертификатталған құрылғылар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793790" y="586085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793790" y="6158270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793790" y="6298168"/>
            <a:ext cx="348757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Сертификатты жүктеу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793790" y="6700242"/>
            <a:ext cx="643187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Кілттер жұбын генерациялау және сертификатты токенге жазу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404735" y="5860852"/>
            <a:ext cx="188476" cy="235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06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7404735" y="6158270"/>
            <a:ext cx="6431875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7404735" y="6298168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PIN-код орнату</a:t>
            </a:r>
            <a:endParaRPr lang="en-US" sz="1850" dirty="0"/>
          </a:p>
        </p:txBody>
      </p:sp>
      <p:sp>
        <p:nvSpPr>
          <p:cNvPr id="27" name="Text 25"/>
          <p:cNvSpPr/>
          <p:nvPr/>
        </p:nvSpPr>
        <p:spPr>
          <a:xfrm>
            <a:off x="7404735" y="6700242"/>
            <a:ext cx="643187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Токенді қорғау үшін жеке PIN-код белгілеу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793790" y="7516297"/>
            <a:ext cx="3017996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Кілттік тасығыштар</a:t>
            </a:r>
            <a:endParaRPr lang="en-US" sz="1850" dirty="0"/>
          </a:p>
        </p:txBody>
      </p:sp>
      <p:sp>
        <p:nvSpPr>
          <p:cNvPr id="29" name="Text 27"/>
          <p:cNvSpPr/>
          <p:nvPr/>
        </p:nvSpPr>
        <p:spPr>
          <a:xfrm>
            <a:off x="793790" y="7990046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E-token: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USB интерфейсі, кең таралған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793790" y="8346877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Kaztoken: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қазақстандық өндіріс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793790" y="8703707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JaCarta: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жоғары қауіпсіздік деңгейі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793790" y="9060537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Смарт-карталар: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банктік карта форматы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793790" y="9417368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Мобильді ЭЦҚ:</a:t>
            </a: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смартфонда сақтау (жаңа технология)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7552849" y="7516297"/>
            <a:ext cx="235684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Қашықтан алу</a:t>
            </a:r>
            <a:endParaRPr lang="en-US" sz="1850" dirty="0"/>
          </a:p>
        </p:txBody>
      </p:sp>
      <p:sp>
        <p:nvSpPr>
          <p:cNvPr id="35" name="Text 33"/>
          <p:cNvSpPr/>
          <p:nvPr/>
        </p:nvSpPr>
        <p:spPr>
          <a:xfrm>
            <a:off x="7552849" y="7990046"/>
            <a:ext cx="6291382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2023 жылдан бастап қашықтан сәйкестендіру технологиясы енгізілді. Пайдаланушылар мобильді қосымша арқылы биометрияны өткізіп, үйден шықпай-ақ ЭЦҚ ала алады.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7552849" y="9074110"/>
            <a:ext cx="6291382" cy="1069896"/>
          </a:xfrm>
          <a:prstGeom prst="roundRect">
            <a:avLst>
              <a:gd name="adj" fmla="val 740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325" y="9357955"/>
            <a:ext cx="235625" cy="188476"/>
          </a:xfrm>
          <a:prstGeom prst="rect">
            <a:avLst/>
          </a:prstGeom>
        </p:spPr>
      </p:pic>
      <p:sp>
        <p:nvSpPr>
          <p:cNvPr id="38" name="Text 35"/>
          <p:cNvSpPr/>
          <p:nvPr/>
        </p:nvSpPr>
        <p:spPr>
          <a:xfrm>
            <a:off x="8165425" y="9300210"/>
            <a:ext cx="549032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 сертификатының қолдану мерзімі – 1 немесе 2 жыл. Мерзімі аяқталғанда жаңартып отыру қажет.</a:t>
            </a:r>
            <a:endParaRPr lang="en-US" sz="14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2939"/>
            <a:ext cx="10819686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Заңнамалық база және нормативтер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93790" y="1532573"/>
            <a:ext cx="130428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Қазақстанда ақпараттық қауіпсіздік, аутентификация және авторизация мәселелерін реттейтін толық заңнамалық база қалыптасқан. Бұл заңдар электрондық құжат айналымының заңдылығын және деректердің қорғалуын қамтамасыз етеді.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93790" y="2256353"/>
            <a:ext cx="4240411" cy="2701052"/>
          </a:xfrm>
          <a:prstGeom prst="roundRect">
            <a:avLst>
              <a:gd name="adj" fmla="val 40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70930" y="2256353"/>
            <a:ext cx="91440" cy="2701052"/>
          </a:xfrm>
          <a:prstGeom prst="roundRect">
            <a:avLst>
              <a:gd name="adj" fmla="val 820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63823" y="2457807"/>
            <a:ext cx="3768923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«Ақпараттандыру туралы» ҚР Заңы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63823" y="3112175"/>
            <a:ext cx="3768923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Ақпараттандыру саласындағы негізгі заң. Ақпараттық жүйелер, олардың қауіпсіздігі, деректерді қорғау және электрондық үкімет принциптерін белгілейді.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194935" y="2256353"/>
            <a:ext cx="4240411" cy="2701052"/>
          </a:xfrm>
          <a:prstGeom prst="roundRect">
            <a:avLst>
              <a:gd name="adj" fmla="val 40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5172075" y="2256353"/>
            <a:ext cx="91440" cy="2701052"/>
          </a:xfrm>
          <a:prstGeom prst="roundRect">
            <a:avLst>
              <a:gd name="adj" fmla="val 820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5464969" y="2457807"/>
            <a:ext cx="3768923" cy="1115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«Электрондық құжат және электрондық цифрлық қолтаңба туралы» ҚР Заңы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464969" y="3670102"/>
            <a:ext cx="3768923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ЭЦҚ-ның заңды күшін, электрондық құжаттардың қағаз құжаттармен теңдігін, куәландырушы орталықтардың жұмысын реттейді.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596080" y="2256353"/>
            <a:ext cx="4240411" cy="2701052"/>
          </a:xfrm>
          <a:prstGeom prst="roundRect">
            <a:avLst>
              <a:gd name="adj" fmla="val 40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9573220" y="2256353"/>
            <a:ext cx="91440" cy="2701052"/>
          </a:xfrm>
          <a:prstGeom prst="roundRect">
            <a:avLst>
              <a:gd name="adj" fmla="val 820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9866114" y="2457807"/>
            <a:ext cx="3768923" cy="836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«Дербес деректер және оларды қорғау туралы» ҚР Заңы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866114" y="3391138"/>
            <a:ext cx="3768923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Жеке деректерді жинау, сақтау, өңдеу және қорғау талаптарын белгілейді. GDPR сияқты халықаралық стандарттарға жақындауды көздейді.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93790" y="5118140"/>
            <a:ext cx="4240411" cy="2422088"/>
          </a:xfrm>
          <a:prstGeom prst="roundRect">
            <a:avLst>
              <a:gd name="adj" fmla="val 453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770930" y="5118140"/>
            <a:ext cx="91440" cy="2422088"/>
          </a:xfrm>
          <a:prstGeom prst="roundRect">
            <a:avLst>
              <a:gd name="adj" fmla="val 820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1063823" y="5319593"/>
            <a:ext cx="3768923" cy="836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Үкіметтің 2016 жылғы 28 желтоқсандағы №832 қаулысы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1063823" y="6252924"/>
            <a:ext cx="3768923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«Ақпараттық қауіпсіздік бойынша нормативтік құқықтық актілерді бекіту туралы». Техникалық қауіпсіздік талаптарын анықтайды.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194935" y="5118140"/>
            <a:ext cx="4240411" cy="2422088"/>
          </a:xfrm>
          <a:prstGeom prst="roundRect">
            <a:avLst>
              <a:gd name="adj" fmla="val 453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5172075" y="5118140"/>
            <a:ext cx="91440" cy="2422088"/>
          </a:xfrm>
          <a:prstGeom prst="roundRect">
            <a:avLst>
              <a:gd name="adj" fmla="val 8204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5464969" y="5319593"/>
            <a:ext cx="2974538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 РК стандарттары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5464969" y="5694998"/>
            <a:ext cx="3768923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бойынша ұлттық стандарттар. Криптографиялық қорғау құралдары, аутентификация әдістері, аудит жүргізу талаптары.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93790" y="7881818"/>
            <a:ext cx="568535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Халықаралық стандарттарға сәйкестік</a:t>
            </a:r>
            <a:endParaRPr lang="en-US" sz="1750" dirty="0"/>
          </a:p>
        </p:txBody>
      </p:sp>
      <p:sp>
        <p:nvSpPr>
          <p:cNvPr id="25" name="Text 23"/>
          <p:cNvSpPr/>
          <p:nvPr/>
        </p:nvSpPr>
        <p:spPr>
          <a:xfrm>
            <a:off x="793790" y="8321516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27001 – ақпараттық қауіпсіздік менеджменті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93790" y="8649176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ISO/IEC 27002 – қауіпсіздік бақылау шаралары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93790" y="8976836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NIST Cybersecurity Framework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93790" y="9304496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COBIT – IT басқару негіздері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93790" y="9632156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PCI DSS – төлем карталары деректерінің қауіпсіздігі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540704" y="7881818"/>
            <a:ext cx="2269927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Жауапкершілік</a:t>
            </a:r>
            <a:endParaRPr lang="en-US" sz="1750" dirty="0"/>
          </a:p>
        </p:txBody>
      </p:sp>
      <p:sp>
        <p:nvSpPr>
          <p:cNvPr id="31" name="Text 29"/>
          <p:cNvSpPr/>
          <p:nvPr/>
        </p:nvSpPr>
        <p:spPr>
          <a:xfrm>
            <a:off x="7540704" y="8321516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қауіпсіздік талаптарын бұзғаны үшін әкімшілік және қылмыстық жауапкершілік көзделген: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40704" y="9009102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жария болуы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540704" y="9336762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Рұқсатсыз қол жеткізу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7540704" y="9664422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Ақпараттық жүйелерді бұзу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540704" y="9992082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ЭЦҚ-ны дұрыс пайдаланбау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99880"/>
            <a:ext cx="777763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ҰКО инфрақұрылымасы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465" y="4945499"/>
            <a:ext cx="1487805" cy="79379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980" y="4945499"/>
            <a:ext cx="1487805" cy="79379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496" y="4945499"/>
            <a:ext cx="1487805" cy="793790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011" y="4945499"/>
            <a:ext cx="1487805" cy="79379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91446" y="6314480"/>
            <a:ext cx="1274516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Ұлттық куәландырушы орталығы – Қазақстанның цифрлық сенім инфрақұрылымасының іргетасы. Ол мемлекеттік, коммерциялық және жеке пайдаланушыларға қауіпсіздік пен сенімділікті қамтамасыз етеді.</a:t>
            </a:r>
            <a:endParaRPr lang="en-US" sz="1550" dirty="0"/>
          </a:p>
        </p:txBody>
      </p:sp>
      <p:sp>
        <p:nvSpPr>
          <p:cNvPr id="8" name="Shape 2"/>
          <p:cNvSpPr/>
          <p:nvPr/>
        </p:nvSpPr>
        <p:spPr>
          <a:xfrm>
            <a:off x="793790" y="6091238"/>
            <a:ext cx="22860" cy="108156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93790" y="372070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Болашақ трендтер мен инновациялар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25851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мен авторизация технологиялары үнемі дамып, жаңа деңгейге көтеріліп келеді. Жасанды интеллект, блокчейн, биометрияның жетілдірілуі – мұның бәрі ақпараттық қауіпсіздіктің болашағын қалыптастырады.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793790" y="675191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Келесі 5-10 жылда біз қауіпсіздік пен ыңғайлылықтың тамаша балансын көреміз. Пайдаланушылар парольдарды мүлдем ұмытып, биометрия мен АИ негізіндегі жүйелерге көшетін болады.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8550"/>
            <a:ext cx="4683562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Биометрияның дамуы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793790" y="1391245"/>
            <a:ext cx="5673447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Жасанды интеллект және машиналық оқыту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93790" y="1716881"/>
            <a:ext cx="6364129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технологиялары биометриялық жүйелердің дәлдігін айтарлықтай арттыруда. Машиналық оқыту алгоритмдері жалған оң және жалған теріс нәтижелерді азайтады.</a:t>
            </a:r>
            <a:endParaRPr lang="en-US" sz="1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51698"/>
            <a:ext cx="4136588" cy="413658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480102" y="1391245"/>
            <a:ext cx="3734872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Мультимодальды биометрия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480102" y="1716881"/>
            <a:ext cx="6364129" cy="340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Бірнеше биометриялық параметрлерді бір уақытта пайдалану тренд болып отыр. Мысалы, бет-әлпет + дауыс + мінез-құлық талдауы.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868614" y="2990136"/>
            <a:ext cx="1586746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95%+</a:t>
            </a:r>
            <a:endParaRPr lang="en-US" sz="25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4545" y="2183844"/>
            <a:ext cx="1935123" cy="193512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80102" y="4234934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дәлдік деңгейі мультимодальды жүйелерде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9868614" y="5411272"/>
            <a:ext cx="1586746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67%</a:t>
            </a:r>
            <a:endParaRPr lang="en-US" sz="25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4545" y="4604980"/>
            <a:ext cx="1935123" cy="193512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480102" y="6656070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биометрия нарығының өсуі 2025 жылға қарай</a:t>
            </a:r>
            <a:endParaRPr lang="en-US" sz="10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7014924"/>
            <a:ext cx="2068235" cy="206823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93790" y="9166979"/>
            <a:ext cx="2759035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Мінез-құлық биометриясы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793790" y="9418677"/>
            <a:ext cx="3182064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Теру стилі, тінтуірді жылжыту, телефонды ұстау әдісі – бұл барлығы бірегей идентификаторлар. Үздіксіз аутентификация мүмкіндігі.</a:t>
            </a:r>
            <a:endParaRPr lang="en-US" sz="10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0629" y="7014924"/>
            <a:ext cx="2068354" cy="206835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080629" y="9167098"/>
            <a:ext cx="1961317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Жүрек соғу ырғағы</a:t>
            </a:r>
            <a:endParaRPr lang="en-US" sz="1250" dirty="0"/>
          </a:p>
        </p:txBody>
      </p:sp>
      <p:sp>
        <p:nvSpPr>
          <p:cNvPr id="19" name="Text 12"/>
          <p:cNvSpPr/>
          <p:nvPr/>
        </p:nvSpPr>
        <p:spPr>
          <a:xfrm>
            <a:off x="4080629" y="9418796"/>
            <a:ext cx="3182183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Әр адамның жүрек соғу үлгісі бірегей. Арнайы сенсорлар немесе смарт-сағаттар арқылы аутентификация жүргізуге болады.</a:t>
            </a:r>
            <a:endParaRPr lang="en-US" sz="10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7587" y="7014924"/>
            <a:ext cx="2068235" cy="2068235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367587" y="9166979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Жүріс танымы</a:t>
            </a:r>
            <a:endParaRPr lang="en-US" sz="1250" dirty="0"/>
          </a:p>
        </p:txBody>
      </p:sp>
      <p:sp>
        <p:nvSpPr>
          <p:cNvPr id="22" name="Text 14"/>
          <p:cNvSpPr/>
          <p:nvPr/>
        </p:nvSpPr>
        <p:spPr>
          <a:xfrm>
            <a:off x="7367587" y="9418677"/>
            <a:ext cx="3182064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Адамның жүру стилі де биометриялық параметр болуы мүмкін. Камералар немесе сенсорлар арқылы қашықтықтан анықтау.</a:t>
            </a:r>
            <a:endParaRPr lang="en-US" sz="10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54427" y="7014924"/>
            <a:ext cx="2068354" cy="2068354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0654427" y="9167098"/>
            <a:ext cx="2252067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Қан тамырлары үлгісі</a:t>
            </a:r>
            <a:endParaRPr lang="en-US" sz="1250" dirty="0"/>
          </a:p>
        </p:txBody>
      </p:sp>
      <p:sp>
        <p:nvSpPr>
          <p:cNvPr id="25" name="Text 16"/>
          <p:cNvSpPr/>
          <p:nvPr/>
        </p:nvSpPr>
        <p:spPr>
          <a:xfrm>
            <a:off x="10654427" y="9418796"/>
            <a:ext cx="3182183" cy="510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Қолдағы немесе саусақтағы тамырлар торабы бірегей және жасырын. Жоғары қауіпсіздік және алдауға қарсы тұрақтылық.</a:t>
            </a:r>
            <a:endParaRPr lang="en-US" sz="1000" dirty="0"/>
          </a:p>
        </p:txBody>
      </p:sp>
      <p:sp>
        <p:nvSpPr>
          <p:cNvPr id="26" name="Text 17"/>
          <p:cNvSpPr/>
          <p:nvPr/>
        </p:nvSpPr>
        <p:spPr>
          <a:xfrm>
            <a:off x="793790" y="10023872"/>
            <a:ext cx="1304282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Болашақта биометрия еркін және үздіксіз болады – пайдаланушы байқамай-ақ аутентификация өтеді. Жүйе мінез-құлық пен контекстік деректерді үнемі талдап, күдікті белсенділікті анықтайды.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390"/>
            <a:ext cx="7006233" cy="558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Блокчейн технологиясы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93790" y="1714024"/>
            <a:ext cx="130428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Блокчейн – орталықсыздандырылған және өзгертуге болмайтын дерекқор. Бұл технология аутентификация мен авторизация саласында революция жасауы мүмкін.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03770" y="2437805"/>
            <a:ext cx="22860" cy="5608558"/>
          </a:xfrm>
          <a:prstGeom prst="roundRect">
            <a:avLst>
              <a:gd name="adj" fmla="val 328186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70930" y="2437805"/>
            <a:ext cx="6521410" cy="1841183"/>
          </a:xfrm>
          <a:prstGeom prst="roundRect">
            <a:avLst>
              <a:gd name="adj" fmla="val 40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57143" y="2624018"/>
            <a:ext cx="6156603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Өзін-өзі басқаратын цифрлық сәйкестік (Self-Sovereign Identity)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57143" y="3278386"/>
            <a:ext cx="615660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 өз жеке деректерінің толық иелері болады. Үшінші тараптарға (Google, Facebook) тәуелділік жоқ. Блокчейнде сақталған сәйкестік деректері өзгертуге және бұрмалауға қарсы.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38060" y="4600456"/>
            <a:ext cx="6521410" cy="1562219"/>
          </a:xfrm>
          <a:prstGeom prst="rect">
            <a:avLst/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7516654" y="4786670"/>
            <a:ext cx="545830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Дербес деректермен қауіпсіз алмасу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16654" y="5162074"/>
            <a:ext cx="615660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Пайдаланушылар кімге, қандай деректерді, қанша уақытқа беретінін бақылайды. Смарт-контракттар арқылы автоматты құқықтарды басқару. Деректердің барлық қолданылуының тарихы сақталады.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0930" y="6484144"/>
            <a:ext cx="6521410" cy="1562219"/>
          </a:xfrm>
          <a:prstGeom prst="roundRect">
            <a:avLst>
              <a:gd name="adj" fmla="val 480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1960126" y="6670358"/>
            <a:ext cx="515362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Бір орталық дерекқордың болмауы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57143" y="7045762"/>
            <a:ext cx="615660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 таратылған түрде сақталады, бірыңғай шабуыл нүктесі жоқ. Хакерлер үшін барлық торапты бұзу өте қиын. Жүйенің тұрақтылығы мен сенімділігі артады.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93790" y="8387953"/>
            <a:ext cx="5303401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Қазақстандағы блокчейн жобалары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882765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Astana Hub – блокчейн негізіндегі сәйкестендіру платформасы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3790" y="915531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Мемлекеттік қызметтерде блокчейн технологияларын сынау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93790" y="948297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Банктік секторда блокчейн пилоттары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93790" y="981063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Білім беру саласында дипломдарды растау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540704" y="8387953"/>
            <a:ext cx="330458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Болашақ мүмкіндіктер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7540704" y="882765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Біріктірілген ұлттық цифрлық сәйкестік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540704" y="915531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Трансшекаралық сәйкестендіру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540704" y="948297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Құқықтарды автоматты басқару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540704" y="981063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Деректердің ашықтығы мен қауіпсіздігінің балансы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2079" y="303848"/>
            <a:ext cx="3805237" cy="241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автоматтандыруы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442079" y="653891"/>
            <a:ext cx="13746242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операцияларын автоматтандыру – қазіргі кибер қауіптердің көптігі мен күрделілігіне жауап. Адам қателіктерін азайту және инциденттерге жедел жауап беру үшін автоматтандыру өте маңызды.</a:t>
            </a:r>
            <a:endParaRPr lang="en-US" sz="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882" y="819983"/>
            <a:ext cx="9286637" cy="4539377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8638" y="1886885"/>
            <a:ext cx="336779" cy="3367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350843" y="2381830"/>
            <a:ext cx="2213123" cy="27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Қауіпті анықтау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0469" y="2560444"/>
            <a:ext cx="336779" cy="3367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022456" y="1342625"/>
            <a:ext cx="2165011" cy="27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Автоталдау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5248" y="3974918"/>
            <a:ext cx="336779" cy="336779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9035050" y="3478770"/>
            <a:ext cx="2275517" cy="270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Жылдам жауап</a:t>
            </a:r>
            <a:endParaRPr lang="en-US" sz="13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83568" y="3339848"/>
            <a:ext cx="336779" cy="33678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433348" y="4537220"/>
            <a:ext cx="2165012" cy="270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Үздіксіз оқу</a:t>
            </a:r>
            <a:endParaRPr lang="en-US" sz="13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079" y="5420201"/>
            <a:ext cx="232053" cy="23205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2079" y="5719882"/>
            <a:ext cx="2864168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Қауіп-қатерлерді анықтау (Threat Intelligence)</a:t>
            </a:r>
            <a:endParaRPr lang="en-US" sz="750" dirty="0"/>
          </a:p>
        </p:txBody>
      </p:sp>
      <p:sp>
        <p:nvSpPr>
          <p:cNvPr id="15" name="Text 7"/>
          <p:cNvSpPr/>
          <p:nvPr/>
        </p:nvSpPr>
        <p:spPr>
          <a:xfrm>
            <a:off x="442079" y="5873115"/>
            <a:ext cx="4536996" cy="210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AI жүйелері жаһандық қауіп-қатерлер туралы деректерді жинап, талдайды. Жаңа шабуыл векторларын үйреніп, проактивті қорғаныс стратегияларын ұсынады. Real-time режимінде миллиондаған оқиғаларды өңдейді.</a:t>
            </a:r>
            <a:endParaRPr lang="en-US" sz="60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46702" y="5420201"/>
            <a:ext cx="232053" cy="232053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046702" y="5719882"/>
            <a:ext cx="2159794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Қауіпсіздік оркестрациясы (SOAR)</a:t>
            </a:r>
            <a:endParaRPr lang="en-US" sz="750" dirty="0"/>
          </a:p>
        </p:txBody>
      </p:sp>
      <p:sp>
        <p:nvSpPr>
          <p:cNvPr id="18" name="Text 9"/>
          <p:cNvSpPr/>
          <p:nvPr/>
        </p:nvSpPr>
        <p:spPr>
          <a:xfrm>
            <a:off x="5046702" y="5873115"/>
            <a:ext cx="4536996" cy="315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Security Orchestration, Automation, and Response платформалары әртүрлі қауіпсіздік құралдарын біріктіреді. Рутинды тапсырмаларды автоматтандырып, аналитиктерге күрделі мәселелерге көп уақыт қалдырады. Инциденттерге жауап беру жылдамдығы 10 есе артады.</a:t>
            </a:r>
            <a:endParaRPr lang="en-US" sz="600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51325" y="5420201"/>
            <a:ext cx="232053" cy="23205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9651325" y="5719882"/>
            <a:ext cx="1470898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Автоматты жауап беру</a:t>
            </a:r>
            <a:endParaRPr lang="en-US" sz="750" dirty="0"/>
          </a:p>
        </p:txBody>
      </p:sp>
      <p:sp>
        <p:nvSpPr>
          <p:cNvPr id="21" name="Text 11"/>
          <p:cNvSpPr/>
          <p:nvPr/>
        </p:nvSpPr>
        <p:spPr>
          <a:xfrm>
            <a:off x="9651325" y="5873115"/>
            <a:ext cx="4536996" cy="210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Жүйе өзі күдікті белсенділікті анықтап, алдын алу шараларын қолданады: пайдаланушыны блоктау, желіден ажырату, құжаттарды карантинге алу. Адамның қатысуы қажет болғанда ғана ескертеді.</a:t>
            </a:r>
            <a:endParaRPr lang="en-US" sz="600" dirty="0"/>
          </a:p>
        </p:txBody>
      </p:sp>
      <p:sp>
        <p:nvSpPr>
          <p:cNvPr id="22" name="Text 12"/>
          <p:cNvSpPr/>
          <p:nvPr/>
        </p:nvSpPr>
        <p:spPr>
          <a:xfrm>
            <a:off x="442079" y="6303764"/>
            <a:ext cx="2027396" cy="120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950"/>
              </a:lnSpc>
              <a:buNone/>
            </a:pPr>
            <a:r>
              <a:rPr lang="en-US" sz="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SOC (Security Operations Center)</a:t>
            </a:r>
            <a:endParaRPr lang="en-US" sz="750" dirty="0"/>
          </a:p>
        </p:txBody>
      </p:sp>
      <p:sp>
        <p:nvSpPr>
          <p:cNvPr id="23" name="Text 13"/>
          <p:cNvSpPr/>
          <p:nvPr/>
        </p:nvSpPr>
        <p:spPr>
          <a:xfrm>
            <a:off x="442079" y="6478667"/>
            <a:ext cx="6778823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операциялары орталығы – 24/7 мониторинг жүргізетін командалар мен технологиялар кешені. Қазақстанда ірі ұйымдар мен мемлекеттік органдарда SOC құрылуда.</a:t>
            </a:r>
            <a:endParaRPr lang="en-US" sz="600" dirty="0"/>
          </a:p>
        </p:txBody>
      </p:sp>
      <p:sp>
        <p:nvSpPr>
          <p:cNvPr id="24" name="Text 14"/>
          <p:cNvSpPr/>
          <p:nvPr/>
        </p:nvSpPr>
        <p:spPr>
          <a:xfrm>
            <a:off x="442079" y="6632615"/>
            <a:ext cx="6778823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00"/>
              </a:lnSpc>
              <a:buSzPct val="100000"/>
              <a:buChar char="•"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Үздіксіз мониторинг және бақылау</a:t>
            </a:r>
            <a:endParaRPr lang="en-US" sz="600" dirty="0"/>
          </a:p>
        </p:txBody>
      </p:sp>
      <p:sp>
        <p:nvSpPr>
          <p:cNvPr id="25" name="Text 15"/>
          <p:cNvSpPr/>
          <p:nvPr/>
        </p:nvSpPr>
        <p:spPr>
          <a:xfrm>
            <a:off x="442079" y="6756797"/>
            <a:ext cx="6778823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00"/>
              </a:lnSpc>
              <a:buSzPct val="100000"/>
              <a:buChar char="•"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Инциденттерге жедел жауап беру</a:t>
            </a:r>
            <a:endParaRPr lang="en-US" sz="600" dirty="0"/>
          </a:p>
        </p:txBody>
      </p:sp>
      <p:sp>
        <p:nvSpPr>
          <p:cNvPr id="26" name="Text 16"/>
          <p:cNvSpPr/>
          <p:nvPr/>
        </p:nvSpPr>
        <p:spPr>
          <a:xfrm>
            <a:off x="442079" y="6880979"/>
            <a:ext cx="6778823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00"/>
              </a:lnSpc>
              <a:buSzPct val="100000"/>
              <a:buChar char="•"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Криминалистикалық талдау</a:t>
            </a:r>
            <a:endParaRPr lang="en-US" sz="600" dirty="0"/>
          </a:p>
        </p:txBody>
      </p:sp>
      <p:sp>
        <p:nvSpPr>
          <p:cNvPr id="27" name="Text 17"/>
          <p:cNvSpPr/>
          <p:nvPr/>
        </p:nvSpPr>
        <p:spPr>
          <a:xfrm>
            <a:off x="442079" y="7005161"/>
            <a:ext cx="6778823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800"/>
              </a:lnSpc>
              <a:buSzPct val="100000"/>
              <a:buChar char="•"/>
            </a:pPr>
            <a:r>
              <a:rPr lang="en-US" sz="6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Есептілік және сәйкестік</a:t>
            </a:r>
            <a:endParaRPr lang="en-US" sz="60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7118" y="6310551"/>
            <a:ext cx="4745117" cy="4745117"/>
          </a:xfrm>
          <a:prstGeom prst="rect">
            <a:avLst/>
          </a:prstGeom>
        </p:spPr>
      </p:pic>
      <p:sp>
        <p:nvSpPr>
          <p:cNvPr id="29" name="Shape 18"/>
          <p:cNvSpPr/>
          <p:nvPr/>
        </p:nvSpPr>
        <p:spPr>
          <a:xfrm>
            <a:off x="7417118" y="11116508"/>
            <a:ext cx="6778823" cy="265867"/>
          </a:xfrm>
          <a:prstGeom prst="roundRect">
            <a:avLst>
              <a:gd name="adj" fmla="val 1222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94389" y="11221641"/>
            <a:ext cx="96679" cy="77272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7668339" y="11189851"/>
            <a:ext cx="6450330" cy="1052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Зерттеулер көрсеткендей, автоматтандыру инциденттерді анықтау уақытын 60%-ға дейін қысқартады және адам қателіктерін 70%-ға азайтады.</a:t>
            </a:r>
            <a:endParaRPr lang="en-US" sz="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8904"/>
            <a:ext cx="130428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Қорытынды: Аутентификация мен авторизацияның маңызы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1061680" y="2377559"/>
            <a:ext cx="1277493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Аутентификация мен авторизация – қазіргі цифрлық әлемнің сенімділігі мен тұрақтылығының іргетасы. Олар тек техникалық процестер емес, сонымен қатар әлеуметтік сенім пен экономикалық қауіпсіздіктің негізі.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93790" y="2196703"/>
            <a:ext cx="22860" cy="904637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93790" y="3442930"/>
            <a:ext cx="3516749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Негізгі тұжырымдар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93790" y="3938468"/>
            <a:ext cx="6303526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Қауіпсіздік – инвестиция:</a:t>
            </a: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ақпараттық қауіпсіздікке жұмсалған шығын табыстың 5-10%-ын құрайды, бірақ инциденттен кейін шығын 100 есе көп болуы мүмкін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3790" y="4809053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Көпқабатты қорғаныс:</a:t>
            </a: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бір ғана әдіс емес, бірнеше деңгейлі қорғаныс жүйесі қажет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3790" y="5408176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Адами фактор:</a:t>
            </a: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технологиялармен қатар, пайдаланушыларды оқыту өте маңызды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93790" y="6007298"/>
            <a:ext cx="63035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Үздіксіз жаңарту:</a:t>
            </a: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қауіпсіздік – бір реттік әрекет емес, үздіксіз процесс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93790" y="660642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Баланс:</a:t>
            </a: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қауіпсіздік пен ыңғайлылықтың арасында тепе-теңдік табу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540704" y="3442930"/>
            <a:ext cx="5753576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Қазақстанның перспективалары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540704" y="3938468"/>
            <a:ext cx="6303526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Қазақстан электрондық үкімет және цифрлық экономика саласында белсенді дамуда. Ұлттық куәландырушы орталығы, egov порталы, блокчейн пилоттары – бұл барлығы елдің технологиялық көшбасшылыққа ұмтылысын көрсетеді.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540704" y="5485924"/>
            <a:ext cx="63035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7540704" y="5620941"/>
            <a:ext cx="236315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Инфрақұрылым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540704" y="6060638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Қуатты ЭЦҚ және аутентификация жүйесі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540704" y="6907530"/>
            <a:ext cx="63035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7540704" y="7042547"/>
            <a:ext cx="2629853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Заңнамалық база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540704" y="7482245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Толық реттелетін ақпараттық қауіпсіздік саласы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540704" y="8329136"/>
            <a:ext cx="63035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7540704" y="8464153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Инновациялар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7540704" y="8903851"/>
            <a:ext cx="63035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Жаңа технологияларды енгізуге дайындық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93790" y="9670971"/>
            <a:ext cx="13042821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Цифрлық трансформация үдеп келе жатқанда, қауіпсіз аутентификация мен авторизация жүйелері мемлекеттің, бизнестің және әрбір азаматтың жетістігінің кепілі болып табылады.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4289</Words>
  <Application>Microsoft Office PowerPoint</Application>
  <PresentationFormat>Произвольный</PresentationFormat>
  <Paragraphs>592</Paragraphs>
  <Slides>40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Unbounded Bold</vt:lpstr>
      <vt:lpstr>Unbounded Light</vt:lpstr>
      <vt:lpstr>Arial</vt:lpstr>
      <vt:lpstr>Times New Roman</vt:lpstr>
      <vt:lpstr>Open Sans</vt:lpstr>
      <vt:lpstr>Office Theme</vt:lpstr>
      <vt:lpstr>Техникалық құралдар және ақпаратты қорғау әдістері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2026-01-18T15:49:51Z</dcterms:created>
  <dcterms:modified xsi:type="dcterms:W3CDTF">2026-11-03T19:39:32Z</dcterms:modified>
</cp:coreProperties>
</file>