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1"/>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2" r:id="rId38"/>
    <p:sldId id="293" r:id="rId39"/>
    <p:sldId id="294" r:id="rId40"/>
  </p:sldIdLst>
  <p:sldSz cx="14630400" cy="10972800"/>
  <p:notesSz cx="10972800" cy="14630400"/>
  <p:embeddedFontLst>
    <p:embeddedFont>
      <p:font typeface="Open Sans" pitchFamily="2" charset="0"/>
      <p:regular r:id="rId42"/>
      <p:bold r:id="rId43"/>
      <p:italic r:id="rId44"/>
      <p:boldItalic r:id="rId4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68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2732866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8.sv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37.svg"/><Relationship Id="rId4" Type="http://schemas.openxmlformats.org/officeDocument/2006/relationships/image" Target="../media/image36.sv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0.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9.xml"/><Relationship Id="rId5" Type="http://schemas.openxmlformats.org/officeDocument/2006/relationships/image" Target="../media/image57.png"/><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33.xml"/><Relationship Id="rId5" Type="http://schemas.openxmlformats.org/officeDocument/2006/relationships/image" Target="../media/image62.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35.xml"/><Relationship Id="rId5" Type="http://schemas.openxmlformats.org/officeDocument/2006/relationships/image" Target="../media/image66.png"/><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36.xml"/><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38.xml"/><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462337"/>
            <a:ext cx="7556421" cy="2480310"/>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Электрондық цифрлық қолтаңба және сертификаттау жүйелері</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6" name="Text 2"/>
          <p:cNvSpPr/>
          <p:nvPr/>
        </p:nvSpPr>
        <p:spPr>
          <a:xfrm>
            <a:off x="793790" y="570785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Электрондық цифрлық қолтаңба (ЭЦҚ) дегеніміз не?</a:t>
            </a:r>
            <a:endParaRPr lang="en-US" sz="3900" dirty="0"/>
          </a:p>
        </p:txBody>
      </p:sp>
      <p:sp>
        <p:nvSpPr>
          <p:cNvPr id="7" name="Text 3"/>
          <p:cNvSpPr/>
          <p:nvPr/>
        </p:nvSpPr>
        <p:spPr>
          <a:xfrm>
            <a:off x="793790" y="7245668"/>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 қағаз құжаттардағы дәстүрлі қол қоюдың электрондық баламасы. Ол криптографиялық әдістерді қолдану арқылы электрондық құжаттың шынайылығын, тұтастығын және автордың жеке басын растайды. ЭЦҚ заманауи бизнес пен мемлекеттік басқарудың ажырамас бөлігіне айналды.</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664613"/>
            <a:ext cx="9694069"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 – цифрлық сенімнің негізі</a:t>
            </a:r>
            <a:endParaRPr lang="en-US" sz="3900" dirty="0"/>
          </a:p>
        </p:txBody>
      </p:sp>
      <p:pic>
        <p:nvPicPr>
          <p:cNvPr id="3" name="Image 0" descr="preencoded.png"/>
          <p:cNvPicPr>
            <a:picLocks noChangeAspect="1"/>
          </p:cNvPicPr>
          <p:nvPr/>
        </p:nvPicPr>
        <p:blipFill>
          <a:blip r:embed="rId3"/>
          <a:stretch>
            <a:fillRect/>
          </a:stretch>
        </p:blipFill>
        <p:spPr>
          <a:xfrm>
            <a:off x="793790" y="2805589"/>
            <a:ext cx="6279356" cy="6279356"/>
          </a:xfrm>
          <a:prstGeom prst="rect">
            <a:avLst/>
          </a:prstGeom>
        </p:spPr>
      </p:pic>
      <p:sp>
        <p:nvSpPr>
          <p:cNvPr id="4" name="Text 1"/>
          <p:cNvSpPr/>
          <p:nvPr/>
        </p:nvSpPr>
        <p:spPr>
          <a:xfrm>
            <a:off x="7564874" y="2780705"/>
            <a:ext cx="326695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міндеттер</a:t>
            </a:r>
            <a:endParaRPr lang="en-US" sz="2300" dirty="0"/>
          </a:p>
        </p:txBody>
      </p:sp>
      <p:sp>
        <p:nvSpPr>
          <p:cNvPr id="5" name="Text 2"/>
          <p:cNvSpPr/>
          <p:nvPr/>
        </p:nvSpPr>
        <p:spPr>
          <a:xfrm>
            <a:off x="7564874" y="3351133"/>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электрондық құжаттардың шынайылығын және тұтастығын қамтамасыз етудің сенімді механизмі болып табылады. Ол құжатқа қол қойған адамның жеке басын растап қана қоймай, құжаттың қол қойылғаннан кейін өзгертілмегенін де көрсетеді.</a:t>
            </a:r>
            <a:endParaRPr lang="en-US" sz="1550" dirty="0"/>
          </a:p>
        </p:txBody>
      </p:sp>
      <p:sp>
        <p:nvSpPr>
          <p:cNvPr id="6" name="Text 3"/>
          <p:cNvSpPr/>
          <p:nvPr/>
        </p:nvSpPr>
        <p:spPr>
          <a:xfrm>
            <a:off x="7564874" y="5117425"/>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ЭЦҚ технологиясы заңды күші бар электрондық құжат айналымын мүмкін етеді, бұл қағазсыз құжат айналымына көшу үшін өте маңызды.</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2941201"/>
            <a:ext cx="9709904"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ЭЦҚ-ның негізгі функциялары</a:t>
            </a:r>
            <a:endParaRPr lang="en-US" sz="3900" dirty="0"/>
          </a:p>
        </p:txBody>
      </p:sp>
      <p:sp>
        <p:nvSpPr>
          <p:cNvPr id="3" name="Shape 1"/>
          <p:cNvSpPr/>
          <p:nvPr/>
        </p:nvSpPr>
        <p:spPr>
          <a:xfrm>
            <a:off x="793790" y="3958114"/>
            <a:ext cx="4215289" cy="3215164"/>
          </a:xfrm>
          <a:prstGeom prst="roundRect">
            <a:avLst>
              <a:gd name="adj" fmla="val 2593"/>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4164092"/>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4327684"/>
            <a:ext cx="267891" cy="267891"/>
          </a:xfrm>
          <a:prstGeom prst="rect">
            <a:avLst/>
          </a:prstGeom>
        </p:spPr>
      </p:pic>
      <p:sp>
        <p:nvSpPr>
          <p:cNvPr id="6" name="Text 3"/>
          <p:cNvSpPr/>
          <p:nvPr/>
        </p:nvSpPr>
        <p:spPr>
          <a:xfrm>
            <a:off x="999768" y="4957763"/>
            <a:ext cx="35098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Электрондық қол қою</a:t>
            </a:r>
            <a:endParaRPr lang="en-US" sz="1950" dirty="0"/>
          </a:p>
        </p:txBody>
      </p:sp>
      <p:sp>
        <p:nvSpPr>
          <p:cNvPr id="7" name="Text 4"/>
          <p:cNvSpPr/>
          <p:nvPr/>
        </p:nvSpPr>
        <p:spPr>
          <a:xfrm>
            <a:off x="999768" y="5386983"/>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Құжаттарды электрондық түрде қол қою мүмкіндігі, қағаз құжаттардың қажеттілігін азайтады және іс-қағаздарды жылдамдатады.</a:t>
            </a:r>
            <a:endParaRPr lang="en-US" sz="1550" dirty="0"/>
          </a:p>
        </p:txBody>
      </p:sp>
      <p:sp>
        <p:nvSpPr>
          <p:cNvPr id="8" name="Shape 5"/>
          <p:cNvSpPr/>
          <p:nvPr/>
        </p:nvSpPr>
        <p:spPr>
          <a:xfrm>
            <a:off x="5207437" y="3958114"/>
            <a:ext cx="4215408" cy="3215164"/>
          </a:xfrm>
          <a:prstGeom prst="roundRect">
            <a:avLst>
              <a:gd name="adj" fmla="val 2593"/>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5413415" y="4164092"/>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7126" y="4327684"/>
            <a:ext cx="267891" cy="267891"/>
          </a:xfrm>
          <a:prstGeom prst="rect">
            <a:avLst/>
          </a:prstGeom>
        </p:spPr>
      </p:pic>
      <p:sp>
        <p:nvSpPr>
          <p:cNvPr id="11" name="Text 7"/>
          <p:cNvSpPr/>
          <p:nvPr/>
        </p:nvSpPr>
        <p:spPr>
          <a:xfrm>
            <a:off x="5413415" y="4957763"/>
            <a:ext cx="249507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Жүйелерге кіру</a:t>
            </a:r>
            <a:endParaRPr lang="en-US" sz="1950" dirty="0"/>
          </a:p>
        </p:txBody>
      </p:sp>
      <p:sp>
        <p:nvSpPr>
          <p:cNvPr id="12" name="Text 8"/>
          <p:cNvSpPr/>
          <p:nvPr/>
        </p:nvSpPr>
        <p:spPr>
          <a:xfrm>
            <a:off x="5413415" y="5386983"/>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жүйелерде тіркелу және есеп беру үшін қауіпсіз аутентификация құралы ретінде қолданылады.</a:t>
            </a:r>
            <a:endParaRPr lang="en-US" sz="1550" dirty="0"/>
          </a:p>
        </p:txBody>
      </p:sp>
      <p:sp>
        <p:nvSpPr>
          <p:cNvPr id="13" name="Shape 9"/>
          <p:cNvSpPr/>
          <p:nvPr/>
        </p:nvSpPr>
        <p:spPr>
          <a:xfrm>
            <a:off x="9621203" y="3958114"/>
            <a:ext cx="4215289" cy="3215164"/>
          </a:xfrm>
          <a:prstGeom prst="roundRect">
            <a:avLst>
              <a:gd name="adj" fmla="val 2593"/>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827181" y="4164092"/>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0892" y="4327684"/>
            <a:ext cx="267891" cy="267891"/>
          </a:xfrm>
          <a:prstGeom prst="rect">
            <a:avLst/>
          </a:prstGeom>
        </p:spPr>
      </p:pic>
      <p:sp>
        <p:nvSpPr>
          <p:cNvPr id="16" name="Text 11"/>
          <p:cNvSpPr/>
          <p:nvPr/>
        </p:nvSpPr>
        <p:spPr>
          <a:xfrm>
            <a:off x="9827181" y="4957763"/>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қызметтер</a:t>
            </a:r>
            <a:endParaRPr lang="en-US" sz="1950" dirty="0"/>
          </a:p>
        </p:txBody>
      </p:sp>
      <p:sp>
        <p:nvSpPr>
          <p:cNvPr id="17" name="Text 12"/>
          <p:cNvSpPr/>
          <p:nvPr/>
        </p:nvSpPr>
        <p:spPr>
          <a:xfrm>
            <a:off x="9827181" y="5697141"/>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Әртүрлі мемлекеттік қызметтерді онлайн алу үшін қажетті идентификация құралы болып табылады.</a:t>
            </a:r>
            <a:endParaRPr lang="en-US" sz="1550" dirty="0"/>
          </a:p>
        </p:txBody>
      </p:sp>
      <p:sp>
        <p:nvSpPr>
          <p:cNvPr id="18" name="Text 13"/>
          <p:cNvSpPr/>
          <p:nvPr/>
        </p:nvSpPr>
        <p:spPr>
          <a:xfrm>
            <a:off x="793790" y="739652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функциялар бизнес процестерін оңтайландыруға, уақыт пен ресурстарды үнемдеуге көмектеседі. ЭЦҚ электрондық үкімет пен цифрлық экономиканың дамуының негізгі шарты болып табылады.</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254103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Электрондық қолтаңба символы мен құжаттың цифрлық бейнесі</a:t>
            </a:r>
            <a:endParaRPr lang="en-US" sz="3900" dirty="0"/>
          </a:p>
        </p:txBody>
      </p:sp>
      <p:pic>
        <p:nvPicPr>
          <p:cNvPr id="3" name="Image 0" descr="preencoded.png"/>
          <p:cNvPicPr>
            <a:picLocks noChangeAspect="1"/>
          </p:cNvPicPr>
          <p:nvPr/>
        </p:nvPicPr>
        <p:blipFill>
          <a:blip r:embed="rId3"/>
          <a:stretch>
            <a:fillRect/>
          </a:stretch>
        </p:blipFill>
        <p:spPr>
          <a:xfrm>
            <a:off x="801410" y="4306729"/>
            <a:ext cx="3137773" cy="3137773"/>
          </a:xfrm>
          <a:prstGeom prst="rect">
            <a:avLst/>
          </a:prstGeom>
        </p:spPr>
      </p:pic>
      <p:pic>
        <p:nvPicPr>
          <p:cNvPr id="4" name="Image 1" descr="preencoded.png"/>
          <p:cNvPicPr>
            <a:picLocks noChangeAspect="1"/>
          </p:cNvPicPr>
          <p:nvPr/>
        </p:nvPicPr>
        <p:blipFill>
          <a:blip r:embed="rId4"/>
          <a:stretch>
            <a:fillRect/>
          </a:stretch>
        </p:blipFill>
        <p:spPr>
          <a:xfrm>
            <a:off x="4097893" y="4306729"/>
            <a:ext cx="3137892" cy="3137892"/>
          </a:xfrm>
          <a:prstGeom prst="rect">
            <a:avLst/>
          </a:prstGeom>
        </p:spPr>
      </p:pic>
      <p:pic>
        <p:nvPicPr>
          <p:cNvPr id="5" name="Image 2" descr="preencoded.png"/>
          <p:cNvPicPr>
            <a:picLocks noChangeAspect="1"/>
          </p:cNvPicPr>
          <p:nvPr/>
        </p:nvPicPr>
        <p:blipFill>
          <a:blip r:embed="rId5"/>
          <a:stretch>
            <a:fillRect/>
          </a:stretch>
        </p:blipFill>
        <p:spPr>
          <a:xfrm>
            <a:off x="7394496" y="4306729"/>
            <a:ext cx="3137892" cy="3137892"/>
          </a:xfrm>
          <a:prstGeom prst="rect">
            <a:avLst/>
          </a:prstGeom>
        </p:spPr>
      </p:pic>
      <p:pic>
        <p:nvPicPr>
          <p:cNvPr id="6" name="Image 3" descr="preencoded.png"/>
          <p:cNvPicPr>
            <a:picLocks noChangeAspect="1"/>
          </p:cNvPicPr>
          <p:nvPr/>
        </p:nvPicPr>
        <p:blipFill>
          <a:blip r:embed="rId6"/>
          <a:stretch>
            <a:fillRect/>
          </a:stretch>
        </p:blipFill>
        <p:spPr>
          <a:xfrm>
            <a:off x="10691098" y="4306729"/>
            <a:ext cx="3137892" cy="3137892"/>
          </a:xfrm>
          <a:prstGeom prst="rect">
            <a:avLst/>
          </a:prstGeom>
        </p:spPr>
      </p:pic>
      <p:sp>
        <p:nvSpPr>
          <p:cNvPr id="7" name="Text 1"/>
          <p:cNvSpPr/>
          <p:nvPr/>
        </p:nvSpPr>
        <p:spPr>
          <a:xfrm>
            <a:off x="793790" y="779657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Визуалды түрде ЭЦҚ электрондық құжатта арнайы белгі немесе сертификат ретінде көрсетіледі. Бұл белгі құжаттың цифрлық қолтаңбамен расталғанын және заңды күші бар екенін көрсетеді.</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5" name="Text 2"/>
          <p:cNvSpPr/>
          <p:nvPr/>
        </p:nvSpPr>
        <p:spPr>
          <a:xfrm>
            <a:off x="793790" y="281523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ЭЦҚ жүйесінің даму тарихы</a:t>
            </a:r>
            <a:endParaRPr lang="en-US" sz="3900" dirty="0"/>
          </a:p>
        </p:txBody>
      </p:sp>
      <p:sp>
        <p:nvSpPr>
          <p:cNvPr id="6" name="Shape 3"/>
          <p:cNvSpPr/>
          <p:nvPr/>
        </p:nvSpPr>
        <p:spPr>
          <a:xfrm>
            <a:off x="793790" y="6211133"/>
            <a:ext cx="13042821" cy="22860"/>
          </a:xfrm>
          <a:prstGeom prst="roundRect">
            <a:avLst>
              <a:gd name="adj" fmla="val 364651"/>
            </a:avLst>
          </a:prstGeom>
          <a:solidFill>
            <a:srgbClr val="BCDBD4"/>
          </a:solidFill>
          <a:ln/>
        </p:spPr>
        <p:txBody>
          <a:bodyPr/>
          <a:lstStyle/>
          <a:p>
            <a:endParaRPr lang="ru-RU"/>
          </a:p>
        </p:txBody>
      </p:sp>
      <p:sp>
        <p:nvSpPr>
          <p:cNvPr id="7" name="Shape 4"/>
          <p:cNvSpPr/>
          <p:nvPr/>
        </p:nvSpPr>
        <p:spPr>
          <a:xfrm>
            <a:off x="3316486" y="5615821"/>
            <a:ext cx="22860" cy="595313"/>
          </a:xfrm>
          <a:prstGeom prst="roundRect">
            <a:avLst>
              <a:gd name="adj" fmla="val 364651"/>
            </a:avLst>
          </a:prstGeom>
          <a:solidFill>
            <a:srgbClr val="BCDBD4"/>
          </a:solidFill>
          <a:ln/>
        </p:spPr>
        <p:txBody>
          <a:bodyPr/>
          <a:lstStyle/>
          <a:p>
            <a:endParaRPr lang="ru-RU"/>
          </a:p>
        </p:txBody>
      </p:sp>
      <p:sp>
        <p:nvSpPr>
          <p:cNvPr id="8" name="Shape 5"/>
          <p:cNvSpPr/>
          <p:nvPr/>
        </p:nvSpPr>
        <p:spPr>
          <a:xfrm>
            <a:off x="3104674" y="5987891"/>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9" name="Text 6"/>
          <p:cNvSpPr/>
          <p:nvPr/>
        </p:nvSpPr>
        <p:spPr>
          <a:xfrm>
            <a:off x="3179088" y="6025098"/>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10" name="Text 7"/>
          <p:cNvSpPr/>
          <p:nvPr/>
        </p:nvSpPr>
        <p:spPr>
          <a:xfrm>
            <a:off x="2087404" y="4353044"/>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2007 жыл</a:t>
            </a:r>
            <a:endParaRPr lang="en-US" sz="1950" dirty="0"/>
          </a:p>
        </p:txBody>
      </p:sp>
      <p:sp>
        <p:nvSpPr>
          <p:cNvPr id="11" name="Text 8"/>
          <p:cNvSpPr/>
          <p:nvPr/>
        </p:nvSpPr>
        <p:spPr>
          <a:xfrm>
            <a:off x="992148" y="4782264"/>
            <a:ext cx="4671536"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құжат және электрондық цифрлық қолтаңба туралы» Заң қабылданды</a:t>
            </a:r>
            <a:endParaRPr lang="en-US" sz="1550" dirty="0"/>
          </a:p>
        </p:txBody>
      </p:sp>
      <p:sp>
        <p:nvSpPr>
          <p:cNvPr id="12" name="Shape 9"/>
          <p:cNvSpPr/>
          <p:nvPr/>
        </p:nvSpPr>
        <p:spPr>
          <a:xfrm>
            <a:off x="5974556" y="6211133"/>
            <a:ext cx="22860" cy="595313"/>
          </a:xfrm>
          <a:prstGeom prst="roundRect">
            <a:avLst>
              <a:gd name="adj" fmla="val 364651"/>
            </a:avLst>
          </a:prstGeom>
          <a:solidFill>
            <a:srgbClr val="BCDBD4"/>
          </a:solidFill>
          <a:ln/>
        </p:spPr>
        <p:txBody>
          <a:bodyPr/>
          <a:lstStyle/>
          <a:p>
            <a:endParaRPr lang="ru-RU"/>
          </a:p>
        </p:txBody>
      </p:sp>
      <p:sp>
        <p:nvSpPr>
          <p:cNvPr id="13" name="Shape 10"/>
          <p:cNvSpPr/>
          <p:nvPr/>
        </p:nvSpPr>
        <p:spPr>
          <a:xfrm>
            <a:off x="5762744" y="5987891"/>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4" name="Text 11"/>
          <p:cNvSpPr/>
          <p:nvPr/>
        </p:nvSpPr>
        <p:spPr>
          <a:xfrm>
            <a:off x="5837158" y="6025098"/>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5" name="Text 12"/>
          <p:cNvSpPr/>
          <p:nvPr/>
        </p:nvSpPr>
        <p:spPr>
          <a:xfrm>
            <a:off x="4745593" y="7004923"/>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2008 жыл</a:t>
            </a:r>
            <a:endParaRPr lang="en-US" sz="1950" dirty="0"/>
          </a:p>
        </p:txBody>
      </p:sp>
      <p:sp>
        <p:nvSpPr>
          <p:cNvPr id="16" name="Text 13"/>
          <p:cNvSpPr/>
          <p:nvPr/>
        </p:nvSpPr>
        <p:spPr>
          <a:xfrm>
            <a:off x="3650218" y="7434143"/>
            <a:ext cx="4671655"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ҚР Ұлттық куәландырушы орталығы құрылды</a:t>
            </a:r>
            <a:endParaRPr lang="en-US" sz="1550" dirty="0"/>
          </a:p>
        </p:txBody>
      </p:sp>
      <p:sp>
        <p:nvSpPr>
          <p:cNvPr id="17" name="Shape 14"/>
          <p:cNvSpPr/>
          <p:nvPr/>
        </p:nvSpPr>
        <p:spPr>
          <a:xfrm>
            <a:off x="8632746" y="5615821"/>
            <a:ext cx="22860" cy="595313"/>
          </a:xfrm>
          <a:prstGeom prst="roundRect">
            <a:avLst>
              <a:gd name="adj" fmla="val 364651"/>
            </a:avLst>
          </a:prstGeom>
          <a:solidFill>
            <a:srgbClr val="BCDBD4"/>
          </a:solidFill>
          <a:ln/>
        </p:spPr>
        <p:txBody>
          <a:bodyPr/>
          <a:lstStyle/>
          <a:p>
            <a:endParaRPr lang="ru-RU"/>
          </a:p>
        </p:txBody>
      </p:sp>
      <p:sp>
        <p:nvSpPr>
          <p:cNvPr id="18" name="Shape 15"/>
          <p:cNvSpPr/>
          <p:nvPr/>
        </p:nvSpPr>
        <p:spPr>
          <a:xfrm>
            <a:off x="8420933" y="5987891"/>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9" name="Text 16"/>
          <p:cNvSpPr/>
          <p:nvPr/>
        </p:nvSpPr>
        <p:spPr>
          <a:xfrm>
            <a:off x="8495348" y="6025098"/>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20" name="Text 17"/>
          <p:cNvSpPr/>
          <p:nvPr/>
        </p:nvSpPr>
        <p:spPr>
          <a:xfrm>
            <a:off x="7403783" y="4353044"/>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2015 жыл</a:t>
            </a:r>
            <a:endParaRPr lang="en-US" sz="1950" dirty="0"/>
          </a:p>
        </p:txBody>
      </p:sp>
      <p:sp>
        <p:nvSpPr>
          <p:cNvPr id="21" name="Text 18"/>
          <p:cNvSpPr/>
          <p:nvPr/>
        </p:nvSpPr>
        <p:spPr>
          <a:xfrm>
            <a:off x="6308408" y="4782264"/>
            <a:ext cx="4671655"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Жаппай цифрландыру бағдарламасы басталды</a:t>
            </a:r>
            <a:endParaRPr lang="en-US" sz="1550" dirty="0"/>
          </a:p>
        </p:txBody>
      </p:sp>
      <p:sp>
        <p:nvSpPr>
          <p:cNvPr id="22" name="Shape 19"/>
          <p:cNvSpPr/>
          <p:nvPr/>
        </p:nvSpPr>
        <p:spPr>
          <a:xfrm>
            <a:off x="11290935" y="6211133"/>
            <a:ext cx="22860" cy="595313"/>
          </a:xfrm>
          <a:prstGeom prst="roundRect">
            <a:avLst>
              <a:gd name="adj" fmla="val 364651"/>
            </a:avLst>
          </a:prstGeom>
          <a:solidFill>
            <a:srgbClr val="BCDBD4"/>
          </a:solidFill>
          <a:ln/>
        </p:spPr>
        <p:txBody>
          <a:bodyPr/>
          <a:lstStyle/>
          <a:p>
            <a:endParaRPr lang="ru-RU"/>
          </a:p>
        </p:txBody>
      </p:sp>
      <p:sp>
        <p:nvSpPr>
          <p:cNvPr id="23" name="Shape 20"/>
          <p:cNvSpPr/>
          <p:nvPr/>
        </p:nvSpPr>
        <p:spPr>
          <a:xfrm>
            <a:off x="11079123" y="5987891"/>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4" name="Text 21"/>
          <p:cNvSpPr/>
          <p:nvPr/>
        </p:nvSpPr>
        <p:spPr>
          <a:xfrm>
            <a:off x="11153537" y="6025098"/>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5" name="Text 22"/>
          <p:cNvSpPr/>
          <p:nvPr/>
        </p:nvSpPr>
        <p:spPr>
          <a:xfrm>
            <a:off x="10061972" y="7004923"/>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2020-2023</a:t>
            </a:r>
            <a:endParaRPr lang="en-US" sz="1950" dirty="0"/>
          </a:p>
        </p:txBody>
      </p:sp>
      <p:sp>
        <p:nvSpPr>
          <p:cNvPr id="26" name="Text 23"/>
          <p:cNvSpPr/>
          <p:nvPr/>
        </p:nvSpPr>
        <p:spPr>
          <a:xfrm>
            <a:off x="8966597" y="7434143"/>
            <a:ext cx="4671655"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Бұлтты ЭЦҚ және биометрия енгізілді</a:t>
            </a:r>
            <a:endParaRPr lang="en-US" sz="1550" dirty="0"/>
          </a:p>
        </p:txBody>
      </p:sp>
      <p:sp>
        <p:nvSpPr>
          <p:cNvPr id="27" name="Text 24"/>
          <p:cNvSpPr/>
          <p:nvPr/>
        </p:nvSpPr>
        <p:spPr>
          <a:xfrm>
            <a:off x="793790" y="797492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электрондық цифрлық қолтаңба жүйесі жүйелі түрде дамып, қазіргі уақытта аймақтағы ең озық жүйелердің бірі болып табылады.</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16526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ҚР Ұлттық куәландырушы орталығы (ҰКО)</a:t>
            </a:r>
            <a:endParaRPr lang="en-US" sz="3900" dirty="0"/>
          </a:p>
        </p:txBody>
      </p:sp>
      <p:pic>
        <p:nvPicPr>
          <p:cNvPr id="3" name="Image 0" descr="preencoded.png"/>
          <p:cNvPicPr>
            <a:picLocks noChangeAspect="1"/>
          </p:cNvPicPr>
          <p:nvPr/>
        </p:nvPicPr>
        <p:blipFill>
          <a:blip r:embed="rId3"/>
          <a:stretch>
            <a:fillRect/>
          </a:stretch>
        </p:blipFill>
        <p:spPr>
          <a:xfrm>
            <a:off x="793790" y="2926318"/>
            <a:ext cx="4926568" cy="4926568"/>
          </a:xfrm>
          <a:prstGeom prst="rect">
            <a:avLst/>
          </a:prstGeom>
        </p:spPr>
      </p:pic>
      <p:sp>
        <p:nvSpPr>
          <p:cNvPr id="4" name="Text 1"/>
          <p:cNvSpPr/>
          <p:nvPr/>
        </p:nvSpPr>
        <p:spPr>
          <a:xfrm>
            <a:off x="793790" y="8076128"/>
            <a:ext cx="418338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сипаттамалар</a:t>
            </a:r>
            <a:endParaRPr lang="en-US" sz="2300" dirty="0"/>
          </a:p>
        </p:txBody>
      </p:sp>
      <p:sp>
        <p:nvSpPr>
          <p:cNvPr id="5" name="Text 2"/>
          <p:cNvSpPr/>
          <p:nvPr/>
        </p:nvSpPr>
        <p:spPr>
          <a:xfrm>
            <a:off x="793790" y="8646557"/>
            <a:ext cx="4926568"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2008 жылы ресми түрде құрылды</a:t>
            </a:r>
            <a:endParaRPr lang="en-US" sz="1550" dirty="0"/>
          </a:p>
        </p:txBody>
      </p:sp>
      <p:sp>
        <p:nvSpPr>
          <p:cNvPr id="6" name="Text 3"/>
          <p:cNvSpPr/>
          <p:nvPr/>
        </p:nvSpPr>
        <p:spPr>
          <a:xfrm>
            <a:off x="793790" y="9033510"/>
            <a:ext cx="4926568"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Республикалық деңгейдегі сенім орталығы</a:t>
            </a:r>
            <a:endParaRPr lang="en-US" sz="1550" dirty="0"/>
          </a:p>
        </p:txBody>
      </p:sp>
      <p:sp>
        <p:nvSpPr>
          <p:cNvPr id="7" name="Text 4"/>
          <p:cNvSpPr/>
          <p:nvPr/>
        </p:nvSpPr>
        <p:spPr>
          <a:xfrm>
            <a:off x="793790" y="9420463"/>
            <a:ext cx="4926568"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Барлық сертификаттау процестерін үйлестіреді</a:t>
            </a:r>
            <a:endParaRPr lang="en-US" sz="1550" dirty="0"/>
          </a:p>
        </p:txBody>
      </p:sp>
      <p:sp>
        <p:nvSpPr>
          <p:cNvPr id="8" name="Text 5"/>
          <p:cNvSpPr/>
          <p:nvPr/>
        </p:nvSpPr>
        <p:spPr>
          <a:xfrm>
            <a:off x="6212086" y="2901434"/>
            <a:ext cx="5155168"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Қызметтері мен міндеттері</a:t>
            </a:r>
            <a:endParaRPr lang="en-US" sz="2300" dirty="0"/>
          </a:p>
        </p:txBody>
      </p:sp>
      <p:sp>
        <p:nvSpPr>
          <p:cNvPr id="9" name="Text 6"/>
          <p:cNvSpPr/>
          <p:nvPr/>
        </p:nvSpPr>
        <p:spPr>
          <a:xfrm>
            <a:off x="6212086" y="347186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ҚР Ұлттық куәландырушы орталығы электрондық үкімет пен бизнес үшін сенімді аутентификацияны қамтамасыз етеді. Ол электрондық цифрлық қолтаңба жүйесінің бүкіл инфрақұрылымын басқарады және дамытады.</a:t>
            </a:r>
            <a:endParaRPr lang="en-US" sz="1550" dirty="0"/>
          </a:p>
        </p:txBody>
      </p:sp>
      <p:sp>
        <p:nvSpPr>
          <p:cNvPr id="10" name="Text 7"/>
          <p:cNvSpPr/>
          <p:nvPr/>
        </p:nvSpPr>
        <p:spPr>
          <a:xfrm>
            <a:off x="6212086" y="4603075"/>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ҰКО сертификаттау орталықтарын аккредиттеуді жүзеге асырады, стандарттарды белгілейді және қауіпсіздік талаптарын қадағалайды. Орталық мемлекеттік органдар мен коммерциялық ұйымдар арасында цифрлық сенімді қалыптастырудың негізгі институты болып табылады.</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617946"/>
            <a:ext cx="1102268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ҚР ҰКО тіркеу куәліктерінің үлгілері</a:t>
            </a:r>
            <a:endParaRPr lang="en-US" sz="3900" dirty="0"/>
          </a:p>
        </p:txBody>
      </p:sp>
      <p:sp>
        <p:nvSpPr>
          <p:cNvPr id="3" name="Shape 1"/>
          <p:cNvSpPr/>
          <p:nvPr/>
        </p:nvSpPr>
        <p:spPr>
          <a:xfrm>
            <a:off x="793790" y="3634859"/>
            <a:ext cx="6422231" cy="2419588"/>
          </a:xfrm>
          <a:prstGeom prst="roundRect">
            <a:avLst>
              <a:gd name="adj" fmla="val 3445"/>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816650" y="3657719"/>
            <a:ext cx="6376511" cy="595313"/>
          </a:xfrm>
          <a:prstGeom prst="roundRect">
            <a:avLst>
              <a:gd name="adj" fmla="val 9395"/>
            </a:avLst>
          </a:prstGeom>
          <a:solidFill>
            <a:srgbClr val="D6F5EE"/>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56077" y="3802618"/>
            <a:ext cx="297656" cy="297656"/>
          </a:xfrm>
          <a:prstGeom prst="rect">
            <a:avLst/>
          </a:prstGeom>
        </p:spPr>
      </p:pic>
      <p:sp>
        <p:nvSpPr>
          <p:cNvPr id="6" name="Text 3"/>
          <p:cNvSpPr/>
          <p:nvPr/>
        </p:nvSpPr>
        <p:spPr>
          <a:xfrm>
            <a:off x="1015008" y="4451390"/>
            <a:ext cx="408777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Жеке тұлға сертификаты</a:t>
            </a:r>
            <a:endParaRPr lang="en-US" sz="1950" dirty="0"/>
          </a:p>
        </p:txBody>
      </p:sp>
      <p:sp>
        <p:nvSpPr>
          <p:cNvPr id="7" name="Text 4"/>
          <p:cNvSpPr/>
          <p:nvPr/>
        </p:nvSpPr>
        <p:spPr>
          <a:xfrm>
            <a:off x="1015008" y="4880610"/>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Азаматтарға мемлекеттік қызметтер алуға, электрондық құжаттарға қол қоюға және онлайн операциялар жасауға мүмкіндік береді.</a:t>
            </a:r>
            <a:endParaRPr lang="en-US" sz="1550" dirty="0"/>
          </a:p>
        </p:txBody>
      </p:sp>
      <p:sp>
        <p:nvSpPr>
          <p:cNvPr id="8" name="Shape 5"/>
          <p:cNvSpPr/>
          <p:nvPr/>
        </p:nvSpPr>
        <p:spPr>
          <a:xfrm>
            <a:off x="7414379" y="3634859"/>
            <a:ext cx="6422231" cy="2419588"/>
          </a:xfrm>
          <a:prstGeom prst="roundRect">
            <a:avLst>
              <a:gd name="adj" fmla="val 3445"/>
            </a:avLst>
          </a:prstGeom>
          <a:solidFill>
            <a:srgbClr val="FFFFFF"/>
          </a:solidFill>
          <a:ln w="22860">
            <a:solidFill>
              <a:srgbClr val="BCDBD4"/>
            </a:solidFill>
            <a:prstDash val="solid"/>
          </a:ln>
        </p:spPr>
        <p:txBody>
          <a:bodyPr/>
          <a:lstStyle/>
          <a:p>
            <a:endParaRPr lang="ru-RU"/>
          </a:p>
        </p:txBody>
      </p:sp>
      <p:sp>
        <p:nvSpPr>
          <p:cNvPr id="9" name="Shape 6"/>
          <p:cNvSpPr/>
          <p:nvPr/>
        </p:nvSpPr>
        <p:spPr>
          <a:xfrm>
            <a:off x="7437239" y="3657719"/>
            <a:ext cx="6376511" cy="595313"/>
          </a:xfrm>
          <a:prstGeom prst="roundRect">
            <a:avLst>
              <a:gd name="adj" fmla="val 9395"/>
            </a:avLst>
          </a:prstGeom>
          <a:solidFill>
            <a:srgbClr val="D6F5EE"/>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76667" y="3802618"/>
            <a:ext cx="297656" cy="297656"/>
          </a:xfrm>
          <a:prstGeom prst="rect">
            <a:avLst/>
          </a:prstGeom>
        </p:spPr>
      </p:pic>
      <p:sp>
        <p:nvSpPr>
          <p:cNvPr id="11" name="Text 7"/>
          <p:cNvSpPr/>
          <p:nvPr/>
        </p:nvSpPr>
        <p:spPr>
          <a:xfrm>
            <a:off x="7635597" y="4451390"/>
            <a:ext cx="428255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Заңды тұлға сертификаты</a:t>
            </a:r>
            <a:endParaRPr lang="en-US" sz="1950" dirty="0"/>
          </a:p>
        </p:txBody>
      </p:sp>
      <p:sp>
        <p:nvSpPr>
          <p:cNvPr id="12" name="Text 8"/>
          <p:cNvSpPr/>
          <p:nvPr/>
        </p:nvSpPr>
        <p:spPr>
          <a:xfrm>
            <a:off x="7635597" y="4880610"/>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Компаниялар мен ұйымдарға арналған, корпоративтік құжат айналымы мен есеп беруге қолданылады.</a:t>
            </a:r>
            <a:endParaRPr lang="en-US" sz="1550" dirty="0"/>
          </a:p>
        </p:txBody>
      </p:sp>
      <p:sp>
        <p:nvSpPr>
          <p:cNvPr id="13" name="Shape 9"/>
          <p:cNvSpPr/>
          <p:nvPr/>
        </p:nvSpPr>
        <p:spPr>
          <a:xfrm>
            <a:off x="793790" y="6252805"/>
            <a:ext cx="6422231" cy="2102048"/>
          </a:xfrm>
          <a:prstGeom prst="roundRect">
            <a:avLst>
              <a:gd name="adj" fmla="val 3966"/>
            </a:avLst>
          </a:prstGeom>
          <a:solidFill>
            <a:srgbClr val="FFFFFF"/>
          </a:solidFill>
          <a:ln w="22860">
            <a:solidFill>
              <a:srgbClr val="BCDBD4"/>
            </a:solidFill>
            <a:prstDash val="solid"/>
          </a:ln>
        </p:spPr>
        <p:txBody>
          <a:bodyPr/>
          <a:lstStyle/>
          <a:p>
            <a:endParaRPr lang="ru-RU"/>
          </a:p>
        </p:txBody>
      </p:sp>
      <p:sp>
        <p:nvSpPr>
          <p:cNvPr id="14" name="Shape 10"/>
          <p:cNvSpPr/>
          <p:nvPr/>
        </p:nvSpPr>
        <p:spPr>
          <a:xfrm>
            <a:off x="816650" y="6275665"/>
            <a:ext cx="6376511" cy="595313"/>
          </a:xfrm>
          <a:prstGeom prst="roundRect">
            <a:avLst>
              <a:gd name="adj" fmla="val 9395"/>
            </a:avLst>
          </a:prstGeom>
          <a:solidFill>
            <a:srgbClr val="D6F5EE"/>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56077" y="6420564"/>
            <a:ext cx="297656" cy="297656"/>
          </a:xfrm>
          <a:prstGeom prst="rect">
            <a:avLst/>
          </a:prstGeom>
        </p:spPr>
      </p:pic>
      <p:sp>
        <p:nvSpPr>
          <p:cNvPr id="16" name="Text 11"/>
          <p:cNvSpPr/>
          <p:nvPr/>
        </p:nvSpPr>
        <p:spPr>
          <a:xfrm>
            <a:off x="1015008" y="7069336"/>
            <a:ext cx="408670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Қызметкер сертификаты</a:t>
            </a:r>
            <a:endParaRPr lang="en-US" sz="1950" dirty="0"/>
          </a:p>
        </p:txBody>
      </p:sp>
      <p:sp>
        <p:nvSpPr>
          <p:cNvPr id="17" name="Text 12"/>
          <p:cNvSpPr/>
          <p:nvPr/>
        </p:nvSpPr>
        <p:spPr>
          <a:xfrm>
            <a:off x="1015008" y="7498556"/>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Ұйым атынан құжаттарға қол қоюға уәкілеттік берілген қызметкерлерге арналған сертификаттар.</a:t>
            </a:r>
            <a:endParaRPr lang="en-US" sz="1550" dirty="0"/>
          </a:p>
        </p:txBody>
      </p:sp>
      <p:sp>
        <p:nvSpPr>
          <p:cNvPr id="18" name="Shape 13"/>
          <p:cNvSpPr/>
          <p:nvPr/>
        </p:nvSpPr>
        <p:spPr>
          <a:xfrm>
            <a:off x="7414379" y="6252805"/>
            <a:ext cx="6422231" cy="2102048"/>
          </a:xfrm>
          <a:prstGeom prst="roundRect">
            <a:avLst>
              <a:gd name="adj" fmla="val 3966"/>
            </a:avLst>
          </a:prstGeom>
          <a:solidFill>
            <a:srgbClr val="FFFFFF"/>
          </a:solidFill>
          <a:ln w="22860">
            <a:solidFill>
              <a:srgbClr val="BCDBD4"/>
            </a:solidFill>
            <a:prstDash val="solid"/>
          </a:ln>
        </p:spPr>
        <p:txBody>
          <a:bodyPr/>
          <a:lstStyle/>
          <a:p>
            <a:endParaRPr lang="ru-RU"/>
          </a:p>
        </p:txBody>
      </p:sp>
      <p:sp>
        <p:nvSpPr>
          <p:cNvPr id="19" name="Shape 14"/>
          <p:cNvSpPr/>
          <p:nvPr/>
        </p:nvSpPr>
        <p:spPr>
          <a:xfrm>
            <a:off x="7437239" y="6275665"/>
            <a:ext cx="6376511" cy="595313"/>
          </a:xfrm>
          <a:prstGeom prst="roundRect">
            <a:avLst>
              <a:gd name="adj" fmla="val 9395"/>
            </a:avLst>
          </a:prstGeom>
          <a:solidFill>
            <a:srgbClr val="D6F5EE"/>
          </a:solidFill>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76667" y="6420564"/>
            <a:ext cx="297656" cy="297656"/>
          </a:xfrm>
          <a:prstGeom prst="rect">
            <a:avLst/>
          </a:prstGeom>
        </p:spPr>
      </p:pic>
      <p:sp>
        <p:nvSpPr>
          <p:cNvPr id="21" name="Text 15"/>
          <p:cNvSpPr/>
          <p:nvPr/>
        </p:nvSpPr>
        <p:spPr>
          <a:xfrm>
            <a:off x="7635597" y="7069336"/>
            <a:ext cx="348805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SSL сертификаттары</a:t>
            </a:r>
            <a:endParaRPr lang="en-US" sz="1950" dirty="0"/>
          </a:p>
        </p:txBody>
      </p:sp>
      <p:sp>
        <p:nvSpPr>
          <p:cNvPr id="22" name="Text 16"/>
          <p:cNvSpPr/>
          <p:nvPr/>
        </p:nvSpPr>
        <p:spPr>
          <a:xfrm>
            <a:off x="7635597" y="7498556"/>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Веб-серверлерді қорғау және HTTPS протоколы арқылы қауіпсіз байланыс орнату үшін қолданылады.</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254103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ҚР ҰКО логотипі және сертификат үлгілері</a:t>
            </a:r>
            <a:endParaRPr lang="en-US" sz="3900" dirty="0"/>
          </a:p>
        </p:txBody>
      </p:sp>
      <p:pic>
        <p:nvPicPr>
          <p:cNvPr id="3" name="Image 0" descr="preencoded.png"/>
          <p:cNvPicPr>
            <a:picLocks noChangeAspect="1"/>
          </p:cNvPicPr>
          <p:nvPr/>
        </p:nvPicPr>
        <p:blipFill>
          <a:blip r:embed="rId3"/>
          <a:stretch>
            <a:fillRect/>
          </a:stretch>
        </p:blipFill>
        <p:spPr>
          <a:xfrm>
            <a:off x="801410" y="4306729"/>
            <a:ext cx="3137773" cy="3137773"/>
          </a:xfrm>
          <a:prstGeom prst="rect">
            <a:avLst/>
          </a:prstGeom>
        </p:spPr>
      </p:pic>
      <p:pic>
        <p:nvPicPr>
          <p:cNvPr id="4" name="Image 1" descr="preencoded.png"/>
          <p:cNvPicPr>
            <a:picLocks noChangeAspect="1"/>
          </p:cNvPicPr>
          <p:nvPr/>
        </p:nvPicPr>
        <p:blipFill>
          <a:blip r:embed="rId4"/>
          <a:stretch>
            <a:fillRect/>
          </a:stretch>
        </p:blipFill>
        <p:spPr>
          <a:xfrm>
            <a:off x="4097893" y="4306729"/>
            <a:ext cx="3137892" cy="3137892"/>
          </a:xfrm>
          <a:prstGeom prst="rect">
            <a:avLst/>
          </a:prstGeom>
        </p:spPr>
      </p:pic>
      <p:pic>
        <p:nvPicPr>
          <p:cNvPr id="5" name="Image 2" descr="preencoded.png"/>
          <p:cNvPicPr>
            <a:picLocks noChangeAspect="1"/>
          </p:cNvPicPr>
          <p:nvPr/>
        </p:nvPicPr>
        <p:blipFill>
          <a:blip r:embed="rId5"/>
          <a:stretch>
            <a:fillRect/>
          </a:stretch>
        </p:blipFill>
        <p:spPr>
          <a:xfrm>
            <a:off x="7394496" y="4306729"/>
            <a:ext cx="3137892" cy="3137892"/>
          </a:xfrm>
          <a:prstGeom prst="rect">
            <a:avLst/>
          </a:prstGeom>
        </p:spPr>
      </p:pic>
      <p:pic>
        <p:nvPicPr>
          <p:cNvPr id="6" name="Image 3" descr="preencoded.png"/>
          <p:cNvPicPr>
            <a:picLocks noChangeAspect="1"/>
          </p:cNvPicPr>
          <p:nvPr/>
        </p:nvPicPr>
        <p:blipFill>
          <a:blip r:embed="rId6"/>
          <a:stretch>
            <a:fillRect/>
          </a:stretch>
        </p:blipFill>
        <p:spPr>
          <a:xfrm>
            <a:off x="10691098" y="4306729"/>
            <a:ext cx="3137892" cy="3137892"/>
          </a:xfrm>
          <a:prstGeom prst="rect">
            <a:avLst/>
          </a:prstGeom>
        </p:spPr>
      </p:pic>
      <p:sp>
        <p:nvSpPr>
          <p:cNvPr id="7" name="Text 1"/>
          <p:cNvSpPr/>
          <p:nvPr/>
        </p:nvSpPr>
        <p:spPr>
          <a:xfrm>
            <a:off x="793790" y="779657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сертификат түрі өзінің ерекше көрінісі мен қолдану аясына ие. ҰКО логотипі барлық ресми құжаттарда және сертификаттарда көрсетіледі, олардың заңдылығын растайды.</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618673"/>
            <a:ext cx="528685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 алу процесі</a:t>
            </a:r>
            <a:endParaRPr lang="en-US" sz="3900" dirty="0"/>
          </a:p>
        </p:txBody>
      </p:sp>
      <p:sp>
        <p:nvSpPr>
          <p:cNvPr id="7" name="Text 3"/>
          <p:cNvSpPr/>
          <p:nvPr/>
        </p:nvSpPr>
        <p:spPr>
          <a:xfrm>
            <a:off x="793790" y="5536406"/>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алу процесі жеңілдетілген және қазір онлайн түрде жүзеге асырылады. Процесс бірнеше қарапайым қадамнан тұрады және әдетте бірнеше сағат немесе бір күн ішінде аяқталады. Дұрыс дайындық пен құжаттар болған жағдайда, сіз ЭЦҚ-ны тез арада ала аласыз.</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2932628"/>
            <a:ext cx="997208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 алу үшін қажетті құжаттар</a:t>
            </a:r>
            <a:endParaRPr lang="en-US" sz="3900" dirty="0"/>
          </a:p>
        </p:txBody>
      </p:sp>
      <p:sp>
        <p:nvSpPr>
          <p:cNvPr id="3" name="Shape 1"/>
          <p:cNvSpPr/>
          <p:nvPr/>
        </p:nvSpPr>
        <p:spPr>
          <a:xfrm>
            <a:off x="793790" y="3949541"/>
            <a:ext cx="6422231" cy="2706529"/>
          </a:xfrm>
          <a:prstGeom prst="roundRect">
            <a:avLst>
              <a:gd name="adj" fmla="val 308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4155519"/>
            <a:ext cx="314991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Жеке тұлғалар үшін</a:t>
            </a:r>
            <a:endParaRPr lang="en-US" sz="1950" dirty="0"/>
          </a:p>
        </p:txBody>
      </p:sp>
      <p:sp>
        <p:nvSpPr>
          <p:cNvPr id="5" name="Text 3"/>
          <p:cNvSpPr/>
          <p:nvPr/>
        </p:nvSpPr>
        <p:spPr>
          <a:xfrm>
            <a:off x="999768" y="4584740"/>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Жеке куәлік (паспорт) көшірмесі</a:t>
            </a:r>
            <a:endParaRPr lang="en-US" sz="1550" dirty="0"/>
          </a:p>
        </p:txBody>
      </p:sp>
      <p:sp>
        <p:nvSpPr>
          <p:cNvPr id="6" name="Text 4"/>
          <p:cNvSpPr/>
          <p:nvPr/>
        </p:nvSpPr>
        <p:spPr>
          <a:xfrm>
            <a:off x="999768" y="4971693"/>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ЖСН (жеке сәйкестендіру нөмірі)</a:t>
            </a:r>
            <a:endParaRPr lang="en-US" sz="1550" dirty="0"/>
          </a:p>
        </p:txBody>
      </p:sp>
      <p:sp>
        <p:nvSpPr>
          <p:cNvPr id="7" name="Text 5"/>
          <p:cNvSpPr/>
          <p:nvPr/>
        </p:nvSpPr>
        <p:spPr>
          <a:xfrm>
            <a:off x="999768" y="5358646"/>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Байланыс деректері (телефон, email)</a:t>
            </a:r>
            <a:endParaRPr lang="en-US" sz="1550" dirty="0"/>
          </a:p>
        </p:txBody>
      </p:sp>
      <p:sp>
        <p:nvSpPr>
          <p:cNvPr id="8" name="Text 6"/>
          <p:cNvSpPr/>
          <p:nvPr/>
        </p:nvSpPr>
        <p:spPr>
          <a:xfrm>
            <a:off x="999768" y="5745599"/>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Өтініш нысаны (онлайн толтырылады)</a:t>
            </a:r>
            <a:endParaRPr lang="en-US" sz="1550" dirty="0"/>
          </a:p>
        </p:txBody>
      </p:sp>
      <p:sp>
        <p:nvSpPr>
          <p:cNvPr id="9" name="Shape 7"/>
          <p:cNvSpPr/>
          <p:nvPr/>
        </p:nvSpPr>
        <p:spPr>
          <a:xfrm>
            <a:off x="7414379" y="3949541"/>
            <a:ext cx="6422231" cy="2706529"/>
          </a:xfrm>
          <a:prstGeom prst="roundRect">
            <a:avLst>
              <a:gd name="adj" fmla="val 3080"/>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7620357" y="4155519"/>
            <a:ext cx="334458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Заңды тұлғалар үшін</a:t>
            </a:r>
            <a:endParaRPr lang="en-US" sz="1950" dirty="0"/>
          </a:p>
        </p:txBody>
      </p:sp>
      <p:sp>
        <p:nvSpPr>
          <p:cNvPr id="11" name="Text 9"/>
          <p:cNvSpPr/>
          <p:nvPr/>
        </p:nvSpPr>
        <p:spPr>
          <a:xfrm>
            <a:off x="7620357" y="4584740"/>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Құрылтай құжаттарының көшірмелері</a:t>
            </a:r>
            <a:endParaRPr lang="en-US" sz="1550" dirty="0"/>
          </a:p>
        </p:txBody>
      </p:sp>
      <p:sp>
        <p:nvSpPr>
          <p:cNvPr id="12" name="Text 10"/>
          <p:cNvSpPr/>
          <p:nvPr/>
        </p:nvSpPr>
        <p:spPr>
          <a:xfrm>
            <a:off x="7620357" y="4971693"/>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БСН (бизнес сәйкестендіру нөмірі)</a:t>
            </a:r>
            <a:endParaRPr lang="en-US" sz="1550" dirty="0"/>
          </a:p>
        </p:txBody>
      </p:sp>
      <p:sp>
        <p:nvSpPr>
          <p:cNvPr id="13" name="Text 11"/>
          <p:cNvSpPr/>
          <p:nvPr/>
        </p:nvSpPr>
        <p:spPr>
          <a:xfrm>
            <a:off x="7620357" y="5358646"/>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Басшының жеке куәлігі</a:t>
            </a:r>
            <a:endParaRPr lang="en-US" sz="1550" dirty="0"/>
          </a:p>
        </p:txBody>
      </p:sp>
      <p:sp>
        <p:nvSpPr>
          <p:cNvPr id="14" name="Text 12"/>
          <p:cNvSpPr/>
          <p:nvPr/>
        </p:nvSpPr>
        <p:spPr>
          <a:xfrm>
            <a:off x="7620357" y="5745599"/>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Мөр басу туралы анықтама</a:t>
            </a:r>
            <a:endParaRPr lang="en-US" sz="1550" dirty="0"/>
          </a:p>
        </p:txBody>
      </p:sp>
      <p:sp>
        <p:nvSpPr>
          <p:cNvPr id="15" name="Text 13"/>
          <p:cNvSpPr/>
          <p:nvPr/>
        </p:nvSpPr>
        <p:spPr>
          <a:xfrm>
            <a:off x="7620357" y="6132552"/>
            <a:ext cx="601027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Уәкілеттік (қажет болса)</a:t>
            </a:r>
            <a:endParaRPr lang="en-US" sz="1550" dirty="0"/>
          </a:p>
        </p:txBody>
      </p:sp>
      <p:sp>
        <p:nvSpPr>
          <p:cNvPr id="16" name="Shape 14"/>
          <p:cNvSpPr/>
          <p:nvPr/>
        </p:nvSpPr>
        <p:spPr>
          <a:xfrm>
            <a:off x="793790" y="6879312"/>
            <a:ext cx="13042821" cy="1160740"/>
          </a:xfrm>
          <a:prstGeom prst="roundRect">
            <a:avLst>
              <a:gd name="adj" fmla="val 7182"/>
            </a:avLst>
          </a:prstGeom>
          <a:solidFill>
            <a:srgbClr val="C1F1E5"/>
          </a:solidFill>
          <a:ln/>
        </p:spPr>
        <p:txBody>
          <a:bodyPr/>
          <a:lstStyle/>
          <a:p>
            <a:endParaRPr lang="ru-RU"/>
          </a:p>
        </p:txBody>
      </p:sp>
      <p:pic>
        <p:nvPicPr>
          <p:cNvPr id="17" name="Image 0" descr="preencoded.png"/>
          <p:cNvPicPr>
            <a:picLocks noChangeAspect="1"/>
          </p:cNvPicPr>
          <p:nvPr/>
        </p:nvPicPr>
        <p:blipFill>
          <a:blip r:embed="rId3"/>
          <a:stretch>
            <a:fillRect/>
          </a:stretch>
        </p:blipFill>
        <p:spPr>
          <a:xfrm>
            <a:off x="992148" y="7182207"/>
            <a:ext cx="248007" cy="198358"/>
          </a:xfrm>
          <a:prstGeom prst="rect">
            <a:avLst/>
          </a:prstGeom>
        </p:spPr>
      </p:pic>
      <p:sp>
        <p:nvSpPr>
          <p:cNvPr id="18" name="Text 15"/>
          <p:cNvSpPr/>
          <p:nvPr/>
        </p:nvSpPr>
        <p:spPr>
          <a:xfrm>
            <a:off x="1438513" y="7127200"/>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Маңызды:</a:t>
            </a:r>
            <a:r>
              <a:rPr lang="en-US" sz="1550" dirty="0">
                <a:solidFill>
                  <a:srgbClr val="000000"/>
                </a:solidFill>
                <a:latin typeface="Open Sans" pitchFamily="34" charset="0"/>
                <a:ea typeface="Open Sans" pitchFamily="34" charset="-122"/>
                <a:cs typeface="Open Sans" pitchFamily="34" charset="-120"/>
              </a:rPr>
              <a:t> Барлық құжаттар қолданыстағы және дұрыс толтырылған болуы керек. Құжаттардың электрондық көшірмелері түпнұсқаларға сәйкес келуі тиіс.</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83200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Аккредиттелген сертификаттау орталықтары</a:t>
            </a:r>
            <a:endParaRPr lang="en-US" sz="3900" dirty="0"/>
          </a:p>
        </p:txBody>
      </p:sp>
      <p:sp>
        <p:nvSpPr>
          <p:cNvPr id="3" name="Text 1"/>
          <p:cNvSpPr/>
          <p:nvPr/>
        </p:nvSpPr>
        <p:spPr>
          <a:xfrm>
            <a:off x="793790" y="2568178"/>
            <a:ext cx="3452098"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Ресми порталдар</a:t>
            </a:r>
            <a:endParaRPr lang="en-US" sz="2300" dirty="0"/>
          </a:p>
        </p:txBody>
      </p:sp>
      <p:sp>
        <p:nvSpPr>
          <p:cNvPr id="4" name="Text 2"/>
          <p:cNvSpPr/>
          <p:nvPr/>
        </p:nvSpPr>
        <p:spPr>
          <a:xfrm>
            <a:off x="793790" y="3138607"/>
            <a:ext cx="5602962"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ҚР ҰКО ресми сайты: </a:t>
            </a:r>
            <a:r>
              <a:rPr lang="en-US" sz="1550" b="1" dirty="0">
                <a:solidFill>
                  <a:srgbClr val="333F70"/>
                </a:solidFill>
                <a:latin typeface="Open Sans" pitchFamily="34" charset="0"/>
                <a:ea typeface="Open Sans" pitchFamily="34" charset="-122"/>
                <a:cs typeface="Open Sans" pitchFamily="34" charset="-120"/>
              </a:rPr>
              <a:t>pki.gov.kz</a:t>
            </a:r>
            <a:r>
              <a:rPr lang="en-US" sz="1550" dirty="0">
                <a:solidFill>
                  <a:srgbClr val="333F70"/>
                </a:solidFill>
                <a:latin typeface="Open Sans" pitchFamily="34" charset="0"/>
                <a:ea typeface="Open Sans" pitchFamily="34" charset="-122"/>
                <a:cs typeface="Open Sans" pitchFamily="34" charset="-120"/>
              </a:rPr>
              <a:t> – барлық аккредиттелген орталықтардың толық тізімі мен олардың байланыс деректері осында орналасқан.</a:t>
            </a:r>
            <a:endParaRPr lang="en-US" sz="1550" dirty="0"/>
          </a:p>
        </p:txBody>
      </p:sp>
      <p:pic>
        <p:nvPicPr>
          <p:cNvPr id="5" name="Image 0" descr="preencoded.png"/>
          <p:cNvPicPr>
            <a:picLocks noChangeAspect="1"/>
          </p:cNvPicPr>
          <p:nvPr/>
        </p:nvPicPr>
        <p:blipFill>
          <a:blip r:embed="rId3"/>
          <a:stretch>
            <a:fillRect/>
          </a:stretch>
        </p:blipFill>
        <p:spPr>
          <a:xfrm>
            <a:off x="793790" y="4314468"/>
            <a:ext cx="5602962" cy="5602962"/>
          </a:xfrm>
          <a:prstGeom prst="rect">
            <a:avLst/>
          </a:prstGeom>
        </p:spPr>
      </p:pic>
      <p:sp>
        <p:nvSpPr>
          <p:cNvPr id="6" name="Text 3"/>
          <p:cNvSpPr/>
          <p:nvPr/>
        </p:nvSpPr>
        <p:spPr>
          <a:xfrm>
            <a:off x="6888480" y="2568178"/>
            <a:ext cx="3645218"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Онлайн қызметтер</a:t>
            </a:r>
            <a:endParaRPr lang="en-US" sz="2300" dirty="0"/>
          </a:p>
        </p:txBody>
      </p:sp>
      <p:sp>
        <p:nvSpPr>
          <p:cNvPr id="7" name="Text 4"/>
          <p:cNvSpPr/>
          <p:nvPr/>
        </p:nvSpPr>
        <p:spPr>
          <a:xfrm>
            <a:off x="6888480" y="3138607"/>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Priват24 және басқа банктік платформалар арқылы онлайн ЭЦҚ алу мүмкіндігі қолжетімді. Бұл үй немесе кеңседен шықпай-ақ сертификат алуға мүмкіндік береді.</a:t>
            </a:r>
            <a:endParaRPr lang="en-US" sz="1550" dirty="0"/>
          </a:p>
        </p:txBody>
      </p:sp>
      <p:sp>
        <p:nvSpPr>
          <p:cNvPr id="8" name="Text 5"/>
          <p:cNvSpPr/>
          <p:nvPr/>
        </p:nvSpPr>
        <p:spPr>
          <a:xfrm>
            <a:off x="6888480" y="4269819"/>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Жылдам рәсімдеу (1-2 сағат)</a:t>
            </a:r>
            <a:endParaRPr lang="en-US" sz="1550" dirty="0"/>
          </a:p>
        </p:txBody>
      </p:sp>
      <p:sp>
        <p:nvSpPr>
          <p:cNvPr id="9" name="Text 6"/>
          <p:cNvSpPr/>
          <p:nvPr/>
        </p:nvSpPr>
        <p:spPr>
          <a:xfrm>
            <a:off x="6888480" y="4656773"/>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Кезекте тұрмау</a:t>
            </a:r>
            <a:endParaRPr lang="en-US" sz="1550" dirty="0"/>
          </a:p>
        </p:txBody>
      </p:sp>
      <p:sp>
        <p:nvSpPr>
          <p:cNvPr id="10" name="Text 7"/>
          <p:cNvSpPr/>
          <p:nvPr/>
        </p:nvSpPr>
        <p:spPr>
          <a:xfrm>
            <a:off x="6888480" y="5043726"/>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24/7 қол жетімділік</a:t>
            </a:r>
            <a:endParaRPr lang="en-US" sz="1550" dirty="0"/>
          </a:p>
        </p:txBody>
      </p:sp>
      <p:sp>
        <p:nvSpPr>
          <p:cNvPr id="11" name="Text 8"/>
          <p:cNvSpPr/>
          <p:nvPr/>
        </p:nvSpPr>
        <p:spPr>
          <a:xfrm>
            <a:off x="6888480" y="5430679"/>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Автоматты түрде жаңарту мүмкіндігі</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29432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Онлайн ЭЦҚ алу қадамдары (Priват24 мысалында)</a:t>
            </a:r>
            <a:endParaRPr lang="en-US" sz="3900" dirty="0"/>
          </a:p>
        </p:txBody>
      </p:sp>
      <p:pic>
        <p:nvPicPr>
          <p:cNvPr id="3" name="Image 0" descr="preencoded.png"/>
          <p:cNvPicPr>
            <a:picLocks noChangeAspect="1"/>
          </p:cNvPicPr>
          <p:nvPr/>
        </p:nvPicPr>
        <p:blipFill>
          <a:blip r:embed="rId3"/>
          <a:stretch>
            <a:fillRect/>
          </a:stretch>
        </p:blipFill>
        <p:spPr>
          <a:xfrm>
            <a:off x="793790" y="2931319"/>
            <a:ext cx="595313" cy="1143000"/>
          </a:xfrm>
          <a:prstGeom prst="rect">
            <a:avLst/>
          </a:prstGeom>
        </p:spPr>
      </p:pic>
      <p:sp>
        <p:nvSpPr>
          <p:cNvPr id="4" name="Text 1"/>
          <p:cNvSpPr/>
          <p:nvPr/>
        </p:nvSpPr>
        <p:spPr>
          <a:xfrm>
            <a:off x="1587460" y="312967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Жүйеге кіру</a:t>
            </a:r>
            <a:endParaRPr lang="en-US" sz="1950" dirty="0"/>
          </a:p>
        </p:txBody>
      </p:sp>
      <p:sp>
        <p:nvSpPr>
          <p:cNvPr id="5" name="Text 2"/>
          <p:cNvSpPr/>
          <p:nvPr/>
        </p:nvSpPr>
        <p:spPr>
          <a:xfrm>
            <a:off x="1587460" y="3558897"/>
            <a:ext cx="1224915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Priват24 жеке кабинетіңізге кіріңіз және «Бизнес» бөліміне өтіңіз.</a:t>
            </a:r>
            <a:endParaRPr lang="en-US" sz="1550" dirty="0"/>
          </a:p>
        </p:txBody>
      </p:sp>
      <p:pic>
        <p:nvPicPr>
          <p:cNvPr id="6" name="Image 1" descr="preencoded.png"/>
          <p:cNvPicPr>
            <a:picLocks noChangeAspect="1"/>
          </p:cNvPicPr>
          <p:nvPr/>
        </p:nvPicPr>
        <p:blipFill>
          <a:blip r:embed="rId3"/>
          <a:stretch>
            <a:fillRect/>
          </a:stretch>
        </p:blipFill>
        <p:spPr>
          <a:xfrm>
            <a:off x="1091446" y="4320421"/>
            <a:ext cx="595313" cy="1143000"/>
          </a:xfrm>
          <a:prstGeom prst="rect">
            <a:avLst/>
          </a:prstGeom>
        </p:spPr>
      </p:pic>
      <p:sp>
        <p:nvSpPr>
          <p:cNvPr id="7" name="Text 3"/>
          <p:cNvSpPr/>
          <p:nvPr/>
        </p:nvSpPr>
        <p:spPr>
          <a:xfrm>
            <a:off x="1885117" y="451877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 таңдау</a:t>
            </a:r>
            <a:endParaRPr lang="en-US" sz="1950" dirty="0"/>
          </a:p>
        </p:txBody>
      </p:sp>
      <p:sp>
        <p:nvSpPr>
          <p:cNvPr id="8" name="Text 4"/>
          <p:cNvSpPr/>
          <p:nvPr/>
        </p:nvSpPr>
        <p:spPr>
          <a:xfrm>
            <a:off x="1885117" y="4947999"/>
            <a:ext cx="11951494"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опциясын таңдап, тіркеу нысанын толтырыңыз.</a:t>
            </a:r>
            <a:endParaRPr lang="en-US" sz="1550" dirty="0"/>
          </a:p>
        </p:txBody>
      </p:sp>
      <p:pic>
        <p:nvPicPr>
          <p:cNvPr id="9" name="Image 2" descr="preencoded.png"/>
          <p:cNvPicPr>
            <a:picLocks noChangeAspect="1"/>
          </p:cNvPicPr>
          <p:nvPr/>
        </p:nvPicPr>
        <p:blipFill>
          <a:blip r:embed="rId3"/>
          <a:stretch>
            <a:fillRect/>
          </a:stretch>
        </p:blipFill>
        <p:spPr>
          <a:xfrm>
            <a:off x="1389102" y="5709523"/>
            <a:ext cx="595313" cy="1143000"/>
          </a:xfrm>
          <a:prstGeom prst="rect">
            <a:avLst/>
          </a:prstGeom>
        </p:spPr>
      </p:pic>
      <p:sp>
        <p:nvSpPr>
          <p:cNvPr id="10" name="Text 5"/>
          <p:cNvSpPr/>
          <p:nvPr/>
        </p:nvSpPr>
        <p:spPr>
          <a:xfrm>
            <a:off x="2182773" y="5907881"/>
            <a:ext cx="275403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Құжаттар жүктеу</a:t>
            </a:r>
            <a:endParaRPr lang="en-US" sz="1950" dirty="0"/>
          </a:p>
        </p:txBody>
      </p:sp>
      <p:sp>
        <p:nvSpPr>
          <p:cNvPr id="11" name="Text 6"/>
          <p:cNvSpPr/>
          <p:nvPr/>
        </p:nvSpPr>
        <p:spPr>
          <a:xfrm>
            <a:off x="2182773" y="6337102"/>
            <a:ext cx="11653838"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Қажетті құжаттардың электрондық көшірмelerін жүйеге жүктеңіз.</a:t>
            </a:r>
            <a:endParaRPr lang="en-US" sz="1550" dirty="0"/>
          </a:p>
        </p:txBody>
      </p:sp>
      <p:pic>
        <p:nvPicPr>
          <p:cNvPr id="12" name="Image 3" descr="preencoded.png"/>
          <p:cNvPicPr>
            <a:picLocks noChangeAspect="1"/>
          </p:cNvPicPr>
          <p:nvPr/>
        </p:nvPicPr>
        <p:blipFill>
          <a:blip r:embed="rId3"/>
          <a:stretch>
            <a:fillRect/>
          </a:stretch>
        </p:blipFill>
        <p:spPr>
          <a:xfrm>
            <a:off x="1686878" y="7098625"/>
            <a:ext cx="595313" cy="1143000"/>
          </a:xfrm>
          <a:prstGeom prst="rect">
            <a:avLst/>
          </a:prstGeom>
        </p:spPr>
      </p:pic>
      <p:sp>
        <p:nvSpPr>
          <p:cNvPr id="13" name="Text 7"/>
          <p:cNvSpPr/>
          <p:nvPr/>
        </p:nvSpPr>
        <p:spPr>
          <a:xfrm>
            <a:off x="2480548" y="729698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Төлем жасау</a:t>
            </a:r>
            <a:endParaRPr lang="en-US" sz="1950" dirty="0"/>
          </a:p>
        </p:txBody>
      </p:sp>
      <p:sp>
        <p:nvSpPr>
          <p:cNvPr id="14" name="Text 8"/>
          <p:cNvSpPr/>
          <p:nvPr/>
        </p:nvSpPr>
        <p:spPr>
          <a:xfrm>
            <a:off x="2480548" y="7726204"/>
            <a:ext cx="11356062"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Сертификат құнын онлайн төлеңіз (әдетте 2000-5000 теңге).</a:t>
            </a:r>
            <a:endParaRPr lang="en-US" sz="1550" dirty="0"/>
          </a:p>
        </p:txBody>
      </p:sp>
      <p:pic>
        <p:nvPicPr>
          <p:cNvPr id="15" name="Image 4" descr="preencoded.png"/>
          <p:cNvPicPr>
            <a:picLocks noChangeAspect="1"/>
          </p:cNvPicPr>
          <p:nvPr/>
        </p:nvPicPr>
        <p:blipFill>
          <a:blip r:embed="rId3"/>
          <a:stretch>
            <a:fillRect/>
          </a:stretch>
        </p:blipFill>
        <p:spPr>
          <a:xfrm>
            <a:off x="1389102" y="8487728"/>
            <a:ext cx="595313" cy="1143000"/>
          </a:xfrm>
          <a:prstGeom prst="rect">
            <a:avLst/>
          </a:prstGeom>
        </p:spPr>
      </p:pic>
      <p:sp>
        <p:nvSpPr>
          <p:cNvPr id="16" name="Text 9"/>
          <p:cNvSpPr/>
          <p:nvPr/>
        </p:nvSpPr>
        <p:spPr>
          <a:xfrm>
            <a:off x="2182773" y="8686086"/>
            <a:ext cx="27122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 алу</a:t>
            </a:r>
            <a:endParaRPr lang="en-US" sz="1950" dirty="0"/>
          </a:p>
        </p:txBody>
      </p:sp>
      <p:sp>
        <p:nvSpPr>
          <p:cNvPr id="17" name="Text 10"/>
          <p:cNvSpPr/>
          <p:nvPr/>
        </p:nvSpPr>
        <p:spPr>
          <a:xfrm>
            <a:off x="2182773" y="9115306"/>
            <a:ext cx="11653838"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Тексеруден өткеннен кейін сертификатты жүктеп алып, құпия сөз орнатыңыз.</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966436"/>
          </a:xfrm>
          <a:prstGeom prst="rect">
            <a:avLst/>
          </a:prstGeom>
        </p:spPr>
      </p:pic>
      <p:sp>
        <p:nvSpPr>
          <p:cNvPr id="3" name="Text 0"/>
          <p:cNvSpPr/>
          <p:nvPr/>
        </p:nvSpPr>
        <p:spPr>
          <a:xfrm>
            <a:off x="629245" y="2485311"/>
            <a:ext cx="13103185" cy="491490"/>
          </a:xfrm>
          <a:prstGeom prst="rect">
            <a:avLst/>
          </a:prstGeom>
          <a:noFill/>
          <a:ln/>
        </p:spPr>
        <p:txBody>
          <a:bodyPr wrap="none" lIns="0" tIns="0" rIns="0" bIns="0" rtlCol="0" anchor="t"/>
          <a:lstStyle/>
          <a:p>
            <a:pPr marL="0" indent="0" algn="l">
              <a:lnSpc>
                <a:spcPts val="3850"/>
              </a:lnSpc>
              <a:buNone/>
            </a:pPr>
            <a:r>
              <a:rPr lang="en-US" sz="3050" b="1" dirty="0">
                <a:solidFill>
                  <a:srgbClr val="333F70"/>
                </a:solidFill>
                <a:latin typeface="Unbounded Bold" pitchFamily="34" charset="0"/>
                <a:ea typeface="Unbounded Bold" pitchFamily="34" charset="-122"/>
                <a:cs typeface="Unbounded Bold" pitchFamily="34" charset="-120"/>
              </a:rPr>
              <a:t>Priват24 интерфейсінің скриншоты, ЭЦҚ алу бөлімі</a:t>
            </a:r>
            <a:endParaRPr lang="en-US" sz="3050" dirty="0"/>
          </a:p>
        </p:txBody>
      </p:sp>
      <p:pic>
        <p:nvPicPr>
          <p:cNvPr id="4" name="Image 1" descr="preencoded.png"/>
          <p:cNvPicPr>
            <a:picLocks noChangeAspect="1"/>
          </p:cNvPicPr>
          <p:nvPr/>
        </p:nvPicPr>
        <p:blipFill>
          <a:blip r:embed="rId4"/>
          <a:stretch>
            <a:fillRect/>
          </a:stretch>
        </p:blipFill>
        <p:spPr>
          <a:xfrm>
            <a:off x="629245" y="3389590"/>
            <a:ext cx="6494145" cy="6494145"/>
          </a:xfrm>
          <a:prstGeom prst="rect">
            <a:avLst/>
          </a:prstGeom>
        </p:spPr>
      </p:pic>
      <p:sp>
        <p:nvSpPr>
          <p:cNvPr id="5" name="Text 1"/>
          <p:cNvSpPr/>
          <p:nvPr/>
        </p:nvSpPr>
        <p:spPr>
          <a:xfrm>
            <a:off x="629245" y="10060662"/>
            <a:ext cx="6494145" cy="251579"/>
          </a:xfrm>
          <a:prstGeom prst="rect">
            <a:avLst/>
          </a:prstGeom>
          <a:noFill/>
          <a:ln/>
        </p:spPr>
        <p:txBody>
          <a:bodyPr wrap="none" lIns="0" tIns="0" rIns="0" bIns="0" rtlCol="0" anchor="t"/>
          <a:lstStyle/>
          <a:p>
            <a:pPr marL="0" indent="0" algn="l">
              <a:lnSpc>
                <a:spcPts val="1950"/>
              </a:lnSpc>
              <a:buNone/>
            </a:pPr>
            <a:r>
              <a:rPr lang="en-US" sz="1200" dirty="0">
                <a:solidFill>
                  <a:srgbClr val="333F70"/>
                </a:solidFill>
                <a:latin typeface="Open Sans" pitchFamily="34" charset="0"/>
                <a:ea typeface="Open Sans" pitchFamily="34" charset="-122"/>
                <a:cs typeface="Open Sans" pitchFamily="34" charset="-120"/>
              </a:rPr>
              <a:t>Өтініш нысанын толтыру интерфейсі</a:t>
            </a:r>
            <a:endParaRPr lang="en-US" sz="1200" dirty="0"/>
          </a:p>
        </p:txBody>
      </p:sp>
      <p:pic>
        <p:nvPicPr>
          <p:cNvPr id="6" name="Image 2" descr="preencoded.png"/>
          <p:cNvPicPr>
            <a:picLocks noChangeAspect="1"/>
          </p:cNvPicPr>
          <p:nvPr/>
        </p:nvPicPr>
        <p:blipFill>
          <a:blip r:embed="rId5"/>
          <a:stretch>
            <a:fillRect/>
          </a:stretch>
        </p:blipFill>
        <p:spPr>
          <a:xfrm>
            <a:off x="7514630" y="3389590"/>
            <a:ext cx="6494145" cy="6494145"/>
          </a:xfrm>
          <a:prstGeom prst="rect">
            <a:avLst/>
          </a:prstGeom>
        </p:spPr>
      </p:pic>
      <p:sp>
        <p:nvSpPr>
          <p:cNvPr id="7" name="Text 2"/>
          <p:cNvSpPr/>
          <p:nvPr/>
        </p:nvSpPr>
        <p:spPr>
          <a:xfrm>
            <a:off x="7514630" y="10060662"/>
            <a:ext cx="6494145" cy="251579"/>
          </a:xfrm>
          <a:prstGeom prst="rect">
            <a:avLst/>
          </a:prstGeom>
          <a:noFill/>
          <a:ln/>
        </p:spPr>
        <p:txBody>
          <a:bodyPr wrap="none" lIns="0" tIns="0" rIns="0" bIns="0" rtlCol="0" anchor="t"/>
          <a:lstStyle/>
          <a:p>
            <a:pPr marL="0" indent="0" algn="l">
              <a:lnSpc>
                <a:spcPts val="1950"/>
              </a:lnSpc>
              <a:buNone/>
            </a:pPr>
            <a:r>
              <a:rPr lang="en-US" sz="1200" dirty="0">
                <a:solidFill>
                  <a:srgbClr val="333F70"/>
                </a:solidFill>
                <a:latin typeface="Open Sans" pitchFamily="34" charset="0"/>
                <a:ea typeface="Open Sans" pitchFamily="34" charset="-122"/>
                <a:cs typeface="Open Sans" pitchFamily="34" charset="-120"/>
              </a:rPr>
              <a:t>Сертификатты жүктеп алу және растау экраны</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6" name="Text 2"/>
          <p:cNvSpPr/>
          <p:nvPr/>
        </p:nvSpPr>
        <p:spPr>
          <a:xfrm>
            <a:off x="793790" y="6017895"/>
            <a:ext cx="909816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ЭЦҚ-ның қолдану салалары</a:t>
            </a:r>
            <a:endParaRPr lang="en-US" sz="3900" dirty="0"/>
          </a:p>
        </p:txBody>
      </p:sp>
      <p:sp>
        <p:nvSpPr>
          <p:cNvPr id="7" name="Text 3"/>
          <p:cNvSpPr/>
          <p:nvPr/>
        </p:nvSpPr>
        <p:spPr>
          <a:xfrm>
            <a:off x="793790" y="6935629"/>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қазіргі заманғы өмірдің көптеген салаларында қолданылады. Мемлекеттік басқарудан бастап жеке бизнес операцияларға дейін ЭЦҚ құжат айналымын жылдамдатады және қауіпсіздікті арттырады. Келесі слайдтарда негізгі қолдану салаларын қарастырамыз.</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3121104"/>
            <a:ext cx="7729299"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Мемлекеттік қызметтер</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4138017"/>
            <a:ext cx="496133" cy="496133"/>
          </a:xfrm>
          <a:prstGeom prst="rect">
            <a:avLst/>
          </a:prstGeom>
        </p:spPr>
      </p:pic>
      <p:sp>
        <p:nvSpPr>
          <p:cNvPr id="4" name="Text 1"/>
          <p:cNvSpPr/>
          <p:nvPr/>
        </p:nvSpPr>
        <p:spPr>
          <a:xfrm>
            <a:off x="1537930" y="4255770"/>
            <a:ext cx="376011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Электрондық өтініштер</a:t>
            </a:r>
            <a:endParaRPr lang="en-US" sz="1950" dirty="0"/>
          </a:p>
        </p:txBody>
      </p:sp>
      <p:sp>
        <p:nvSpPr>
          <p:cNvPr id="5" name="Text 2"/>
          <p:cNvSpPr/>
          <p:nvPr/>
        </p:nvSpPr>
        <p:spPr>
          <a:xfrm>
            <a:off x="1537930" y="4684990"/>
            <a:ext cx="565320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Egov.kz порталы арқылы әртүрлі анықтамалар, рұқсаттар алу және өтініштер беру үшін ЭЦҚ қажет. Бұл азаматтарға мемлекеттік мекемелерге барудың қажеттілігін жояды.</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9144" y="4138017"/>
            <a:ext cx="496133" cy="496133"/>
          </a:xfrm>
          <a:prstGeom prst="rect">
            <a:avLst/>
          </a:prstGeom>
        </p:spPr>
      </p:pic>
      <p:sp>
        <p:nvSpPr>
          <p:cNvPr id="7" name="Text 3"/>
          <p:cNvSpPr/>
          <p:nvPr/>
        </p:nvSpPr>
        <p:spPr>
          <a:xfrm>
            <a:off x="8183285" y="4255770"/>
            <a:ext cx="397704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Салық декларациялары</a:t>
            </a:r>
            <a:endParaRPr lang="en-US" sz="1950" dirty="0"/>
          </a:p>
        </p:txBody>
      </p:sp>
      <p:sp>
        <p:nvSpPr>
          <p:cNvPr id="8" name="Text 4"/>
          <p:cNvSpPr/>
          <p:nvPr/>
        </p:nvSpPr>
        <p:spPr>
          <a:xfrm>
            <a:off x="8183285" y="4684990"/>
            <a:ext cx="565332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Салық декларацияларын тапсыру процесі толығымен электрондық түрде жүзеге асырылады. ЭЦҚ арқылы декларацияларға қол қойып, уақытында тапсыруға болады.</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6351984"/>
            <a:ext cx="496133" cy="496133"/>
          </a:xfrm>
          <a:prstGeom prst="rect">
            <a:avLst/>
          </a:prstGeom>
        </p:spPr>
      </p:pic>
      <p:sp>
        <p:nvSpPr>
          <p:cNvPr id="10" name="Text 5"/>
          <p:cNvSpPr/>
          <p:nvPr/>
        </p:nvSpPr>
        <p:spPr>
          <a:xfrm>
            <a:off x="1537930" y="6469737"/>
            <a:ext cx="414099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Медициналық қызметтер</a:t>
            </a:r>
            <a:endParaRPr lang="en-US" sz="1950" dirty="0"/>
          </a:p>
        </p:txBody>
      </p:sp>
      <p:sp>
        <p:nvSpPr>
          <p:cNvPr id="11" name="Text 6"/>
          <p:cNvSpPr/>
          <p:nvPr/>
        </p:nvSpPr>
        <p:spPr>
          <a:xfrm>
            <a:off x="1537930" y="6898958"/>
            <a:ext cx="565320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Дәрігерге онлайн жазылу, электрондық рецептер алу және медициналық құжаттарға қол қою үшін қолданылады.</a:t>
            </a:r>
            <a:endParaRPr lang="en-US" sz="15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39144" y="6351984"/>
            <a:ext cx="496133" cy="496133"/>
          </a:xfrm>
          <a:prstGeom prst="rect">
            <a:avLst/>
          </a:prstGeom>
        </p:spPr>
      </p:pic>
      <p:sp>
        <p:nvSpPr>
          <p:cNvPr id="13" name="Text 7"/>
          <p:cNvSpPr/>
          <p:nvPr/>
        </p:nvSpPr>
        <p:spPr>
          <a:xfrm>
            <a:off x="8183285" y="646973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Білім беру</a:t>
            </a:r>
            <a:endParaRPr lang="en-US" sz="1950" dirty="0"/>
          </a:p>
        </p:txBody>
      </p:sp>
      <p:sp>
        <p:nvSpPr>
          <p:cNvPr id="14" name="Text 8"/>
          <p:cNvSpPr/>
          <p:nvPr/>
        </p:nvSpPr>
        <p:spPr>
          <a:xfrm>
            <a:off x="8183285" y="6898958"/>
            <a:ext cx="565332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Білім беру мекемелеріне онлайн өтініштер беру, дипломдар мен аттестаттардың электрондық көшірмелерін алу мүмкіндігі.</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72120" y="530900"/>
            <a:ext cx="5860256" cy="603290"/>
          </a:xfrm>
          <a:prstGeom prst="rect">
            <a:avLst/>
          </a:prstGeom>
          <a:noFill/>
          <a:ln/>
        </p:spPr>
        <p:txBody>
          <a:bodyPr wrap="none" lIns="0" tIns="0" rIns="0" bIns="0" rtlCol="0" anchor="t"/>
          <a:lstStyle/>
          <a:p>
            <a:pPr marL="0" indent="0" algn="l">
              <a:lnSpc>
                <a:spcPts val="4750"/>
              </a:lnSpc>
              <a:buNone/>
            </a:pPr>
            <a:r>
              <a:rPr lang="en-US" sz="3800" b="1" dirty="0">
                <a:solidFill>
                  <a:srgbClr val="333F70"/>
                </a:solidFill>
                <a:latin typeface="Unbounded Bold" pitchFamily="34" charset="0"/>
                <a:ea typeface="Unbounded Bold" pitchFamily="34" charset="-122"/>
                <a:cs typeface="Unbounded Bold" pitchFamily="34" charset="-120"/>
              </a:rPr>
              <a:t>Бизнес процестері</a:t>
            </a:r>
            <a:endParaRPr lang="en-US" sz="3800" dirty="0"/>
          </a:p>
        </p:txBody>
      </p:sp>
      <p:sp>
        <p:nvSpPr>
          <p:cNvPr id="3" name="Text 1"/>
          <p:cNvSpPr/>
          <p:nvPr/>
        </p:nvSpPr>
        <p:spPr>
          <a:xfrm>
            <a:off x="772120" y="1616750"/>
            <a:ext cx="4975979" cy="361950"/>
          </a:xfrm>
          <a:prstGeom prst="rect">
            <a:avLst/>
          </a:prstGeom>
          <a:noFill/>
          <a:ln/>
        </p:spPr>
        <p:txBody>
          <a:bodyPr wrap="none" lIns="0" tIns="0" rIns="0" bIns="0" rtlCol="0" anchor="t"/>
          <a:lstStyle/>
          <a:p>
            <a:pPr marL="0" indent="0" algn="l">
              <a:lnSpc>
                <a:spcPts val="2850"/>
              </a:lnSpc>
              <a:buNone/>
            </a:pPr>
            <a:r>
              <a:rPr lang="en-US" sz="2250" b="1" dirty="0">
                <a:solidFill>
                  <a:srgbClr val="333F70"/>
                </a:solidFill>
                <a:latin typeface="Unbounded Bold" pitchFamily="34" charset="0"/>
                <a:ea typeface="Unbounded Bold" pitchFamily="34" charset="-122"/>
                <a:cs typeface="Unbounded Bold" pitchFamily="34" charset="-120"/>
              </a:rPr>
              <a:t>Келісімшарттарға қол қою</a:t>
            </a:r>
            <a:endParaRPr lang="en-US" sz="2250" dirty="0"/>
          </a:p>
        </p:txBody>
      </p:sp>
      <p:sp>
        <p:nvSpPr>
          <p:cNvPr id="4" name="Text 2"/>
          <p:cNvSpPr/>
          <p:nvPr/>
        </p:nvSpPr>
        <p:spPr>
          <a:xfrm>
            <a:off x="772120" y="2171700"/>
            <a:ext cx="6307574" cy="926187"/>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ЭЦҚ бизнес-серіктестермен келісімшарттарға электрондық түрде қол қоюға мүмкіндік береді. Бұл әсіресе қашықтағы немесе халықаралық серіктестермен жұмыс істегенде өте ыңғайлы.</a:t>
            </a:r>
            <a:endParaRPr lang="en-US" sz="1500" dirty="0"/>
          </a:p>
        </p:txBody>
      </p:sp>
      <p:sp>
        <p:nvSpPr>
          <p:cNvPr id="5" name="Text 3"/>
          <p:cNvSpPr/>
          <p:nvPr/>
        </p:nvSpPr>
        <p:spPr>
          <a:xfrm>
            <a:off x="772120" y="3271599"/>
            <a:ext cx="6307574" cy="308729"/>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Келісімшарт жасау уақытын қысқарту</a:t>
            </a:r>
            <a:endParaRPr lang="en-US" sz="1500" dirty="0"/>
          </a:p>
        </p:txBody>
      </p:sp>
      <p:sp>
        <p:nvSpPr>
          <p:cNvPr id="6" name="Text 4"/>
          <p:cNvSpPr/>
          <p:nvPr/>
        </p:nvSpPr>
        <p:spPr>
          <a:xfrm>
            <a:off x="772120" y="3647837"/>
            <a:ext cx="6307574" cy="308729"/>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Құжаттарды жіберу және алу шығындарын төмендету</a:t>
            </a:r>
            <a:endParaRPr lang="en-US" sz="1500" dirty="0"/>
          </a:p>
        </p:txBody>
      </p:sp>
      <p:sp>
        <p:nvSpPr>
          <p:cNvPr id="7" name="Text 5"/>
          <p:cNvSpPr/>
          <p:nvPr/>
        </p:nvSpPr>
        <p:spPr>
          <a:xfrm>
            <a:off x="772120" y="4024074"/>
            <a:ext cx="6307574" cy="308729"/>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Құжат айналымының жылдамдығын арттыру</a:t>
            </a:r>
            <a:endParaRPr lang="en-US" sz="1500" dirty="0"/>
          </a:p>
        </p:txBody>
      </p:sp>
      <p:pic>
        <p:nvPicPr>
          <p:cNvPr id="8" name="Image 0" descr="preencoded.png"/>
          <p:cNvPicPr>
            <a:picLocks noChangeAspect="1"/>
          </p:cNvPicPr>
          <p:nvPr/>
        </p:nvPicPr>
        <p:blipFill>
          <a:blip r:embed="rId3"/>
          <a:stretch>
            <a:fillRect/>
          </a:stretch>
        </p:blipFill>
        <p:spPr>
          <a:xfrm>
            <a:off x="7558326" y="1640919"/>
            <a:ext cx="6307574" cy="6307574"/>
          </a:xfrm>
          <a:prstGeom prst="rect">
            <a:avLst/>
          </a:prstGeom>
        </p:spPr>
      </p:pic>
      <p:sp>
        <p:nvSpPr>
          <p:cNvPr id="9" name="Shape 6"/>
          <p:cNvSpPr/>
          <p:nvPr/>
        </p:nvSpPr>
        <p:spPr>
          <a:xfrm>
            <a:off x="772120" y="8382833"/>
            <a:ext cx="6446520" cy="2083951"/>
          </a:xfrm>
          <a:prstGeom prst="roundRect">
            <a:avLst>
              <a:gd name="adj" fmla="val 3891"/>
            </a:avLst>
          </a:prstGeom>
          <a:solidFill>
            <a:srgbClr val="FFFFFF"/>
          </a:solidFill>
          <a:ln w="22860">
            <a:solidFill>
              <a:srgbClr val="BCDBD4"/>
            </a:solidFill>
            <a:prstDash val="solid"/>
          </a:ln>
        </p:spPr>
        <p:txBody>
          <a:bodyPr/>
          <a:lstStyle/>
          <a:p>
            <a:endParaRPr lang="ru-RU"/>
          </a:p>
        </p:txBody>
      </p:sp>
      <p:sp>
        <p:nvSpPr>
          <p:cNvPr id="10" name="Text 7"/>
          <p:cNvSpPr/>
          <p:nvPr/>
        </p:nvSpPr>
        <p:spPr>
          <a:xfrm>
            <a:off x="987981" y="8598694"/>
            <a:ext cx="3724037" cy="301585"/>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Электрондық есеп беру</a:t>
            </a:r>
            <a:endParaRPr lang="en-US" sz="1900" dirty="0"/>
          </a:p>
        </p:txBody>
      </p:sp>
      <p:sp>
        <p:nvSpPr>
          <p:cNvPr id="11" name="Text 8"/>
          <p:cNvSpPr/>
          <p:nvPr/>
        </p:nvSpPr>
        <p:spPr>
          <a:xfrm>
            <a:off x="987981" y="9016008"/>
            <a:ext cx="6014799" cy="1234916"/>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Компаниялар салық органдарына, статистика комитетіне және басқа мемлекеттік органдарға есептерді электрондық түрде тапсырады. ЭЦҚ арқылы есептердің дәлдігі мен уақытында тапсырылуы қамтамасыз етіледі.</a:t>
            </a:r>
            <a:endParaRPr lang="en-US" sz="1500" dirty="0"/>
          </a:p>
        </p:txBody>
      </p:sp>
      <p:sp>
        <p:nvSpPr>
          <p:cNvPr id="12" name="Shape 9"/>
          <p:cNvSpPr/>
          <p:nvPr/>
        </p:nvSpPr>
        <p:spPr>
          <a:xfrm>
            <a:off x="7411641" y="8382833"/>
            <a:ext cx="6446639" cy="2083951"/>
          </a:xfrm>
          <a:prstGeom prst="roundRect">
            <a:avLst>
              <a:gd name="adj" fmla="val 3891"/>
            </a:avLst>
          </a:prstGeom>
          <a:solidFill>
            <a:srgbClr val="FFFFFF"/>
          </a:solidFill>
          <a:ln w="22860">
            <a:solidFill>
              <a:srgbClr val="BCDBD4"/>
            </a:solidFill>
            <a:prstDash val="solid"/>
          </a:ln>
        </p:spPr>
        <p:txBody>
          <a:bodyPr/>
          <a:lstStyle/>
          <a:p>
            <a:endParaRPr lang="ru-RU"/>
          </a:p>
        </p:txBody>
      </p:sp>
      <p:sp>
        <p:nvSpPr>
          <p:cNvPr id="13" name="Text 10"/>
          <p:cNvSpPr/>
          <p:nvPr/>
        </p:nvSpPr>
        <p:spPr>
          <a:xfrm>
            <a:off x="7627501" y="8598694"/>
            <a:ext cx="3159800" cy="301585"/>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Unbounded Bold" pitchFamily="34" charset="0"/>
                <a:ea typeface="Unbounded Bold" pitchFamily="34" charset="-122"/>
                <a:cs typeface="Unbounded Bold" pitchFamily="34" charset="-120"/>
              </a:rPr>
              <a:t>Электрондық сауда</a:t>
            </a:r>
            <a:endParaRPr lang="en-US" sz="1900" dirty="0"/>
          </a:p>
        </p:txBody>
      </p:sp>
      <p:sp>
        <p:nvSpPr>
          <p:cNvPr id="14" name="Text 11"/>
          <p:cNvSpPr/>
          <p:nvPr/>
        </p:nvSpPr>
        <p:spPr>
          <a:xfrm>
            <a:off x="7627501" y="9016008"/>
            <a:ext cx="6014918" cy="926187"/>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Электрондық сауда алаңдарында тендерлерге қатысу, ұсыныстар беру және келісімшарттарға қол қою үшін міндетті түрде ЭЦҚ қажет.</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1043702" y="3052763"/>
            <a:ext cx="12792908" cy="620078"/>
          </a:xfrm>
          <a:prstGeom prst="rect">
            <a:avLst/>
          </a:prstGeom>
          <a:noFill/>
          <a:ln/>
        </p:spPr>
        <p:txBody>
          <a:bodyPr wrap="none" lIns="0" tIns="0" rIns="0" bIns="0" rtlCol="0" anchor="t"/>
          <a:lstStyle/>
          <a:p>
            <a:pPr marL="0" indent="0" algn="r" rtl="1">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Құқықтық және қаржылық операциялар</a:t>
            </a:r>
            <a:endParaRPr lang="en-US" sz="3900" dirty="0"/>
          </a:p>
        </p:txBody>
      </p:sp>
      <p:sp>
        <p:nvSpPr>
          <p:cNvPr id="3" name="Shape 1"/>
          <p:cNvSpPr/>
          <p:nvPr/>
        </p:nvSpPr>
        <p:spPr>
          <a:xfrm>
            <a:off x="9621322" y="4069675"/>
            <a:ext cx="4215289" cy="3850243"/>
          </a:xfrm>
          <a:prstGeom prst="roundRect">
            <a:avLst>
              <a:gd name="adj" fmla="val 2165"/>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13035320" y="4275653"/>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199031" y="4439245"/>
            <a:ext cx="267891" cy="267891"/>
          </a:xfrm>
          <a:prstGeom prst="rect">
            <a:avLst/>
          </a:prstGeom>
        </p:spPr>
      </p:pic>
      <p:sp>
        <p:nvSpPr>
          <p:cNvPr id="6" name="Text 3"/>
          <p:cNvSpPr/>
          <p:nvPr/>
        </p:nvSpPr>
        <p:spPr>
          <a:xfrm>
            <a:off x="10975538" y="5069324"/>
            <a:ext cx="2655094" cy="310158"/>
          </a:xfrm>
          <a:prstGeom prst="rect">
            <a:avLst/>
          </a:prstGeom>
          <a:noFill/>
          <a:ln/>
        </p:spPr>
        <p:txBody>
          <a:bodyPr wrap="non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Заңды құжаттар</a:t>
            </a:r>
            <a:endParaRPr lang="en-US" sz="1950" dirty="0"/>
          </a:p>
        </p:txBody>
      </p:sp>
      <p:sp>
        <p:nvSpPr>
          <p:cNvPr id="7" name="Text 4"/>
          <p:cNvSpPr/>
          <p:nvPr/>
        </p:nvSpPr>
        <p:spPr>
          <a:xfrm>
            <a:off x="9827300" y="5498544"/>
            <a:ext cx="3803333" cy="1905238"/>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Нотариалды әрекеттер, сот құжаттары және басқа да құқықтық маңызы бар құжаттарға электрондық түрде қол қою мүмкіндігі. ЭЦҚ арқылы расталған құжаттар қолмен қол қойылған құжаттармен тең заңды күшке ие.</a:t>
            </a:r>
            <a:endParaRPr lang="en-US" sz="1550" dirty="0"/>
          </a:p>
        </p:txBody>
      </p:sp>
      <p:sp>
        <p:nvSpPr>
          <p:cNvPr id="8" name="Shape 5"/>
          <p:cNvSpPr/>
          <p:nvPr/>
        </p:nvSpPr>
        <p:spPr>
          <a:xfrm>
            <a:off x="5207556" y="4069675"/>
            <a:ext cx="4215408" cy="3850243"/>
          </a:xfrm>
          <a:prstGeom prst="roundRect">
            <a:avLst>
              <a:gd name="adj" fmla="val 2165"/>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8621673" y="4275653"/>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5384" y="4439245"/>
            <a:ext cx="267891" cy="267891"/>
          </a:xfrm>
          <a:prstGeom prst="rect">
            <a:avLst/>
          </a:prstGeom>
        </p:spPr>
      </p:pic>
      <p:sp>
        <p:nvSpPr>
          <p:cNvPr id="11" name="Text 7"/>
          <p:cNvSpPr/>
          <p:nvPr/>
        </p:nvSpPr>
        <p:spPr>
          <a:xfrm>
            <a:off x="5413534" y="5069324"/>
            <a:ext cx="3803452" cy="620316"/>
          </a:xfrm>
          <a:prstGeom prst="rect">
            <a:avLst/>
          </a:prstGeom>
          <a:noFill/>
          <a:ln/>
        </p:spPr>
        <p:txBody>
          <a:bodyPr wrap="squar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Қаржылық транзакциялар</a:t>
            </a:r>
            <a:endParaRPr lang="en-US" sz="1950" dirty="0"/>
          </a:p>
        </p:txBody>
      </p:sp>
      <p:sp>
        <p:nvSpPr>
          <p:cNvPr id="12" name="Text 8"/>
          <p:cNvSpPr/>
          <p:nvPr/>
        </p:nvSpPr>
        <p:spPr>
          <a:xfrm>
            <a:off x="5413534" y="5808702"/>
            <a:ext cx="3803452" cy="1905238"/>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Банктік операцияларды растау, электрондық төлемдерге қол қою және қаржылық есептерді беру үшін ЭЦҚ қолданылады. Бұл қаржылық операциялардың қауіпсіздігін қамтамасыз етеді.</a:t>
            </a:r>
            <a:endParaRPr lang="en-US" sz="1550" dirty="0"/>
          </a:p>
        </p:txBody>
      </p:sp>
      <p:sp>
        <p:nvSpPr>
          <p:cNvPr id="13" name="Shape 9"/>
          <p:cNvSpPr/>
          <p:nvPr/>
        </p:nvSpPr>
        <p:spPr>
          <a:xfrm>
            <a:off x="793909" y="4069675"/>
            <a:ext cx="4215289" cy="3850243"/>
          </a:xfrm>
          <a:prstGeom prst="roundRect">
            <a:avLst>
              <a:gd name="adj" fmla="val 2165"/>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4207907" y="4275653"/>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71618" y="4439245"/>
            <a:ext cx="267891" cy="267891"/>
          </a:xfrm>
          <a:prstGeom prst="rect">
            <a:avLst/>
          </a:prstGeom>
        </p:spPr>
      </p:pic>
      <p:sp>
        <p:nvSpPr>
          <p:cNvPr id="16" name="Text 11"/>
          <p:cNvSpPr/>
          <p:nvPr/>
        </p:nvSpPr>
        <p:spPr>
          <a:xfrm>
            <a:off x="1381839" y="5069324"/>
            <a:ext cx="3421380" cy="310158"/>
          </a:xfrm>
          <a:prstGeom prst="rect">
            <a:avLst/>
          </a:prstGeom>
          <a:noFill/>
          <a:ln/>
        </p:spPr>
        <p:txBody>
          <a:bodyPr wrap="none" lIns="0" tIns="0" rIns="0" bIns="0" rtlCol="0" anchor="t"/>
          <a:lstStyle/>
          <a:p>
            <a:pPr marL="0" indent="0" algn="r" rtl="1">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Мүлік операциялары</a:t>
            </a:r>
            <a:endParaRPr lang="en-US" sz="1950" dirty="0"/>
          </a:p>
        </p:txBody>
      </p:sp>
      <p:sp>
        <p:nvSpPr>
          <p:cNvPr id="17" name="Text 12"/>
          <p:cNvSpPr/>
          <p:nvPr/>
        </p:nvSpPr>
        <p:spPr>
          <a:xfrm>
            <a:off x="999887" y="5498544"/>
            <a:ext cx="3803333" cy="1587698"/>
          </a:xfrm>
          <a:prstGeom prst="rect">
            <a:avLst/>
          </a:prstGeom>
          <a:noFill/>
          <a:ln/>
        </p:spPr>
        <p:txBody>
          <a:bodyPr wrap="square" lIns="0" tIns="0" rIns="0" bIns="0" rtlCol="0" anchor="t"/>
          <a:lstStyle/>
          <a:p>
            <a:pPr marL="0" indent="0" algn="r" rtl="1">
              <a:lnSpc>
                <a:spcPts val="2500"/>
              </a:lnSpc>
              <a:buNone/>
            </a:pPr>
            <a:r>
              <a:rPr lang="en-US" sz="1550" dirty="0">
                <a:solidFill>
                  <a:srgbClr val="333F70"/>
                </a:solidFill>
                <a:latin typeface="Open Sans" pitchFamily="34" charset="0"/>
                <a:ea typeface="Open Sans" pitchFamily="34" charset="-122"/>
                <a:cs typeface="Open Sans" pitchFamily="34" charset="-120"/>
              </a:rPr>
              <a:t>Жылжымайтын және жылжымалы мүлікті сатып алу-сату, жалға алу және басқа да мүліктік операцияларға қатысты құжаттарға қол қою үшін қолданылады.</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64901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Электрондық құжатқа қол қойып жатқан бизнес адамы</a:t>
            </a:r>
            <a:endParaRPr lang="en-US" sz="3900" dirty="0"/>
          </a:p>
        </p:txBody>
      </p:sp>
      <p:pic>
        <p:nvPicPr>
          <p:cNvPr id="3" name="Image 0" descr="preencoded.png"/>
          <p:cNvPicPr>
            <a:picLocks noChangeAspect="1"/>
          </p:cNvPicPr>
          <p:nvPr/>
        </p:nvPicPr>
        <p:blipFill>
          <a:blip r:embed="rId3"/>
          <a:stretch>
            <a:fillRect/>
          </a:stretch>
        </p:blipFill>
        <p:spPr>
          <a:xfrm>
            <a:off x="801410" y="3414713"/>
            <a:ext cx="6434495" cy="2381607"/>
          </a:xfrm>
          <a:prstGeom prst="rect">
            <a:avLst/>
          </a:prstGeom>
        </p:spPr>
      </p:pic>
      <p:pic>
        <p:nvPicPr>
          <p:cNvPr id="4" name="Image 1" descr="preencoded.png"/>
          <p:cNvPicPr>
            <a:picLocks noChangeAspect="1"/>
          </p:cNvPicPr>
          <p:nvPr/>
        </p:nvPicPr>
        <p:blipFill>
          <a:blip r:embed="rId4"/>
          <a:stretch>
            <a:fillRect/>
          </a:stretch>
        </p:blipFill>
        <p:spPr>
          <a:xfrm>
            <a:off x="7394615" y="3414713"/>
            <a:ext cx="6434495" cy="2381607"/>
          </a:xfrm>
          <a:prstGeom prst="rect">
            <a:avLst/>
          </a:prstGeom>
        </p:spPr>
      </p:pic>
      <p:pic>
        <p:nvPicPr>
          <p:cNvPr id="5" name="Image 2" descr="preencoded.png"/>
          <p:cNvPicPr>
            <a:picLocks noChangeAspect="1"/>
          </p:cNvPicPr>
          <p:nvPr/>
        </p:nvPicPr>
        <p:blipFill>
          <a:blip r:embed="rId5"/>
          <a:stretch>
            <a:fillRect/>
          </a:stretch>
        </p:blipFill>
        <p:spPr>
          <a:xfrm>
            <a:off x="801410" y="5955030"/>
            <a:ext cx="13027581" cy="2381607"/>
          </a:xfrm>
          <a:prstGeom prst="rect">
            <a:avLst/>
          </a:prstGeom>
        </p:spPr>
      </p:pic>
      <p:sp>
        <p:nvSpPr>
          <p:cNvPr id="6" name="Text 1"/>
          <p:cNvSpPr/>
          <p:nvPr/>
        </p:nvSpPr>
        <p:spPr>
          <a:xfrm>
            <a:off x="793790" y="868858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бизнес-процестерде ЭЦҚ күнделікті қолданылатын құралға айналды. Ол құжат айналымын жеңілдетіп, қауіпсіздікті арттырады.</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14980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 қауіпсіздігі және технологиялары</a:t>
            </a:r>
            <a:endParaRPr lang="en-US" sz="3900" dirty="0"/>
          </a:p>
        </p:txBody>
      </p:sp>
      <p:sp>
        <p:nvSpPr>
          <p:cNvPr id="7" name="Text 3"/>
          <p:cNvSpPr/>
          <p:nvPr/>
        </p:nvSpPr>
        <p:spPr>
          <a:xfrm>
            <a:off x="6280190" y="568761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қолтаңбаның қауіпсіздігі күрделі криптографиялық алгоритмдерге негізделген. ЭЦҚ жүйесі ашық және жабық кілттер жүйесін қолданады, бұл деректердің құпиялылығы мен тұтастығын қамтамасыз етеді. Осы бөлімде ЭЦҚ технологияларының техникалық аспектілерін қарастырамыз.</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2840950"/>
            <a:ext cx="9268539"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Криптографиялық қорғаныс</a:t>
            </a:r>
            <a:endParaRPr lang="en-US" sz="3900" dirty="0"/>
          </a:p>
        </p:txBody>
      </p:sp>
      <p:pic>
        <p:nvPicPr>
          <p:cNvPr id="3" name="Image 0" descr="preencoded.png"/>
          <p:cNvPicPr>
            <a:picLocks noChangeAspect="1"/>
          </p:cNvPicPr>
          <p:nvPr/>
        </p:nvPicPr>
        <p:blipFill>
          <a:blip r:embed="rId3"/>
          <a:stretch>
            <a:fillRect/>
          </a:stretch>
        </p:blipFill>
        <p:spPr>
          <a:xfrm>
            <a:off x="793790" y="3857863"/>
            <a:ext cx="4347567" cy="793790"/>
          </a:xfrm>
          <a:prstGeom prst="rect">
            <a:avLst/>
          </a:prstGeom>
        </p:spPr>
      </p:pic>
      <p:sp>
        <p:nvSpPr>
          <p:cNvPr id="4" name="Text 1"/>
          <p:cNvSpPr/>
          <p:nvPr/>
        </p:nvSpPr>
        <p:spPr>
          <a:xfrm>
            <a:off x="992148" y="485001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Кілттер жұбы</a:t>
            </a:r>
            <a:endParaRPr lang="en-US" sz="1950" dirty="0"/>
          </a:p>
        </p:txBody>
      </p:sp>
      <p:sp>
        <p:nvSpPr>
          <p:cNvPr id="5" name="Text 2"/>
          <p:cNvSpPr/>
          <p:nvPr/>
        </p:nvSpPr>
        <p:spPr>
          <a:xfrm>
            <a:off x="992148" y="5279231"/>
            <a:ext cx="395085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пайдаланушы екі кілтке ие болады: ашық және жабық. Ашық кілт барлығына қолжетімді, ал жабық кілт құпия сақталады.</a:t>
            </a:r>
            <a:endParaRPr lang="en-US" sz="1550" dirty="0"/>
          </a:p>
        </p:txBody>
      </p:sp>
      <p:pic>
        <p:nvPicPr>
          <p:cNvPr id="6" name="Image 1" descr="preencoded.png"/>
          <p:cNvPicPr>
            <a:picLocks noChangeAspect="1"/>
          </p:cNvPicPr>
          <p:nvPr/>
        </p:nvPicPr>
        <p:blipFill>
          <a:blip r:embed="rId4"/>
          <a:stretch>
            <a:fillRect/>
          </a:stretch>
        </p:blipFill>
        <p:spPr>
          <a:xfrm>
            <a:off x="5141357" y="3857863"/>
            <a:ext cx="4347567" cy="793790"/>
          </a:xfrm>
          <a:prstGeom prst="rect">
            <a:avLst/>
          </a:prstGeom>
        </p:spPr>
      </p:pic>
      <p:sp>
        <p:nvSpPr>
          <p:cNvPr id="7" name="Text 3"/>
          <p:cNvSpPr/>
          <p:nvPr/>
        </p:nvSpPr>
        <p:spPr>
          <a:xfrm>
            <a:off x="5339715" y="485001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a:t>
            </a:r>
            <a:endParaRPr lang="en-US" sz="1950" dirty="0"/>
          </a:p>
        </p:txBody>
      </p:sp>
      <p:sp>
        <p:nvSpPr>
          <p:cNvPr id="8" name="Text 4"/>
          <p:cNvSpPr/>
          <p:nvPr/>
        </p:nvSpPr>
        <p:spPr>
          <a:xfrm>
            <a:off x="5339715" y="5279231"/>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Құжат жабық кілтпен шифрланады. Бұл процесс құжаттың бірегейлігін және тұтастығын қамтамасыз етеді.</a:t>
            </a:r>
            <a:endParaRPr lang="en-US" sz="1550" dirty="0"/>
          </a:p>
        </p:txBody>
      </p:sp>
      <p:pic>
        <p:nvPicPr>
          <p:cNvPr id="9" name="Image 2" descr="preencoded.png"/>
          <p:cNvPicPr>
            <a:picLocks noChangeAspect="1"/>
          </p:cNvPicPr>
          <p:nvPr/>
        </p:nvPicPr>
        <p:blipFill>
          <a:blip r:embed="rId5"/>
          <a:stretch>
            <a:fillRect/>
          </a:stretch>
        </p:blipFill>
        <p:spPr>
          <a:xfrm>
            <a:off x="9488924" y="3857863"/>
            <a:ext cx="4347567" cy="793790"/>
          </a:xfrm>
          <a:prstGeom prst="rect">
            <a:avLst/>
          </a:prstGeom>
        </p:spPr>
      </p:pic>
      <p:sp>
        <p:nvSpPr>
          <p:cNvPr id="10" name="Text 5"/>
          <p:cNvSpPr/>
          <p:nvPr/>
        </p:nvSpPr>
        <p:spPr>
          <a:xfrm>
            <a:off x="9687282" y="485001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Растау</a:t>
            </a:r>
            <a:endParaRPr lang="en-US" sz="1950" dirty="0"/>
          </a:p>
        </p:txBody>
      </p:sp>
      <p:sp>
        <p:nvSpPr>
          <p:cNvPr id="11" name="Text 6"/>
          <p:cNvSpPr/>
          <p:nvPr/>
        </p:nvSpPr>
        <p:spPr>
          <a:xfrm>
            <a:off x="9687282" y="5279231"/>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Алушы ашық кілтті қолданып, құжаттың өзгермегенін және нақты қол қойған адамнан келгенін тексереді.</a:t>
            </a:r>
            <a:endParaRPr lang="en-US" sz="1550" dirty="0"/>
          </a:p>
        </p:txBody>
      </p:sp>
      <p:sp>
        <p:nvSpPr>
          <p:cNvPr id="12" name="Shape 7"/>
          <p:cNvSpPr/>
          <p:nvPr/>
        </p:nvSpPr>
        <p:spPr>
          <a:xfrm>
            <a:off x="793790" y="6970990"/>
            <a:ext cx="13042821" cy="1160740"/>
          </a:xfrm>
          <a:prstGeom prst="roundRect">
            <a:avLst>
              <a:gd name="adj" fmla="val 7182"/>
            </a:avLst>
          </a:prstGeom>
          <a:solidFill>
            <a:srgbClr val="C1F1E5"/>
          </a:solidFill>
          <a:ln/>
        </p:spPr>
        <p:txBody>
          <a:bodyPr/>
          <a:lstStyle/>
          <a:p>
            <a:endParaRPr lang="ru-RU"/>
          </a:p>
        </p:txBody>
      </p:sp>
      <p:pic>
        <p:nvPicPr>
          <p:cNvPr id="13" name="Image 3" descr="preencoded.png"/>
          <p:cNvPicPr>
            <a:picLocks noChangeAspect="1"/>
          </p:cNvPicPr>
          <p:nvPr/>
        </p:nvPicPr>
        <p:blipFill>
          <a:blip r:embed="rId6"/>
          <a:stretch>
            <a:fillRect/>
          </a:stretch>
        </p:blipFill>
        <p:spPr>
          <a:xfrm>
            <a:off x="992148" y="7273885"/>
            <a:ext cx="248007" cy="198358"/>
          </a:xfrm>
          <a:prstGeom prst="rect">
            <a:avLst/>
          </a:prstGeom>
        </p:spPr>
      </p:pic>
      <p:sp>
        <p:nvSpPr>
          <p:cNvPr id="14" name="Text 8"/>
          <p:cNvSpPr/>
          <p:nvPr/>
        </p:nvSpPr>
        <p:spPr>
          <a:xfrm>
            <a:off x="1438513" y="7218878"/>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Техникалық ақпарат:</a:t>
            </a:r>
            <a:r>
              <a:rPr lang="en-US" sz="1550" dirty="0">
                <a:solidFill>
                  <a:srgbClr val="000000"/>
                </a:solidFill>
                <a:latin typeface="Open Sans" pitchFamily="34" charset="0"/>
                <a:ea typeface="Open Sans" pitchFamily="34" charset="-122"/>
                <a:cs typeface="Open Sans" pitchFamily="34" charset="-120"/>
              </a:rPr>
              <a:t> Қазақстанда RSA және ГОСТ Р 34.10-2012 криптографиялық стандарттары қолданылады. Кілттің ұзындығы кемінде 2048 бит болуы керек.</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1055013"/>
            <a:ext cx="9105662"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 кілттерін бұлтты сақтау</a:t>
            </a:r>
            <a:endParaRPr lang="en-US" sz="3900" dirty="0"/>
          </a:p>
        </p:txBody>
      </p:sp>
      <p:sp>
        <p:nvSpPr>
          <p:cNvPr id="3" name="Text 1"/>
          <p:cNvSpPr/>
          <p:nvPr/>
        </p:nvSpPr>
        <p:spPr>
          <a:xfrm>
            <a:off x="793790" y="2171105"/>
            <a:ext cx="6955631"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Бұлтты технологиялардың артықшылықтары</a:t>
            </a:r>
            <a:endParaRPr lang="en-US" sz="2300" dirty="0"/>
          </a:p>
        </p:txBody>
      </p:sp>
      <p:sp>
        <p:nvSpPr>
          <p:cNvPr id="4" name="Text 2"/>
          <p:cNvSpPr/>
          <p:nvPr/>
        </p:nvSpPr>
        <p:spPr>
          <a:xfrm>
            <a:off x="793790" y="3113603"/>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Дәстүрлі түрде ЭЦҚ кілттері USB-токендерде немесе компьютерде сақталатын. Алайда, бұлтты сақтау технологиясы қауіпсіздік пен мобильділікті арттырады.</a:t>
            </a:r>
            <a:endParaRPr lang="en-US" sz="1550" dirty="0"/>
          </a:p>
        </p:txBody>
      </p:sp>
      <p:sp>
        <p:nvSpPr>
          <p:cNvPr id="5" name="Text 3"/>
          <p:cNvSpPr/>
          <p:nvPr/>
        </p:nvSpPr>
        <p:spPr>
          <a:xfrm>
            <a:off x="793790" y="4244816"/>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Кілттерді жоғалту қаупі жойылады</a:t>
            </a:r>
            <a:endParaRPr lang="en-US" sz="1550" dirty="0"/>
          </a:p>
        </p:txBody>
      </p:sp>
      <p:sp>
        <p:nvSpPr>
          <p:cNvPr id="6" name="Text 4"/>
          <p:cNvSpPr/>
          <p:nvPr/>
        </p:nvSpPr>
        <p:spPr>
          <a:xfrm>
            <a:off x="793790" y="4631769"/>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Кез келген құрылғыдан қол жеткізу мүмкіндігі</a:t>
            </a:r>
            <a:endParaRPr lang="en-US" sz="1550" dirty="0"/>
          </a:p>
        </p:txBody>
      </p:sp>
      <p:sp>
        <p:nvSpPr>
          <p:cNvPr id="7" name="Text 5"/>
          <p:cNvSpPr/>
          <p:nvPr/>
        </p:nvSpPr>
        <p:spPr>
          <a:xfrm>
            <a:off x="793790" y="5018723"/>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Автоматты сақтық көшірмелер</a:t>
            </a:r>
            <a:endParaRPr lang="en-US" sz="1550" dirty="0"/>
          </a:p>
        </p:txBody>
      </p:sp>
      <p:sp>
        <p:nvSpPr>
          <p:cNvPr id="8" name="Text 6"/>
          <p:cNvSpPr/>
          <p:nvPr/>
        </p:nvSpPr>
        <p:spPr>
          <a:xfrm>
            <a:off x="793790" y="5405676"/>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Қосымша қорғаныс деңгейлері</a:t>
            </a:r>
            <a:endParaRPr lang="en-US" sz="1550" dirty="0"/>
          </a:p>
        </p:txBody>
      </p:sp>
      <p:pic>
        <p:nvPicPr>
          <p:cNvPr id="9" name="Image 0" descr="preencoded.png"/>
          <p:cNvPicPr>
            <a:picLocks noChangeAspect="1"/>
          </p:cNvPicPr>
          <p:nvPr/>
        </p:nvPicPr>
        <p:blipFill>
          <a:blip r:embed="rId3"/>
          <a:stretch>
            <a:fillRect/>
          </a:stretch>
        </p:blipFill>
        <p:spPr>
          <a:xfrm>
            <a:off x="8241149" y="2195989"/>
            <a:ext cx="5602962" cy="5602962"/>
          </a:xfrm>
          <a:prstGeom prst="rect">
            <a:avLst/>
          </a:prstGeom>
        </p:spPr>
      </p:pic>
      <p:sp>
        <p:nvSpPr>
          <p:cNvPr id="10" name="Text 7"/>
          <p:cNvSpPr/>
          <p:nvPr/>
        </p:nvSpPr>
        <p:spPr>
          <a:xfrm>
            <a:off x="793790" y="824543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11" name="Shape 8"/>
          <p:cNvSpPr/>
          <p:nvPr/>
        </p:nvSpPr>
        <p:spPr>
          <a:xfrm>
            <a:off x="793790" y="8559760"/>
            <a:ext cx="6422231" cy="22860"/>
          </a:xfrm>
          <a:prstGeom prst="rect">
            <a:avLst/>
          </a:prstGeom>
          <a:solidFill>
            <a:srgbClr val="26A688"/>
          </a:solidFill>
          <a:ln/>
        </p:spPr>
        <p:txBody>
          <a:bodyPr/>
          <a:lstStyle/>
          <a:p>
            <a:endParaRPr lang="ru-RU"/>
          </a:p>
        </p:txBody>
      </p:sp>
      <p:sp>
        <p:nvSpPr>
          <p:cNvPr id="12" name="Text 9"/>
          <p:cNvSpPr/>
          <p:nvPr/>
        </p:nvSpPr>
        <p:spPr>
          <a:xfrm>
            <a:off x="793790" y="8704659"/>
            <a:ext cx="362735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Биометриялық растау</a:t>
            </a:r>
            <a:endParaRPr lang="en-US" sz="1950" dirty="0"/>
          </a:p>
        </p:txBody>
      </p:sp>
      <p:sp>
        <p:nvSpPr>
          <p:cNvPr id="13" name="Text 10"/>
          <p:cNvSpPr/>
          <p:nvPr/>
        </p:nvSpPr>
        <p:spPr>
          <a:xfrm>
            <a:off x="793790" y="9133880"/>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Бармақ ізі, бет танудың арқасында қосымша қауіпсіздік деңгейі қамтамасыз етіледі.</a:t>
            </a:r>
            <a:endParaRPr lang="en-US" sz="1550" dirty="0"/>
          </a:p>
        </p:txBody>
      </p:sp>
      <p:sp>
        <p:nvSpPr>
          <p:cNvPr id="14" name="Text 11"/>
          <p:cNvSpPr/>
          <p:nvPr/>
        </p:nvSpPr>
        <p:spPr>
          <a:xfrm>
            <a:off x="7414379" y="824543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15" name="Shape 12"/>
          <p:cNvSpPr/>
          <p:nvPr/>
        </p:nvSpPr>
        <p:spPr>
          <a:xfrm>
            <a:off x="7414379" y="8559760"/>
            <a:ext cx="6422231" cy="22860"/>
          </a:xfrm>
          <a:prstGeom prst="rect">
            <a:avLst/>
          </a:prstGeom>
          <a:solidFill>
            <a:srgbClr val="26A688"/>
          </a:solidFill>
          <a:ln/>
        </p:spPr>
        <p:txBody>
          <a:bodyPr/>
          <a:lstStyle/>
          <a:p>
            <a:endParaRPr lang="ru-RU"/>
          </a:p>
        </p:txBody>
      </p:sp>
      <p:sp>
        <p:nvSpPr>
          <p:cNvPr id="16" name="Text 13"/>
          <p:cNvSpPr/>
          <p:nvPr/>
        </p:nvSpPr>
        <p:spPr>
          <a:xfrm>
            <a:off x="7414379" y="8704659"/>
            <a:ext cx="521958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Көп факторлы аутентификация</a:t>
            </a:r>
            <a:endParaRPr lang="en-US" sz="1950" dirty="0"/>
          </a:p>
        </p:txBody>
      </p:sp>
      <p:sp>
        <p:nvSpPr>
          <p:cNvPr id="17" name="Text 14"/>
          <p:cNvSpPr/>
          <p:nvPr/>
        </p:nvSpPr>
        <p:spPr>
          <a:xfrm>
            <a:off x="7414379" y="9133880"/>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 сөз, SMS-код және биометрия үйлесімі кілттерге қол жеткізуді қорғайды.</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93790" y="2379345"/>
            <a:ext cx="976205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Бұлтты ЭЦҚ артықшылықтары</a:t>
            </a:r>
            <a:endParaRPr lang="en-US" sz="3900" dirty="0"/>
          </a:p>
        </p:txBody>
      </p:sp>
      <p:sp>
        <p:nvSpPr>
          <p:cNvPr id="3" name="Text 1"/>
          <p:cNvSpPr/>
          <p:nvPr/>
        </p:nvSpPr>
        <p:spPr>
          <a:xfrm>
            <a:off x="1664256" y="4686181"/>
            <a:ext cx="2441138" cy="496133"/>
          </a:xfrm>
          <a:prstGeom prst="rect">
            <a:avLst/>
          </a:prstGeom>
          <a:noFill/>
          <a:ln/>
        </p:spPr>
        <p:txBody>
          <a:bodyPr wrap="none" lIns="0" tIns="0" rIns="0" bIns="0" rtlCol="0" anchor="t"/>
          <a:lstStyle/>
          <a:p>
            <a:pPr marL="0" indent="0" algn="ctr">
              <a:lnSpc>
                <a:spcPts val="3900"/>
              </a:lnSpc>
              <a:buNone/>
            </a:pPr>
            <a:r>
              <a:rPr lang="en-US" sz="3900" b="1" dirty="0">
                <a:solidFill>
                  <a:srgbClr val="333F70"/>
                </a:solidFill>
                <a:latin typeface="Unbounded Bold" pitchFamily="34" charset="0"/>
                <a:ea typeface="Unbounded Bold" pitchFamily="34" charset="-122"/>
                <a:cs typeface="Unbounded Bold" pitchFamily="34" charset="-120"/>
              </a:rPr>
              <a:t>95%</a:t>
            </a:r>
            <a:endParaRPr lang="en-US" sz="3900" dirty="0"/>
          </a:p>
        </p:txBody>
      </p:sp>
      <p:pic>
        <p:nvPicPr>
          <p:cNvPr id="4" name="Image 0" descr="preencoded.png"/>
          <p:cNvPicPr>
            <a:picLocks noChangeAspect="1"/>
          </p:cNvPicPr>
          <p:nvPr/>
        </p:nvPicPr>
        <p:blipFill>
          <a:blip r:embed="rId3"/>
          <a:stretch>
            <a:fillRect/>
          </a:stretch>
        </p:blipFill>
        <p:spPr>
          <a:xfrm>
            <a:off x="1396365" y="3445788"/>
            <a:ext cx="2977039" cy="2977039"/>
          </a:xfrm>
          <a:prstGeom prst="rect">
            <a:avLst/>
          </a:prstGeom>
        </p:spPr>
      </p:pic>
      <p:sp>
        <p:nvSpPr>
          <p:cNvPr id="5" name="Text 2"/>
          <p:cNvSpPr/>
          <p:nvPr/>
        </p:nvSpPr>
        <p:spPr>
          <a:xfrm>
            <a:off x="1367552" y="6670715"/>
            <a:ext cx="303466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деңгейі</a:t>
            </a:r>
            <a:endParaRPr lang="en-US" sz="1950" dirty="0"/>
          </a:p>
        </p:txBody>
      </p:sp>
      <p:sp>
        <p:nvSpPr>
          <p:cNvPr id="6" name="Text 3"/>
          <p:cNvSpPr/>
          <p:nvPr/>
        </p:nvSpPr>
        <p:spPr>
          <a:xfrm>
            <a:off x="793790" y="7099935"/>
            <a:ext cx="4182189"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Бұлтты сақтау кәдімгі тасымалдағышқа қарағанда 95% қауіпсіз</a:t>
            </a:r>
            <a:endParaRPr lang="en-US" sz="1550" dirty="0"/>
          </a:p>
        </p:txBody>
      </p:sp>
      <p:sp>
        <p:nvSpPr>
          <p:cNvPr id="7" name="Text 4"/>
          <p:cNvSpPr/>
          <p:nvPr/>
        </p:nvSpPr>
        <p:spPr>
          <a:xfrm>
            <a:off x="6094452" y="4686181"/>
            <a:ext cx="2441138" cy="496133"/>
          </a:xfrm>
          <a:prstGeom prst="rect">
            <a:avLst/>
          </a:prstGeom>
          <a:noFill/>
          <a:ln/>
        </p:spPr>
        <p:txBody>
          <a:bodyPr wrap="none" lIns="0" tIns="0" rIns="0" bIns="0" rtlCol="0" anchor="t"/>
          <a:lstStyle/>
          <a:p>
            <a:pPr marL="0" indent="0" algn="ctr">
              <a:lnSpc>
                <a:spcPts val="3900"/>
              </a:lnSpc>
              <a:buNone/>
            </a:pPr>
            <a:r>
              <a:rPr lang="en-US" sz="3900" b="1" dirty="0">
                <a:solidFill>
                  <a:srgbClr val="333F70"/>
                </a:solidFill>
                <a:latin typeface="Unbounded Bold" pitchFamily="34" charset="0"/>
                <a:ea typeface="Unbounded Bold" pitchFamily="34" charset="-122"/>
                <a:cs typeface="Unbounded Bold" pitchFamily="34" charset="-120"/>
              </a:rPr>
              <a:t>70%</a:t>
            </a:r>
            <a:endParaRPr lang="en-US" sz="3900" dirty="0"/>
          </a:p>
        </p:txBody>
      </p:sp>
      <p:pic>
        <p:nvPicPr>
          <p:cNvPr id="8" name="Image 1" descr="preencoded.png"/>
          <p:cNvPicPr>
            <a:picLocks noChangeAspect="1"/>
          </p:cNvPicPr>
          <p:nvPr/>
        </p:nvPicPr>
        <p:blipFill>
          <a:blip r:embed="rId4"/>
          <a:stretch>
            <a:fillRect/>
          </a:stretch>
        </p:blipFill>
        <p:spPr>
          <a:xfrm>
            <a:off x="5826562" y="3445788"/>
            <a:ext cx="2977039" cy="2977039"/>
          </a:xfrm>
          <a:prstGeom prst="rect">
            <a:avLst/>
          </a:prstGeom>
        </p:spPr>
      </p:pic>
      <p:sp>
        <p:nvSpPr>
          <p:cNvPr id="9" name="Text 5"/>
          <p:cNvSpPr/>
          <p:nvPr/>
        </p:nvSpPr>
        <p:spPr>
          <a:xfrm>
            <a:off x="6074688" y="6670715"/>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Уақыт үнемі</a:t>
            </a:r>
            <a:endParaRPr lang="en-US" sz="1950" dirty="0"/>
          </a:p>
        </p:txBody>
      </p:sp>
      <p:sp>
        <p:nvSpPr>
          <p:cNvPr id="10" name="Text 6"/>
          <p:cNvSpPr/>
          <p:nvPr/>
        </p:nvSpPr>
        <p:spPr>
          <a:xfrm>
            <a:off x="5223986" y="7099935"/>
            <a:ext cx="4182308"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Құжаттарға қол қою процесі 70% жылдамырақ</a:t>
            </a:r>
            <a:endParaRPr lang="en-US" sz="1550" dirty="0"/>
          </a:p>
        </p:txBody>
      </p:sp>
      <p:sp>
        <p:nvSpPr>
          <p:cNvPr id="11" name="Text 7"/>
          <p:cNvSpPr/>
          <p:nvPr/>
        </p:nvSpPr>
        <p:spPr>
          <a:xfrm>
            <a:off x="10524768" y="4686181"/>
            <a:ext cx="2441138" cy="496133"/>
          </a:xfrm>
          <a:prstGeom prst="rect">
            <a:avLst/>
          </a:prstGeom>
          <a:noFill/>
          <a:ln/>
        </p:spPr>
        <p:txBody>
          <a:bodyPr wrap="none" lIns="0" tIns="0" rIns="0" bIns="0" rtlCol="0" anchor="t"/>
          <a:lstStyle/>
          <a:p>
            <a:pPr marL="0" indent="0" algn="ctr">
              <a:lnSpc>
                <a:spcPts val="3900"/>
              </a:lnSpc>
              <a:buNone/>
            </a:pPr>
            <a:r>
              <a:rPr lang="en-US" sz="3900" b="1" dirty="0">
                <a:solidFill>
                  <a:srgbClr val="333F70"/>
                </a:solidFill>
                <a:latin typeface="Unbounded Bold" pitchFamily="34" charset="0"/>
                <a:ea typeface="Unbounded Bold" pitchFamily="34" charset="-122"/>
                <a:cs typeface="Unbounded Bold" pitchFamily="34" charset="-120"/>
              </a:rPr>
              <a:t>100%</a:t>
            </a:r>
            <a:endParaRPr lang="en-US" sz="3900" dirty="0"/>
          </a:p>
        </p:txBody>
      </p:sp>
      <p:pic>
        <p:nvPicPr>
          <p:cNvPr id="12" name="Image 2" descr="preencoded.png"/>
          <p:cNvPicPr>
            <a:picLocks noChangeAspect="1"/>
          </p:cNvPicPr>
          <p:nvPr/>
        </p:nvPicPr>
        <p:blipFill>
          <a:blip r:embed="rId5"/>
          <a:stretch>
            <a:fillRect/>
          </a:stretch>
        </p:blipFill>
        <p:spPr>
          <a:xfrm>
            <a:off x="10256877" y="3445788"/>
            <a:ext cx="2977039" cy="2977039"/>
          </a:xfrm>
          <a:prstGeom prst="rect">
            <a:avLst/>
          </a:prstGeom>
        </p:spPr>
      </p:pic>
      <p:sp>
        <p:nvSpPr>
          <p:cNvPr id="13" name="Text 8"/>
          <p:cNvSpPr/>
          <p:nvPr/>
        </p:nvSpPr>
        <p:spPr>
          <a:xfrm>
            <a:off x="10505003" y="6670715"/>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a:t>
            </a:r>
            <a:endParaRPr lang="en-US" sz="1950" dirty="0"/>
          </a:p>
        </p:txBody>
      </p:sp>
      <p:sp>
        <p:nvSpPr>
          <p:cNvPr id="14" name="Text 9"/>
          <p:cNvSpPr/>
          <p:nvPr/>
        </p:nvSpPr>
        <p:spPr>
          <a:xfrm>
            <a:off x="9654302" y="7099935"/>
            <a:ext cx="4182308"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Кез келген уақытта, кез келген жерден 100% қол жеткізу</a:t>
            </a:r>
            <a:endParaRPr lang="en-US" sz="1550" dirty="0"/>
          </a:p>
        </p:txBody>
      </p:sp>
      <p:sp>
        <p:nvSpPr>
          <p:cNvPr id="15" name="Text 10"/>
          <p:cNvSpPr/>
          <p:nvPr/>
        </p:nvSpPr>
        <p:spPr>
          <a:xfrm>
            <a:off x="793790" y="795825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көрсеткіштер бұлтты ЭЦҚ дәстүрлі әдістерге қарағанда айтарлықтай тиімді екенін көрсетеді. Қазақстанда бұлтты ЭЦҚ технологиясы белсенді дамуда.</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254103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Бұлтты сақтау және биометрия символдары</a:t>
            </a:r>
            <a:endParaRPr lang="en-US" sz="3900" dirty="0"/>
          </a:p>
        </p:txBody>
      </p:sp>
      <p:pic>
        <p:nvPicPr>
          <p:cNvPr id="3" name="Image 0" descr="preencoded.png"/>
          <p:cNvPicPr>
            <a:picLocks noChangeAspect="1"/>
          </p:cNvPicPr>
          <p:nvPr/>
        </p:nvPicPr>
        <p:blipFill>
          <a:blip r:embed="rId3"/>
          <a:stretch>
            <a:fillRect/>
          </a:stretch>
        </p:blipFill>
        <p:spPr>
          <a:xfrm>
            <a:off x="801410" y="4306729"/>
            <a:ext cx="3137773" cy="3137773"/>
          </a:xfrm>
          <a:prstGeom prst="rect">
            <a:avLst/>
          </a:prstGeom>
        </p:spPr>
      </p:pic>
      <p:pic>
        <p:nvPicPr>
          <p:cNvPr id="4" name="Image 1" descr="preencoded.png"/>
          <p:cNvPicPr>
            <a:picLocks noChangeAspect="1"/>
          </p:cNvPicPr>
          <p:nvPr/>
        </p:nvPicPr>
        <p:blipFill>
          <a:blip r:embed="rId4"/>
          <a:stretch>
            <a:fillRect/>
          </a:stretch>
        </p:blipFill>
        <p:spPr>
          <a:xfrm>
            <a:off x="4097893" y="4306729"/>
            <a:ext cx="3137892" cy="3137892"/>
          </a:xfrm>
          <a:prstGeom prst="rect">
            <a:avLst/>
          </a:prstGeom>
        </p:spPr>
      </p:pic>
      <p:pic>
        <p:nvPicPr>
          <p:cNvPr id="5" name="Image 2" descr="preencoded.png"/>
          <p:cNvPicPr>
            <a:picLocks noChangeAspect="1"/>
          </p:cNvPicPr>
          <p:nvPr/>
        </p:nvPicPr>
        <p:blipFill>
          <a:blip r:embed="rId5"/>
          <a:stretch>
            <a:fillRect/>
          </a:stretch>
        </p:blipFill>
        <p:spPr>
          <a:xfrm>
            <a:off x="7394496" y="4306729"/>
            <a:ext cx="3137892" cy="3137892"/>
          </a:xfrm>
          <a:prstGeom prst="rect">
            <a:avLst/>
          </a:prstGeom>
        </p:spPr>
      </p:pic>
      <p:pic>
        <p:nvPicPr>
          <p:cNvPr id="6" name="Image 3" descr="preencoded.png"/>
          <p:cNvPicPr>
            <a:picLocks noChangeAspect="1"/>
          </p:cNvPicPr>
          <p:nvPr/>
        </p:nvPicPr>
        <p:blipFill>
          <a:blip r:embed="rId6"/>
          <a:stretch>
            <a:fillRect/>
          </a:stretch>
        </p:blipFill>
        <p:spPr>
          <a:xfrm>
            <a:off x="10691098" y="4306729"/>
            <a:ext cx="3137892" cy="3137892"/>
          </a:xfrm>
          <a:prstGeom prst="rect">
            <a:avLst/>
          </a:prstGeom>
        </p:spPr>
      </p:pic>
      <p:sp>
        <p:nvSpPr>
          <p:cNvPr id="7" name="Text 1"/>
          <p:cNvSpPr/>
          <p:nvPr/>
        </p:nvSpPr>
        <p:spPr>
          <a:xfrm>
            <a:off x="793790" y="779657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ЭЦҚ жүйелері бұлтты технологиялар мен биометриялық растауды біріктіреді, бұл қауіпсіздік пен ыңғайлылықтың оңтайлы үйлесімін қамтамасыз етеді.</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14980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ҚР ҰКО қызметтері мен қолдау</a:t>
            </a:r>
            <a:endParaRPr lang="en-US" sz="3900" dirty="0"/>
          </a:p>
        </p:txBody>
      </p:sp>
      <p:sp>
        <p:nvSpPr>
          <p:cNvPr id="7" name="Text 3"/>
          <p:cNvSpPr/>
          <p:nvPr/>
        </p:nvSpPr>
        <p:spPr>
          <a:xfrm>
            <a:off x="793790" y="568761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ҚР Ұлттық куәландырушы орталығы пайдаланушыларға кең ауқымды қызметтер мен қолдау көрсетеді. ҰКО электрондық цифрлық қолтаңба жүйесінің тұрақты жұмысын қамтамасыз ету үшін 24/7 режимінде жұмыс істейді. Келесі слайдтарда ҰКО-ның негізгі қызметтері мен байланыс арналары туралы ақпарат беріледі.</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3054429"/>
            <a:ext cx="8492966"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ҰКО-ның ресми сервистері</a:t>
            </a:r>
            <a:endParaRPr lang="en-US" sz="3900" dirty="0"/>
          </a:p>
        </p:txBody>
      </p:sp>
      <p:sp>
        <p:nvSpPr>
          <p:cNvPr id="3" name="Shape 1"/>
          <p:cNvSpPr/>
          <p:nvPr/>
        </p:nvSpPr>
        <p:spPr>
          <a:xfrm>
            <a:off x="793790" y="4071342"/>
            <a:ext cx="6422231" cy="1824276"/>
          </a:xfrm>
          <a:prstGeom prst="roundRect">
            <a:avLst>
              <a:gd name="adj" fmla="val 6015"/>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770930" y="4071342"/>
            <a:ext cx="91440" cy="1824276"/>
          </a:xfrm>
          <a:prstGeom prst="roundRect">
            <a:avLst>
              <a:gd name="adj" fmla="val 91163"/>
            </a:avLst>
          </a:prstGeom>
          <a:solidFill>
            <a:srgbClr val="26A688"/>
          </a:solidFill>
          <a:ln/>
        </p:spPr>
        <p:txBody>
          <a:bodyPr/>
          <a:lstStyle/>
          <a:p>
            <a:endParaRPr lang="ru-RU"/>
          </a:p>
        </p:txBody>
      </p:sp>
      <p:sp>
        <p:nvSpPr>
          <p:cNvPr id="5" name="Text 3"/>
          <p:cNvSpPr/>
          <p:nvPr/>
        </p:nvSpPr>
        <p:spPr>
          <a:xfrm>
            <a:off x="1083588" y="429256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ЭЦҚ кілтін алу</a:t>
            </a:r>
            <a:endParaRPr lang="en-US" sz="1950" dirty="0"/>
          </a:p>
        </p:txBody>
      </p:sp>
      <p:sp>
        <p:nvSpPr>
          <p:cNvPr id="6" name="Text 4"/>
          <p:cNvSpPr/>
          <p:nvPr/>
        </p:nvSpPr>
        <p:spPr>
          <a:xfrm>
            <a:off x="1083588" y="4721781"/>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Жаңа сертификат алу процесі онлайн және офлайн форматтарда қолжетімді. Өтініш беруден бастап сертификат алуға дейінгі барлық қадамдар жеңілдетілген.</a:t>
            </a:r>
            <a:endParaRPr lang="en-US" sz="1550" dirty="0"/>
          </a:p>
        </p:txBody>
      </p:sp>
      <p:sp>
        <p:nvSpPr>
          <p:cNvPr id="7" name="Shape 5"/>
          <p:cNvSpPr/>
          <p:nvPr/>
        </p:nvSpPr>
        <p:spPr>
          <a:xfrm>
            <a:off x="7414379" y="4071342"/>
            <a:ext cx="6422231" cy="1824276"/>
          </a:xfrm>
          <a:prstGeom prst="roundRect">
            <a:avLst>
              <a:gd name="adj" fmla="val 6015"/>
            </a:avLst>
          </a:prstGeom>
          <a:solidFill>
            <a:srgbClr val="FFFFFF"/>
          </a:solidFill>
          <a:ln w="22860">
            <a:solidFill>
              <a:srgbClr val="BCDBD4"/>
            </a:solidFill>
            <a:prstDash val="solid"/>
          </a:ln>
        </p:spPr>
        <p:txBody>
          <a:bodyPr/>
          <a:lstStyle/>
          <a:p>
            <a:endParaRPr lang="ru-RU"/>
          </a:p>
        </p:txBody>
      </p:sp>
      <p:sp>
        <p:nvSpPr>
          <p:cNvPr id="8" name="Shape 6"/>
          <p:cNvSpPr/>
          <p:nvPr/>
        </p:nvSpPr>
        <p:spPr>
          <a:xfrm>
            <a:off x="7391519" y="4071342"/>
            <a:ext cx="91440" cy="1824276"/>
          </a:xfrm>
          <a:prstGeom prst="roundRect">
            <a:avLst>
              <a:gd name="adj" fmla="val 91163"/>
            </a:avLst>
          </a:prstGeom>
          <a:solidFill>
            <a:srgbClr val="26A688"/>
          </a:solidFill>
          <a:ln/>
        </p:spPr>
        <p:txBody>
          <a:bodyPr/>
          <a:lstStyle/>
          <a:p>
            <a:endParaRPr lang="ru-RU"/>
          </a:p>
        </p:txBody>
      </p:sp>
      <p:sp>
        <p:nvSpPr>
          <p:cNvPr id="9" name="Text 7"/>
          <p:cNvSpPr/>
          <p:nvPr/>
        </p:nvSpPr>
        <p:spPr>
          <a:xfrm>
            <a:off x="7704177" y="4292560"/>
            <a:ext cx="395823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Сертификатты жаңарту</a:t>
            </a:r>
            <a:endParaRPr lang="en-US" sz="1950" dirty="0"/>
          </a:p>
        </p:txBody>
      </p:sp>
      <p:sp>
        <p:nvSpPr>
          <p:cNvPr id="10" name="Text 8"/>
          <p:cNvSpPr/>
          <p:nvPr/>
        </p:nvSpPr>
        <p:spPr>
          <a:xfrm>
            <a:off x="7704177" y="4721781"/>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Қолданыстағы сертификаттың мерзімі аяқталар алдында оны жаңарту қажет. ҰКО жаңарту процесін жеңілдетіп, хабарландыру жүйесін ұсынады.</a:t>
            </a:r>
            <a:endParaRPr lang="en-US" sz="1550" dirty="0"/>
          </a:p>
        </p:txBody>
      </p:sp>
      <p:sp>
        <p:nvSpPr>
          <p:cNvPr id="11" name="Shape 9"/>
          <p:cNvSpPr/>
          <p:nvPr/>
        </p:nvSpPr>
        <p:spPr>
          <a:xfrm>
            <a:off x="793790" y="6093976"/>
            <a:ext cx="6422231" cy="1824276"/>
          </a:xfrm>
          <a:prstGeom prst="roundRect">
            <a:avLst>
              <a:gd name="adj" fmla="val 6015"/>
            </a:avLst>
          </a:prstGeom>
          <a:solidFill>
            <a:srgbClr val="FFFFFF"/>
          </a:solidFill>
          <a:ln w="22860">
            <a:solidFill>
              <a:srgbClr val="BCDBD4"/>
            </a:solidFill>
            <a:prstDash val="solid"/>
          </a:ln>
        </p:spPr>
        <p:txBody>
          <a:bodyPr/>
          <a:lstStyle/>
          <a:p>
            <a:endParaRPr lang="ru-RU"/>
          </a:p>
        </p:txBody>
      </p:sp>
      <p:sp>
        <p:nvSpPr>
          <p:cNvPr id="12" name="Shape 10"/>
          <p:cNvSpPr/>
          <p:nvPr/>
        </p:nvSpPr>
        <p:spPr>
          <a:xfrm>
            <a:off x="770930" y="6093976"/>
            <a:ext cx="91440" cy="1824276"/>
          </a:xfrm>
          <a:prstGeom prst="roundRect">
            <a:avLst>
              <a:gd name="adj" fmla="val 91163"/>
            </a:avLst>
          </a:prstGeom>
          <a:solidFill>
            <a:srgbClr val="26A688"/>
          </a:solidFill>
          <a:ln/>
        </p:spPr>
        <p:txBody>
          <a:bodyPr/>
          <a:lstStyle/>
          <a:p>
            <a:endParaRPr lang="ru-RU"/>
          </a:p>
        </p:txBody>
      </p:sp>
      <p:sp>
        <p:nvSpPr>
          <p:cNvPr id="13" name="Text 11"/>
          <p:cNvSpPr/>
          <p:nvPr/>
        </p:nvSpPr>
        <p:spPr>
          <a:xfrm>
            <a:off x="1083588" y="6315194"/>
            <a:ext cx="322195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Кілтті қайтарып алу</a:t>
            </a:r>
            <a:endParaRPr lang="en-US" sz="1950" dirty="0"/>
          </a:p>
        </p:txBody>
      </p:sp>
      <p:sp>
        <p:nvSpPr>
          <p:cNvPr id="14" name="Text 12"/>
          <p:cNvSpPr/>
          <p:nvPr/>
        </p:nvSpPr>
        <p:spPr>
          <a:xfrm>
            <a:off x="1083588" y="6744414"/>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Жоғалған немесе бүлінген кілттерді қайтарып алу қызметі қолжетімді. Қауіпсіздік процедураларынан өткеннен кейін жаңа кілт беріледі.</a:t>
            </a:r>
            <a:endParaRPr lang="en-US" sz="1550" dirty="0"/>
          </a:p>
        </p:txBody>
      </p:sp>
      <p:sp>
        <p:nvSpPr>
          <p:cNvPr id="15" name="Shape 13"/>
          <p:cNvSpPr/>
          <p:nvPr/>
        </p:nvSpPr>
        <p:spPr>
          <a:xfrm>
            <a:off x="7414379" y="6093976"/>
            <a:ext cx="6422231" cy="1824276"/>
          </a:xfrm>
          <a:prstGeom prst="roundRect">
            <a:avLst>
              <a:gd name="adj" fmla="val 6015"/>
            </a:avLst>
          </a:prstGeom>
          <a:solidFill>
            <a:srgbClr val="FFFFFF"/>
          </a:solidFill>
          <a:ln w="22860">
            <a:solidFill>
              <a:srgbClr val="BCDBD4"/>
            </a:solidFill>
            <a:prstDash val="solid"/>
          </a:ln>
        </p:spPr>
        <p:txBody>
          <a:bodyPr/>
          <a:lstStyle/>
          <a:p>
            <a:endParaRPr lang="ru-RU"/>
          </a:p>
        </p:txBody>
      </p:sp>
      <p:sp>
        <p:nvSpPr>
          <p:cNvPr id="16" name="Shape 14"/>
          <p:cNvSpPr/>
          <p:nvPr/>
        </p:nvSpPr>
        <p:spPr>
          <a:xfrm>
            <a:off x="7391519" y="6093976"/>
            <a:ext cx="91440" cy="1824276"/>
          </a:xfrm>
          <a:prstGeom prst="roundRect">
            <a:avLst>
              <a:gd name="adj" fmla="val 91163"/>
            </a:avLst>
          </a:prstGeom>
          <a:solidFill>
            <a:srgbClr val="26A688"/>
          </a:solidFill>
          <a:ln/>
        </p:spPr>
        <p:txBody>
          <a:bodyPr/>
          <a:lstStyle/>
          <a:p>
            <a:endParaRPr lang="ru-RU"/>
          </a:p>
        </p:txBody>
      </p:sp>
      <p:sp>
        <p:nvSpPr>
          <p:cNvPr id="17" name="Text 15"/>
          <p:cNvSpPr/>
          <p:nvPr/>
        </p:nvSpPr>
        <p:spPr>
          <a:xfrm>
            <a:off x="7704177" y="6315194"/>
            <a:ext cx="482346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Тапсырыс мәртебесін тексеру</a:t>
            </a:r>
            <a:endParaRPr lang="en-US" sz="1950" dirty="0"/>
          </a:p>
        </p:txBody>
      </p:sp>
      <p:sp>
        <p:nvSpPr>
          <p:cNvPr id="18" name="Text 16"/>
          <p:cNvSpPr/>
          <p:nvPr/>
        </p:nvSpPr>
        <p:spPr>
          <a:xfrm>
            <a:off x="7704177" y="6744414"/>
            <a:ext cx="59112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Жеке кабинет арқылы сертификат тапсырысының әр кезеңін қадағалауға болады. Жүйе автоматты түрде мәртебе туралы хабарландырады.</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49737" y="515422"/>
            <a:ext cx="5983962" cy="585788"/>
          </a:xfrm>
          <a:prstGeom prst="rect">
            <a:avLst/>
          </a:prstGeom>
          <a:noFill/>
          <a:ln/>
        </p:spPr>
        <p:txBody>
          <a:bodyPr wrap="none" lIns="0" tIns="0" rIns="0" bIns="0" rtlCol="0" anchor="t"/>
          <a:lstStyle/>
          <a:p>
            <a:pPr marL="0" indent="0" algn="l">
              <a:lnSpc>
                <a:spcPts val="4600"/>
              </a:lnSpc>
              <a:buNone/>
            </a:pPr>
            <a:r>
              <a:rPr lang="en-US" sz="3650" b="1" dirty="0">
                <a:solidFill>
                  <a:srgbClr val="333F70"/>
                </a:solidFill>
                <a:latin typeface="Unbounded Bold" pitchFamily="34" charset="0"/>
                <a:ea typeface="Unbounded Bold" pitchFamily="34" charset="-122"/>
                <a:cs typeface="Unbounded Bold" pitchFamily="34" charset="-120"/>
              </a:rPr>
              <a:t>Техникалық қолдау</a:t>
            </a:r>
            <a:endParaRPr lang="en-US" sz="3650" dirty="0"/>
          </a:p>
        </p:txBody>
      </p:sp>
      <p:sp>
        <p:nvSpPr>
          <p:cNvPr id="3" name="Text 1"/>
          <p:cNvSpPr/>
          <p:nvPr/>
        </p:nvSpPr>
        <p:spPr>
          <a:xfrm>
            <a:off x="749737" y="1569720"/>
            <a:ext cx="3842266" cy="351472"/>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Байланыс арналары</a:t>
            </a:r>
            <a:endParaRPr lang="en-US" sz="2200" dirty="0"/>
          </a:p>
        </p:txBody>
      </p:sp>
      <p:sp>
        <p:nvSpPr>
          <p:cNvPr id="4" name="Shape 2"/>
          <p:cNvSpPr/>
          <p:nvPr/>
        </p:nvSpPr>
        <p:spPr>
          <a:xfrm>
            <a:off x="749737" y="2231529"/>
            <a:ext cx="93702" cy="93702"/>
          </a:xfrm>
          <a:prstGeom prst="roundRect">
            <a:avLst>
              <a:gd name="adj" fmla="val 487930"/>
            </a:avLst>
          </a:prstGeom>
          <a:solidFill>
            <a:srgbClr val="26A688"/>
          </a:solidFill>
          <a:ln/>
        </p:spPr>
        <p:txBody>
          <a:bodyPr/>
          <a:lstStyle/>
          <a:p>
            <a:endParaRPr lang="ru-RU"/>
          </a:p>
        </p:txBody>
      </p:sp>
      <p:sp>
        <p:nvSpPr>
          <p:cNvPr id="5" name="Text 3"/>
          <p:cNvSpPr/>
          <p:nvPr/>
        </p:nvSpPr>
        <p:spPr>
          <a:xfrm>
            <a:off x="1030843" y="2132052"/>
            <a:ext cx="3120985" cy="292894"/>
          </a:xfrm>
          <a:prstGeom prst="rect">
            <a:avLst/>
          </a:prstGeom>
          <a:noFill/>
          <a:ln/>
        </p:spPr>
        <p:txBody>
          <a:bodyPr wrap="none" lIns="0" tIns="0" rIns="0" bIns="0" rtlCol="0" anchor="t"/>
          <a:lstStyle/>
          <a:p>
            <a:pPr marL="0" indent="0" algn="l">
              <a:lnSpc>
                <a:spcPts val="2300"/>
              </a:lnSpc>
              <a:buNone/>
            </a:pPr>
            <a:r>
              <a:rPr lang="en-US" sz="1800" b="1" dirty="0">
                <a:solidFill>
                  <a:srgbClr val="333F70"/>
                </a:solidFill>
                <a:latin typeface="Unbounded Bold" pitchFamily="34" charset="0"/>
                <a:ea typeface="Unbounded Bold" pitchFamily="34" charset="-122"/>
                <a:cs typeface="Unbounded Bold" pitchFamily="34" charset="-120"/>
              </a:rPr>
              <a:t>Байланыс орталығы</a:t>
            </a:r>
            <a:endParaRPr lang="en-US" sz="1800" dirty="0"/>
          </a:p>
        </p:txBody>
      </p:sp>
      <p:sp>
        <p:nvSpPr>
          <p:cNvPr id="6" name="Text 4"/>
          <p:cNvSpPr/>
          <p:nvPr/>
        </p:nvSpPr>
        <p:spPr>
          <a:xfrm>
            <a:off x="1030843" y="2612350"/>
            <a:ext cx="6055757" cy="299799"/>
          </a:xfrm>
          <a:prstGeom prst="rect">
            <a:avLst/>
          </a:prstGeom>
          <a:noFill/>
          <a:ln/>
        </p:spPr>
        <p:txBody>
          <a:bodyPr wrap="none" lIns="0" tIns="0" rIns="0" bIns="0" rtlCol="0" anchor="t"/>
          <a:lstStyle/>
          <a:p>
            <a:pPr marL="0" indent="0" algn="l">
              <a:lnSpc>
                <a:spcPts val="2350"/>
              </a:lnSpc>
              <a:buNone/>
            </a:pPr>
            <a:r>
              <a:rPr lang="en-US" sz="1450" b="1" dirty="0">
                <a:solidFill>
                  <a:srgbClr val="333F70"/>
                </a:solidFill>
                <a:latin typeface="Open Sans" pitchFamily="34" charset="0"/>
                <a:ea typeface="Open Sans" pitchFamily="34" charset="-122"/>
                <a:cs typeface="Open Sans" pitchFamily="34" charset="-120"/>
              </a:rPr>
              <a:t>Телефон:</a:t>
            </a:r>
            <a:r>
              <a:rPr lang="en-US" sz="1450" dirty="0">
                <a:solidFill>
                  <a:srgbClr val="333F70"/>
                </a:solidFill>
                <a:latin typeface="Open Sans" pitchFamily="34" charset="0"/>
                <a:ea typeface="Open Sans" pitchFamily="34" charset="-122"/>
                <a:cs typeface="Open Sans" pitchFamily="34" charset="-120"/>
              </a:rPr>
              <a:t> +7 (7172) 701 999</a:t>
            </a:r>
            <a:endParaRPr lang="en-US" sz="1450" dirty="0"/>
          </a:p>
        </p:txBody>
      </p:sp>
      <p:sp>
        <p:nvSpPr>
          <p:cNvPr id="7" name="Text 5"/>
          <p:cNvSpPr/>
          <p:nvPr/>
        </p:nvSpPr>
        <p:spPr>
          <a:xfrm>
            <a:off x="1030843" y="3080742"/>
            <a:ext cx="6055757" cy="299799"/>
          </a:xfrm>
          <a:prstGeom prst="rect">
            <a:avLst/>
          </a:prstGeom>
          <a:noFill/>
          <a:ln/>
        </p:spPr>
        <p:txBody>
          <a:bodyPr wrap="non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Жұмыс уақыты: дүйсенбі-жұма, 9:00-18:00</a:t>
            </a:r>
            <a:endParaRPr lang="en-US" sz="1450" dirty="0"/>
          </a:p>
        </p:txBody>
      </p:sp>
      <p:sp>
        <p:nvSpPr>
          <p:cNvPr id="8" name="Shape 6"/>
          <p:cNvSpPr/>
          <p:nvPr/>
        </p:nvSpPr>
        <p:spPr>
          <a:xfrm>
            <a:off x="749737" y="3854827"/>
            <a:ext cx="93702" cy="93702"/>
          </a:xfrm>
          <a:prstGeom prst="roundRect">
            <a:avLst>
              <a:gd name="adj" fmla="val 487930"/>
            </a:avLst>
          </a:prstGeom>
          <a:solidFill>
            <a:srgbClr val="26A688"/>
          </a:solidFill>
          <a:ln/>
        </p:spPr>
        <p:txBody>
          <a:bodyPr/>
          <a:lstStyle/>
          <a:p>
            <a:endParaRPr lang="ru-RU"/>
          </a:p>
        </p:txBody>
      </p:sp>
      <p:sp>
        <p:nvSpPr>
          <p:cNvPr id="9" name="Text 7"/>
          <p:cNvSpPr/>
          <p:nvPr/>
        </p:nvSpPr>
        <p:spPr>
          <a:xfrm>
            <a:off x="1030843" y="3755350"/>
            <a:ext cx="3116461" cy="292894"/>
          </a:xfrm>
          <a:prstGeom prst="rect">
            <a:avLst/>
          </a:prstGeom>
          <a:noFill/>
          <a:ln/>
        </p:spPr>
        <p:txBody>
          <a:bodyPr wrap="none" lIns="0" tIns="0" rIns="0" bIns="0" rtlCol="0" anchor="t"/>
          <a:lstStyle/>
          <a:p>
            <a:pPr marL="0" indent="0" algn="l">
              <a:lnSpc>
                <a:spcPts val="2300"/>
              </a:lnSpc>
              <a:buNone/>
            </a:pPr>
            <a:r>
              <a:rPr lang="en-US" sz="1800" b="1" dirty="0">
                <a:solidFill>
                  <a:srgbClr val="333F70"/>
                </a:solidFill>
                <a:latin typeface="Unbounded Bold" pitchFamily="34" charset="0"/>
                <a:ea typeface="Unbounded Bold" pitchFamily="34" charset="-122"/>
                <a:cs typeface="Unbounded Bold" pitchFamily="34" charset="-120"/>
              </a:rPr>
              <a:t>Электрондық пошта</a:t>
            </a:r>
            <a:endParaRPr lang="en-US" sz="1800" dirty="0"/>
          </a:p>
        </p:txBody>
      </p:sp>
      <p:sp>
        <p:nvSpPr>
          <p:cNvPr id="10" name="Text 8"/>
          <p:cNvSpPr/>
          <p:nvPr/>
        </p:nvSpPr>
        <p:spPr>
          <a:xfrm>
            <a:off x="1030843" y="4235648"/>
            <a:ext cx="6055757" cy="299799"/>
          </a:xfrm>
          <a:prstGeom prst="rect">
            <a:avLst/>
          </a:prstGeom>
          <a:noFill/>
          <a:ln/>
        </p:spPr>
        <p:txBody>
          <a:bodyPr wrap="none" lIns="0" tIns="0" rIns="0" bIns="0" rtlCol="0" anchor="t"/>
          <a:lstStyle/>
          <a:p>
            <a:pPr marL="0" indent="0" algn="l">
              <a:lnSpc>
                <a:spcPts val="2350"/>
              </a:lnSpc>
              <a:buNone/>
            </a:pPr>
            <a:r>
              <a:rPr lang="en-US" sz="1450" b="1" dirty="0">
                <a:solidFill>
                  <a:srgbClr val="333F70"/>
                </a:solidFill>
                <a:latin typeface="Open Sans" pitchFamily="34" charset="0"/>
                <a:ea typeface="Open Sans" pitchFamily="34" charset="-122"/>
                <a:cs typeface="Open Sans" pitchFamily="34" charset="-120"/>
              </a:rPr>
              <a:t>Email:</a:t>
            </a:r>
            <a:r>
              <a:rPr lang="en-US" sz="1450" dirty="0">
                <a:solidFill>
                  <a:srgbClr val="333F70"/>
                </a:solidFill>
                <a:latin typeface="Open Sans" pitchFamily="34" charset="0"/>
                <a:ea typeface="Open Sans" pitchFamily="34" charset="-122"/>
                <a:cs typeface="Open Sans" pitchFamily="34" charset="-120"/>
              </a:rPr>
              <a:t> support@goscorp.kz</a:t>
            </a:r>
            <a:endParaRPr lang="en-US" sz="1450" dirty="0"/>
          </a:p>
        </p:txBody>
      </p:sp>
      <p:sp>
        <p:nvSpPr>
          <p:cNvPr id="11" name="Text 9"/>
          <p:cNvSpPr/>
          <p:nvPr/>
        </p:nvSpPr>
        <p:spPr>
          <a:xfrm>
            <a:off x="1030843" y="4704040"/>
            <a:ext cx="6055757" cy="299799"/>
          </a:xfrm>
          <a:prstGeom prst="rect">
            <a:avLst/>
          </a:prstGeom>
          <a:noFill/>
          <a:ln/>
        </p:spPr>
        <p:txBody>
          <a:bodyPr wrap="non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Жауап беру мерзімі: 24 сағат ішінде</a:t>
            </a:r>
            <a:endParaRPr lang="en-US" sz="1450" dirty="0"/>
          </a:p>
        </p:txBody>
      </p:sp>
      <p:sp>
        <p:nvSpPr>
          <p:cNvPr id="12" name="Shape 10"/>
          <p:cNvSpPr/>
          <p:nvPr/>
        </p:nvSpPr>
        <p:spPr>
          <a:xfrm>
            <a:off x="749737" y="5478125"/>
            <a:ext cx="93702" cy="93702"/>
          </a:xfrm>
          <a:prstGeom prst="roundRect">
            <a:avLst>
              <a:gd name="adj" fmla="val 487930"/>
            </a:avLst>
          </a:prstGeom>
          <a:solidFill>
            <a:srgbClr val="26A688"/>
          </a:solidFill>
          <a:ln/>
        </p:spPr>
        <p:txBody>
          <a:bodyPr/>
          <a:lstStyle/>
          <a:p>
            <a:endParaRPr lang="ru-RU"/>
          </a:p>
        </p:txBody>
      </p:sp>
      <p:sp>
        <p:nvSpPr>
          <p:cNvPr id="13" name="Text 11"/>
          <p:cNvSpPr/>
          <p:nvPr/>
        </p:nvSpPr>
        <p:spPr>
          <a:xfrm>
            <a:off x="1030843" y="5378648"/>
            <a:ext cx="2343031" cy="292894"/>
          </a:xfrm>
          <a:prstGeom prst="rect">
            <a:avLst/>
          </a:prstGeom>
          <a:noFill/>
          <a:ln/>
        </p:spPr>
        <p:txBody>
          <a:bodyPr wrap="none" lIns="0" tIns="0" rIns="0" bIns="0" rtlCol="0" anchor="t"/>
          <a:lstStyle/>
          <a:p>
            <a:pPr marL="0" indent="0" algn="l">
              <a:lnSpc>
                <a:spcPts val="2300"/>
              </a:lnSpc>
              <a:buNone/>
            </a:pPr>
            <a:r>
              <a:rPr lang="en-US" sz="1800" b="1" dirty="0">
                <a:solidFill>
                  <a:srgbClr val="333F70"/>
                </a:solidFill>
                <a:latin typeface="Unbounded Bold" pitchFamily="34" charset="0"/>
                <a:ea typeface="Unbounded Bold" pitchFamily="34" charset="-122"/>
                <a:cs typeface="Unbounded Bold" pitchFamily="34" charset="-120"/>
              </a:rPr>
              <a:t>Онлайн чат</a:t>
            </a:r>
            <a:endParaRPr lang="en-US" sz="1800" dirty="0"/>
          </a:p>
        </p:txBody>
      </p:sp>
      <p:sp>
        <p:nvSpPr>
          <p:cNvPr id="14" name="Text 12"/>
          <p:cNvSpPr/>
          <p:nvPr/>
        </p:nvSpPr>
        <p:spPr>
          <a:xfrm>
            <a:off x="1030843" y="5858947"/>
            <a:ext cx="6055757" cy="299799"/>
          </a:xfrm>
          <a:prstGeom prst="rect">
            <a:avLst/>
          </a:prstGeom>
          <a:noFill/>
          <a:ln/>
        </p:spPr>
        <p:txBody>
          <a:bodyPr wrap="non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pki.gov.kz сайтындағы тікелей чат</a:t>
            </a:r>
            <a:endParaRPr lang="en-US" sz="1450" dirty="0"/>
          </a:p>
        </p:txBody>
      </p:sp>
      <p:sp>
        <p:nvSpPr>
          <p:cNvPr id="15" name="Text 13"/>
          <p:cNvSpPr/>
          <p:nvPr/>
        </p:nvSpPr>
        <p:spPr>
          <a:xfrm>
            <a:off x="1030843" y="6327338"/>
            <a:ext cx="6055757" cy="299799"/>
          </a:xfrm>
          <a:prstGeom prst="rect">
            <a:avLst/>
          </a:prstGeom>
          <a:noFill/>
          <a:ln/>
        </p:spPr>
        <p:txBody>
          <a:bodyPr wrap="none" lIns="0" tIns="0" rIns="0" bIns="0" rtlCol="0" anchor="t"/>
          <a:lstStyle/>
          <a:p>
            <a:pPr marL="0" indent="0" algn="l">
              <a:lnSpc>
                <a:spcPts val="2350"/>
              </a:lnSpc>
              <a:buNone/>
            </a:pPr>
            <a:r>
              <a:rPr lang="en-US" sz="1450" dirty="0">
                <a:solidFill>
                  <a:srgbClr val="333F70"/>
                </a:solidFill>
                <a:latin typeface="Open Sans" pitchFamily="34" charset="0"/>
                <a:ea typeface="Open Sans" pitchFamily="34" charset="-122"/>
                <a:cs typeface="Open Sans" pitchFamily="34" charset="-120"/>
              </a:rPr>
              <a:t>Қолжетімділік: 24/7</a:t>
            </a:r>
            <a:endParaRPr lang="en-US" sz="1450" dirty="0"/>
          </a:p>
        </p:txBody>
      </p:sp>
      <p:pic>
        <p:nvPicPr>
          <p:cNvPr id="16" name="Image 0" descr="preencoded.png"/>
          <p:cNvPicPr>
            <a:picLocks noChangeAspect="1"/>
          </p:cNvPicPr>
          <p:nvPr/>
        </p:nvPicPr>
        <p:blipFill>
          <a:blip r:embed="rId3"/>
          <a:stretch>
            <a:fillRect/>
          </a:stretch>
        </p:blipFill>
        <p:spPr>
          <a:xfrm>
            <a:off x="7551420" y="1593175"/>
            <a:ext cx="6336863" cy="6336863"/>
          </a:xfrm>
          <a:prstGeom prst="rect">
            <a:avLst/>
          </a:prstGeom>
        </p:spPr>
      </p:pic>
      <p:sp>
        <p:nvSpPr>
          <p:cNvPr id="17" name="Text 14"/>
          <p:cNvSpPr/>
          <p:nvPr/>
        </p:nvSpPr>
        <p:spPr>
          <a:xfrm>
            <a:off x="7551420" y="8140898"/>
            <a:ext cx="4007644" cy="351472"/>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Көмек көрсету түрлері</a:t>
            </a:r>
            <a:endParaRPr lang="en-US" sz="2200" dirty="0"/>
          </a:p>
        </p:txBody>
      </p:sp>
      <p:sp>
        <p:nvSpPr>
          <p:cNvPr id="18" name="Text 15"/>
          <p:cNvSpPr/>
          <p:nvPr/>
        </p:nvSpPr>
        <p:spPr>
          <a:xfrm>
            <a:off x="7551420" y="8679775"/>
            <a:ext cx="6336863" cy="299799"/>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333F70"/>
                </a:solidFill>
                <a:latin typeface="Open Sans" pitchFamily="34" charset="0"/>
                <a:ea typeface="Open Sans" pitchFamily="34" charset="-122"/>
                <a:cs typeface="Open Sans" pitchFamily="34" charset="-120"/>
              </a:rPr>
              <a:t>Техникалық мәселелерді шешу</a:t>
            </a:r>
            <a:endParaRPr lang="en-US" sz="1450" dirty="0"/>
          </a:p>
        </p:txBody>
      </p:sp>
      <p:sp>
        <p:nvSpPr>
          <p:cNvPr id="19" name="Text 16"/>
          <p:cNvSpPr/>
          <p:nvPr/>
        </p:nvSpPr>
        <p:spPr>
          <a:xfrm>
            <a:off x="7551420" y="9045178"/>
            <a:ext cx="6336863" cy="299799"/>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333F70"/>
                </a:solidFill>
                <a:latin typeface="Open Sans" pitchFamily="34" charset="0"/>
                <a:ea typeface="Open Sans" pitchFamily="34" charset="-122"/>
                <a:cs typeface="Open Sans" pitchFamily="34" charset="-120"/>
              </a:rPr>
              <a:t>Сертификат орнатуда көмек</a:t>
            </a:r>
            <a:endParaRPr lang="en-US" sz="1450" dirty="0"/>
          </a:p>
        </p:txBody>
      </p:sp>
      <p:sp>
        <p:nvSpPr>
          <p:cNvPr id="20" name="Text 17"/>
          <p:cNvSpPr/>
          <p:nvPr/>
        </p:nvSpPr>
        <p:spPr>
          <a:xfrm>
            <a:off x="7551420" y="9410581"/>
            <a:ext cx="6336863" cy="299799"/>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333F70"/>
                </a:solidFill>
                <a:latin typeface="Open Sans" pitchFamily="34" charset="0"/>
                <a:ea typeface="Open Sans" pitchFamily="34" charset="-122"/>
                <a:cs typeface="Open Sans" pitchFamily="34" charset="-120"/>
              </a:rPr>
              <a:t>ЭЦҚ қолдану бойынша кеңес</a:t>
            </a:r>
            <a:endParaRPr lang="en-US" sz="1450" dirty="0"/>
          </a:p>
        </p:txBody>
      </p:sp>
      <p:sp>
        <p:nvSpPr>
          <p:cNvPr id="21" name="Text 18"/>
          <p:cNvSpPr/>
          <p:nvPr/>
        </p:nvSpPr>
        <p:spPr>
          <a:xfrm>
            <a:off x="7551420" y="9775984"/>
            <a:ext cx="6336863" cy="299799"/>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333F70"/>
                </a:solidFill>
                <a:latin typeface="Open Sans" pitchFamily="34" charset="0"/>
                <a:ea typeface="Open Sans" pitchFamily="34" charset="-122"/>
                <a:cs typeface="Open Sans" pitchFamily="34" charset="-120"/>
              </a:rPr>
              <a:t>Құжаттама және нұсқаулықтар</a:t>
            </a:r>
            <a:endParaRPr lang="en-US" sz="1450" dirty="0"/>
          </a:p>
        </p:txBody>
      </p:sp>
      <p:sp>
        <p:nvSpPr>
          <p:cNvPr id="22" name="Text 19"/>
          <p:cNvSpPr/>
          <p:nvPr/>
        </p:nvSpPr>
        <p:spPr>
          <a:xfrm>
            <a:off x="7551420" y="10141387"/>
            <a:ext cx="6336863" cy="299799"/>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333F70"/>
                </a:solidFill>
                <a:latin typeface="Open Sans" pitchFamily="34" charset="0"/>
                <a:ea typeface="Open Sans" pitchFamily="34" charset="-122"/>
                <a:cs typeface="Open Sans" pitchFamily="34" charset="-120"/>
              </a:rPr>
              <a:t>Қате туралы хабарлаулар</a:t>
            </a:r>
            <a:endParaRPr lang="en-US" sz="14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213824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ҚР ҰКО байланыс орталығының суреті</a:t>
            </a:r>
            <a:endParaRPr lang="en-US" sz="3900" dirty="0"/>
          </a:p>
        </p:txBody>
      </p:sp>
      <p:pic>
        <p:nvPicPr>
          <p:cNvPr id="4" name="Image 1" descr="preencoded.png"/>
          <p:cNvPicPr>
            <a:picLocks noChangeAspect="1"/>
          </p:cNvPicPr>
          <p:nvPr/>
        </p:nvPicPr>
        <p:blipFill>
          <a:blip r:embed="rId4"/>
          <a:stretch>
            <a:fillRect/>
          </a:stretch>
        </p:blipFill>
        <p:spPr>
          <a:xfrm>
            <a:off x="6280190" y="3899297"/>
            <a:ext cx="3536156" cy="3536156"/>
          </a:xfrm>
          <a:prstGeom prst="rect">
            <a:avLst/>
          </a:prstGeom>
        </p:spPr>
      </p:pic>
      <p:pic>
        <p:nvPicPr>
          <p:cNvPr id="5" name="Image 2" descr="preencoded.png"/>
          <p:cNvPicPr>
            <a:picLocks noChangeAspect="1"/>
          </p:cNvPicPr>
          <p:nvPr/>
        </p:nvPicPr>
        <p:blipFill>
          <a:blip r:embed="rId5"/>
          <a:stretch>
            <a:fillRect/>
          </a:stretch>
        </p:blipFill>
        <p:spPr>
          <a:xfrm>
            <a:off x="10308074" y="3899297"/>
            <a:ext cx="3536156" cy="3536156"/>
          </a:xfrm>
          <a:prstGeom prst="rect">
            <a:avLst/>
          </a:prstGeom>
        </p:spPr>
      </p:pic>
      <p:sp>
        <p:nvSpPr>
          <p:cNvPr id="6" name="Text 1"/>
          <p:cNvSpPr/>
          <p:nvPr/>
        </p:nvSpPr>
        <p:spPr>
          <a:xfrm>
            <a:off x="6280190" y="7881938"/>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ҰКО-ның байланыс орталығы заманауи жабдықталған және білікті мамандармен жұмыс істейді. Олар пайдаланушыларға ЭЦҚ-ға қатысты кез келген сұрақтар бойынша кәсіби көмек көрсетеді.</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30863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ЭЦҚ-ны қолданудағы нақты мысалдар</a:t>
            </a:r>
            <a:endParaRPr lang="en-US" sz="3900" dirty="0"/>
          </a:p>
        </p:txBody>
      </p:sp>
      <p:sp>
        <p:nvSpPr>
          <p:cNvPr id="7" name="Text 3"/>
          <p:cNvSpPr/>
          <p:nvPr/>
        </p:nvSpPr>
        <p:spPr>
          <a:xfrm>
            <a:off x="793790" y="584644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Теориядан тәжірибеге көшейік. Бұл бөлімде ЭЦҚ-ны нақты өмірде қалай қолданатынын көрсететін мысалдарды қарастырамыз. Priват24 жүйесі арқылы сертификат алудан бастап, Torgsoft бағдарламасында орнатуға дейінгі процестерді талдаймыз.</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1836182"/>
            <a:ext cx="1182481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Priват24 арқылы ЭЦҚ алу тәжірибесі</a:t>
            </a:r>
            <a:endParaRPr lang="en-US" sz="3900" dirty="0"/>
          </a:p>
        </p:txBody>
      </p:sp>
      <p:sp>
        <p:nvSpPr>
          <p:cNvPr id="3" name="Shape 1"/>
          <p:cNvSpPr/>
          <p:nvPr/>
        </p:nvSpPr>
        <p:spPr>
          <a:xfrm>
            <a:off x="7303770" y="2853095"/>
            <a:ext cx="22860" cy="4899422"/>
          </a:xfrm>
          <a:prstGeom prst="roundRect">
            <a:avLst>
              <a:gd name="adj" fmla="val 364651"/>
            </a:avLst>
          </a:prstGeom>
          <a:solidFill>
            <a:srgbClr val="BCDBD4"/>
          </a:solidFill>
          <a:ln/>
        </p:spPr>
        <p:txBody>
          <a:bodyPr/>
          <a:lstStyle/>
          <a:p>
            <a:endParaRPr lang="ru-RU"/>
          </a:p>
        </p:txBody>
      </p:sp>
      <p:sp>
        <p:nvSpPr>
          <p:cNvPr id="4" name="Shape 2"/>
          <p:cNvSpPr/>
          <p:nvPr/>
        </p:nvSpPr>
        <p:spPr>
          <a:xfrm>
            <a:off x="6519505" y="3064907"/>
            <a:ext cx="595313" cy="22860"/>
          </a:xfrm>
          <a:prstGeom prst="roundRect">
            <a:avLst>
              <a:gd name="adj" fmla="val 364651"/>
            </a:avLst>
          </a:prstGeom>
          <a:solidFill>
            <a:srgbClr val="BCDBD4"/>
          </a:solidFill>
          <a:ln/>
        </p:spPr>
        <p:txBody>
          <a:bodyPr/>
          <a:lstStyle/>
          <a:p>
            <a:endParaRPr lang="ru-RU"/>
          </a:p>
        </p:txBody>
      </p:sp>
      <p:sp>
        <p:nvSpPr>
          <p:cNvPr id="5" name="Shape 3"/>
          <p:cNvSpPr/>
          <p:nvPr/>
        </p:nvSpPr>
        <p:spPr>
          <a:xfrm>
            <a:off x="7091958" y="285309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7166372" y="289030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3533537" y="2921318"/>
            <a:ext cx="2789396"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Дайындық кезеңі</a:t>
            </a:r>
            <a:endParaRPr lang="en-US" sz="1950" dirty="0"/>
          </a:p>
        </p:txBody>
      </p:sp>
      <p:sp>
        <p:nvSpPr>
          <p:cNvPr id="8" name="Text 6"/>
          <p:cNvSpPr/>
          <p:nvPr/>
        </p:nvSpPr>
        <p:spPr>
          <a:xfrm>
            <a:off x="793790" y="3350538"/>
            <a:ext cx="552914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Қажетті құжаттарды дайындау және Priват24 жүйесіне кіру. Жеке деректердің дұрыстығын тексеру өте маңызды.</a:t>
            </a:r>
            <a:endParaRPr lang="en-US" sz="1550" dirty="0"/>
          </a:p>
        </p:txBody>
      </p:sp>
      <p:sp>
        <p:nvSpPr>
          <p:cNvPr id="9" name="Shape 7"/>
          <p:cNvSpPr/>
          <p:nvPr/>
        </p:nvSpPr>
        <p:spPr>
          <a:xfrm>
            <a:off x="7515582" y="4255532"/>
            <a:ext cx="595313" cy="22860"/>
          </a:xfrm>
          <a:prstGeom prst="roundRect">
            <a:avLst>
              <a:gd name="adj" fmla="val 364651"/>
            </a:avLst>
          </a:prstGeom>
          <a:solidFill>
            <a:srgbClr val="BCDBD4"/>
          </a:solidFill>
          <a:ln/>
        </p:spPr>
        <p:txBody>
          <a:bodyPr/>
          <a:lstStyle/>
          <a:p>
            <a:endParaRPr lang="ru-RU"/>
          </a:p>
        </p:txBody>
      </p:sp>
      <p:sp>
        <p:nvSpPr>
          <p:cNvPr id="10" name="Shape 8"/>
          <p:cNvSpPr/>
          <p:nvPr/>
        </p:nvSpPr>
        <p:spPr>
          <a:xfrm>
            <a:off x="7091958" y="404372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7166372" y="408092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8307467" y="411194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Өтінім беру</a:t>
            </a:r>
            <a:endParaRPr lang="en-US" sz="1950" dirty="0"/>
          </a:p>
        </p:txBody>
      </p:sp>
      <p:sp>
        <p:nvSpPr>
          <p:cNvPr id="13" name="Text 11"/>
          <p:cNvSpPr/>
          <p:nvPr/>
        </p:nvSpPr>
        <p:spPr>
          <a:xfrm>
            <a:off x="8307467" y="4541163"/>
            <a:ext cx="5529143"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Онлайн нысанды толтыру және құжаттарды жүктеу. Жүйе автоматты түрде деректерді тексереді.</a:t>
            </a:r>
            <a:endParaRPr lang="en-US" sz="1550" dirty="0"/>
          </a:p>
        </p:txBody>
      </p:sp>
      <p:sp>
        <p:nvSpPr>
          <p:cNvPr id="14" name="Shape 12"/>
          <p:cNvSpPr/>
          <p:nvPr/>
        </p:nvSpPr>
        <p:spPr>
          <a:xfrm>
            <a:off x="6519505" y="5281851"/>
            <a:ext cx="595313" cy="22860"/>
          </a:xfrm>
          <a:prstGeom prst="roundRect">
            <a:avLst>
              <a:gd name="adj" fmla="val 364651"/>
            </a:avLst>
          </a:prstGeom>
          <a:solidFill>
            <a:srgbClr val="BCDBD4"/>
          </a:solidFill>
          <a:ln/>
        </p:spPr>
        <p:txBody>
          <a:bodyPr/>
          <a:lstStyle/>
          <a:p>
            <a:endParaRPr lang="ru-RU"/>
          </a:p>
        </p:txBody>
      </p:sp>
      <p:sp>
        <p:nvSpPr>
          <p:cNvPr id="15" name="Shape 13"/>
          <p:cNvSpPr/>
          <p:nvPr/>
        </p:nvSpPr>
        <p:spPr>
          <a:xfrm>
            <a:off x="7091958" y="507003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7166372" y="5107245"/>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3239453" y="5138261"/>
            <a:ext cx="3083481"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Төлем және растау</a:t>
            </a:r>
            <a:endParaRPr lang="en-US" sz="1950" dirty="0"/>
          </a:p>
        </p:txBody>
      </p:sp>
      <p:sp>
        <p:nvSpPr>
          <p:cNvPr id="18" name="Text 16"/>
          <p:cNvSpPr/>
          <p:nvPr/>
        </p:nvSpPr>
        <p:spPr>
          <a:xfrm>
            <a:off x="793790" y="5567482"/>
            <a:ext cx="5529143"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Қызмет құнын төлеп, телефонға келген коды енгізу. SMS арқылы растау міндетті.</a:t>
            </a:r>
            <a:endParaRPr lang="en-US" sz="1550" dirty="0"/>
          </a:p>
        </p:txBody>
      </p:sp>
      <p:sp>
        <p:nvSpPr>
          <p:cNvPr id="19" name="Shape 17"/>
          <p:cNvSpPr/>
          <p:nvPr/>
        </p:nvSpPr>
        <p:spPr>
          <a:xfrm>
            <a:off x="7515582" y="6308288"/>
            <a:ext cx="595313" cy="22860"/>
          </a:xfrm>
          <a:prstGeom prst="roundRect">
            <a:avLst>
              <a:gd name="adj" fmla="val 364651"/>
            </a:avLst>
          </a:prstGeom>
          <a:solidFill>
            <a:srgbClr val="BCDBD4"/>
          </a:solidFill>
          <a:ln/>
        </p:spPr>
        <p:txBody>
          <a:bodyPr/>
          <a:lstStyle/>
          <a:p>
            <a:endParaRPr lang="ru-RU"/>
          </a:p>
        </p:txBody>
      </p:sp>
      <p:sp>
        <p:nvSpPr>
          <p:cNvPr id="20" name="Shape 18"/>
          <p:cNvSpPr/>
          <p:nvPr/>
        </p:nvSpPr>
        <p:spPr>
          <a:xfrm>
            <a:off x="7091958" y="609647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7166372" y="613368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8307467" y="6164699"/>
            <a:ext cx="27122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 алу</a:t>
            </a:r>
            <a:endParaRPr lang="en-US" sz="1950" dirty="0"/>
          </a:p>
        </p:txBody>
      </p:sp>
      <p:sp>
        <p:nvSpPr>
          <p:cNvPr id="23" name="Text 21"/>
          <p:cNvSpPr/>
          <p:nvPr/>
        </p:nvSpPr>
        <p:spPr>
          <a:xfrm>
            <a:off x="8307467" y="6593919"/>
            <a:ext cx="5529143"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1-2 сағаттан кейін сертификатты жүктеп алу және құпия сөз орнату. Кілтті қауіпсіз жерде сақтау керек.</a:t>
            </a:r>
            <a:endParaRPr lang="en-US" sz="1550" dirty="0"/>
          </a:p>
        </p:txBody>
      </p:sp>
      <p:sp>
        <p:nvSpPr>
          <p:cNvPr id="24" name="Shape 22"/>
          <p:cNvSpPr/>
          <p:nvPr/>
        </p:nvSpPr>
        <p:spPr>
          <a:xfrm>
            <a:off x="793790" y="7975759"/>
            <a:ext cx="13042821" cy="1160740"/>
          </a:xfrm>
          <a:prstGeom prst="roundRect">
            <a:avLst>
              <a:gd name="adj" fmla="val 7182"/>
            </a:avLst>
          </a:prstGeom>
          <a:solidFill>
            <a:srgbClr val="C1F1E5"/>
          </a:solidFill>
          <a:ln/>
        </p:spPr>
        <p:txBody>
          <a:bodyPr/>
          <a:lstStyle/>
          <a:p>
            <a:endParaRPr lang="ru-RU"/>
          </a:p>
        </p:txBody>
      </p:sp>
      <p:pic>
        <p:nvPicPr>
          <p:cNvPr id="25" name="Image 0" descr="preencoded.png"/>
          <p:cNvPicPr>
            <a:picLocks noChangeAspect="1"/>
          </p:cNvPicPr>
          <p:nvPr/>
        </p:nvPicPr>
        <p:blipFill>
          <a:blip r:embed="rId3"/>
          <a:stretch>
            <a:fillRect/>
          </a:stretch>
        </p:blipFill>
        <p:spPr>
          <a:xfrm>
            <a:off x="992148" y="8278654"/>
            <a:ext cx="248007" cy="198358"/>
          </a:xfrm>
          <a:prstGeom prst="rect">
            <a:avLst/>
          </a:prstGeom>
        </p:spPr>
      </p:pic>
      <p:sp>
        <p:nvSpPr>
          <p:cNvPr id="26" name="Text 23"/>
          <p:cNvSpPr/>
          <p:nvPr/>
        </p:nvSpPr>
        <p:spPr>
          <a:xfrm>
            <a:off x="1438513" y="8223647"/>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Пайдаланушы пікірі:</a:t>
            </a:r>
            <a:r>
              <a:rPr lang="en-US" sz="1550" dirty="0">
                <a:solidFill>
                  <a:srgbClr val="000000"/>
                </a:solidFill>
                <a:latin typeface="Open Sans" pitchFamily="34" charset="0"/>
                <a:ea typeface="Open Sans" pitchFamily="34" charset="-122"/>
                <a:cs typeface="Open Sans" pitchFamily="34" charset="-120"/>
              </a:rPr>
              <a:t> "Priват24 арқылы ЭЦҚ алу өте ыңғайлы болды. Барлық процесс 2 сағат ішінде аяқталды, ешқайда баруға тура келмеді" - Әсем Б., кәсіпкер</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25329" y="561261"/>
            <a:ext cx="11817191" cy="566738"/>
          </a:xfrm>
          <a:prstGeom prst="rect">
            <a:avLst/>
          </a:prstGeom>
          <a:noFill/>
          <a:ln/>
        </p:spPr>
        <p:txBody>
          <a:bodyPr wrap="non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Torgsoft бағдарламасында ЭЦҚ орнату</a:t>
            </a:r>
            <a:endParaRPr lang="en-US" sz="3550" dirty="0"/>
          </a:p>
        </p:txBody>
      </p:sp>
      <p:sp>
        <p:nvSpPr>
          <p:cNvPr id="3" name="Text 1"/>
          <p:cNvSpPr/>
          <p:nvPr/>
        </p:nvSpPr>
        <p:spPr>
          <a:xfrm>
            <a:off x="725329" y="1581269"/>
            <a:ext cx="3556159" cy="340043"/>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Bold" pitchFamily="34" charset="0"/>
                <a:ea typeface="Unbounded Bold" pitchFamily="34" charset="-122"/>
                <a:cs typeface="Unbounded Bold" pitchFamily="34" charset="-120"/>
              </a:rPr>
              <a:t>Интеграция процесі</a:t>
            </a:r>
            <a:endParaRPr lang="en-US" sz="2100" dirty="0"/>
          </a:p>
        </p:txBody>
      </p:sp>
      <p:sp>
        <p:nvSpPr>
          <p:cNvPr id="4" name="Text 2"/>
          <p:cNvSpPr/>
          <p:nvPr/>
        </p:nvSpPr>
        <p:spPr>
          <a:xfrm>
            <a:off x="725329" y="2102644"/>
            <a:ext cx="5687497" cy="290036"/>
          </a:xfrm>
          <a:prstGeom prst="rect">
            <a:avLst/>
          </a:prstGeom>
          <a:noFill/>
          <a:ln/>
        </p:spPr>
        <p:txBody>
          <a:bodyPr wrap="none" lIns="0" tIns="0" rIns="0" bIns="0" rtlCol="0" anchor="t"/>
          <a:lstStyle/>
          <a:p>
            <a:pPr marL="342900" indent="-342900" algn="l">
              <a:lnSpc>
                <a:spcPts val="2250"/>
              </a:lnSpc>
              <a:buSzPct val="100000"/>
              <a:buFont typeface="+mj-lt"/>
              <a:buAutoNum type="arabicPeriod"/>
            </a:pPr>
            <a:r>
              <a:rPr lang="en-US" sz="1400" dirty="0">
                <a:solidFill>
                  <a:srgbClr val="333F70"/>
                </a:solidFill>
                <a:latin typeface="Open Sans" pitchFamily="34" charset="0"/>
                <a:ea typeface="Open Sans" pitchFamily="34" charset="-122"/>
                <a:cs typeface="Open Sans" pitchFamily="34" charset="-120"/>
              </a:rPr>
              <a:t>Torgsoft бағдарламасын ашу</a:t>
            </a:r>
            <a:endParaRPr lang="en-US" sz="1400" dirty="0"/>
          </a:p>
        </p:txBody>
      </p:sp>
      <p:sp>
        <p:nvSpPr>
          <p:cNvPr id="5" name="Text 3"/>
          <p:cNvSpPr/>
          <p:nvPr/>
        </p:nvSpPr>
        <p:spPr>
          <a:xfrm>
            <a:off x="725329" y="2456140"/>
            <a:ext cx="5687497" cy="290036"/>
          </a:xfrm>
          <a:prstGeom prst="rect">
            <a:avLst/>
          </a:prstGeom>
          <a:noFill/>
          <a:ln/>
        </p:spPr>
        <p:txBody>
          <a:bodyPr wrap="none" lIns="0" tIns="0" rIns="0" bIns="0" rtlCol="0" anchor="t"/>
          <a:lstStyle/>
          <a:p>
            <a:pPr marL="342900" indent="-342900" algn="l">
              <a:lnSpc>
                <a:spcPts val="225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«Параметрлер» → «ЭЦҚ баптаулары» бөліміне өту</a:t>
            </a:r>
            <a:endParaRPr lang="en-US" sz="1400" dirty="0"/>
          </a:p>
        </p:txBody>
      </p:sp>
      <p:sp>
        <p:nvSpPr>
          <p:cNvPr id="6" name="Text 4"/>
          <p:cNvSpPr/>
          <p:nvPr/>
        </p:nvSpPr>
        <p:spPr>
          <a:xfrm>
            <a:off x="725329" y="2809637"/>
            <a:ext cx="5687497" cy="290036"/>
          </a:xfrm>
          <a:prstGeom prst="rect">
            <a:avLst/>
          </a:prstGeom>
          <a:noFill/>
          <a:ln/>
        </p:spPr>
        <p:txBody>
          <a:bodyPr wrap="none" lIns="0" tIns="0" rIns="0" bIns="0" rtlCol="0" anchor="t"/>
          <a:lstStyle/>
          <a:p>
            <a:pPr marL="342900" indent="-342900" algn="l">
              <a:lnSpc>
                <a:spcPts val="225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Сертификат файлын таңдау және жүктеу</a:t>
            </a:r>
            <a:endParaRPr lang="en-US" sz="1400" dirty="0"/>
          </a:p>
        </p:txBody>
      </p:sp>
      <p:sp>
        <p:nvSpPr>
          <p:cNvPr id="7" name="Text 5"/>
          <p:cNvSpPr/>
          <p:nvPr/>
        </p:nvSpPr>
        <p:spPr>
          <a:xfrm>
            <a:off x="725329" y="3163133"/>
            <a:ext cx="5687497" cy="290036"/>
          </a:xfrm>
          <a:prstGeom prst="rect">
            <a:avLst/>
          </a:prstGeom>
          <a:noFill/>
          <a:ln/>
        </p:spPr>
        <p:txBody>
          <a:bodyPr wrap="none" lIns="0" tIns="0" rIns="0" bIns="0" rtlCol="0" anchor="t"/>
          <a:lstStyle/>
          <a:p>
            <a:pPr marL="342900" indent="-342900" algn="l">
              <a:lnSpc>
                <a:spcPts val="225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Құпия сөзді енгізу және растау</a:t>
            </a:r>
            <a:endParaRPr lang="en-US" sz="1400" dirty="0"/>
          </a:p>
        </p:txBody>
      </p:sp>
      <p:sp>
        <p:nvSpPr>
          <p:cNvPr id="8" name="Text 6"/>
          <p:cNvSpPr/>
          <p:nvPr/>
        </p:nvSpPr>
        <p:spPr>
          <a:xfrm>
            <a:off x="725329" y="3516630"/>
            <a:ext cx="5687497" cy="290036"/>
          </a:xfrm>
          <a:prstGeom prst="rect">
            <a:avLst/>
          </a:prstGeom>
          <a:noFill/>
          <a:ln/>
        </p:spPr>
        <p:txBody>
          <a:bodyPr wrap="none" lIns="0" tIns="0" rIns="0" bIns="0" rtlCol="0" anchor="t"/>
          <a:lstStyle/>
          <a:p>
            <a:pPr marL="342900" indent="-342900" algn="l">
              <a:lnSpc>
                <a:spcPts val="225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Байланысты тестілеу</a:t>
            </a:r>
            <a:endParaRPr lang="en-US" sz="1400" dirty="0"/>
          </a:p>
        </p:txBody>
      </p:sp>
      <p:pic>
        <p:nvPicPr>
          <p:cNvPr id="9" name="Image 0" descr="preencoded.png"/>
          <p:cNvPicPr>
            <a:picLocks noChangeAspect="1"/>
          </p:cNvPicPr>
          <p:nvPr/>
        </p:nvPicPr>
        <p:blipFill>
          <a:blip r:embed="rId3"/>
          <a:stretch>
            <a:fillRect/>
          </a:stretch>
        </p:blipFill>
        <p:spPr>
          <a:xfrm>
            <a:off x="6862882" y="1603891"/>
            <a:ext cx="7049691" cy="7049691"/>
          </a:xfrm>
          <a:prstGeom prst="rect">
            <a:avLst/>
          </a:prstGeom>
        </p:spPr>
      </p:pic>
      <p:sp>
        <p:nvSpPr>
          <p:cNvPr id="10" name="Shape 7"/>
          <p:cNvSpPr/>
          <p:nvPr/>
        </p:nvSpPr>
        <p:spPr>
          <a:xfrm>
            <a:off x="725329" y="9061490"/>
            <a:ext cx="13179743" cy="1350050"/>
          </a:xfrm>
          <a:prstGeom prst="roundRect">
            <a:avLst>
              <a:gd name="adj" fmla="val 5642"/>
            </a:avLst>
          </a:prstGeom>
          <a:solidFill>
            <a:srgbClr val="D6F5EE"/>
          </a:solidFill>
          <a:ln w="7620">
            <a:solidFill>
              <a:srgbClr val="BCDBD4"/>
            </a:solidFill>
            <a:prstDash val="solid"/>
          </a:ln>
        </p:spPr>
        <p:txBody>
          <a:bodyPr/>
          <a:lstStyle/>
          <a:p>
            <a:endParaRPr lang="ru-RU"/>
          </a:p>
        </p:txBody>
      </p:sp>
      <p:sp>
        <p:nvSpPr>
          <p:cNvPr id="11" name="Shape 8"/>
          <p:cNvSpPr/>
          <p:nvPr/>
        </p:nvSpPr>
        <p:spPr>
          <a:xfrm>
            <a:off x="732949" y="9069110"/>
            <a:ext cx="6582251" cy="1334810"/>
          </a:xfrm>
          <a:prstGeom prst="roundRect">
            <a:avLst>
              <a:gd name="adj" fmla="val 5706"/>
            </a:avLst>
          </a:prstGeom>
          <a:solidFill>
            <a:srgbClr val="D6F5EE"/>
          </a:solidFill>
          <a:ln/>
        </p:spPr>
        <p:txBody>
          <a:bodyPr/>
          <a:lstStyle/>
          <a:p>
            <a:endParaRPr lang="ru-RU"/>
          </a:p>
        </p:txBody>
      </p:sp>
      <p:sp>
        <p:nvSpPr>
          <p:cNvPr id="12" name="Text 9"/>
          <p:cNvSpPr/>
          <p:nvPr/>
        </p:nvSpPr>
        <p:spPr>
          <a:xfrm>
            <a:off x="914281" y="9250442"/>
            <a:ext cx="4807625" cy="283369"/>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Касса аппаратымен интеграция</a:t>
            </a:r>
            <a:endParaRPr lang="en-US" sz="1750" dirty="0"/>
          </a:p>
        </p:txBody>
      </p:sp>
      <p:sp>
        <p:nvSpPr>
          <p:cNvPr id="13" name="Text 10"/>
          <p:cNvSpPr/>
          <p:nvPr/>
        </p:nvSpPr>
        <p:spPr>
          <a:xfrm>
            <a:off x="914281" y="9642515"/>
            <a:ext cx="6219587" cy="580073"/>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ЭЦҚ кассалық операцияларды фискалды серверге жіберу үшін қажет. Әрбір чек автоматты түрде ЭЦҚ арқылы расталады.</a:t>
            </a:r>
            <a:endParaRPr lang="en-US" sz="1400" dirty="0"/>
          </a:p>
        </p:txBody>
      </p:sp>
      <p:sp>
        <p:nvSpPr>
          <p:cNvPr id="14" name="Shape 11"/>
          <p:cNvSpPr/>
          <p:nvPr/>
        </p:nvSpPr>
        <p:spPr>
          <a:xfrm>
            <a:off x="7315200" y="9069110"/>
            <a:ext cx="6582251" cy="1334810"/>
          </a:xfrm>
          <a:prstGeom prst="rect">
            <a:avLst/>
          </a:prstGeom>
          <a:solidFill>
            <a:srgbClr val="D6F5EE"/>
          </a:solidFill>
          <a:ln/>
        </p:spPr>
        <p:txBody>
          <a:bodyPr/>
          <a:lstStyle/>
          <a:p>
            <a:endParaRPr lang="ru-RU"/>
          </a:p>
        </p:txBody>
      </p:sp>
      <p:sp>
        <p:nvSpPr>
          <p:cNvPr id="15" name="Shape 12"/>
          <p:cNvSpPr/>
          <p:nvPr/>
        </p:nvSpPr>
        <p:spPr>
          <a:xfrm>
            <a:off x="7315200" y="9069110"/>
            <a:ext cx="22860" cy="1334810"/>
          </a:xfrm>
          <a:prstGeom prst="roundRect">
            <a:avLst>
              <a:gd name="adj" fmla="val 333202"/>
            </a:avLst>
          </a:prstGeom>
          <a:solidFill>
            <a:srgbClr val="BCDBD4"/>
          </a:solidFill>
          <a:ln/>
        </p:spPr>
        <p:txBody>
          <a:bodyPr/>
          <a:lstStyle/>
          <a:p>
            <a:endParaRPr lang="ru-RU"/>
          </a:p>
        </p:txBody>
      </p:sp>
      <p:sp>
        <p:nvSpPr>
          <p:cNvPr id="16" name="Text 13"/>
          <p:cNvSpPr/>
          <p:nvPr/>
        </p:nvSpPr>
        <p:spPr>
          <a:xfrm>
            <a:off x="7496532" y="9250442"/>
            <a:ext cx="4855488" cy="283369"/>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Электрондық есептілікке қолдау</a:t>
            </a:r>
            <a:endParaRPr lang="en-US" sz="1750" dirty="0"/>
          </a:p>
        </p:txBody>
      </p:sp>
      <p:sp>
        <p:nvSpPr>
          <p:cNvPr id="17" name="Text 14"/>
          <p:cNvSpPr/>
          <p:nvPr/>
        </p:nvSpPr>
        <p:spPr>
          <a:xfrm>
            <a:off x="7496532" y="9642515"/>
            <a:ext cx="6219587" cy="580073"/>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Torgsoft бағдарламасы ЭЦҚ арқылы автоматты түрде сауда есептерін салық органдарына жібереді, есеп беру процесін жеңілдетеді.</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793790" y="199167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Torgsoft интерфейсіндегі ЭЦҚ орнату экраны</a:t>
            </a:r>
            <a:endParaRPr lang="en-US" sz="3900" dirty="0"/>
          </a:p>
        </p:txBody>
      </p:sp>
      <p:pic>
        <p:nvPicPr>
          <p:cNvPr id="3" name="Image 0" descr="preencoded.png"/>
          <p:cNvPicPr>
            <a:picLocks noChangeAspect="1"/>
          </p:cNvPicPr>
          <p:nvPr/>
        </p:nvPicPr>
        <p:blipFill>
          <a:blip r:embed="rId3"/>
          <a:stretch>
            <a:fillRect/>
          </a:stretch>
        </p:blipFill>
        <p:spPr>
          <a:xfrm>
            <a:off x="801410" y="3757374"/>
            <a:ext cx="4236720" cy="4236720"/>
          </a:xfrm>
          <a:prstGeom prst="rect">
            <a:avLst/>
          </a:prstGeom>
        </p:spPr>
      </p:pic>
      <p:pic>
        <p:nvPicPr>
          <p:cNvPr id="4" name="Image 1" descr="preencoded.png"/>
          <p:cNvPicPr>
            <a:picLocks noChangeAspect="1"/>
          </p:cNvPicPr>
          <p:nvPr/>
        </p:nvPicPr>
        <p:blipFill>
          <a:blip r:embed="rId4"/>
          <a:stretch>
            <a:fillRect/>
          </a:stretch>
        </p:blipFill>
        <p:spPr>
          <a:xfrm>
            <a:off x="5196840" y="3757374"/>
            <a:ext cx="4236720" cy="4236720"/>
          </a:xfrm>
          <a:prstGeom prst="rect">
            <a:avLst/>
          </a:prstGeom>
        </p:spPr>
      </p:pic>
      <p:pic>
        <p:nvPicPr>
          <p:cNvPr id="5" name="Image 2" descr="preencoded.png"/>
          <p:cNvPicPr>
            <a:picLocks noChangeAspect="1"/>
          </p:cNvPicPr>
          <p:nvPr/>
        </p:nvPicPr>
        <p:blipFill>
          <a:blip r:embed="rId5"/>
          <a:stretch>
            <a:fillRect/>
          </a:stretch>
        </p:blipFill>
        <p:spPr>
          <a:xfrm>
            <a:off x="9592270" y="3757374"/>
            <a:ext cx="4236720" cy="4236720"/>
          </a:xfrm>
          <a:prstGeom prst="rect">
            <a:avLst/>
          </a:prstGeom>
        </p:spPr>
      </p:pic>
      <p:sp>
        <p:nvSpPr>
          <p:cNvPr id="6" name="Text 1"/>
          <p:cNvSpPr/>
          <p:nvPr/>
        </p:nvSpPr>
        <p:spPr>
          <a:xfrm>
            <a:off x="793790" y="834604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Torgsoft бағдарламасындағы ЭЦҚ орнату интерфейсі интуитивті және пайдаланушыға ыңғайлы. Жүйе қадам-қадаммен нұсқаулықпен қамтамасыз етіледі.</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399859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Электрондық цифрлық қолтаңбаның болашағы</a:t>
            </a:r>
            <a:endParaRPr lang="en-US" sz="3900" dirty="0"/>
          </a:p>
        </p:txBody>
      </p:sp>
      <p:sp>
        <p:nvSpPr>
          <p:cNvPr id="7" name="Text 3"/>
          <p:cNvSpPr/>
          <p:nvPr/>
        </p:nvSpPr>
        <p:spPr>
          <a:xfrm>
            <a:off x="793790" y="6156484"/>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Технологиялардың жылдам дамуы ЭЦҚ жүйелерін одан әрі жетілдіруге мүмкіндік береді. Биометриялық растау, жасанды интеллект және блокчейн технологиялары ЭЦҚ-ның қауіпсіздігі мен функционалдығын арттырады. Қазақстан осы трендтерді белсенді түрде енгізуде.</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119872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Биометриялық растау және жасанды интеллект</a:t>
            </a:r>
            <a:endParaRPr lang="en-US" sz="3900" dirty="0"/>
          </a:p>
        </p:txBody>
      </p:sp>
      <p:pic>
        <p:nvPicPr>
          <p:cNvPr id="3" name="Image 0" descr="preencoded.png"/>
          <p:cNvPicPr>
            <a:picLocks noChangeAspect="1"/>
          </p:cNvPicPr>
          <p:nvPr/>
        </p:nvPicPr>
        <p:blipFill>
          <a:blip r:embed="rId3"/>
          <a:stretch>
            <a:fillRect/>
          </a:stretch>
        </p:blipFill>
        <p:spPr>
          <a:xfrm>
            <a:off x="793790" y="2835712"/>
            <a:ext cx="4182189" cy="4182189"/>
          </a:xfrm>
          <a:prstGeom prst="rect">
            <a:avLst/>
          </a:prstGeom>
        </p:spPr>
      </p:pic>
      <p:sp>
        <p:nvSpPr>
          <p:cNvPr id="4" name="Text 1"/>
          <p:cNvSpPr/>
          <p:nvPr/>
        </p:nvSpPr>
        <p:spPr>
          <a:xfrm>
            <a:off x="793790" y="7216259"/>
            <a:ext cx="292584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Бармақ ізі сканері</a:t>
            </a:r>
            <a:endParaRPr lang="en-US" sz="1950" dirty="0"/>
          </a:p>
        </p:txBody>
      </p:sp>
      <p:sp>
        <p:nvSpPr>
          <p:cNvPr id="5" name="Text 2"/>
          <p:cNvSpPr/>
          <p:nvPr/>
        </p:nvSpPr>
        <p:spPr>
          <a:xfrm>
            <a:off x="793790" y="7645479"/>
            <a:ext cx="4182189"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Бармақ ізімен растау ЭЦҚ-ға қол жеткізудің ең қауіпсіз әдістерінің бірі. Технология мобильді құрылғыларда кеңінен қолданылады.</a:t>
            </a:r>
            <a:endParaRPr lang="en-US" sz="1550" dirty="0"/>
          </a:p>
        </p:txBody>
      </p:sp>
      <p:pic>
        <p:nvPicPr>
          <p:cNvPr id="6" name="Image 1" descr="preencoded.png"/>
          <p:cNvPicPr>
            <a:picLocks noChangeAspect="1"/>
          </p:cNvPicPr>
          <p:nvPr/>
        </p:nvPicPr>
        <p:blipFill>
          <a:blip r:embed="rId4"/>
          <a:stretch>
            <a:fillRect/>
          </a:stretch>
        </p:blipFill>
        <p:spPr>
          <a:xfrm>
            <a:off x="5223986" y="2835712"/>
            <a:ext cx="4182308" cy="4182308"/>
          </a:xfrm>
          <a:prstGeom prst="rect">
            <a:avLst/>
          </a:prstGeom>
        </p:spPr>
      </p:pic>
      <p:sp>
        <p:nvSpPr>
          <p:cNvPr id="7" name="Text 3"/>
          <p:cNvSpPr/>
          <p:nvPr/>
        </p:nvSpPr>
        <p:spPr>
          <a:xfrm>
            <a:off x="5223986" y="7216378"/>
            <a:ext cx="249626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Бет тану жүйесі</a:t>
            </a:r>
            <a:endParaRPr lang="en-US" sz="1950" dirty="0"/>
          </a:p>
        </p:txBody>
      </p:sp>
      <p:sp>
        <p:nvSpPr>
          <p:cNvPr id="8" name="Text 4"/>
          <p:cNvSpPr/>
          <p:nvPr/>
        </p:nvSpPr>
        <p:spPr>
          <a:xfrm>
            <a:off x="5223986" y="7645598"/>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Жасанды интеллект негізінде жұмыс істейтін бет тану технологиясы қосымша қауіпсіздік деңгейін қамтамасыз етеді.</a:t>
            </a:r>
            <a:endParaRPr lang="en-US" sz="1550" dirty="0"/>
          </a:p>
        </p:txBody>
      </p:sp>
      <p:pic>
        <p:nvPicPr>
          <p:cNvPr id="9" name="Image 2" descr="preencoded.png"/>
          <p:cNvPicPr>
            <a:picLocks noChangeAspect="1"/>
          </p:cNvPicPr>
          <p:nvPr/>
        </p:nvPicPr>
        <p:blipFill>
          <a:blip r:embed="rId5"/>
          <a:stretch>
            <a:fillRect/>
          </a:stretch>
        </p:blipFill>
        <p:spPr>
          <a:xfrm>
            <a:off x="9654302" y="2835712"/>
            <a:ext cx="4182308" cy="4182308"/>
          </a:xfrm>
          <a:prstGeom prst="rect">
            <a:avLst/>
          </a:prstGeom>
        </p:spPr>
      </p:pic>
      <p:sp>
        <p:nvSpPr>
          <p:cNvPr id="10" name="Text 5"/>
          <p:cNvSpPr/>
          <p:nvPr/>
        </p:nvSpPr>
        <p:spPr>
          <a:xfrm>
            <a:off x="9654302" y="7216378"/>
            <a:ext cx="254293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Дауыс танудың</a:t>
            </a:r>
            <a:endParaRPr lang="en-US" sz="1950" dirty="0"/>
          </a:p>
        </p:txBody>
      </p:sp>
      <p:sp>
        <p:nvSpPr>
          <p:cNvPr id="11" name="Text 6"/>
          <p:cNvSpPr/>
          <p:nvPr/>
        </p:nvSpPr>
        <p:spPr>
          <a:xfrm>
            <a:off x="9654302" y="7645598"/>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Дауыс биометриясы арқылы пайдаланушыны сәйкестендіру болашақтың технологиясы болып табылады.</a:t>
            </a:r>
            <a:endParaRPr lang="en-US" sz="1550" dirty="0"/>
          </a:p>
        </p:txBody>
      </p:sp>
      <p:sp>
        <p:nvSpPr>
          <p:cNvPr id="12" name="Text 7"/>
          <p:cNvSpPr/>
          <p:nvPr/>
        </p:nvSpPr>
        <p:spPr>
          <a:xfrm>
            <a:off x="793790" y="913899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Биометриялық технологиялар ЭЦҚ қауіпсіздігін арттырып, пайдалану ыңғайлылығын жақсартады. Жасанды интеллект алаяқтықты анықтау және жүйелік қателерді азайту үшін қолданылады.</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04731" y="513755"/>
            <a:ext cx="12710874" cy="550664"/>
          </a:xfrm>
          <a:prstGeom prst="rect">
            <a:avLst/>
          </a:prstGeom>
          <a:noFill/>
          <a:ln/>
        </p:spPr>
        <p:txBody>
          <a:bodyPr wrap="none" lIns="0" tIns="0" rIns="0" bIns="0" rtlCol="0" anchor="t"/>
          <a:lstStyle/>
          <a:p>
            <a:pPr marL="0" indent="0" algn="l">
              <a:lnSpc>
                <a:spcPts val="4300"/>
              </a:lnSpc>
              <a:buNone/>
            </a:pPr>
            <a:r>
              <a:rPr lang="en-US" sz="3450" b="1" dirty="0">
                <a:solidFill>
                  <a:srgbClr val="333F70"/>
                </a:solidFill>
                <a:latin typeface="Unbounded Bold" pitchFamily="34" charset="0"/>
                <a:ea typeface="Unbounded Bold" pitchFamily="34" charset="-122"/>
                <a:cs typeface="Unbounded Bold" pitchFamily="34" charset="-120"/>
              </a:rPr>
              <a:t>ЭЦҚ-ның мобильді платформаларда кеңеюі</a:t>
            </a:r>
            <a:endParaRPr lang="en-US" sz="3450" dirty="0"/>
          </a:p>
        </p:txBody>
      </p:sp>
      <p:sp>
        <p:nvSpPr>
          <p:cNvPr id="3" name="Text 1"/>
          <p:cNvSpPr/>
          <p:nvPr/>
        </p:nvSpPr>
        <p:spPr>
          <a:xfrm>
            <a:off x="704731" y="1504712"/>
            <a:ext cx="5677138" cy="330398"/>
          </a:xfrm>
          <a:prstGeom prst="rect">
            <a:avLst/>
          </a:prstGeom>
          <a:noFill/>
          <a:ln/>
        </p:spPr>
        <p:txBody>
          <a:bodyPr wrap="none" lIns="0" tIns="0" rIns="0" bIns="0" rtlCol="0" anchor="t"/>
          <a:lstStyle/>
          <a:p>
            <a:pPr marL="0" indent="0" algn="l">
              <a:lnSpc>
                <a:spcPts val="2600"/>
              </a:lnSpc>
              <a:buNone/>
            </a:pPr>
            <a:r>
              <a:rPr lang="en-US" sz="2050" b="1" dirty="0">
                <a:solidFill>
                  <a:srgbClr val="333F70"/>
                </a:solidFill>
                <a:latin typeface="Unbounded Bold" pitchFamily="34" charset="0"/>
                <a:ea typeface="Unbounded Bold" pitchFamily="34" charset="-122"/>
                <a:cs typeface="Unbounded Bold" pitchFamily="34" charset="-120"/>
              </a:rPr>
              <a:t>Мобильді ЭЦҚ артықшылықтары</a:t>
            </a:r>
            <a:endParaRPr lang="en-US" sz="2050" dirty="0"/>
          </a:p>
        </p:txBody>
      </p:sp>
      <p:sp>
        <p:nvSpPr>
          <p:cNvPr id="4" name="Text 2"/>
          <p:cNvSpPr/>
          <p:nvPr/>
        </p:nvSpPr>
        <p:spPr>
          <a:xfrm>
            <a:off x="704731" y="2011204"/>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Смартфондар мен планшеттерде қолдану</a:t>
            </a:r>
            <a:endParaRPr lang="en-US" sz="1350" dirty="0"/>
          </a:p>
        </p:txBody>
      </p:sp>
      <p:sp>
        <p:nvSpPr>
          <p:cNvPr id="5" name="Text 3"/>
          <p:cNvSpPr/>
          <p:nvPr/>
        </p:nvSpPr>
        <p:spPr>
          <a:xfrm>
            <a:off x="704731" y="2354699"/>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Географиялық шектеулердің болмауы</a:t>
            </a:r>
            <a:endParaRPr lang="en-US" sz="1350" dirty="0"/>
          </a:p>
        </p:txBody>
      </p:sp>
      <p:sp>
        <p:nvSpPr>
          <p:cNvPr id="6" name="Text 4"/>
          <p:cNvSpPr/>
          <p:nvPr/>
        </p:nvSpPr>
        <p:spPr>
          <a:xfrm>
            <a:off x="704731" y="2698194"/>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Қашықтан қол қою мүмкіндіктері</a:t>
            </a:r>
            <a:endParaRPr lang="en-US" sz="1350" dirty="0"/>
          </a:p>
        </p:txBody>
      </p:sp>
      <p:sp>
        <p:nvSpPr>
          <p:cNvPr id="7" name="Text 5"/>
          <p:cNvSpPr/>
          <p:nvPr/>
        </p:nvSpPr>
        <p:spPr>
          <a:xfrm>
            <a:off x="704731" y="3041690"/>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Нақты уақыт режімінде құжат айналымы</a:t>
            </a:r>
            <a:endParaRPr lang="en-US" sz="1350" dirty="0"/>
          </a:p>
        </p:txBody>
      </p:sp>
      <p:sp>
        <p:nvSpPr>
          <p:cNvPr id="8" name="Text 6"/>
          <p:cNvSpPr/>
          <p:nvPr/>
        </p:nvSpPr>
        <p:spPr>
          <a:xfrm>
            <a:off x="704731" y="3385185"/>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Бұлтты синхронизация</a:t>
            </a:r>
            <a:endParaRPr lang="en-US" sz="1350" dirty="0"/>
          </a:p>
        </p:txBody>
      </p:sp>
      <p:pic>
        <p:nvPicPr>
          <p:cNvPr id="9" name="Image 0" descr="preencoded.png"/>
          <p:cNvPicPr>
            <a:picLocks noChangeAspect="1"/>
          </p:cNvPicPr>
          <p:nvPr/>
        </p:nvPicPr>
        <p:blipFill>
          <a:blip r:embed="rId3"/>
          <a:stretch>
            <a:fillRect/>
          </a:stretch>
        </p:blipFill>
        <p:spPr>
          <a:xfrm>
            <a:off x="704731" y="3865245"/>
            <a:ext cx="6395561" cy="6395561"/>
          </a:xfrm>
          <a:prstGeom prst="rect">
            <a:avLst/>
          </a:prstGeom>
        </p:spPr>
      </p:pic>
      <p:sp>
        <p:nvSpPr>
          <p:cNvPr id="10" name="Shape 7"/>
          <p:cNvSpPr/>
          <p:nvPr/>
        </p:nvSpPr>
        <p:spPr>
          <a:xfrm>
            <a:off x="7537728" y="1526738"/>
            <a:ext cx="3171587" cy="1762006"/>
          </a:xfrm>
          <a:prstGeom prst="roundRect">
            <a:avLst>
              <a:gd name="adj" fmla="val 4200"/>
            </a:avLst>
          </a:prstGeom>
          <a:solidFill>
            <a:srgbClr val="DFDFE0"/>
          </a:solidFill>
          <a:ln/>
        </p:spPr>
        <p:txBody>
          <a:bodyPr/>
          <a:lstStyle/>
          <a:p>
            <a:endParaRPr lang="ru-RU"/>
          </a:p>
        </p:txBody>
      </p:sp>
      <p:pic>
        <p:nvPicPr>
          <p:cNvPr id="11" name="Image 1" descr="preencoded.png"/>
          <p:cNvPicPr>
            <a:picLocks noChangeAspect="1"/>
          </p:cNvPicPr>
          <p:nvPr/>
        </p:nvPicPr>
        <p:blipFill>
          <a:blip r:embed="rId4"/>
          <a:stretch>
            <a:fillRect/>
          </a:stretch>
        </p:blipFill>
        <p:spPr>
          <a:xfrm>
            <a:off x="9009221" y="2190988"/>
            <a:ext cx="228600" cy="228600"/>
          </a:xfrm>
          <a:prstGeom prst="rect">
            <a:avLst/>
          </a:prstGeom>
        </p:spPr>
      </p:pic>
      <p:sp>
        <p:nvSpPr>
          <p:cNvPr id="12" name="Text 8"/>
          <p:cNvSpPr/>
          <p:nvPr/>
        </p:nvSpPr>
        <p:spPr>
          <a:xfrm>
            <a:off x="7713226" y="2520553"/>
            <a:ext cx="2820591" cy="170617"/>
          </a:xfrm>
          <a:prstGeom prst="rect">
            <a:avLst/>
          </a:prstGeom>
          <a:noFill/>
          <a:ln/>
        </p:spPr>
        <p:txBody>
          <a:bodyPr wrap="none" lIns="0" tIns="0" rIns="0" bIns="0" rtlCol="0" anchor="t"/>
          <a:lstStyle/>
          <a:p>
            <a:pPr marL="0" indent="0" algn="ctr">
              <a:lnSpc>
                <a:spcPts val="1300"/>
              </a:lnSpc>
              <a:buNone/>
            </a:pPr>
            <a:r>
              <a:rPr lang="en-US" sz="800" dirty="0">
                <a:solidFill>
                  <a:srgbClr val="AEAEB2"/>
                </a:solidFill>
                <a:latin typeface="Open Sans" pitchFamily="34" charset="0"/>
                <a:ea typeface="Open Sans" pitchFamily="34" charset="-122"/>
                <a:cs typeface="Open Sans" pitchFamily="34" charset="-120"/>
              </a:rPr>
              <a:t>При создании этого изображения произошла ошибка</a:t>
            </a:r>
            <a:endParaRPr lang="en-US" sz="800" dirty="0"/>
          </a:p>
        </p:txBody>
      </p:sp>
      <p:sp>
        <p:nvSpPr>
          <p:cNvPr id="13" name="Text 9"/>
          <p:cNvSpPr/>
          <p:nvPr/>
        </p:nvSpPr>
        <p:spPr>
          <a:xfrm>
            <a:off x="7537728" y="3486864"/>
            <a:ext cx="2642949" cy="330398"/>
          </a:xfrm>
          <a:prstGeom prst="rect">
            <a:avLst/>
          </a:prstGeom>
          <a:noFill/>
          <a:ln/>
        </p:spPr>
        <p:txBody>
          <a:bodyPr wrap="none" lIns="0" tIns="0" rIns="0" bIns="0" rtlCol="0" anchor="t"/>
          <a:lstStyle/>
          <a:p>
            <a:pPr marL="0" indent="0" algn="l">
              <a:lnSpc>
                <a:spcPts val="2600"/>
              </a:lnSpc>
              <a:buNone/>
            </a:pPr>
            <a:r>
              <a:rPr lang="en-US" sz="2050" b="1" dirty="0">
                <a:solidFill>
                  <a:srgbClr val="333F70"/>
                </a:solidFill>
                <a:latin typeface="Unbounded Bold" pitchFamily="34" charset="0"/>
                <a:ea typeface="Unbounded Bold" pitchFamily="34" charset="-122"/>
                <a:cs typeface="Unbounded Bold" pitchFamily="34" charset="-120"/>
              </a:rPr>
              <a:t>Қолданбалар</a:t>
            </a:r>
            <a:endParaRPr lang="en-US" sz="2050" dirty="0"/>
          </a:p>
        </p:txBody>
      </p:sp>
      <p:sp>
        <p:nvSpPr>
          <p:cNvPr id="14" name="Text 10"/>
          <p:cNvSpPr/>
          <p:nvPr/>
        </p:nvSpPr>
        <p:spPr>
          <a:xfrm>
            <a:off x="7537728" y="3993356"/>
            <a:ext cx="6395561" cy="281940"/>
          </a:xfrm>
          <a:prstGeom prst="rect">
            <a:avLst/>
          </a:prstGeom>
          <a:noFill/>
          <a:ln/>
        </p:spPr>
        <p:txBody>
          <a:bodyPr wrap="none" lIns="0" tIns="0" rIns="0" bIns="0" rtlCol="0" anchor="t"/>
          <a:lstStyle/>
          <a:p>
            <a:pPr marL="0" indent="0" algn="l">
              <a:lnSpc>
                <a:spcPts val="2200"/>
              </a:lnSpc>
              <a:buNone/>
            </a:pPr>
            <a:r>
              <a:rPr lang="en-US" sz="1350" dirty="0">
                <a:solidFill>
                  <a:srgbClr val="333F70"/>
                </a:solidFill>
                <a:latin typeface="Open Sans" pitchFamily="34" charset="0"/>
                <a:ea typeface="Open Sans" pitchFamily="34" charset="-122"/>
                <a:cs typeface="Open Sans" pitchFamily="34" charset="-120"/>
              </a:rPr>
              <a:t>Қазақстанда бірнеше мобильді қолданбалар ЭЦҚ функциясын қолдайды:</a:t>
            </a:r>
            <a:endParaRPr lang="en-US" sz="1350" dirty="0"/>
          </a:p>
        </p:txBody>
      </p:sp>
      <p:sp>
        <p:nvSpPr>
          <p:cNvPr id="15" name="Text 11"/>
          <p:cNvSpPr/>
          <p:nvPr/>
        </p:nvSpPr>
        <p:spPr>
          <a:xfrm>
            <a:off x="7537728" y="4433768"/>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eGov Mobile – мемлекеттік қызметтер үшін</a:t>
            </a:r>
            <a:endParaRPr lang="en-US" sz="1350" dirty="0"/>
          </a:p>
        </p:txBody>
      </p:sp>
      <p:sp>
        <p:nvSpPr>
          <p:cNvPr id="16" name="Text 12"/>
          <p:cNvSpPr/>
          <p:nvPr/>
        </p:nvSpPr>
        <p:spPr>
          <a:xfrm>
            <a:off x="7537728" y="4777264"/>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Банктік қолданбалар – қаржылық операциялар үшін</a:t>
            </a:r>
            <a:endParaRPr lang="en-US" sz="1350" dirty="0"/>
          </a:p>
        </p:txBody>
      </p:sp>
      <p:sp>
        <p:nvSpPr>
          <p:cNvPr id="17" name="Text 13"/>
          <p:cNvSpPr/>
          <p:nvPr/>
        </p:nvSpPr>
        <p:spPr>
          <a:xfrm>
            <a:off x="7537728" y="5120759"/>
            <a:ext cx="6395561" cy="281940"/>
          </a:xfrm>
          <a:prstGeom prst="rect">
            <a:avLst/>
          </a:prstGeom>
          <a:noFill/>
          <a:ln/>
        </p:spPr>
        <p:txBody>
          <a:bodyPr wrap="none" lIns="0" tIns="0" rIns="0" bIns="0" rtlCol="0" anchor="t"/>
          <a:lstStyle/>
          <a:p>
            <a:pPr marL="342900" indent="-342900" algn="l">
              <a:lnSpc>
                <a:spcPts val="2200"/>
              </a:lnSpc>
              <a:buSzPct val="100000"/>
              <a:buChar char="•"/>
            </a:pPr>
            <a:r>
              <a:rPr lang="en-US" sz="1350" dirty="0">
                <a:solidFill>
                  <a:srgbClr val="333F70"/>
                </a:solidFill>
                <a:latin typeface="Open Sans" pitchFamily="34" charset="0"/>
                <a:ea typeface="Open Sans" pitchFamily="34" charset="-122"/>
                <a:cs typeface="Open Sans" pitchFamily="34" charset="-120"/>
              </a:rPr>
              <a:t>Корпоративтік қолданбалар – ішкі құжат айналымы үшін</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1649016"/>
            <a:ext cx="13042821" cy="1240155"/>
          </a:xfrm>
          <a:prstGeom prst="rect">
            <a:avLst/>
          </a:prstGeom>
          <a:noFill/>
          <a:ln/>
        </p:spPr>
        <p:txBody>
          <a:bodyPr wrap="square" lIns="0" tIns="0" rIns="0" bIns="0" rtlCol="0" anchor="t"/>
          <a:lstStyle/>
          <a:p>
            <a:pPr marL="0" indent="0" algn="r" rtl="1">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Болашақ технологиялар мен цифрлық Қазақстан көрінісі</a:t>
            </a:r>
            <a:endParaRPr lang="en-US" sz="3900" dirty="0"/>
          </a:p>
        </p:txBody>
      </p:sp>
      <p:pic>
        <p:nvPicPr>
          <p:cNvPr id="3" name="Image 0" descr="preencoded.png"/>
          <p:cNvPicPr>
            <a:picLocks noChangeAspect="1"/>
          </p:cNvPicPr>
          <p:nvPr/>
        </p:nvPicPr>
        <p:blipFill>
          <a:blip r:embed="rId3"/>
          <a:stretch>
            <a:fillRect/>
          </a:stretch>
        </p:blipFill>
        <p:spPr>
          <a:xfrm>
            <a:off x="801410" y="3414713"/>
            <a:ext cx="6434495" cy="2381607"/>
          </a:xfrm>
          <a:prstGeom prst="rect">
            <a:avLst/>
          </a:prstGeom>
        </p:spPr>
      </p:pic>
      <p:pic>
        <p:nvPicPr>
          <p:cNvPr id="4" name="Image 1" descr="preencoded.png"/>
          <p:cNvPicPr>
            <a:picLocks noChangeAspect="1"/>
          </p:cNvPicPr>
          <p:nvPr/>
        </p:nvPicPr>
        <p:blipFill>
          <a:blip r:embed="rId4"/>
          <a:stretch>
            <a:fillRect/>
          </a:stretch>
        </p:blipFill>
        <p:spPr>
          <a:xfrm>
            <a:off x="7394615" y="3414713"/>
            <a:ext cx="6434495" cy="2381607"/>
          </a:xfrm>
          <a:prstGeom prst="rect">
            <a:avLst/>
          </a:prstGeom>
        </p:spPr>
      </p:pic>
      <p:pic>
        <p:nvPicPr>
          <p:cNvPr id="5" name="Image 2" descr="preencoded.png"/>
          <p:cNvPicPr>
            <a:picLocks noChangeAspect="1"/>
          </p:cNvPicPr>
          <p:nvPr/>
        </p:nvPicPr>
        <p:blipFill>
          <a:blip r:embed="rId5"/>
          <a:stretch>
            <a:fillRect/>
          </a:stretch>
        </p:blipFill>
        <p:spPr>
          <a:xfrm>
            <a:off x="801410" y="5955030"/>
            <a:ext cx="13027581" cy="2381607"/>
          </a:xfrm>
          <a:prstGeom prst="rect">
            <a:avLst/>
          </a:prstGeom>
        </p:spPr>
      </p:pic>
      <p:sp>
        <p:nvSpPr>
          <p:cNvPr id="6" name="Text 1"/>
          <p:cNvSpPr/>
          <p:nvPr/>
        </p:nvSpPr>
        <p:spPr>
          <a:xfrm>
            <a:off x="793790" y="868858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Болашақта Қазақстан блокчейн, жасанды интеллект және IoT технологияларын кеңінен қолданатын цифрлық елге айналуға ұмтылуда. ЭЦҚ осы трансформацияның негізгі элементі болып қала береді.</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926550"/>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Қорытынды: ЭЦҚ – сенімді цифрлық әлемнің кілті</a:t>
            </a:r>
            <a:endParaRPr lang="en-US" sz="3900" dirty="0"/>
          </a:p>
        </p:txBody>
      </p:sp>
      <p:sp>
        <p:nvSpPr>
          <p:cNvPr id="4" name="Shape 1"/>
          <p:cNvSpPr/>
          <p:nvPr/>
        </p:nvSpPr>
        <p:spPr>
          <a:xfrm>
            <a:off x="793790" y="4084439"/>
            <a:ext cx="3679031" cy="2111335"/>
          </a:xfrm>
          <a:prstGeom prst="roundRect">
            <a:avLst>
              <a:gd name="adj" fmla="val 3948"/>
            </a:avLst>
          </a:prstGeom>
          <a:solidFill>
            <a:srgbClr val="D6F5EE"/>
          </a:solidFill>
          <a:ln w="7620">
            <a:solidFill>
              <a:srgbClr val="BCDBD4"/>
            </a:solidFill>
            <a:prstDash val="solid"/>
          </a:ln>
        </p:spPr>
        <p:txBody>
          <a:bodyPr/>
          <a:lstStyle/>
          <a:p>
            <a:endParaRPr lang="ru-RU"/>
          </a:p>
        </p:txBody>
      </p:sp>
      <p:sp>
        <p:nvSpPr>
          <p:cNvPr id="5" name="Text 2"/>
          <p:cNvSpPr/>
          <p:nvPr/>
        </p:nvSpPr>
        <p:spPr>
          <a:xfrm>
            <a:off x="999768" y="429041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a:t>
            </a:r>
            <a:endParaRPr lang="en-US" sz="1950" dirty="0"/>
          </a:p>
        </p:txBody>
      </p:sp>
      <p:sp>
        <p:nvSpPr>
          <p:cNvPr id="6" name="Text 3"/>
          <p:cNvSpPr/>
          <p:nvPr/>
        </p:nvSpPr>
        <p:spPr>
          <a:xfrm>
            <a:off x="999768" y="4719638"/>
            <a:ext cx="326707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Криптографиялық қорғаныс арқасында ЭЦҚ құжаттардың шынайылығын және тұтастығын қамтамасыз етеді.</a:t>
            </a:r>
            <a:endParaRPr lang="en-US" sz="1550" dirty="0"/>
          </a:p>
        </p:txBody>
      </p:sp>
      <p:sp>
        <p:nvSpPr>
          <p:cNvPr id="7" name="Shape 4"/>
          <p:cNvSpPr/>
          <p:nvPr/>
        </p:nvSpPr>
        <p:spPr>
          <a:xfrm>
            <a:off x="4671179" y="4084439"/>
            <a:ext cx="3679031" cy="2111335"/>
          </a:xfrm>
          <a:prstGeom prst="roundRect">
            <a:avLst>
              <a:gd name="adj" fmla="val 3948"/>
            </a:avLst>
          </a:prstGeom>
          <a:solidFill>
            <a:srgbClr val="D6F5EE"/>
          </a:solidFill>
          <a:ln w="7620">
            <a:solidFill>
              <a:srgbClr val="BCDBD4"/>
            </a:solidFill>
            <a:prstDash val="solid"/>
          </a:ln>
        </p:spPr>
        <p:txBody>
          <a:bodyPr/>
          <a:lstStyle/>
          <a:p>
            <a:endParaRPr lang="ru-RU"/>
          </a:p>
        </p:txBody>
      </p:sp>
      <p:sp>
        <p:nvSpPr>
          <p:cNvPr id="8" name="Text 5"/>
          <p:cNvSpPr/>
          <p:nvPr/>
        </p:nvSpPr>
        <p:spPr>
          <a:xfrm>
            <a:off x="4877157" y="429041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Ыңғайлылық</a:t>
            </a:r>
            <a:endParaRPr lang="en-US" sz="1950" dirty="0"/>
          </a:p>
        </p:txBody>
      </p:sp>
      <p:sp>
        <p:nvSpPr>
          <p:cNvPr id="9" name="Text 6"/>
          <p:cNvSpPr/>
          <p:nvPr/>
        </p:nvSpPr>
        <p:spPr>
          <a:xfrm>
            <a:off x="4877157" y="4719638"/>
            <a:ext cx="326707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Онлайн қызметтер мен мобильді қолданбалар ЭЦҚ-ны кез келген жерден қолдануға мүмкіндік береді.</a:t>
            </a:r>
            <a:endParaRPr lang="en-US" sz="1550" dirty="0"/>
          </a:p>
        </p:txBody>
      </p:sp>
      <p:sp>
        <p:nvSpPr>
          <p:cNvPr id="10" name="Shape 7"/>
          <p:cNvSpPr/>
          <p:nvPr/>
        </p:nvSpPr>
        <p:spPr>
          <a:xfrm>
            <a:off x="793790" y="6394133"/>
            <a:ext cx="7556421" cy="1476256"/>
          </a:xfrm>
          <a:prstGeom prst="roundRect">
            <a:avLst>
              <a:gd name="adj" fmla="val 5647"/>
            </a:avLst>
          </a:prstGeom>
          <a:solidFill>
            <a:srgbClr val="D6F5EE"/>
          </a:solidFill>
          <a:ln w="7620">
            <a:solidFill>
              <a:srgbClr val="BCDBD4"/>
            </a:solidFill>
            <a:prstDash val="solid"/>
          </a:ln>
        </p:spPr>
        <p:txBody>
          <a:bodyPr/>
          <a:lstStyle/>
          <a:p>
            <a:endParaRPr lang="ru-RU"/>
          </a:p>
        </p:txBody>
      </p:sp>
      <p:sp>
        <p:nvSpPr>
          <p:cNvPr id="11" name="Text 8"/>
          <p:cNvSpPr/>
          <p:nvPr/>
        </p:nvSpPr>
        <p:spPr>
          <a:xfrm>
            <a:off x="999768" y="660011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Тиімділік</a:t>
            </a:r>
            <a:endParaRPr lang="en-US" sz="1950" dirty="0"/>
          </a:p>
        </p:txBody>
      </p:sp>
      <p:sp>
        <p:nvSpPr>
          <p:cNvPr id="12" name="Text 9"/>
          <p:cNvSpPr/>
          <p:nvPr/>
        </p:nvSpPr>
        <p:spPr>
          <a:xfrm>
            <a:off x="999768" y="7029331"/>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Құжат айналымын жылдамдату және қағазсыз процестерге көшу уақыт пен шығындарды үнемдейді.</a:t>
            </a:r>
            <a:endParaRPr lang="en-US" sz="1550" dirty="0"/>
          </a:p>
        </p:txBody>
      </p:sp>
      <p:sp>
        <p:nvSpPr>
          <p:cNvPr id="13" name="Text 10"/>
          <p:cNvSpPr/>
          <p:nvPr/>
        </p:nvSpPr>
        <p:spPr>
          <a:xfrm>
            <a:off x="793790" y="8093631"/>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заманауи цифрлық экономиканың және электрондық үкіметтің негізі болып табылады. Қазақстан ЭЦҚ технологияларын дамытуда үздік тәжірибелерді қолдануда.</a:t>
            </a:r>
            <a:endParaRPr lang="en-US" sz="15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90443" y="701993"/>
            <a:ext cx="13143905" cy="539472"/>
          </a:xfrm>
          <a:prstGeom prst="rect">
            <a:avLst/>
          </a:prstGeom>
          <a:noFill/>
          <a:ln/>
        </p:spPr>
        <p:txBody>
          <a:bodyPr wrap="none" lIns="0" tIns="0" rIns="0" bIns="0" rtlCol="0" anchor="t"/>
          <a:lstStyle/>
          <a:p>
            <a:pPr marL="0" indent="0" algn="l">
              <a:lnSpc>
                <a:spcPts val="4200"/>
              </a:lnSpc>
              <a:buNone/>
            </a:pPr>
            <a:r>
              <a:rPr lang="en-US" sz="3350" b="1" dirty="0">
                <a:solidFill>
                  <a:srgbClr val="333F70"/>
                </a:solidFill>
                <a:latin typeface="Unbounded Bold" pitchFamily="34" charset="0"/>
                <a:ea typeface="Unbounded Bold" pitchFamily="34" charset="-122"/>
                <a:cs typeface="Unbounded Bold" pitchFamily="34" charset="-120"/>
              </a:rPr>
              <a:t>Электрондық цифрлық қолтаңба Қазақстанда</a:t>
            </a:r>
            <a:endParaRPr lang="en-US" sz="3350" dirty="0"/>
          </a:p>
        </p:txBody>
      </p:sp>
      <p:sp>
        <p:nvSpPr>
          <p:cNvPr id="3" name="Text 1"/>
          <p:cNvSpPr/>
          <p:nvPr/>
        </p:nvSpPr>
        <p:spPr>
          <a:xfrm>
            <a:off x="690443" y="1672828"/>
            <a:ext cx="2589252" cy="323612"/>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Құқықтық негіз</a:t>
            </a:r>
            <a:endParaRPr lang="en-US" sz="2000" dirty="0"/>
          </a:p>
        </p:txBody>
      </p:sp>
      <p:sp>
        <p:nvSpPr>
          <p:cNvPr id="4" name="Text 2"/>
          <p:cNvSpPr/>
          <p:nvPr/>
        </p:nvSpPr>
        <p:spPr>
          <a:xfrm>
            <a:off x="690443" y="2168962"/>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«Электрондық құжат және ЭЦҚ туралы» Заң</a:t>
            </a:r>
            <a:endParaRPr lang="en-US" sz="1350" dirty="0"/>
          </a:p>
        </p:txBody>
      </p:sp>
      <p:sp>
        <p:nvSpPr>
          <p:cNvPr id="5" name="Text 3"/>
          <p:cNvSpPr/>
          <p:nvPr/>
        </p:nvSpPr>
        <p:spPr>
          <a:xfrm>
            <a:off x="690443" y="2505551"/>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ҚР Ұлттық куәландырушы орталығы</a:t>
            </a:r>
            <a:endParaRPr lang="en-US" sz="1350" dirty="0"/>
          </a:p>
        </p:txBody>
      </p:sp>
      <p:sp>
        <p:nvSpPr>
          <p:cNvPr id="6" name="Text 4"/>
          <p:cNvSpPr/>
          <p:nvPr/>
        </p:nvSpPr>
        <p:spPr>
          <a:xfrm>
            <a:off x="690443" y="2842141"/>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Аккредиттелген сертификаттау орталықтары</a:t>
            </a:r>
            <a:endParaRPr lang="en-US" sz="1350" dirty="0"/>
          </a:p>
        </p:txBody>
      </p:sp>
      <p:sp>
        <p:nvSpPr>
          <p:cNvPr id="7" name="Text 5"/>
          <p:cNvSpPr/>
          <p:nvPr/>
        </p:nvSpPr>
        <p:spPr>
          <a:xfrm>
            <a:off x="690443" y="3178731"/>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Халықаралық стандарттарға сәйкестік</a:t>
            </a:r>
            <a:endParaRPr lang="en-US" sz="1350" dirty="0"/>
          </a:p>
        </p:txBody>
      </p:sp>
      <p:sp>
        <p:nvSpPr>
          <p:cNvPr id="8" name="Text 6"/>
          <p:cNvSpPr/>
          <p:nvPr/>
        </p:nvSpPr>
        <p:spPr>
          <a:xfrm>
            <a:off x="690443" y="3627477"/>
            <a:ext cx="5339239" cy="323612"/>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Unbounded Bold" pitchFamily="34" charset="0"/>
                <a:ea typeface="Unbounded Bold" pitchFamily="34" charset="-122"/>
                <a:cs typeface="Unbounded Bold" pitchFamily="34" charset="-120"/>
              </a:rPr>
              <a:t>Технологиялық инфрақұрылым</a:t>
            </a:r>
            <a:endParaRPr lang="en-US" sz="2000" dirty="0"/>
          </a:p>
        </p:txBody>
      </p:sp>
      <p:sp>
        <p:nvSpPr>
          <p:cNvPr id="9" name="Text 7"/>
          <p:cNvSpPr/>
          <p:nvPr/>
        </p:nvSpPr>
        <p:spPr>
          <a:xfrm>
            <a:off x="690443" y="4123611"/>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Бұлтты ЭЦҚ қызметтері</a:t>
            </a:r>
            <a:endParaRPr lang="en-US" sz="1350" dirty="0"/>
          </a:p>
        </p:txBody>
      </p:sp>
      <p:sp>
        <p:nvSpPr>
          <p:cNvPr id="10" name="Text 8"/>
          <p:cNvSpPr/>
          <p:nvPr/>
        </p:nvSpPr>
        <p:spPr>
          <a:xfrm>
            <a:off x="690443" y="4460200"/>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Биометриялық растау жүйелері</a:t>
            </a:r>
            <a:endParaRPr lang="en-US" sz="1350" dirty="0"/>
          </a:p>
        </p:txBody>
      </p:sp>
      <p:sp>
        <p:nvSpPr>
          <p:cNvPr id="11" name="Text 9"/>
          <p:cNvSpPr/>
          <p:nvPr/>
        </p:nvSpPr>
        <p:spPr>
          <a:xfrm>
            <a:off x="690443" y="4796790"/>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Мобильді платформалар</a:t>
            </a:r>
            <a:endParaRPr lang="en-US" sz="1350" dirty="0"/>
          </a:p>
        </p:txBody>
      </p:sp>
      <p:sp>
        <p:nvSpPr>
          <p:cNvPr id="12" name="Text 10"/>
          <p:cNvSpPr/>
          <p:nvPr/>
        </p:nvSpPr>
        <p:spPr>
          <a:xfrm>
            <a:off x="690443" y="5133380"/>
            <a:ext cx="6414254" cy="276225"/>
          </a:xfrm>
          <a:prstGeom prst="rect">
            <a:avLst/>
          </a:prstGeom>
          <a:noFill/>
          <a:ln/>
        </p:spPr>
        <p:txBody>
          <a:bodyPr wrap="none" lIns="0" tIns="0" rIns="0" bIns="0" rtlCol="0" anchor="t"/>
          <a:lstStyle/>
          <a:p>
            <a:pPr marL="342900" indent="-342900" algn="l">
              <a:lnSpc>
                <a:spcPts val="2150"/>
              </a:lnSpc>
              <a:buSzPct val="100000"/>
              <a:buChar char="•"/>
            </a:pPr>
            <a:r>
              <a:rPr lang="en-US" sz="1350" dirty="0">
                <a:solidFill>
                  <a:srgbClr val="333F70"/>
                </a:solidFill>
                <a:latin typeface="Open Sans" pitchFamily="34" charset="0"/>
                <a:ea typeface="Open Sans" pitchFamily="34" charset="-122"/>
                <a:cs typeface="Open Sans" pitchFamily="34" charset="-120"/>
              </a:rPr>
              <a:t>24/7 техникалық қолдау</a:t>
            </a:r>
            <a:endParaRPr lang="en-US" sz="1350" dirty="0"/>
          </a:p>
        </p:txBody>
      </p:sp>
      <p:pic>
        <p:nvPicPr>
          <p:cNvPr id="13" name="Image 0" descr="preencoded.png"/>
          <p:cNvPicPr>
            <a:picLocks noChangeAspect="1"/>
          </p:cNvPicPr>
          <p:nvPr/>
        </p:nvPicPr>
        <p:blipFill>
          <a:blip r:embed="rId3"/>
          <a:stretch>
            <a:fillRect/>
          </a:stretch>
        </p:blipFill>
        <p:spPr>
          <a:xfrm>
            <a:off x="7533323" y="1694498"/>
            <a:ext cx="6414254" cy="6414254"/>
          </a:xfrm>
          <a:prstGeom prst="rect">
            <a:avLst/>
          </a:prstGeom>
        </p:spPr>
      </p:pic>
      <p:sp>
        <p:nvSpPr>
          <p:cNvPr id="14" name="Text 11"/>
          <p:cNvSpPr/>
          <p:nvPr/>
        </p:nvSpPr>
        <p:spPr>
          <a:xfrm>
            <a:off x="7533323" y="8302943"/>
            <a:ext cx="6414254" cy="828675"/>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Қазақстандағы ЭЦҚ жүйесі қауіпсіздік пен ыңғайлылықты қамтамасыз етеді. Дамыған құқықтық база мен заманауи технологиялық инфрақұрылым ЭЦҚ-ны кеңінен қолдануға мүмкіндік береді.</a:t>
            </a:r>
            <a:endParaRPr lang="en-US" sz="1350" dirty="0"/>
          </a:p>
        </p:txBody>
      </p:sp>
      <p:sp>
        <p:nvSpPr>
          <p:cNvPr id="15" name="Text 12"/>
          <p:cNvSpPr/>
          <p:nvPr/>
        </p:nvSpPr>
        <p:spPr>
          <a:xfrm>
            <a:off x="7533323" y="9286875"/>
            <a:ext cx="6414254" cy="828675"/>
          </a:xfrm>
          <a:prstGeom prst="rect">
            <a:avLst/>
          </a:prstGeom>
          <a:noFill/>
          <a:ln/>
        </p:spPr>
        <p:txBody>
          <a:bodyPr wrap="square" lIns="0" tIns="0" rIns="0" bIns="0" rtlCol="0" anchor="t"/>
          <a:lstStyle/>
          <a:p>
            <a:pPr marL="0" indent="0" algn="l">
              <a:lnSpc>
                <a:spcPts val="2150"/>
              </a:lnSpc>
              <a:buNone/>
            </a:pPr>
            <a:r>
              <a:rPr lang="en-US" sz="1350" dirty="0">
                <a:solidFill>
                  <a:srgbClr val="333F70"/>
                </a:solidFill>
                <a:latin typeface="Open Sans" pitchFamily="34" charset="0"/>
                <a:ea typeface="Open Sans" pitchFamily="34" charset="-122"/>
                <a:cs typeface="Open Sans" pitchFamily="34" charset="-120"/>
              </a:rPr>
              <a:t>ЭЦҚ технологиялары үнемі дамып, жаңа мүмкіндіктер ұсынуда. Болашақта биометрия, жасанды интеллект және блокчейн интеграциясы ЭЦҚ жүйесін одан әрі жетілдіреді.</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2191</Words>
  <Application>Microsoft Office PowerPoint</Application>
  <PresentationFormat>Произвольный</PresentationFormat>
  <Paragraphs>299</Paragraphs>
  <Slides>39</Slides>
  <Notes>38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39</vt:i4>
      </vt:variant>
    </vt:vector>
  </HeadingPairs>
  <TitlesOfParts>
    <vt:vector size="45"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2026-01-18T16:02:05Z</dcterms:created>
  <dcterms:modified xsi:type="dcterms:W3CDTF">2026-11-03T19:40:14Z</dcterms:modified>
</cp:coreProperties>
</file>