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2"/>
  </p:notesMasterIdLst>
  <p:sldIdLst>
    <p:sldId id="300" r:id="rId2"/>
    <p:sldId id="256" r:id="rId3"/>
    <p:sldId id="257" r:id="rId4"/>
    <p:sldId id="258" r:id="rId5"/>
    <p:sldId id="259" r:id="rId6"/>
    <p:sldId id="260" r:id="rId7"/>
    <p:sldId id="261" r:id="rId8"/>
    <p:sldId id="262" r:id="rId9"/>
    <p:sldId id="263" r:id="rId10"/>
    <p:sldId id="264" r:id="rId11"/>
    <p:sldId id="265" r:id="rId12"/>
    <p:sldId id="266" r:id="rId13"/>
    <p:sldId id="267"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14630400" cy="10972800"/>
  <p:notesSz cx="10972800" cy="14630400"/>
  <p:embeddedFontLst>
    <p:embeddedFont>
      <p:font typeface="Open Sans" pitchFamily="2" charset="0"/>
      <p:regular r:id="rId43"/>
      <p:bold r:id="rId44"/>
      <p:italic r:id="rId45"/>
      <p:boldItalic r:id="rId46"/>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9" d="100"/>
          <a:sy n="59" d="100"/>
        </p:scale>
        <p:origin x="1066"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55965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txBody>
          <a:bodyPr/>
          <a:lstStyle/>
          <a:p>
            <a:endParaRPr lang="ru-RU"/>
          </a:p>
        </p:txBody>
      </p:sp>
      <p:sp>
        <p:nvSpPr>
          <p:cNvPr id="3" name="Shape 1"/>
          <p:cNvSpPr/>
          <p:nvPr/>
        </p:nvSpPr>
        <p:spPr>
          <a:xfrm>
            <a:off x="0" y="0"/>
            <a:ext cx="14630400" cy="10972800"/>
          </a:xfrm>
          <a:prstGeom prst="rect">
            <a:avLst/>
          </a:prstGeom>
          <a:solidFill>
            <a:srgbClr val="FFFFFF"/>
          </a:solidFill>
          <a:ln/>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lide 3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lide 3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lide 3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lide 3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lide 3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lide 3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lide 3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lide 3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lide 3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lide 3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lide 4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1795781"/>
            <a:ext cx="12435840" cy="3820160"/>
          </a:xfrm>
        </p:spPr>
        <p:txBody>
          <a:bodyPr anchor="b"/>
          <a:lstStyle>
            <a:lvl1pPr algn="ctr">
              <a:defRPr sz="7200"/>
            </a:lvl1pPr>
          </a:lstStyle>
          <a:p>
            <a:r>
              <a:rPr lang="ru-RU"/>
              <a:t>Образец заголовка</a:t>
            </a:r>
            <a:endParaRPr lang="en-US" dirty="0"/>
          </a:p>
        </p:txBody>
      </p:sp>
      <p:sp>
        <p:nvSpPr>
          <p:cNvPr id="3" name="Subtitle 2"/>
          <p:cNvSpPr>
            <a:spLocks noGrp="1"/>
          </p:cNvSpPr>
          <p:nvPr>
            <p:ph type="subTitle" idx="1"/>
          </p:nvPr>
        </p:nvSpPr>
        <p:spPr>
          <a:xfrm>
            <a:off x="1828800" y="5763261"/>
            <a:ext cx="10972800" cy="2649219"/>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B708CAD-A79B-4FF2-A2AD-8FFCB2A3D2EB}" type="datetimeFigureOut">
              <a:rPr lang="ru-RU" smtClean="0"/>
              <a:t>04.11.2026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123815347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4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13.sv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9.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1.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3.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svg"/><Relationship Id="rId2" Type="http://schemas.openxmlformats.org/officeDocument/2006/relationships/notesSlide" Target="../notesSlides/notesSlide22.xml"/><Relationship Id="rId1" Type="http://schemas.openxmlformats.org/officeDocument/2006/relationships/slideLayout" Target="../slideLayouts/slideLayout24.xml"/><Relationship Id="rId6" Type="http://schemas.openxmlformats.org/officeDocument/2006/relationships/image" Target="../media/image37.sv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svg"/><Relationship Id="rId4" Type="http://schemas.openxmlformats.org/officeDocument/2006/relationships/image" Target="../media/image35.svg"/><Relationship Id="rId9" Type="http://schemas.openxmlformats.org/officeDocument/2006/relationships/image" Target="../media/image40.png"/><Relationship Id="rId14" Type="http://schemas.openxmlformats.org/officeDocument/2006/relationships/image" Target="../media/image45.sv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26.xml"/><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8" Type="http://schemas.openxmlformats.org/officeDocument/2006/relationships/image" Target="../media/image54.svg"/><Relationship Id="rId13" Type="http://schemas.openxmlformats.org/officeDocument/2006/relationships/image" Target="../media/image59.png"/><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image" Target="../media/image58.svg"/><Relationship Id="rId2" Type="http://schemas.openxmlformats.org/officeDocument/2006/relationships/notesSlide" Target="../notesSlides/notesSlide25.xml"/><Relationship Id="rId1" Type="http://schemas.openxmlformats.org/officeDocument/2006/relationships/slideLayout" Target="../slideLayouts/slideLayout27.xml"/><Relationship Id="rId6" Type="http://schemas.openxmlformats.org/officeDocument/2006/relationships/image" Target="../media/image52.svg"/><Relationship Id="rId11" Type="http://schemas.openxmlformats.org/officeDocument/2006/relationships/image" Target="../media/image57.png"/><Relationship Id="rId5" Type="http://schemas.openxmlformats.org/officeDocument/2006/relationships/image" Target="../media/image51.png"/><Relationship Id="rId15" Type="http://schemas.openxmlformats.org/officeDocument/2006/relationships/image" Target="../media/image61.png"/><Relationship Id="rId10" Type="http://schemas.openxmlformats.org/officeDocument/2006/relationships/image" Target="../media/image56.svg"/><Relationship Id="rId4" Type="http://schemas.openxmlformats.org/officeDocument/2006/relationships/image" Target="../media/image50.svg"/><Relationship Id="rId9" Type="http://schemas.openxmlformats.org/officeDocument/2006/relationships/image" Target="../media/image55.png"/><Relationship Id="rId14" Type="http://schemas.openxmlformats.org/officeDocument/2006/relationships/image" Target="../media/image60.svg"/></Relationships>
</file>

<file path=ppt/slides/_rels/slide27.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notesSlide" Target="../notesSlides/notesSlide26.xml"/><Relationship Id="rId1" Type="http://schemas.openxmlformats.org/officeDocument/2006/relationships/slideLayout" Target="../slideLayouts/slideLayout28.xml"/><Relationship Id="rId6" Type="http://schemas.openxmlformats.org/officeDocument/2006/relationships/image" Target="../media/image65.svg"/><Relationship Id="rId5" Type="http://schemas.openxmlformats.org/officeDocument/2006/relationships/image" Target="../media/image64.svg"/><Relationship Id="rId4" Type="http://schemas.openxmlformats.org/officeDocument/2006/relationships/image" Target="../media/image63.sv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8.xml"/><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9.xml"/><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0.xml"/><Relationship Id="rId1" Type="http://schemas.openxmlformats.org/officeDocument/2006/relationships/slideLayout" Target="../slideLayouts/slideLayout32.xml"/><Relationship Id="rId6" Type="http://schemas.openxmlformats.org/officeDocument/2006/relationships/image" Target="../media/image10.png"/><Relationship Id="rId5" Type="http://schemas.openxmlformats.org/officeDocument/2006/relationships/image" Target="../media/image70.png"/><Relationship Id="rId4" Type="http://schemas.openxmlformats.org/officeDocument/2006/relationships/image" Target="../media/image69.png"/></Relationships>
</file>

<file path=ppt/slides/_rels/slide3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1.xml"/><Relationship Id="rId1" Type="http://schemas.openxmlformats.org/officeDocument/2006/relationships/slideLayout" Target="../slideLayouts/slideLayout33.xml"/></Relationships>
</file>

<file path=ppt/slides/_rels/slide33.xml.rels><?xml version="1.0" encoding="UTF-8" standalone="yes"?>
<Relationships xmlns="http://schemas.openxmlformats.org/package/2006/relationships"><Relationship Id="rId8" Type="http://schemas.openxmlformats.org/officeDocument/2006/relationships/image" Target="../media/image77.svg"/><Relationship Id="rId13" Type="http://schemas.openxmlformats.org/officeDocument/2006/relationships/image" Target="../media/image82.png"/><Relationship Id="rId3" Type="http://schemas.openxmlformats.org/officeDocument/2006/relationships/image" Target="../media/image72.png"/><Relationship Id="rId7" Type="http://schemas.openxmlformats.org/officeDocument/2006/relationships/image" Target="../media/image76.png"/><Relationship Id="rId12" Type="http://schemas.openxmlformats.org/officeDocument/2006/relationships/image" Target="../media/image81.svg"/><Relationship Id="rId2" Type="http://schemas.openxmlformats.org/officeDocument/2006/relationships/notesSlide" Target="../notesSlides/notesSlide32.xml"/><Relationship Id="rId1" Type="http://schemas.openxmlformats.org/officeDocument/2006/relationships/slideLayout" Target="../slideLayouts/slideLayout34.xml"/><Relationship Id="rId6" Type="http://schemas.openxmlformats.org/officeDocument/2006/relationships/image" Target="../media/image75.svg"/><Relationship Id="rId11" Type="http://schemas.openxmlformats.org/officeDocument/2006/relationships/image" Target="../media/image80.png"/><Relationship Id="rId5" Type="http://schemas.openxmlformats.org/officeDocument/2006/relationships/image" Target="../media/image74.png"/><Relationship Id="rId10" Type="http://schemas.openxmlformats.org/officeDocument/2006/relationships/image" Target="../media/image79.svg"/><Relationship Id="rId4" Type="http://schemas.openxmlformats.org/officeDocument/2006/relationships/image" Target="../media/image73.svg"/><Relationship Id="rId9" Type="http://schemas.openxmlformats.org/officeDocument/2006/relationships/image" Target="../media/image78.png"/><Relationship Id="rId14" Type="http://schemas.openxmlformats.org/officeDocument/2006/relationships/image" Target="../media/image83.svg"/></Relationships>
</file>

<file path=ppt/slides/_rels/slide3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3.xml"/><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3" Type="http://schemas.openxmlformats.org/officeDocument/2006/relationships/image" Target="../media/image85.svg"/><Relationship Id="rId2" Type="http://schemas.openxmlformats.org/officeDocument/2006/relationships/notesSlide" Target="../notesSlides/notesSlide34.xml"/><Relationship Id="rId1" Type="http://schemas.openxmlformats.org/officeDocument/2006/relationships/slideLayout" Target="../slideLayouts/slideLayout36.xml"/><Relationship Id="rId6" Type="http://schemas.openxmlformats.org/officeDocument/2006/relationships/image" Target="../media/image88.svg"/><Relationship Id="rId5" Type="http://schemas.openxmlformats.org/officeDocument/2006/relationships/image" Target="../media/image87.svg"/><Relationship Id="rId4" Type="http://schemas.openxmlformats.org/officeDocument/2006/relationships/image" Target="../media/image86.svg"/></Relationships>
</file>

<file path=ppt/slides/_rels/slide36.xml.rels><?xml version="1.0" encoding="UTF-8" standalone="yes"?>
<Relationships xmlns="http://schemas.openxmlformats.org/package/2006/relationships"><Relationship Id="rId8" Type="http://schemas.openxmlformats.org/officeDocument/2006/relationships/image" Target="../media/image91.sv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93.svg"/><Relationship Id="rId2" Type="http://schemas.openxmlformats.org/officeDocument/2006/relationships/notesSlide" Target="../notesSlides/notesSlide35.xml"/><Relationship Id="rId1" Type="http://schemas.openxmlformats.org/officeDocument/2006/relationships/slideLayout" Target="../slideLayouts/slideLayout37.xml"/><Relationship Id="rId6" Type="http://schemas.openxmlformats.org/officeDocument/2006/relationships/image" Target="../media/image90.sv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10.png"/><Relationship Id="rId10" Type="http://schemas.openxmlformats.org/officeDocument/2006/relationships/image" Target="../media/image92.svg"/><Relationship Id="rId4" Type="http://schemas.openxmlformats.org/officeDocument/2006/relationships/image" Target="../media/image89.svg"/><Relationship Id="rId9" Type="http://schemas.openxmlformats.org/officeDocument/2006/relationships/image" Target="../media/image40.png"/><Relationship Id="rId14" Type="http://schemas.openxmlformats.org/officeDocument/2006/relationships/image" Target="../media/image94.svg"/></Relationships>
</file>

<file path=ppt/slides/_rels/slide3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6.xml"/><Relationship Id="rId1" Type="http://schemas.openxmlformats.org/officeDocument/2006/relationships/slideLayout" Target="../slideLayouts/slideLayout38.xml"/></Relationships>
</file>

<file path=ppt/slides/_rels/slide3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7.xml"/><Relationship Id="rId1" Type="http://schemas.openxmlformats.org/officeDocument/2006/relationships/slideLayout" Target="../slideLayouts/slideLayout39.xml"/><Relationship Id="rId5" Type="http://schemas.openxmlformats.org/officeDocument/2006/relationships/image" Target="../media/image98.png"/><Relationship Id="rId4" Type="http://schemas.openxmlformats.org/officeDocument/2006/relationships/image" Target="../media/image97.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0.xml"/></Relationships>
</file>

<file path=ppt/slides/_rels/slide4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39.xml"/><Relationship Id="rId1" Type="http://schemas.openxmlformats.org/officeDocument/2006/relationships/slideLayout" Target="../slideLayouts/slideLayout41.xml"/><Relationship Id="rId5" Type="http://schemas.openxmlformats.org/officeDocument/2006/relationships/image" Target="../media/image101.png"/><Relationship Id="rId4" Type="http://schemas.openxmlformats.org/officeDocument/2006/relationships/image" Target="../media/image10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10972800"/>
          </a:xfrm>
          <a:prstGeom prst="rect">
            <a:avLst/>
          </a:prstGeom>
        </p:spPr>
      </p:pic>
      <p:sp>
        <p:nvSpPr>
          <p:cNvPr id="6" name="Заголовок 5"/>
          <p:cNvSpPr txBox="1">
            <a:spLocks noGrp="1"/>
          </p:cNvSpPr>
          <p:nvPr>
            <p:ph type="ctrTitle"/>
          </p:nvPr>
        </p:nvSpPr>
        <p:spPr>
          <a:xfrm>
            <a:off x="2889013" y="4454091"/>
            <a:ext cx="9319465" cy="1717393"/>
          </a:xfrm>
          <a:prstGeom prst="rect">
            <a:avLst/>
          </a:prstGeom>
          <a:noFill/>
        </p:spPr>
        <p:txBody>
          <a:bodyPr wrap="square" rtlCol="0">
            <a:spAutoFit/>
          </a:bodyPr>
          <a:lstStyle/>
          <a:p>
            <a:r>
              <a:rPr lang="kk-KZ" sz="5280"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Техникалық құралдар және ақпаратты қорғау әдістері</a:t>
            </a:r>
            <a:endParaRPr lang="ru-RU" sz="3360" b="1"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30954" y="2314265"/>
            <a:ext cx="5014672" cy="1137377"/>
          </a:xfrm>
          <a:prstGeom prst="rect">
            <a:avLst/>
          </a:prstGeom>
        </p:spPr>
      </p:pic>
      <p:sp>
        <p:nvSpPr>
          <p:cNvPr id="2" name="TextBox 1"/>
          <p:cNvSpPr txBox="1"/>
          <p:nvPr/>
        </p:nvSpPr>
        <p:spPr>
          <a:xfrm>
            <a:off x="3916678" y="6171482"/>
            <a:ext cx="8702041" cy="1458861"/>
          </a:xfrm>
          <a:prstGeom prst="rect">
            <a:avLst/>
          </a:prstGeom>
          <a:noFill/>
        </p:spPr>
        <p:txBody>
          <a:bodyPr wrap="square" rtlCol="0">
            <a:spAutoFit/>
          </a:bodyPr>
          <a:lstStyle/>
          <a:p>
            <a:pPr algn="ctr"/>
            <a:r>
              <a:rPr lang="ru-RU" sz="2160" b="1" dirty="0">
                <a:solidFill>
                  <a:schemeClr val="bg1"/>
                </a:solidFill>
                <a:latin typeface="Times New Roman" panose="02020603050405020304" pitchFamily="18" charset="0"/>
                <a:cs typeface="Times New Roman" panose="02020603050405020304" pitchFamily="18" charset="0"/>
              </a:rPr>
              <a:t>Ержан </a:t>
            </a:r>
            <a:r>
              <a:rPr lang="ru-RU" sz="2160" b="1" dirty="0" err="1">
                <a:solidFill>
                  <a:schemeClr val="bg1"/>
                </a:solidFill>
                <a:latin typeface="Times New Roman" panose="02020603050405020304" pitchFamily="18" charset="0"/>
                <a:cs typeface="Times New Roman" panose="02020603050405020304" pitchFamily="18" charset="0"/>
              </a:rPr>
              <a:t>Асел</a:t>
            </a:r>
            <a:r>
              <a:rPr lang="ru-RU" sz="2160" b="1" dirty="0">
                <a:solidFill>
                  <a:schemeClr val="bg1"/>
                </a:solidFill>
                <a:latin typeface="Times New Roman" panose="02020603050405020304" pitchFamily="18" charset="0"/>
                <a:cs typeface="Times New Roman" panose="02020603050405020304" pitchFamily="18" charset="0"/>
              </a:rPr>
              <a:t> </a:t>
            </a:r>
            <a:r>
              <a:rPr lang="ru-RU" sz="2160" b="1" dirty="0" err="1">
                <a:solidFill>
                  <a:schemeClr val="bg1"/>
                </a:solidFill>
                <a:latin typeface="Times New Roman" panose="02020603050405020304" pitchFamily="18" charset="0"/>
                <a:cs typeface="Times New Roman" panose="02020603050405020304" pitchFamily="18" charset="0"/>
              </a:rPr>
              <a:t>Ануаркызы</a:t>
            </a:r>
            <a:r>
              <a:rPr lang="ru-RU" sz="2160" b="1" dirty="0">
                <a:solidFill>
                  <a:schemeClr val="bg1"/>
                </a:solidFill>
                <a:latin typeface="Times New Roman" panose="02020603050405020304" pitchFamily="18" charset="0"/>
                <a:cs typeface="Times New Roman" panose="02020603050405020304" pitchFamily="18" charset="0"/>
              </a:rPr>
              <a:t>,</a:t>
            </a:r>
            <a:r>
              <a:rPr lang="en-US" sz="2160" b="1" dirty="0">
                <a:solidFill>
                  <a:schemeClr val="bg1"/>
                </a:solidFill>
                <a:latin typeface="Times New Roman" panose="02020603050405020304" pitchFamily="18" charset="0"/>
                <a:cs typeface="Times New Roman" panose="02020603050405020304" pitchFamily="18" charset="0"/>
              </a:rPr>
              <a:t>Ph.D.</a:t>
            </a:r>
            <a:r>
              <a:rPr lang="ru-RU" sz="2160" b="1" dirty="0">
                <a:solidFill>
                  <a:schemeClr val="bg1"/>
                </a:solidFill>
                <a:latin typeface="Times New Roman" panose="02020603050405020304" pitchFamily="18" charset="0"/>
                <a:cs typeface="Times New Roman" panose="02020603050405020304" pitchFamily="18" charset="0"/>
              </a:rPr>
              <a:t>, </a:t>
            </a:r>
            <a:r>
              <a:rPr lang="ru-RU" sz="2160" b="1" dirty="0" err="1">
                <a:solidFill>
                  <a:schemeClr val="bg1"/>
                </a:solidFill>
                <a:latin typeface="Times New Roman" panose="02020603050405020304" pitchFamily="18" charset="0"/>
                <a:cs typeface="Times New Roman" panose="02020603050405020304" pitchFamily="18" charset="0"/>
              </a:rPr>
              <a:t>қауымдастырылған</a:t>
            </a:r>
            <a:r>
              <a:rPr lang="ru-RU" sz="2160" b="1" dirty="0">
                <a:solidFill>
                  <a:schemeClr val="bg1"/>
                </a:solidFill>
                <a:latin typeface="Times New Roman" panose="02020603050405020304" pitchFamily="18" charset="0"/>
                <a:cs typeface="Times New Roman" panose="02020603050405020304" pitchFamily="18" charset="0"/>
              </a:rPr>
              <a:t> профессор</a:t>
            </a:r>
            <a:br>
              <a:rPr lang="en-US" sz="2160" b="1" dirty="0">
                <a:latin typeface="Times New Roman" panose="02020603050405020304" pitchFamily="18" charset="0"/>
                <a:cs typeface="Times New Roman" panose="02020603050405020304" pitchFamily="18" charset="0"/>
              </a:rPr>
            </a:br>
            <a:br>
              <a:rPr lang="ru-RU" sz="2160" b="1" dirty="0">
                <a:latin typeface="Times New Roman" panose="02020603050405020304" pitchFamily="18" charset="0"/>
                <a:cs typeface="Times New Roman" panose="02020603050405020304" pitchFamily="18" charset="0"/>
              </a:rPr>
            </a:br>
            <a:r>
              <a:rPr lang="en-US" sz="2400" b="1" dirty="0" err="1"/>
              <a:t>Assel.yerzhan@satbayev.university</a:t>
            </a:r>
            <a:br>
              <a:rPr lang="en-US" sz="2160" b="1" dirty="0">
                <a:latin typeface="Times New Roman" panose="02020603050405020304" pitchFamily="18" charset="0"/>
                <a:cs typeface="Times New Roman" panose="02020603050405020304" pitchFamily="18" charset="0"/>
              </a:rPr>
            </a:br>
            <a:endParaRPr lang="ru-RU" sz="216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7840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3772376"/>
            <a:ext cx="7556421" cy="1860233"/>
          </a:xfrm>
          <a:prstGeom prst="rect">
            <a:avLst/>
          </a:prstGeom>
          <a:noFill/>
          <a:ln/>
        </p:spPr>
        <p:txBody>
          <a:bodyPr wrap="square" lIns="0" tIns="0" rIns="0" bIns="0" rtlCol="0" anchor="t"/>
          <a:lstStyle/>
          <a:p>
            <a:pPr marL="0" indent="0" algn="ctr">
              <a:lnSpc>
                <a:spcPts val="4850"/>
              </a:lnSpc>
              <a:buNone/>
            </a:pPr>
            <a:r>
              <a:rPr lang="en-US" sz="3900" b="1" dirty="0">
                <a:solidFill>
                  <a:srgbClr val="333F70"/>
                </a:solidFill>
                <a:latin typeface="Times New Roman" panose="02020603050405020304" pitchFamily="18" charset="0"/>
                <a:ea typeface="Unbounded Bold" pitchFamily="34" charset="-122"/>
                <a:cs typeface="Times New Roman" panose="02020603050405020304" pitchFamily="18" charset="0"/>
              </a:rPr>
              <a:t>Ақпараттық қауіп-қатерлер мен қауіпсіздік саясаты</a:t>
            </a:r>
            <a:endParaRPr lang="en-US" sz="39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6" name="Text 2"/>
          <p:cNvSpPr/>
          <p:nvPr/>
        </p:nvSpPr>
        <p:spPr>
          <a:xfrm>
            <a:off x="6280190" y="4308634"/>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негіздері</a:t>
            </a:r>
            <a:endParaRPr lang="en-US" sz="3900" dirty="0"/>
          </a:p>
        </p:txBody>
      </p:sp>
      <p:sp>
        <p:nvSpPr>
          <p:cNvPr id="7" name="Text 3"/>
          <p:cNvSpPr/>
          <p:nvPr/>
        </p:nvSpPr>
        <p:spPr>
          <a:xfrm>
            <a:off x="6280190" y="5846445"/>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қауіпсіздік – бұл заманауи қоғамның іргетасы. Мемлекеттік және жеке секторлардағы ақпараттық ресурстарды қорғау, киберкеңістіктің тұрақтылығын қамтамасыз ету және цифрлық экономиканың дамуына негіз жасау үшін ақпараттық қауіпсіздік негіздерін түсіну өте маңызды.</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2341007"/>
            <a:ext cx="11891486"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дегеніміз не?</a:t>
            </a:r>
            <a:endParaRPr lang="en-US" sz="3900" dirty="0"/>
          </a:p>
        </p:txBody>
      </p:sp>
      <p:pic>
        <p:nvPicPr>
          <p:cNvPr id="3" name="Image 0" descr="preencoded.png"/>
          <p:cNvPicPr>
            <a:picLocks noChangeAspect="1"/>
          </p:cNvPicPr>
          <p:nvPr/>
        </p:nvPicPr>
        <p:blipFill>
          <a:blip r:embed="rId3"/>
          <a:stretch>
            <a:fillRect/>
          </a:stretch>
        </p:blipFill>
        <p:spPr>
          <a:xfrm>
            <a:off x="793790" y="3481983"/>
            <a:ext cx="4926568" cy="4926568"/>
          </a:xfrm>
          <a:prstGeom prst="rect">
            <a:avLst/>
          </a:prstGeom>
        </p:spPr>
      </p:pic>
      <p:sp>
        <p:nvSpPr>
          <p:cNvPr id="4" name="Text 1"/>
          <p:cNvSpPr/>
          <p:nvPr/>
        </p:nvSpPr>
        <p:spPr>
          <a:xfrm>
            <a:off x="6212086" y="3457099"/>
            <a:ext cx="3270647"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Негізгі анықтама</a:t>
            </a:r>
            <a:endParaRPr lang="en-US" sz="2300" dirty="0"/>
          </a:p>
        </p:txBody>
      </p:sp>
      <p:sp>
        <p:nvSpPr>
          <p:cNvPr id="5" name="Text 2"/>
          <p:cNvSpPr/>
          <p:nvPr/>
        </p:nvSpPr>
        <p:spPr>
          <a:xfrm>
            <a:off x="6212086" y="4027527"/>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қауіпсіздік – мемлекеттік және жеке ақпараттық ресурстарды заңсыз қол жеткізуден, өзгертуден, жоюдан және басқа да қауіпті әрекеттерден қорғаудың кешенді жүйесі.</a:t>
            </a:r>
            <a:endParaRPr lang="en-US" sz="1550" dirty="0"/>
          </a:p>
        </p:txBody>
      </p:sp>
      <p:sp>
        <p:nvSpPr>
          <p:cNvPr id="6" name="Text 3"/>
          <p:cNvSpPr/>
          <p:nvPr/>
        </p:nvSpPr>
        <p:spPr>
          <a:xfrm>
            <a:off x="6212086" y="5178504"/>
            <a:ext cx="2766179"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Үш негізгі қағида:</a:t>
            </a:r>
            <a:endParaRPr lang="en-US" sz="1950" dirty="0"/>
          </a:p>
        </p:txBody>
      </p:sp>
      <p:sp>
        <p:nvSpPr>
          <p:cNvPr id="7" name="Text 4"/>
          <p:cNvSpPr/>
          <p:nvPr/>
        </p:nvSpPr>
        <p:spPr>
          <a:xfrm>
            <a:off x="6212086" y="5687020"/>
            <a:ext cx="7632025"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Құпиялылық</a:t>
            </a:r>
            <a:r>
              <a:rPr lang="en-US" sz="1550" dirty="0">
                <a:solidFill>
                  <a:srgbClr val="333F70"/>
                </a:solidFill>
                <a:latin typeface="Open Sans" pitchFamily="34" charset="0"/>
                <a:ea typeface="Open Sans" pitchFamily="34" charset="-122"/>
                <a:cs typeface="Open Sans" pitchFamily="34" charset="-120"/>
              </a:rPr>
              <a:t> – ақпаратқа тек рұқсаты бар адамдар ғана қол жеткізе алады</a:t>
            </a:r>
            <a:endParaRPr lang="en-US" sz="1550" dirty="0"/>
          </a:p>
        </p:txBody>
      </p:sp>
      <p:sp>
        <p:nvSpPr>
          <p:cNvPr id="8" name="Text 5"/>
          <p:cNvSpPr/>
          <p:nvPr/>
        </p:nvSpPr>
        <p:spPr>
          <a:xfrm>
            <a:off x="6212086" y="6391513"/>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Тұтастық</a:t>
            </a:r>
            <a:r>
              <a:rPr lang="en-US" sz="1550" dirty="0">
                <a:solidFill>
                  <a:srgbClr val="333F70"/>
                </a:solidFill>
                <a:latin typeface="Open Sans" pitchFamily="34" charset="0"/>
                <a:ea typeface="Open Sans" pitchFamily="34" charset="-122"/>
                <a:cs typeface="Open Sans" pitchFamily="34" charset="-120"/>
              </a:rPr>
              <a:t> – ақпарат өзгеріссіз және дәл сақталады</a:t>
            </a:r>
            <a:endParaRPr lang="en-US" sz="1550" dirty="0"/>
          </a:p>
        </p:txBody>
      </p:sp>
      <p:sp>
        <p:nvSpPr>
          <p:cNvPr id="9" name="Text 6"/>
          <p:cNvSpPr/>
          <p:nvPr/>
        </p:nvSpPr>
        <p:spPr>
          <a:xfrm>
            <a:off x="6212086" y="6778466"/>
            <a:ext cx="7632025"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Қолжетімділік</a:t>
            </a:r>
            <a:r>
              <a:rPr lang="en-US" sz="1550" dirty="0">
                <a:solidFill>
                  <a:srgbClr val="333F70"/>
                </a:solidFill>
                <a:latin typeface="Open Sans" pitchFamily="34" charset="0"/>
                <a:ea typeface="Open Sans" pitchFamily="34" charset="-122"/>
                <a:cs typeface="Open Sans" pitchFamily="34" charset="-120"/>
              </a:rPr>
              <a:t> – рұқсаты бар пайдаланушылар қажет кезде ақпаратқа қол жеткізе алады</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2834521"/>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қауіпсіздіктің үш негізгі қағидасы</a:t>
            </a:r>
            <a:endParaRPr lang="en-US" sz="3900" dirty="0"/>
          </a:p>
        </p:txBody>
      </p:sp>
      <p:sp>
        <p:nvSpPr>
          <p:cNvPr id="3" name="Shape 1"/>
          <p:cNvSpPr/>
          <p:nvPr/>
        </p:nvSpPr>
        <p:spPr>
          <a:xfrm>
            <a:off x="793790" y="4471511"/>
            <a:ext cx="4215289" cy="2808327"/>
          </a:xfrm>
          <a:prstGeom prst="roundRect">
            <a:avLst>
              <a:gd name="adj" fmla="val 2968"/>
            </a:avLst>
          </a:prstGeom>
          <a:solidFill>
            <a:srgbClr val="D6F5EE"/>
          </a:solidFill>
          <a:ln w="7620">
            <a:solidFill>
              <a:srgbClr val="BCDBD4"/>
            </a:solidFill>
            <a:prstDash val="solid"/>
          </a:ln>
        </p:spPr>
        <p:txBody>
          <a:bodyPr/>
          <a:lstStyle/>
          <a:p>
            <a:endParaRPr lang="ru-RU"/>
          </a:p>
        </p:txBody>
      </p:sp>
      <p:sp>
        <p:nvSpPr>
          <p:cNvPr id="4" name="Text 2"/>
          <p:cNvSpPr/>
          <p:nvPr/>
        </p:nvSpPr>
        <p:spPr>
          <a:xfrm>
            <a:off x="999768" y="4677489"/>
            <a:ext cx="3245644"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Жасырындылық</a:t>
            </a:r>
            <a:endParaRPr lang="en-US" sz="2300" dirty="0"/>
          </a:p>
        </p:txBody>
      </p:sp>
      <p:sp>
        <p:nvSpPr>
          <p:cNvPr id="5" name="Text 3"/>
          <p:cNvSpPr/>
          <p:nvPr/>
        </p:nvSpPr>
        <p:spPr>
          <a:xfrm>
            <a:off x="999768" y="5168622"/>
            <a:ext cx="3803333"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 рұқсаты жоқ тұлғалардан қорғау және оның құпиялығын сақтау. Шифрлау, парольдік қорғау және қол жеткізу құқықтарын басқару арқылы қамтамасыз етіледі.</a:t>
            </a:r>
            <a:endParaRPr lang="en-US" sz="1550" dirty="0"/>
          </a:p>
        </p:txBody>
      </p:sp>
      <p:sp>
        <p:nvSpPr>
          <p:cNvPr id="6" name="Shape 4"/>
          <p:cNvSpPr/>
          <p:nvPr/>
        </p:nvSpPr>
        <p:spPr>
          <a:xfrm>
            <a:off x="5207437" y="4471511"/>
            <a:ext cx="4215408" cy="2808327"/>
          </a:xfrm>
          <a:prstGeom prst="roundRect">
            <a:avLst>
              <a:gd name="adj" fmla="val 2968"/>
            </a:avLst>
          </a:prstGeom>
          <a:solidFill>
            <a:srgbClr val="D6F5EE"/>
          </a:solidFill>
          <a:ln w="7620">
            <a:solidFill>
              <a:srgbClr val="BCDBD4"/>
            </a:solidFill>
            <a:prstDash val="solid"/>
          </a:ln>
        </p:spPr>
        <p:txBody>
          <a:bodyPr/>
          <a:lstStyle/>
          <a:p>
            <a:endParaRPr lang="ru-RU"/>
          </a:p>
        </p:txBody>
      </p:sp>
      <p:sp>
        <p:nvSpPr>
          <p:cNvPr id="7" name="Text 5"/>
          <p:cNvSpPr/>
          <p:nvPr/>
        </p:nvSpPr>
        <p:spPr>
          <a:xfrm>
            <a:off x="5413415" y="4677489"/>
            <a:ext cx="2977039"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Тұтастық</a:t>
            </a:r>
            <a:endParaRPr lang="en-US" sz="2300" dirty="0"/>
          </a:p>
        </p:txBody>
      </p:sp>
      <p:sp>
        <p:nvSpPr>
          <p:cNvPr id="8" name="Text 6"/>
          <p:cNvSpPr/>
          <p:nvPr/>
        </p:nvSpPr>
        <p:spPr>
          <a:xfrm>
            <a:off x="5413415" y="5168622"/>
            <a:ext cx="3803452"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Ақпараттың дәлдігі мен толықтығын сақтау, оның заңсыз өзгертілуінен немесе бүлінуінен қорғау. Хеш-функциялар мен цифрлық қолтаңбалар арқылы тексеріледі.</a:t>
            </a:r>
            <a:endParaRPr lang="en-US" sz="1550" dirty="0"/>
          </a:p>
        </p:txBody>
      </p:sp>
      <p:sp>
        <p:nvSpPr>
          <p:cNvPr id="9" name="Shape 7"/>
          <p:cNvSpPr/>
          <p:nvPr/>
        </p:nvSpPr>
        <p:spPr>
          <a:xfrm>
            <a:off x="9621203" y="4471511"/>
            <a:ext cx="4215289" cy="2808327"/>
          </a:xfrm>
          <a:prstGeom prst="roundRect">
            <a:avLst>
              <a:gd name="adj" fmla="val 2968"/>
            </a:avLst>
          </a:prstGeom>
          <a:solidFill>
            <a:srgbClr val="D6F5EE"/>
          </a:solidFill>
          <a:ln w="7620">
            <a:solidFill>
              <a:srgbClr val="BCDBD4"/>
            </a:solidFill>
            <a:prstDash val="solid"/>
          </a:ln>
        </p:spPr>
        <p:txBody>
          <a:bodyPr/>
          <a:lstStyle/>
          <a:p>
            <a:endParaRPr lang="ru-RU"/>
          </a:p>
        </p:txBody>
      </p:sp>
      <p:sp>
        <p:nvSpPr>
          <p:cNvPr id="10" name="Text 8"/>
          <p:cNvSpPr/>
          <p:nvPr/>
        </p:nvSpPr>
        <p:spPr>
          <a:xfrm>
            <a:off x="9827181" y="4677489"/>
            <a:ext cx="2977039"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Қолжетімділік</a:t>
            </a:r>
            <a:endParaRPr lang="en-US" sz="2300" dirty="0"/>
          </a:p>
        </p:txBody>
      </p:sp>
      <p:sp>
        <p:nvSpPr>
          <p:cNvPr id="11" name="Text 9"/>
          <p:cNvSpPr/>
          <p:nvPr/>
        </p:nvSpPr>
        <p:spPr>
          <a:xfrm>
            <a:off x="9827181" y="5168622"/>
            <a:ext cx="3803333"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Рұқсаты бар пайдаланушылардың қажет кезінде ақпаратқа және жүйелерге кедергісіз қол жеткізе алуын қамтамасыз ету. Резервтік көшірмелер және қосарлау арқылы қорғалады.</a:t>
            </a:r>
            <a:endParaRPr lang="en-US" sz="1550" dirty="0"/>
          </a:p>
        </p:txBody>
      </p:sp>
      <p:sp>
        <p:nvSpPr>
          <p:cNvPr id="12" name="Text 10"/>
          <p:cNvSpPr/>
          <p:nvPr/>
        </p:nvSpPr>
        <p:spPr>
          <a:xfrm>
            <a:off x="793790" y="7503081"/>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Бұл үш қағиданы CIA триадасы деп те атайды (Confidentiality, Integrity, Availability). Олар кез келген ақпараттық қауіпсіздік жүйесінің негізі болып табылады және бір-бірімен өзара байланысты.</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3" name="Text 0"/>
          <p:cNvSpPr/>
          <p:nvPr/>
        </p:nvSpPr>
        <p:spPr>
          <a:xfrm>
            <a:off x="793790" y="4384834"/>
            <a:ext cx="12181403"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 ағыны мен қорғау қабаттары</a:t>
            </a:r>
            <a:endParaRPr lang="en-US" sz="3900" dirty="0"/>
          </a:p>
        </p:txBody>
      </p:sp>
      <p:sp>
        <p:nvSpPr>
          <p:cNvPr id="4" name="Text 1"/>
          <p:cNvSpPr/>
          <p:nvPr/>
        </p:nvSpPr>
        <p:spPr>
          <a:xfrm>
            <a:off x="793790" y="5302568"/>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Заманауи ақпараттық жүйелерде деректер көптеген қабаттар арқылы өтеді: физикалық инфрақұрылымнан бастап, желілік деңгейге, қолданбаларға және пайдаланушы интерфейсіне дейін. Әрбір қабатта өзіндік қауіпсіздік шаралары қолданылуы керек.</a:t>
            </a:r>
            <a:endParaRPr lang="en-US" sz="1550" dirty="0"/>
          </a:p>
        </p:txBody>
      </p:sp>
      <p:sp>
        <p:nvSpPr>
          <p:cNvPr id="5" name="Text 2"/>
          <p:cNvSpPr/>
          <p:nvPr/>
        </p:nvSpPr>
        <p:spPr>
          <a:xfrm>
            <a:off x="793790" y="6160889"/>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01</a:t>
            </a:r>
            <a:endParaRPr lang="en-US" sz="1550" dirty="0"/>
          </a:p>
        </p:txBody>
      </p:sp>
      <p:sp>
        <p:nvSpPr>
          <p:cNvPr id="6" name="Shape 3"/>
          <p:cNvSpPr/>
          <p:nvPr/>
        </p:nvSpPr>
        <p:spPr>
          <a:xfrm>
            <a:off x="793790" y="6475214"/>
            <a:ext cx="6422231" cy="22860"/>
          </a:xfrm>
          <a:prstGeom prst="rect">
            <a:avLst/>
          </a:prstGeom>
          <a:solidFill>
            <a:srgbClr val="26A688"/>
          </a:solidFill>
          <a:ln/>
        </p:spPr>
        <p:txBody>
          <a:bodyPr/>
          <a:lstStyle/>
          <a:p>
            <a:endParaRPr lang="ru-RU"/>
          </a:p>
        </p:txBody>
      </p:sp>
      <p:sp>
        <p:nvSpPr>
          <p:cNvPr id="7" name="Text 4"/>
          <p:cNvSpPr/>
          <p:nvPr/>
        </p:nvSpPr>
        <p:spPr>
          <a:xfrm>
            <a:off x="793790" y="6620113"/>
            <a:ext cx="290250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Физикалық қабат</a:t>
            </a:r>
            <a:endParaRPr lang="en-US" sz="1950" dirty="0"/>
          </a:p>
        </p:txBody>
      </p:sp>
      <p:sp>
        <p:nvSpPr>
          <p:cNvPr id="8" name="Text 5"/>
          <p:cNvSpPr/>
          <p:nvPr/>
        </p:nvSpPr>
        <p:spPr>
          <a:xfrm>
            <a:off x="793790" y="7049333"/>
            <a:ext cx="6422231"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Серверлер мен құрылғыларды қорғау</a:t>
            </a:r>
            <a:endParaRPr lang="en-US" sz="1550" dirty="0"/>
          </a:p>
        </p:txBody>
      </p:sp>
      <p:sp>
        <p:nvSpPr>
          <p:cNvPr id="9" name="Text 6"/>
          <p:cNvSpPr/>
          <p:nvPr/>
        </p:nvSpPr>
        <p:spPr>
          <a:xfrm>
            <a:off x="7414379" y="6160889"/>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02</a:t>
            </a:r>
            <a:endParaRPr lang="en-US" sz="1550" dirty="0"/>
          </a:p>
        </p:txBody>
      </p:sp>
      <p:sp>
        <p:nvSpPr>
          <p:cNvPr id="10" name="Shape 7"/>
          <p:cNvSpPr/>
          <p:nvPr/>
        </p:nvSpPr>
        <p:spPr>
          <a:xfrm>
            <a:off x="7414379" y="6475214"/>
            <a:ext cx="6422231" cy="22860"/>
          </a:xfrm>
          <a:prstGeom prst="rect">
            <a:avLst/>
          </a:prstGeom>
          <a:solidFill>
            <a:srgbClr val="26A688"/>
          </a:solidFill>
          <a:ln/>
        </p:spPr>
        <p:txBody>
          <a:bodyPr/>
          <a:lstStyle/>
          <a:p>
            <a:endParaRPr lang="ru-RU"/>
          </a:p>
        </p:txBody>
      </p:sp>
      <p:sp>
        <p:nvSpPr>
          <p:cNvPr id="11" name="Text 8"/>
          <p:cNvSpPr/>
          <p:nvPr/>
        </p:nvSpPr>
        <p:spPr>
          <a:xfrm>
            <a:off x="7414379" y="6620113"/>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Желілік қабат</a:t>
            </a:r>
            <a:endParaRPr lang="en-US" sz="1950" dirty="0"/>
          </a:p>
        </p:txBody>
      </p:sp>
      <p:sp>
        <p:nvSpPr>
          <p:cNvPr id="12" name="Text 9"/>
          <p:cNvSpPr/>
          <p:nvPr/>
        </p:nvSpPr>
        <p:spPr>
          <a:xfrm>
            <a:off x="7414379" y="7049333"/>
            <a:ext cx="6422231"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Трафикті бақылау және фильтрация</a:t>
            </a:r>
            <a:endParaRPr lang="en-US" sz="1550" dirty="0"/>
          </a:p>
        </p:txBody>
      </p:sp>
      <p:sp>
        <p:nvSpPr>
          <p:cNvPr id="13" name="Text 10"/>
          <p:cNvSpPr/>
          <p:nvPr/>
        </p:nvSpPr>
        <p:spPr>
          <a:xfrm>
            <a:off x="793790" y="7714059"/>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03</a:t>
            </a:r>
            <a:endParaRPr lang="en-US" sz="1550" dirty="0"/>
          </a:p>
        </p:txBody>
      </p:sp>
      <p:sp>
        <p:nvSpPr>
          <p:cNvPr id="14" name="Shape 11"/>
          <p:cNvSpPr/>
          <p:nvPr/>
        </p:nvSpPr>
        <p:spPr>
          <a:xfrm>
            <a:off x="793790" y="8028384"/>
            <a:ext cx="6422231" cy="22860"/>
          </a:xfrm>
          <a:prstGeom prst="rect">
            <a:avLst/>
          </a:prstGeom>
          <a:solidFill>
            <a:srgbClr val="26A688"/>
          </a:solidFill>
          <a:ln/>
        </p:spPr>
        <p:txBody>
          <a:bodyPr/>
          <a:lstStyle/>
          <a:p>
            <a:endParaRPr lang="ru-RU"/>
          </a:p>
        </p:txBody>
      </p:sp>
      <p:sp>
        <p:nvSpPr>
          <p:cNvPr id="15" name="Text 12"/>
          <p:cNvSpPr/>
          <p:nvPr/>
        </p:nvSpPr>
        <p:spPr>
          <a:xfrm>
            <a:off x="793790" y="8173283"/>
            <a:ext cx="2855119"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Қолданба қабаты</a:t>
            </a:r>
            <a:endParaRPr lang="en-US" sz="1950" dirty="0"/>
          </a:p>
        </p:txBody>
      </p:sp>
      <p:sp>
        <p:nvSpPr>
          <p:cNvPr id="16" name="Text 13"/>
          <p:cNvSpPr/>
          <p:nvPr/>
        </p:nvSpPr>
        <p:spPr>
          <a:xfrm>
            <a:off x="793790" y="8602504"/>
            <a:ext cx="6422231"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Бағдарламалық қауіпсіздік</a:t>
            </a:r>
            <a:endParaRPr lang="en-US" sz="1550" dirty="0"/>
          </a:p>
        </p:txBody>
      </p:sp>
      <p:sp>
        <p:nvSpPr>
          <p:cNvPr id="17" name="Text 14"/>
          <p:cNvSpPr/>
          <p:nvPr/>
        </p:nvSpPr>
        <p:spPr>
          <a:xfrm>
            <a:off x="7414379" y="7714059"/>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04</a:t>
            </a:r>
            <a:endParaRPr lang="en-US" sz="1550" dirty="0"/>
          </a:p>
        </p:txBody>
      </p:sp>
      <p:sp>
        <p:nvSpPr>
          <p:cNvPr id="18" name="Shape 15"/>
          <p:cNvSpPr/>
          <p:nvPr/>
        </p:nvSpPr>
        <p:spPr>
          <a:xfrm>
            <a:off x="7414379" y="8028384"/>
            <a:ext cx="6422231" cy="22860"/>
          </a:xfrm>
          <a:prstGeom prst="rect">
            <a:avLst/>
          </a:prstGeom>
          <a:solidFill>
            <a:srgbClr val="26A688"/>
          </a:solidFill>
          <a:ln/>
        </p:spPr>
        <p:txBody>
          <a:bodyPr/>
          <a:lstStyle/>
          <a:p>
            <a:endParaRPr lang="ru-RU"/>
          </a:p>
        </p:txBody>
      </p:sp>
      <p:sp>
        <p:nvSpPr>
          <p:cNvPr id="19" name="Text 16"/>
          <p:cNvSpPr/>
          <p:nvPr/>
        </p:nvSpPr>
        <p:spPr>
          <a:xfrm>
            <a:off x="7414379" y="8173283"/>
            <a:ext cx="364748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Пайдаланушы қабаты</a:t>
            </a:r>
            <a:endParaRPr lang="en-US" sz="1950" dirty="0"/>
          </a:p>
        </p:txBody>
      </p:sp>
      <p:sp>
        <p:nvSpPr>
          <p:cNvPr id="20" name="Text 17"/>
          <p:cNvSpPr/>
          <p:nvPr/>
        </p:nvSpPr>
        <p:spPr>
          <a:xfrm>
            <a:off x="7414379" y="8602504"/>
            <a:ext cx="6422231"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Аутентификация және авторизация</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925354"/>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саясатының мәні</a:t>
            </a:r>
            <a:endParaRPr lang="en-US" sz="3900" dirty="0"/>
          </a:p>
        </p:txBody>
      </p:sp>
      <p:sp>
        <p:nvSpPr>
          <p:cNvPr id="3" name="Text 1"/>
          <p:cNvSpPr/>
          <p:nvPr/>
        </p:nvSpPr>
        <p:spPr>
          <a:xfrm>
            <a:off x="793790" y="2661523"/>
            <a:ext cx="2977039"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Кешенді тәсіл</a:t>
            </a:r>
            <a:endParaRPr lang="en-US" sz="2300" dirty="0"/>
          </a:p>
        </p:txBody>
      </p:sp>
      <p:sp>
        <p:nvSpPr>
          <p:cNvPr id="4" name="Text 2"/>
          <p:cNvSpPr/>
          <p:nvPr/>
        </p:nvSpPr>
        <p:spPr>
          <a:xfrm>
            <a:off x="793790" y="3231952"/>
            <a:ext cx="6279356"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қауіпсіздік саясаты – бұл құқықтық, ұйымдастырушылық және техникалық шаралардың үйлестірілген жиынтығы. Ол ұйымның барлық деңгейінде қауіпсіздікті қамтамасыз етуге бағытталған.</a:t>
            </a:r>
            <a:endParaRPr lang="en-US" sz="1550" dirty="0"/>
          </a:p>
        </p:txBody>
      </p:sp>
      <p:sp>
        <p:nvSpPr>
          <p:cNvPr id="5" name="Text 3"/>
          <p:cNvSpPr/>
          <p:nvPr/>
        </p:nvSpPr>
        <p:spPr>
          <a:xfrm>
            <a:off x="793790" y="4700468"/>
            <a:ext cx="347138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Негізгі компоненттер:</a:t>
            </a:r>
            <a:endParaRPr lang="en-US" sz="1950" dirty="0"/>
          </a:p>
        </p:txBody>
      </p:sp>
      <p:sp>
        <p:nvSpPr>
          <p:cNvPr id="6" name="Text 4"/>
          <p:cNvSpPr/>
          <p:nvPr/>
        </p:nvSpPr>
        <p:spPr>
          <a:xfrm>
            <a:off x="793790" y="5208984"/>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Қауіптерді анықтау және талдау</a:t>
            </a:r>
            <a:endParaRPr lang="en-US" sz="1550" dirty="0"/>
          </a:p>
        </p:txBody>
      </p:sp>
      <p:sp>
        <p:nvSpPr>
          <p:cNvPr id="7" name="Text 5"/>
          <p:cNvSpPr/>
          <p:nvPr/>
        </p:nvSpPr>
        <p:spPr>
          <a:xfrm>
            <a:off x="793790" y="5595937"/>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Қорғау механизмдерін енгізу</a:t>
            </a:r>
            <a:endParaRPr lang="en-US" sz="1550" dirty="0"/>
          </a:p>
        </p:txBody>
      </p:sp>
      <p:sp>
        <p:nvSpPr>
          <p:cNvPr id="8" name="Text 6"/>
          <p:cNvSpPr/>
          <p:nvPr/>
        </p:nvSpPr>
        <p:spPr>
          <a:xfrm>
            <a:off x="793790" y="5982891"/>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Мониторинг және аудит жүргізу</a:t>
            </a:r>
            <a:endParaRPr lang="en-US" sz="1550" dirty="0"/>
          </a:p>
        </p:txBody>
      </p:sp>
      <p:sp>
        <p:nvSpPr>
          <p:cNvPr id="9" name="Text 7"/>
          <p:cNvSpPr/>
          <p:nvPr/>
        </p:nvSpPr>
        <p:spPr>
          <a:xfrm>
            <a:off x="793790" y="6369844"/>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Оқиғаларға жедел жауап беру</a:t>
            </a:r>
            <a:endParaRPr lang="en-US" sz="1550" dirty="0"/>
          </a:p>
        </p:txBody>
      </p:sp>
      <p:sp>
        <p:nvSpPr>
          <p:cNvPr id="10" name="Text 8"/>
          <p:cNvSpPr/>
          <p:nvPr/>
        </p:nvSpPr>
        <p:spPr>
          <a:xfrm>
            <a:off x="793790" y="6756797"/>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Үздіксіз жетілдіру процесі</a:t>
            </a:r>
            <a:endParaRPr lang="en-US" sz="1550" dirty="0"/>
          </a:p>
        </p:txBody>
      </p:sp>
      <p:pic>
        <p:nvPicPr>
          <p:cNvPr id="11" name="Image 0" descr="preencoded.png"/>
          <p:cNvPicPr>
            <a:picLocks noChangeAspect="1"/>
          </p:cNvPicPr>
          <p:nvPr/>
        </p:nvPicPr>
        <p:blipFill>
          <a:blip r:embed="rId3"/>
          <a:stretch>
            <a:fillRect/>
          </a:stretch>
        </p:blipFill>
        <p:spPr>
          <a:xfrm>
            <a:off x="7564874" y="2686407"/>
            <a:ext cx="6279356" cy="6279356"/>
          </a:xfrm>
          <a:prstGeom prst="rect">
            <a:avLst/>
          </a:prstGeom>
        </p:spPr>
      </p:pic>
      <p:sp>
        <p:nvSpPr>
          <p:cNvPr id="12" name="Text 9"/>
          <p:cNvSpPr/>
          <p:nvPr/>
        </p:nvSpPr>
        <p:spPr>
          <a:xfrm>
            <a:off x="793790" y="9412248"/>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Тиімді қауіпсіздік саясаты ұйымның бизнес-мақсаттарына сәйкес келуі және барлық қызметкерлер тарапынан қолдау табуы керек. Ол тек техникалық құралдармен шектелмейді, сонымен қатар адам факторын да ескереді.</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1207889"/>
            <a:ext cx="7556421" cy="2480310"/>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Қазақстан Республикасының ақпараттық қауіпсіздік заңнамасы</a:t>
            </a:r>
            <a:endParaRPr lang="en-US" sz="3900" dirty="0"/>
          </a:p>
        </p:txBody>
      </p:sp>
      <p:sp>
        <p:nvSpPr>
          <p:cNvPr id="4" name="Shape 1"/>
          <p:cNvSpPr/>
          <p:nvPr/>
        </p:nvSpPr>
        <p:spPr>
          <a:xfrm>
            <a:off x="1017032" y="3985855"/>
            <a:ext cx="22860" cy="5778937"/>
          </a:xfrm>
          <a:prstGeom prst="roundRect">
            <a:avLst>
              <a:gd name="adj" fmla="val 364651"/>
            </a:avLst>
          </a:prstGeom>
          <a:solidFill>
            <a:srgbClr val="BCDBD4"/>
          </a:solidFill>
          <a:ln/>
        </p:spPr>
        <p:txBody>
          <a:bodyPr/>
          <a:lstStyle/>
          <a:p>
            <a:endParaRPr lang="ru-RU"/>
          </a:p>
        </p:txBody>
      </p:sp>
      <p:sp>
        <p:nvSpPr>
          <p:cNvPr id="5" name="Shape 2"/>
          <p:cNvSpPr/>
          <p:nvPr/>
        </p:nvSpPr>
        <p:spPr>
          <a:xfrm>
            <a:off x="1217414" y="4197668"/>
            <a:ext cx="595313" cy="22860"/>
          </a:xfrm>
          <a:prstGeom prst="roundRect">
            <a:avLst>
              <a:gd name="adj" fmla="val 364651"/>
            </a:avLst>
          </a:prstGeom>
          <a:solidFill>
            <a:srgbClr val="BCDBD4"/>
          </a:solidFill>
          <a:ln/>
        </p:spPr>
        <p:txBody>
          <a:bodyPr/>
          <a:lstStyle/>
          <a:p>
            <a:endParaRPr lang="ru-RU"/>
          </a:p>
        </p:txBody>
      </p:sp>
      <p:sp>
        <p:nvSpPr>
          <p:cNvPr id="6" name="Shape 3"/>
          <p:cNvSpPr/>
          <p:nvPr/>
        </p:nvSpPr>
        <p:spPr>
          <a:xfrm>
            <a:off x="793790" y="3985855"/>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7" name="Text 4"/>
          <p:cNvSpPr/>
          <p:nvPr/>
        </p:nvSpPr>
        <p:spPr>
          <a:xfrm>
            <a:off x="868204" y="4023062"/>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1</a:t>
            </a:r>
            <a:endParaRPr lang="en-US" sz="2300" dirty="0"/>
          </a:p>
        </p:txBody>
      </p:sp>
      <p:sp>
        <p:nvSpPr>
          <p:cNvPr id="8" name="Text 5"/>
          <p:cNvSpPr/>
          <p:nvPr/>
        </p:nvSpPr>
        <p:spPr>
          <a:xfrm>
            <a:off x="2009418" y="4054078"/>
            <a:ext cx="4613791"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2004 жылғы №965 қаулысы</a:t>
            </a:r>
            <a:endParaRPr lang="en-US" sz="1950" dirty="0"/>
          </a:p>
        </p:txBody>
      </p:sp>
      <p:sp>
        <p:nvSpPr>
          <p:cNvPr id="9" name="Text 6"/>
          <p:cNvSpPr/>
          <p:nvPr/>
        </p:nvSpPr>
        <p:spPr>
          <a:xfrm>
            <a:off x="2009418" y="4483298"/>
            <a:ext cx="6340793"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 Республикасының Үкіметі "Мемлекеттік органдардың ақпараттандыру объектілерінде ақпараттық қауіпсіздікті қамтамасыз ету" туралы қаулы қабылдады. Бұл құжат ақпараттық қауіпсіздік саласындағы негізгі нормативтік базаны қалады.</a:t>
            </a:r>
            <a:endParaRPr lang="en-US" sz="1550" dirty="0"/>
          </a:p>
        </p:txBody>
      </p:sp>
      <p:sp>
        <p:nvSpPr>
          <p:cNvPr id="10" name="Shape 7"/>
          <p:cNvSpPr/>
          <p:nvPr/>
        </p:nvSpPr>
        <p:spPr>
          <a:xfrm>
            <a:off x="1217414" y="6679644"/>
            <a:ext cx="595313" cy="22860"/>
          </a:xfrm>
          <a:prstGeom prst="roundRect">
            <a:avLst>
              <a:gd name="adj" fmla="val 364651"/>
            </a:avLst>
          </a:prstGeom>
          <a:solidFill>
            <a:srgbClr val="BCDBD4"/>
          </a:solidFill>
          <a:ln/>
        </p:spPr>
        <p:txBody>
          <a:bodyPr/>
          <a:lstStyle/>
          <a:p>
            <a:endParaRPr lang="ru-RU"/>
          </a:p>
        </p:txBody>
      </p:sp>
      <p:sp>
        <p:nvSpPr>
          <p:cNvPr id="11" name="Shape 8"/>
          <p:cNvSpPr/>
          <p:nvPr/>
        </p:nvSpPr>
        <p:spPr>
          <a:xfrm>
            <a:off x="793790" y="6467832"/>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2" name="Text 9"/>
          <p:cNvSpPr/>
          <p:nvPr/>
        </p:nvSpPr>
        <p:spPr>
          <a:xfrm>
            <a:off x="868204" y="6505039"/>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2</a:t>
            </a:r>
            <a:endParaRPr lang="en-US" sz="2300" dirty="0"/>
          </a:p>
        </p:txBody>
      </p:sp>
      <p:sp>
        <p:nvSpPr>
          <p:cNvPr id="13" name="Text 10"/>
          <p:cNvSpPr/>
          <p:nvPr/>
        </p:nvSpPr>
        <p:spPr>
          <a:xfrm>
            <a:off x="2009418" y="6536055"/>
            <a:ext cx="451532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Мемлекеттік құпиялар заңы</a:t>
            </a:r>
            <a:endParaRPr lang="en-US" sz="1950" dirty="0"/>
          </a:p>
        </p:txBody>
      </p:sp>
      <p:sp>
        <p:nvSpPr>
          <p:cNvPr id="14" name="Text 11"/>
          <p:cNvSpPr/>
          <p:nvPr/>
        </p:nvSpPr>
        <p:spPr>
          <a:xfrm>
            <a:off x="2009418" y="6965275"/>
            <a:ext cx="6340793"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Мемлекеттік құпияларды қорғау, жіктеу, сақтау және пайдалану тәртібі белгіленді. Құпия ақпаратпен жұмыс істеуге қойылатын қатаң талаптар енгізілді.</a:t>
            </a:r>
            <a:endParaRPr lang="en-US" sz="1550" dirty="0"/>
          </a:p>
        </p:txBody>
      </p:sp>
      <p:sp>
        <p:nvSpPr>
          <p:cNvPr id="15" name="Shape 12"/>
          <p:cNvSpPr/>
          <p:nvPr/>
        </p:nvSpPr>
        <p:spPr>
          <a:xfrm>
            <a:off x="1217414" y="8526542"/>
            <a:ext cx="595313" cy="22860"/>
          </a:xfrm>
          <a:prstGeom prst="roundRect">
            <a:avLst>
              <a:gd name="adj" fmla="val 364651"/>
            </a:avLst>
          </a:prstGeom>
          <a:solidFill>
            <a:srgbClr val="BCDBD4"/>
          </a:solidFill>
          <a:ln/>
        </p:spPr>
        <p:txBody>
          <a:bodyPr/>
          <a:lstStyle/>
          <a:p>
            <a:endParaRPr lang="ru-RU"/>
          </a:p>
        </p:txBody>
      </p:sp>
      <p:sp>
        <p:nvSpPr>
          <p:cNvPr id="16" name="Shape 13"/>
          <p:cNvSpPr/>
          <p:nvPr/>
        </p:nvSpPr>
        <p:spPr>
          <a:xfrm>
            <a:off x="793790" y="8314730"/>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7" name="Text 14"/>
          <p:cNvSpPr/>
          <p:nvPr/>
        </p:nvSpPr>
        <p:spPr>
          <a:xfrm>
            <a:off x="868204" y="8351937"/>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3</a:t>
            </a:r>
            <a:endParaRPr lang="en-US" sz="2300" dirty="0"/>
          </a:p>
        </p:txBody>
      </p:sp>
      <p:sp>
        <p:nvSpPr>
          <p:cNvPr id="18" name="Text 15"/>
          <p:cNvSpPr/>
          <p:nvPr/>
        </p:nvSpPr>
        <p:spPr>
          <a:xfrm>
            <a:off x="2009418" y="8382953"/>
            <a:ext cx="519755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Жаңартулар мен толықтырулар</a:t>
            </a:r>
            <a:endParaRPr lang="en-US" sz="1950" dirty="0"/>
          </a:p>
        </p:txBody>
      </p:sp>
      <p:sp>
        <p:nvSpPr>
          <p:cNvPr id="19" name="Text 16"/>
          <p:cNvSpPr/>
          <p:nvPr/>
        </p:nvSpPr>
        <p:spPr>
          <a:xfrm>
            <a:off x="2009418" y="8812173"/>
            <a:ext cx="6340793"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Заңнама киберқауіптердің дамуына байланысты үнемі жаңартылып отырады. Жаңа технологиялар мен қауіп-қатерлерге сәйкес қосымша талаптар енгізіледі.</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993219"/>
            <a:ext cx="11142940"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Ұлттық үйлестіру орталығы (АҚҰҮО)</a:t>
            </a:r>
            <a:endParaRPr lang="en-US" sz="3900" dirty="0"/>
          </a:p>
        </p:txBody>
      </p:sp>
      <p:sp>
        <p:nvSpPr>
          <p:cNvPr id="3" name="Text 1"/>
          <p:cNvSpPr/>
          <p:nvPr/>
        </p:nvSpPr>
        <p:spPr>
          <a:xfrm>
            <a:off x="793790" y="2109311"/>
            <a:ext cx="6955631"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Қазақстанның киберқауіпсіздік орталығы</a:t>
            </a:r>
            <a:endParaRPr lang="en-US" sz="2300" dirty="0"/>
          </a:p>
        </p:txBody>
      </p:sp>
      <p:sp>
        <p:nvSpPr>
          <p:cNvPr id="4" name="Text 2"/>
          <p:cNvSpPr/>
          <p:nvPr/>
        </p:nvSpPr>
        <p:spPr>
          <a:xfrm>
            <a:off x="793790" y="3051810"/>
            <a:ext cx="695563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2018 жылы Қазақстанда Ақпараттық қауіпсіздік ұлттық үйлестіру орталығы (АҚҰҮО) құрылды. Бұл орталық киберкеңістіктегі қауіпсіздікті қамтамасыз етудегі басты мемлекеттік орган болып табылады.</a:t>
            </a:r>
            <a:endParaRPr lang="en-US" sz="1550" dirty="0"/>
          </a:p>
        </p:txBody>
      </p:sp>
      <p:sp>
        <p:nvSpPr>
          <p:cNvPr id="5" name="Text 3"/>
          <p:cNvSpPr/>
          <p:nvPr/>
        </p:nvSpPr>
        <p:spPr>
          <a:xfrm>
            <a:off x="793790" y="4202787"/>
            <a:ext cx="351627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Негізгі функциялары:</a:t>
            </a:r>
            <a:endParaRPr lang="en-US" sz="1950" dirty="0"/>
          </a:p>
        </p:txBody>
      </p:sp>
      <p:sp>
        <p:nvSpPr>
          <p:cNvPr id="6" name="Text 4"/>
          <p:cNvSpPr/>
          <p:nvPr/>
        </p:nvSpPr>
        <p:spPr>
          <a:xfrm>
            <a:off x="793790" y="4711303"/>
            <a:ext cx="6955631" cy="317540"/>
          </a:xfrm>
          <a:prstGeom prst="rect">
            <a:avLst/>
          </a:prstGeom>
          <a:noFill/>
          <a:ln/>
        </p:spPr>
        <p:txBody>
          <a:bodyPr wrap="none" lIns="0" tIns="0" rIns="0" bIns="0" rtlCol="0" anchor="t"/>
          <a:lstStyle/>
          <a:p>
            <a:pPr marL="342900" indent="-342900" algn="l">
              <a:lnSpc>
                <a:spcPts val="2500"/>
              </a:lnSpc>
              <a:buSzPct val="100000"/>
              <a:buFont typeface="+mj-lt"/>
              <a:buAutoNum type="arabicPeriod"/>
            </a:pPr>
            <a:r>
              <a:rPr lang="en-US" sz="1550" dirty="0">
                <a:solidFill>
                  <a:srgbClr val="333F70"/>
                </a:solidFill>
                <a:latin typeface="Open Sans" pitchFamily="34" charset="0"/>
                <a:ea typeface="Open Sans" pitchFamily="34" charset="-122"/>
                <a:cs typeface="Open Sans" pitchFamily="34" charset="-120"/>
              </a:rPr>
              <a:t>Киберқауіптерді мониторингілеу және талдау</a:t>
            </a:r>
            <a:endParaRPr lang="en-US" sz="1550" dirty="0"/>
          </a:p>
        </p:txBody>
      </p:sp>
      <p:sp>
        <p:nvSpPr>
          <p:cNvPr id="7" name="Text 5"/>
          <p:cNvSpPr/>
          <p:nvPr/>
        </p:nvSpPr>
        <p:spPr>
          <a:xfrm>
            <a:off x="793790" y="5098256"/>
            <a:ext cx="6955631" cy="317540"/>
          </a:xfrm>
          <a:prstGeom prst="rect">
            <a:avLst/>
          </a:prstGeom>
          <a:noFill/>
          <a:ln/>
        </p:spPr>
        <p:txBody>
          <a:bodyPr wrap="none" lIns="0" tIns="0" rIns="0" bIns="0" rtlCol="0" anchor="t"/>
          <a:lstStyle/>
          <a:p>
            <a:pPr marL="342900" indent="-342900" algn="l">
              <a:lnSpc>
                <a:spcPts val="2500"/>
              </a:lnSpc>
              <a:buSzPct val="100000"/>
              <a:buFont typeface="+mj-lt"/>
              <a:buAutoNum type="arabicPeriod" startAt="2"/>
            </a:pPr>
            <a:r>
              <a:rPr lang="en-US" sz="1550" dirty="0">
                <a:solidFill>
                  <a:srgbClr val="333F70"/>
                </a:solidFill>
                <a:latin typeface="Open Sans" pitchFamily="34" charset="0"/>
                <a:ea typeface="Open Sans" pitchFamily="34" charset="-122"/>
                <a:cs typeface="Open Sans" pitchFamily="34" charset="-120"/>
              </a:rPr>
              <a:t>Инциденттерге жедел жауап беру</a:t>
            </a:r>
            <a:endParaRPr lang="en-US" sz="1550" dirty="0"/>
          </a:p>
        </p:txBody>
      </p:sp>
      <p:sp>
        <p:nvSpPr>
          <p:cNvPr id="8" name="Text 6"/>
          <p:cNvSpPr/>
          <p:nvPr/>
        </p:nvSpPr>
        <p:spPr>
          <a:xfrm>
            <a:off x="793790" y="5485209"/>
            <a:ext cx="6955631" cy="317540"/>
          </a:xfrm>
          <a:prstGeom prst="rect">
            <a:avLst/>
          </a:prstGeom>
          <a:noFill/>
          <a:ln/>
        </p:spPr>
        <p:txBody>
          <a:bodyPr wrap="none" lIns="0" tIns="0" rIns="0" bIns="0" rtlCol="0" anchor="t"/>
          <a:lstStyle/>
          <a:p>
            <a:pPr marL="342900" indent="-342900" algn="l">
              <a:lnSpc>
                <a:spcPts val="2500"/>
              </a:lnSpc>
              <a:buSzPct val="100000"/>
              <a:buFont typeface="+mj-lt"/>
              <a:buAutoNum type="arabicPeriod" startAt="3"/>
            </a:pPr>
            <a:r>
              <a:rPr lang="en-US" sz="1550" dirty="0">
                <a:solidFill>
                  <a:srgbClr val="333F70"/>
                </a:solidFill>
                <a:latin typeface="Open Sans" pitchFamily="34" charset="0"/>
                <a:ea typeface="Open Sans" pitchFamily="34" charset="-122"/>
                <a:cs typeface="Open Sans" pitchFamily="34" charset="-120"/>
              </a:rPr>
              <a:t>Мемлекеттік органдарды үйлестіру</a:t>
            </a:r>
            <a:endParaRPr lang="en-US" sz="1550" dirty="0"/>
          </a:p>
        </p:txBody>
      </p:sp>
      <p:sp>
        <p:nvSpPr>
          <p:cNvPr id="9" name="Text 7"/>
          <p:cNvSpPr/>
          <p:nvPr/>
        </p:nvSpPr>
        <p:spPr>
          <a:xfrm>
            <a:off x="793790" y="5872163"/>
            <a:ext cx="6955631" cy="317540"/>
          </a:xfrm>
          <a:prstGeom prst="rect">
            <a:avLst/>
          </a:prstGeom>
          <a:noFill/>
          <a:ln/>
        </p:spPr>
        <p:txBody>
          <a:bodyPr wrap="none" lIns="0" tIns="0" rIns="0" bIns="0" rtlCol="0" anchor="t"/>
          <a:lstStyle/>
          <a:p>
            <a:pPr marL="342900" indent="-342900" algn="l">
              <a:lnSpc>
                <a:spcPts val="2500"/>
              </a:lnSpc>
              <a:buSzPct val="100000"/>
              <a:buFont typeface="+mj-lt"/>
              <a:buAutoNum type="arabicPeriod" startAt="4"/>
            </a:pPr>
            <a:r>
              <a:rPr lang="en-US" sz="1550" dirty="0">
                <a:solidFill>
                  <a:srgbClr val="333F70"/>
                </a:solidFill>
                <a:latin typeface="Open Sans" pitchFamily="34" charset="0"/>
                <a:ea typeface="Open Sans" pitchFamily="34" charset="-122"/>
                <a:cs typeface="Open Sans" pitchFamily="34" charset="-120"/>
              </a:rPr>
              <a:t>Халықаралық ынтымақтастық</a:t>
            </a:r>
            <a:endParaRPr lang="en-US" sz="1550" dirty="0"/>
          </a:p>
        </p:txBody>
      </p:sp>
      <p:sp>
        <p:nvSpPr>
          <p:cNvPr id="10" name="Text 8"/>
          <p:cNvSpPr/>
          <p:nvPr/>
        </p:nvSpPr>
        <p:spPr>
          <a:xfrm>
            <a:off x="793790" y="6259116"/>
            <a:ext cx="6955631" cy="317540"/>
          </a:xfrm>
          <a:prstGeom prst="rect">
            <a:avLst/>
          </a:prstGeom>
          <a:noFill/>
          <a:ln/>
        </p:spPr>
        <p:txBody>
          <a:bodyPr wrap="none" lIns="0" tIns="0" rIns="0" bIns="0" rtlCol="0" anchor="t"/>
          <a:lstStyle/>
          <a:p>
            <a:pPr marL="342900" indent="-342900" algn="l">
              <a:lnSpc>
                <a:spcPts val="2500"/>
              </a:lnSpc>
              <a:buSzPct val="100000"/>
              <a:buFont typeface="+mj-lt"/>
              <a:buAutoNum type="arabicPeriod" startAt="5"/>
            </a:pPr>
            <a:r>
              <a:rPr lang="en-US" sz="1550" dirty="0">
                <a:solidFill>
                  <a:srgbClr val="333F70"/>
                </a:solidFill>
                <a:latin typeface="Open Sans" pitchFamily="34" charset="0"/>
                <a:ea typeface="Open Sans" pitchFamily="34" charset="-122"/>
                <a:cs typeface="Open Sans" pitchFamily="34" charset="-120"/>
              </a:rPr>
              <a:t>Қауіпсіздік стандарттарын әзірлеу</a:t>
            </a:r>
            <a:endParaRPr lang="en-US" sz="1550" dirty="0"/>
          </a:p>
        </p:txBody>
      </p:sp>
      <p:sp>
        <p:nvSpPr>
          <p:cNvPr id="11" name="Text 9"/>
          <p:cNvSpPr/>
          <p:nvPr/>
        </p:nvSpPr>
        <p:spPr>
          <a:xfrm>
            <a:off x="793790" y="6646069"/>
            <a:ext cx="6955631" cy="317540"/>
          </a:xfrm>
          <a:prstGeom prst="rect">
            <a:avLst/>
          </a:prstGeom>
          <a:noFill/>
          <a:ln/>
        </p:spPr>
        <p:txBody>
          <a:bodyPr wrap="none" lIns="0" tIns="0" rIns="0" bIns="0" rtlCol="0" anchor="t"/>
          <a:lstStyle/>
          <a:p>
            <a:pPr marL="342900" indent="-342900" algn="l">
              <a:lnSpc>
                <a:spcPts val="2500"/>
              </a:lnSpc>
              <a:buSzPct val="100000"/>
              <a:buFont typeface="+mj-lt"/>
              <a:buAutoNum type="arabicPeriod" startAt="6"/>
            </a:pPr>
            <a:r>
              <a:rPr lang="en-US" sz="1550" dirty="0">
                <a:solidFill>
                  <a:srgbClr val="333F70"/>
                </a:solidFill>
                <a:latin typeface="Open Sans" pitchFamily="34" charset="0"/>
                <a:ea typeface="Open Sans" pitchFamily="34" charset="-122"/>
                <a:cs typeface="Open Sans" pitchFamily="34" charset="-120"/>
              </a:rPr>
              <a:t>Мамандарды даярлау және кеңес беру</a:t>
            </a:r>
            <a:endParaRPr lang="en-US" sz="1550" dirty="0"/>
          </a:p>
        </p:txBody>
      </p:sp>
      <p:pic>
        <p:nvPicPr>
          <p:cNvPr id="12" name="Image 0" descr="preencoded.png"/>
          <p:cNvPicPr>
            <a:picLocks noChangeAspect="1"/>
          </p:cNvPicPr>
          <p:nvPr/>
        </p:nvPicPr>
        <p:blipFill>
          <a:blip r:embed="rId3"/>
          <a:stretch>
            <a:fillRect/>
          </a:stretch>
        </p:blipFill>
        <p:spPr>
          <a:xfrm>
            <a:off x="8241149" y="2134195"/>
            <a:ext cx="5602962" cy="5602962"/>
          </a:xfrm>
          <a:prstGeom prst="rect">
            <a:avLst/>
          </a:prstGeom>
        </p:spPr>
      </p:pic>
      <p:sp>
        <p:nvSpPr>
          <p:cNvPr id="13" name="Shape 10"/>
          <p:cNvSpPr/>
          <p:nvPr/>
        </p:nvSpPr>
        <p:spPr>
          <a:xfrm>
            <a:off x="8241149" y="7960400"/>
            <a:ext cx="5602962" cy="1795820"/>
          </a:xfrm>
          <a:prstGeom prst="roundRect">
            <a:avLst>
              <a:gd name="adj" fmla="val 4642"/>
            </a:avLst>
          </a:prstGeom>
          <a:solidFill>
            <a:srgbClr val="C1F1E5"/>
          </a:solidFill>
          <a:ln/>
        </p:spPr>
        <p:txBody>
          <a:bodyPr/>
          <a:lstStyle/>
          <a:p>
            <a:endParaRPr lang="ru-RU"/>
          </a:p>
        </p:txBody>
      </p:sp>
      <p:pic>
        <p:nvPicPr>
          <p:cNvPr id="14" name="Image 1" descr="preencoded.png"/>
          <p:cNvPicPr>
            <a:picLocks noChangeAspect="1"/>
          </p:cNvPicPr>
          <p:nvPr/>
        </p:nvPicPr>
        <p:blipFill>
          <a:blip r:embed="rId4"/>
          <a:stretch>
            <a:fillRect/>
          </a:stretch>
        </p:blipFill>
        <p:spPr>
          <a:xfrm>
            <a:off x="8439507" y="8263295"/>
            <a:ext cx="248007" cy="198358"/>
          </a:xfrm>
          <a:prstGeom prst="rect">
            <a:avLst/>
          </a:prstGeom>
        </p:spPr>
      </p:pic>
      <p:sp>
        <p:nvSpPr>
          <p:cNvPr id="15" name="Text 11"/>
          <p:cNvSpPr/>
          <p:nvPr/>
        </p:nvSpPr>
        <p:spPr>
          <a:xfrm>
            <a:off x="8885873" y="8208288"/>
            <a:ext cx="4759881" cy="1270159"/>
          </a:xfrm>
          <a:prstGeom prst="rect">
            <a:avLst/>
          </a:prstGeom>
          <a:noFill/>
          <a:ln/>
        </p:spPr>
        <p:txBody>
          <a:bodyPr wrap="square" lIns="0" tIns="0" rIns="0" bIns="0" rtlCol="0" anchor="t"/>
          <a:lstStyle/>
          <a:p>
            <a:pPr marL="0" indent="0" algn="l">
              <a:lnSpc>
                <a:spcPts val="2500"/>
              </a:lnSpc>
              <a:buNone/>
            </a:pPr>
            <a:r>
              <a:rPr lang="en-US" sz="1550" b="1" dirty="0">
                <a:solidFill>
                  <a:srgbClr val="000000"/>
                </a:solidFill>
                <a:latin typeface="Open Sans" pitchFamily="34" charset="0"/>
                <a:ea typeface="Open Sans" pitchFamily="34" charset="-122"/>
                <a:cs typeface="Open Sans" pitchFamily="34" charset="-120"/>
              </a:rPr>
              <a:t>Маңызды:</a:t>
            </a:r>
            <a:r>
              <a:rPr lang="en-US" sz="1550" dirty="0">
                <a:solidFill>
                  <a:srgbClr val="000000"/>
                </a:solidFill>
                <a:latin typeface="Open Sans" pitchFamily="34" charset="0"/>
                <a:ea typeface="Open Sans" pitchFamily="34" charset="-122"/>
                <a:cs typeface="Open Sans" pitchFamily="34" charset="-120"/>
              </a:rPr>
              <a:t> АҚҰҮО Қазақстанның ұлттық киберқауіпсіздік архитектурасының орталық буыны болып табылады және халықаралық CERT желісінің мүшесі.</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6" name="Text 2"/>
          <p:cNvSpPr/>
          <p:nvPr/>
        </p:nvSpPr>
        <p:spPr>
          <a:xfrm>
            <a:off x="793790" y="4308634"/>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қауіп-қатерлердің түрлері</a:t>
            </a:r>
            <a:endParaRPr lang="en-US" sz="3900" dirty="0"/>
          </a:p>
        </p:txBody>
      </p:sp>
      <p:sp>
        <p:nvSpPr>
          <p:cNvPr id="7" name="Text 3"/>
          <p:cNvSpPr/>
          <p:nvPr/>
        </p:nvSpPr>
        <p:spPr>
          <a:xfrm>
            <a:off x="793790" y="5846445"/>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Заманауи киберкеңістікте қауіп-қатерлер үнемі дамып, күрделеніп отырады. Шабуылдаушылар жаңа технологияларды пайдаланып, ұйымдар мен жеке тұлғаларға зиян келтіру үшін әртүрлі әдістерді қолданады. Қауіп-қатерлердің түрлерін білу және олардан қорғану тәсілдерін меңгеру өте маңызды.</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1650563"/>
            <a:ext cx="10442377"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Қауіп-қатерлердің негізгі түрлері</a:t>
            </a:r>
            <a:endParaRPr lang="en-US" sz="3900" dirty="0"/>
          </a:p>
        </p:txBody>
      </p:sp>
      <p:sp>
        <p:nvSpPr>
          <p:cNvPr id="3" name="Shape 1"/>
          <p:cNvSpPr/>
          <p:nvPr/>
        </p:nvSpPr>
        <p:spPr>
          <a:xfrm>
            <a:off x="793790" y="2667476"/>
            <a:ext cx="6422231" cy="2799040"/>
          </a:xfrm>
          <a:prstGeom prst="roundRect">
            <a:avLst>
              <a:gd name="adj" fmla="val 2978"/>
            </a:avLst>
          </a:prstGeom>
          <a:solidFill>
            <a:srgbClr val="FFFFFF"/>
          </a:solidFill>
          <a:ln w="22860">
            <a:solidFill>
              <a:srgbClr val="BCDBD4"/>
            </a:solidFill>
            <a:prstDash val="solid"/>
          </a:ln>
        </p:spPr>
        <p:txBody>
          <a:bodyPr/>
          <a:lstStyle/>
          <a:p>
            <a:endParaRPr lang="ru-RU"/>
          </a:p>
        </p:txBody>
      </p:sp>
      <p:sp>
        <p:nvSpPr>
          <p:cNvPr id="4" name="Shape 2"/>
          <p:cNvSpPr/>
          <p:nvPr/>
        </p:nvSpPr>
        <p:spPr>
          <a:xfrm>
            <a:off x="816650" y="2690336"/>
            <a:ext cx="6376511" cy="595313"/>
          </a:xfrm>
          <a:prstGeom prst="roundRect">
            <a:avLst>
              <a:gd name="adj" fmla="val 9395"/>
            </a:avLst>
          </a:prstGeom>
          <a:solidFill>
            <a:srgbClr val="D6F5EE"/>
          </a:solidFill>
          <a:ln/>
        </p:spPr>
        <p:txBody>
          <a:bodyPr/>
          <a:lstStyle/>
          <a:p>
            <a:endParaRPr lang="ru-RU"/>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56077" y="2835235"/>
            <a:ext cx="297656" cy="297656"/>
          </a:xfrm>
          <a:prstGeom prst="rect">
            <a:avLst/>
          </a:prstGeom>
        </p:spPr>
      </p:pic>
      <p:sp>
        <p:nvSpPr>
          <p:cNvPr id="6" name="Text 3"/>
          <p:cNvSpPr/>
          <p:nvPr/>
        </p:nvSpPr>
        <p:spPr>
          <a:xfrm>
            <a:off x="1015008" y="3484007"/>
            <a:ext cx="5201245"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Зиянкестер және хакерлер</a:t>
            </a:r>
            <a:endParaRPr lang="en-US" sz="2300" dirty="0"/>
          </a:p>
        </p:txBody>
      </p:sp>
      <p:sp>
        <p:nvSpPr>
          <p:cNvPr id="7" name="Text 4"/>
          <p:cNvSpPr/>
          <p:nvPr/>
        </p:nvSpPr>
        <p:spPr>
          <a:xfrm>
            <a:off x="1015008" y="3975140"/>
            <a:ext cx="597979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Сыртқы шабуылдаушылар (хакерлік топтар, мемлекеттік акторлар) және ішкі қауіптер (қанағаттанбаған қызметкерлер, абайсыздық). Әлеуметтік инженерия және фишинг әдістерін қолданады.</a:t>
            </a:r>
            <a:endParaRPr lang="en-US" sz="1550" dirty="0"/>
          </a:p>
        </p:txBody>
      </p:sp>
      <p:sp>
        <p:nvSpPr>
          <p:cNvPr id="8" name="Shape 5"/>
          <p:cNvSpPr/>
          <p:nvPr/>
        </p:nvSpPr>
        <p:spPr>
          <a:xfrm>
            <a:off x="7414379" y="2667476"/>
            <a:ext cx="6422231" cy="2799040"/>
          </a:xfrm>
          <a:prstGeom prst="roundRect">
            <a:avLst>
              <a:gd name="adj" fmla="val 2978"/>
            </a:avLst>
          </a:prstGeom>
          <a:solidFill>
            <a:srgbClr val="FFFFFF"/>
          </a:solidFill>
          <a:ln w="22860">
            <a:solidFill>
              <a:srgbClr val="BCDBD4"/>
            </a:solidFill>
            <a:prstDash val="solid"/>
          </a:ln>
        </p:spPr>
        <p:txBody>
          <a:bodyPr/>
          <a:lstStyle/>
          <a:p>
            <a:endParaRPr lang="ru-RU"/>
          </a:p>
        </p:txBody>
      </p:sp>
      <p:sp>
        <p:nvSpPr>
          <p:cNvPr id="9" name="Shape 6"/>
          <p:cNvSpPr/>
          <p:nvPr/>
        </p:nvSpPr>
        <p:spPr>
          <a:xfrm>
            <a:off x="7437239" y="2690336"/>
            <a:ext cx="6376511" cy="595313"/>
          </a:xfrm>
          <a:prstGeom prst="roundRect">
            <a:avLst>
              <a:gd name="adj" fmla="val 9395"/>
            </a:avLst>
          </a:prstGeom>
          <a:solidFill>
            <a:srgbClr val="D6F5EE"/>
          </a:solidFill>
          <a:ln/>
        </p:spPr>
        <p:txBody>
          <a:bodyPr/>
          <a:lstStyle/>
          <a:p>
            <a:endParaRPr lang="ru-RU"/>
          </a:p>
        </p:txBody>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476667" y="2835235"/>
            <a:ext cx="297656" cy="297656"/>
          </a:xfrm>
          <a:prstGeom prst="rect">
            <a:avLst/>
          </a:prstGeom>
        </p:spPr>
      </p:pic>
      <p:sp>
        <p:nvSpPr>
          <p:cNvPr id="11" name="Text 7"/>
          <p:cNvSpPr/>
          <p:nvPr/>
        </p:nvSpPr>
        <p:spPr>
          <a:xfrm>
            <a:off x="7635597" y="3484007"/>
            <a:ext cx="4746427"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Зиянды бағдарламалар</a:t>
            </a:r>
            <a:endParaRPr lang="en-US" sz="2300" dirty="0"/>
          </a:p>
        </p:txBody>
      </p:sp>
      <p:sp>
        <p:nvSpPr>
          <p:cNvPr id="12" name="Text 8"/>
          <p:cNvSpPr/>
          <p:nvPr/>
        </p:nvSpPr>
        <p:spPr>
          <a:xfrm>
            <a:off x="7635597" y="3975140"/>
            <a:ext cx="597979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Вирустар, трояндар, ransomware, шпиондық бағдарламалар және ботнеттер. Жүйелерді жұқтырып, деректерді ұрлайды немесе жояды, құрылғыларды бақылауға алады.</a:t>
            </a:r>
            <a:endParaRPr lang="en-US" sz="1550" dirty="0"/>
          </a:p>
        </p:txBody>
      </p:sp>
      <p:sp>
        <p:nvSpPr>
          <p:cNvPr id="13" name="Shape 9"/>
          <p:cNvSpPr/>
          <p:nvPr/>
        </p:nvSpPr>
        <p:spPr>
          <a:xfrm>
            <a:off x="793790" y="5664875"/>
            <a:ext cx="6422231" cy="2799040"/>
          </a:xfrm>
          <a:prstGeom prst="roundRect">
            <a:avLst>
              <a:gd name="adj" fmla="val 2978"/>
            </a:avLst>
          </a:prstGeom>
          <a:solidFill>
            <a:srgbClr val="FFFFFF"/>
          </a:solidFill>
          <a:ln w="22860">
            <a:solidFill>
              <a:srgbClr val="BCDBD4"/>
            </a:solidFill>
            <a:prstDash val="solid"/>
          </a:ln>
        </p:spPr>
        <p:txBody>
          <a:bodyPr/>
          <a:lstStyle/>
          <a:p>
            <a:endParaRPr lang="ru-RU"/>
          </a:p>
        </p:txBody>
      </p:sp>
      <p:sp>
        <p:nvSpPr>
          <p:cNvPr id="14" name="Shape 10"/>
          <p:cNvSpPr/>
          <p:nvPr/>
        </p:nvSpPr>
        <p:spPr>
          <a:xfrm>
            <a:off x="816650" y="5687735"/>
            <a:ext cx="6376511" cy="595313"/>
          </a:xfrm>
          <a:prstGeom prst="roundRect">
            <a:avLst>
              <a:gd name="adj" fmla="val 9395"/>
            </a:avLst>
          </a:prstGeom>
          <a:solidFill>
            <a:srgbClr val="D6F5EE"/>
          </a:solidFill>
          <a:ln/>
        </p:spPr>
        <p:txBody>
          <a:bodyPr/>
          <a:lstStyle/>
          <a:p>
            <a:endParaRPr lang="ru-RU"/>
          </a:p>
        </p:txBody>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856077" y="5832634"/>
            <a:ext cx="297656" cy="297656"/>
          </a:xfrm>
          <a:prstGeom prst="rect">
            <a:avLst/>
          </a:prstGeom>
        </p:spPr>
      </p:pic>
      <p:sp>
        <p:nvSpPr>
          <p:cNvPr id="16" name="Text 11"/>
          <p:cNvSpPr/>
          <p:nvPr/>
        </p:nvSpPr>
        <p:spPr>
          <a:xfrm>
            <a:off x="1015008" y="6481405"/>
            <a:ext cx="4330660"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Фишинг шабуылдары</a:t>
            </a:r>
            <a:endParaRPr lang="en-US" sz="2300" dirty="0"/>
          </a:p>
        </p:txBody>
      </p:sp>
      <p:sp>
        <p:nvSpPr>
          <p:cNvPr id="17" name="Text 12"/>
          <p:cNvSpPr/>
          <p:nvPr/>
        </p:nvSpPr>
        <p:spPr>
          <a:xfrm>
            <a:off x="1015008" y="6972538"/>
            <a:ext cx="597979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Жалған электрондық хаттар, SMS-хабарламалар немесе веб-сайттар арқылы құпия ақпаратты алу әрекеттері. Банк деректері, парольдер мен жеке мәліметтерді ұрлауға бағытталған.</a:t>
            </a:r>
            <a:endParaRPr lang="en-US" sz="1550" dirty="0"/>
          </a:p>
        </p:txBody>
      </p:sp>
      <p:sp>
        <p:nvSpPr>
          <p:cNvPr id="18" name="Shape 13"/>
          <p:cNvSpPr/>
          <p:nvPr/>
        </p:nvSpPr>
        <p:spPr>
          <a:xfrm>
            <a:off x="7414379" y="5664875"/>
            <a:ext cx="6422231" cy="2799040"/>
          </a:xfrm>
          <a:prstGeom prst="roundRect">
            <a:avLst>
              <a:gd name="adj" fmla="val 2978"/>
            </a:avLst>
          </a:prstGeom>
          <a:solidFill>
            <a:srgbClr val="FFFFFF"/>
          </a:solidFill>
          <a:ln w="22860">
            <a:solidFill>
              <a:srgbClr val="BCDBD4"/>
            </a:solidFill>
            <a:prstDash val="solid"/>
          </a:ln>
        </p:spPr>
        <p:txBody>
          <a:bodyPr/>
          <a:lstStyle/>
          <a:p>
            <a:endParaRPr lang="ru-RU"/>
          </a:p>
        </p:txBody>
      </p:sp>
      <p:sp>
        <p:nvSpPr>
          <p:cNvPr id="19" name="Shape 14"/>
          <p:cNvSpPr/>
          <p:nvPr/>
        </p:nvSpPr>
        <p:spPr>
          <a:xfrm>
            <a:off x="7437239" y="5687735"/>
            <a:ext cx="6376511" cy="595313"/>
          </a:xfrm>
          <a:prstGeom prst="roundRect">
            <a:avLst>
              <a:gd name="adj" fmla="val 9395"/>
            </a:avLst>
          </a:prstGeom>
          <a:solidFill>
            <a:srgbClr val="D6F5EE"/>
          </a:solidFill>
          <a:ln/>
        </p:spPr>
        <p:txBody>
          <a:bodyPr/>
          <a:lstStyle/>
          <a:p>
            <a:endParaRPr lang="ru-RU"/>
          </a:p>
        </p:txBody>
      </p:sp>
      <p:pic>
        <p:nvPicPr>
          <p:cNvPr id="2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476667" y="5832634"/>
            <a:ext cx="297656" cy="297656"/>
          </a:xfrm>
          <a:prstGeom prst="rect">
            <a:avLst/>
          </a:prstGeom>
        </p:spPr>
      </p:pic>
      <p:sp>
        <p:nvSpPr>
          <p:cNvPr id="21" name="Text 15"/>
          <p:cNvSpPr/>
          <p:nvPr/>
        </p:nvSpPr>
        <p:spPr>
          <a:xfrm>
            <a:off x="7635597" y="6481405"/>
            <a:ext cx="4254937"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Деректердің жоғалуы</a:t>
            </a:r>
            <a:endParaRPr lang="en-US" sz="2300" dirty="0"/>
          </a:p>
        </p:txBody>
      </p:sp>
      <p:sp>
        <p:nvSpPr>
          <p:cNvPr id="22" name="Text 16"/>
          <p:cNvSpPr/>
          <p:nvPr/>
        </p:nvSpPr>
        <p:spPr>
          <a:xfrm>
            <a:off x="7635597" y="6972538"/>
            <a:ext cx="597979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Ақпараттың заңсыз өзгертілуі, жойылуы немесе сыртқа ағып кетуі. Техникалық ақаулардан, адам қатесінен немесе қасақана әрекеттерден туындауы мүмкін.</a:t>
            </a:r>
            <a:endParaRPr lang="en-US" sz="1550" dirty="0"/>
          </a:p>
        </p:txBody>
      </p:sp>
      <p:sp>
        <p:nvSpPr>
          <p:cNvPr id="23" name="Text 17"/>
          <p:cNvSpPr/>
          <p:nvPr/>
        </p:nvSpPr>
        <p:spPr>
          <a:xfrm>
            <a:off x="793790" y="8687157"/>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Осы қауіптердің әрқайсысы ұйымдарға айтарлықтай залал келтіре алады: қаржылық шығындар, беделдің нашарлауы, заңдық жауапкершілік және бизнес-процестердің тоқтауы.</a:t>
            </a:r>
            <a:endParaRPr lang="en-US" sz="1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93790" y="1649016"/>
            <a:ext cx="11477268"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Ішкі қауіптер: қызметкерлердің рөлі</a:t>
            </a:r>
            <a:endParaRPr lang="en-US" sz="3900" dirty="0"/>
          </a:p>
        </p:txBody>
      </p:sp>
      <p:sp>
        <p:nvSpPr>
          <p:cNvPr id="3" name="Text 1"/>
          <p:cNvSpPr/>
          <p:nvPr/>
        </p:nvSpPr>
        <p:spPr>
          <a:xfrm>
            <a:off x="793790" y="2765108"/>
            <a:ext cx="5809178"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Ішкі қауіптердің сипаттамасы</a:t>
            </a:r>
            <a:endParaRPr lang="en-US" sz="2300" dirty="0"/>
          </a:p>
        </p:txBody>
      </p:sp>
      <p:sp>
        <p:nvSpPr>
          <p:cNvPr id="4" name="Text 2"/>
          <p:cNvSpPr/>
          <p:nvPr/>
        </p:nvSpPr>
        <p:spPr>
          <a:xfrm>
            <a:off x="793790" y="3335536"/>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Статистика көрсеткендей, ақпараттық қауіпсіздік инциденттерінің 30-40%-ы ұйым ішінен келеді. Бұл қасақана әрекеттер немесе қызметкерлердің абайсыздығы болуы мүмкін.</a:t>
            </a:r>
            <a:endParaRPr lang="en-US" sz="1550" dirty="0"/>
          </a:p>
        </p:txBody>
      </p:sp>
      <p:sp>
        <p:nvSpPr>
          <p:cNvPr id="5" name="Text 3"/>
          <p:cNvSpPr/>
          <p:nvPr/>
        </p:nvSpPr>
        <p:spPr>
          <a:xfrm>
            <a:off x="793790" y="4486513"/>
            <a:ext cx="387381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Ішкі қауіптердің түрлері:</a:t>
            </a:r>
            <a:endParaRPr lang="en-US" sz="1950" dirty="0"/>
          </a:p>
        </p:txBody>
      </p:sp>
      <p:sp>
        <p:nvSpPr>
          <p:cNvPr id="6" name="Text 4"/>
          <p:cNvSpPr/>
          <p:nvPr/>
        </p:nvSpPr>
        <p:spPr>
          <a:xfrm>
            <a:off x="793790" y="4995029"/>
            <a:ext cx="7632025"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Қасақана әрекеттер:</a:t>
            </a:r>
            <a:r>
              <a:rPr lang="en-US" sz="1550" dirty="0">
                <a:solidFill>
                  <a:srgbClr val="333F70"/>
                </a:solidFill>
                <a:latin typeface="Open Sans" pitchFamily="34" charset="0"/>
                <a:ea typeface="Open Sans" pitchFamily="34" charset="-122"/>
                <a:cs typeface="Open Sans" pitchFamily="34" charset="-120"/>
              </a:rPr>
              <a:t> Құпия ақпаратты ұрлау, бәсекелестерге сату, жүйелерді саботаждау</a:t>
            </a:r>
            <a:endParaRPr lang="en-US" sz="1550" dirty="0"/>
          </a:p>
        </p:txBody>
      </p:sp>
      <p:sp>
        <p:nvSpPr>
          <p:cNvPr id="7" name="Text 5"/>
          <p:cNvSpPr/>
          <p:nvPr/>
        </p:nvSpPr>
        <p:spPr>
          <a:xfrm>
            <a:off x="793790" y="5699522"/>
            <a:ext cx="7632025"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Абайсыздық:</a:t>
            </a:r>
            <a:r>
              <a:rPr lang="en-US" sz="1550" dirty="0">
                <a:solidFill>
                  <a:srgbClr val="333F70"/>
                </a:solidFill>
                <a:latin typeface="Open Sans" pitchFamily="34" charset="0"/>
                <a:ea typeface="Open Sans" pitchFamily="34" charset="-122"/>
                <a:cs typeface="Open Sans" pitchFamily="34" charset="-120"/>
              </a:rPr>
              <a:t> Қауіпсіздік ережелерін білмеу немесе елемеу, әлсіз парольдер қолдану</a:t>
            </a:r>
            <a:endParaRPr lang="en-US" sz="1550" dirty="0"/>
          </a:p>
        </p:txBody>
      </p:sp>
      <p:sp>
        <p:nvSpPr>
          <p:cNvPr id="8" name="Text 6"/>
          <p:cNvSpPr/>
          <p:nvPr/>
        </p:nvSpPr>
        <p:spPr>
          <a:xfrm>
            <a:off x="793790" y="6404015"/>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Әлеуметтік инженерия:</a:t>
            </a:r>
            <a:r>
              <a:rPr lang="en-US" sz="1550" dirty="0">
                <a:solidFill>
                  <a:srgbClr val="333F70"/>
                </a:solidFill>
                <a:latin typeface="Open Sans" pitchFamily="34" charset="0"/>
                <a:ea typeface="Open Sans" pitchFamily="34" charset="-122"/>
                <a:cs typeface="Open Sans" pitchFamily="34" charset="-120"/>
              </a:rPr>
              <a:t> Қызметкерлерді алдап, құпия ақпарат алу</a:t>
            </a:r>
            <a:endParaRPr lang="en-US" sz="1550" dirty="0"/>
          </a:p>
        </p:txBody>
      </p:sp>
      <p:sp>
        <p:nvSpPr>
          <p:cNvPr id="9" name="Text 7"/>
          <p:cNvSpPr/>
          <p:nvPr/>
        </p:nvSpPr>
        <p:spPr>
          <a:xfrm>
            <a:off x="793790" y="6790968"/>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Құрылғыларды жоғалту:</a:t>
            </a:r>
            <a:r>
              <a:rPr lang="en-US" sz="1550" dirty="0">
                <a:solidFill>
                  <a:srgbClr val="333F70"/>
                </a:solidFill>
                <a:latin typeface="Open Sans" pitchFamily="34" charset="0"/>
                <a:ea typeface="Open Sans" pitchFamily="34" charset="-122"/>
                <a:cs typeface="Open Sans" pitchFamily="34" charset="-120"/>
              </a:rPr>
              <a:t> Ноутбук, USB-жад құрылғыларын сақтамау</a:t>
            </a:r>
            <a:endParaRPr lang="en-US" sz="1550" dirty="0"/>
          </a:p>
        </p:txBody>
      </p:sp>
      <p:pic>
        <p:nvPicPr>
          <p:cNvPr id="10" name="Image 0" descr="preencoded.png"/>
          <p:cNvPicPr>
            <a:picLocks noChangeAspect="1"/>
          </p:cNvPicPr>
          <p:nvPr/>
        </p:nvPicPr>
        <p:blipFill>
          <a:blip r:embed="rId3"/>
          <a:stretch>
            <a:fillRect/>
          </a:stretch>
        </p:blipFill>
        <p:spPr>
          <a:xfrm>
            <a:off x="8917543" y="2789992"/>
            <a:ext cx="4926568" cy="4926568"/>
          </a:xfrm>
          <a:prstGeom prst="rect">
            <a:avLst/>
          </a:prstGeom>
        </p:spPr>
      </p:pic>
      <p:sp>
        <p:nvSpPr>
          <p:cNvPr id="11" name="Shape 8"/>
          <p:cNvSpPr/>
          <p:nvPr/>
        </p:nvSpPr>
        <p:spPr>
          <a:xfrm>
            <a:off x="793790" y="8163044"/>
            <a:ext cx="13042821" cy="1160740"/>
          </a:xfrm>
          <a:prstGeom prst="roundRect">
            <a:avLst>
              <a:gd name="adj" fmla="val 7182"/>
            </a:avLst>
          </a:prstGeom>
          <a:solidFill>
            <a:srgbClr val="C1F1E5"/>
          </a:solidFill>
          <a:ln/>
        </p:spPr>
        <p:txBody>
          <a:bodyPr/>
          <a:lstStyle/>
          <a:p>
            <a:endParaRPr lang="ru-RU"/>
          </a:p>
        </p:txBody>
      </p:sp>
      <p:pic>
        <p:nvPicPr>
          <p:cNvPr id="12" name="Image 1" descr="preencoded.png"/>
          <p:cNvPicPr>
            <a:picLocks noChangeAspect="1"/>
          </p:cNvPicPr>
          <p:nvPr/>
        </p:nvPicPr>
        <p:blipFill>
          <a:blip r:embed="rId4"/>
          <a:stretch>
            <a:fillRect/>
          </a:stretch>
        </p:blipFill>
        <p:spPr>
          <a:xfrm>
            <a:off x="992148" y="8465939"/>
            <a:ext cx="248007" cy="198358"/>
          </a:xfrm>
          <a:prstGeom prst="rect">
            <a:avLst/>
          </a:prstGeom>
        </p:spPr>
      </p:pic>
      <p:sp>
        <p:nvSpPr>
          <p:cNvPr id="13" name="Text 9"/>
          <p:cNvSpPr/>
          <p:nvPr/>
        </p:nvSpPr>
        <p:spPr>
          <a:xfrm>
            <a:off x="1438513" y="8410932"/>
            <a:ext cx="12199739" cy="635079"/>
          </a:xfrm>
          <a:prstGeom prst="rect">
            <a:avLst/>
          </a:prstGeom>
          <a:noFill/>
          <a:ln/>
        </p:spPr>
        <p:txBody>
          <a:bodyPr wrap="square" lIns="0" tIns="0" rIns="0" bIns="0" rtlCol="0" anchor="t"/>
          <a:lstStyle/>
          <a:p>
            <a:pPr marL="0" indent="0" algn="l">
              <a:lnSpc>
                <a:spcPts val="2500"/>
              </a:lnSpc>
              <a:buNone/>
            </a:pPr>
            <a:r>
              <a:rPr lang="en-US" sz="1550" b="1" dirty="0">
                <a:solidFill>
                  <a:srgbClr val="000000"/>
                </a:solidFill>
                <a:latin typeface="Open Sans" pitchFamily="34" charset="0"/>
                <a:ea typeface="Open Sans" pitchFamily="34" charset="-122"/>
                <a:cs typeface="Open Sans" pitchFamily="34" charset="-120"/>
              </a:rPr>
              <a:t>Қауіпсіздік саясатын бұзудың нақты мысалдары:</a:t>
            </a:r>
            <a:r>
              <a:rPr lang="en-US" sz="1550" dirty="0">
                <a:solidFill>
                  <a:srgbClr val="000000"/>
                </a:solidFill>
                <a:latin typeface="Open Sans" pitchFamily="34" charset="0"/>
                <a:ea typeface="Open Sans" pitchFamily="34" charset="-122"/>
                <a:cs typeface="Open Sans" pitchFamily="34" charset="-120"/>
              </a:rPr>
              <a:t> Жеке құрылғыларда жұмыс деректерін сақтау, қорғалмаған Wi-Fi желілерін пайдалану, парольдарды басқалармен бөлісу, фишингтік хаттардағы сілтемелерді басу.</a:t>
            </a:r>
            <a:endParaRPr lang="en-US" sz="1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3" name="Text 0"/>
          <p:cNvSpPr/>
          <p:nvPr/>
        </p:nvSpPr>
        <p:spPr>
          <a:xfrm>
            <a:off x="793790" y="4397573"/>
            <a:ext cx="11109008"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Фишинг шабуылдарының әдістері</a:t>
            </a:r>
            <a:endParaRPr lang="en-US" sz="3900" dirty="0"/>
          </a:p>
        </p:txBody>
      </p:sp>
      <p:pic>
        <p:nvPicPr>
          <p:cNvPr id="4" name="Image 1" descr="preencoded.png"/>
          <p:cNvPicPr>
            <a:picLocks noChangeAspect="1"/>
          </p:cNvPicPr>
          <p:nvPr/>
        </p:nvPicPr>
        <p:blipFill>
          <a:blip r:embed="rId4"/>
          <a:stretch>
            <a:fillRect/>
          </a:stretch>
        </p:blipFill>
        <p:spPr>
          <a:xfrm>
            <a:off x="793790" y="5315307"/>
            <a:ext cx="4347567" cy="793790"/>
          </a:xfrm>
          <a:prstGeom prst="rect">
            <a:avLst/>
          </a:prstGeom>
        </p:spPr>
      </p:pic>
      <p:sp>
        <p:nvSpPr>
          <p:cNvPr id="5" name="Text 1"/>
          <p:cNvSpPr/>
          <p:nvPr/>
        </p:nvSpPr>
        <p:spPr>
          <a:xfrm>
            <a:off x="992148" y="6307455"/>
            <a:ext cx="3950851"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Фишингтік электрондық хат</a:t>
            </a:r>
            <a:endParaRPr lang="en-US" sz="1950" dirty="0"/>
          </a:p>
        </p:txBody>
      </p:sp>
      <p:sp>
        <p:nvSpPr>
          <p:cNvPr id="6" name="Text 2"/>
          <p:cNvSpPr/>
          <p:nvPr/>
        </p:nvSpPr>
        <p:spPr>
          <a:xfrm>
            <a:off x="992148" y="7046833"/>
            <a:ext cx="395085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Танымал ұйымдар (банктер, мемлекеттік қызметтер) атынан жалған хаттар жіберіледі</a:t>
            </a:r>
            <a:endParaRPr lang="en-US" sz="1550" dirty="0"/>
          </a:p>
        </p:txBody>
      </p:sp>
      <p:pic>
        <p:nvPicPr>
          <p:cNvPr id="7" name="Image 2" descr="preencoded.png"/>
          <p:cNvPicPr>
            <a:picLocks noChangeAspect="1"/>
          </p:cNvPicPr>
          <p:nvPr/>
        </p:nvPicPr>
        <p:blipFill>
          <a:blip r:embed="rId5"/>
          <a:stretch>
            <a:fillRect/>
          </a:stretch>
        </p:blipFill>
        <p:spPr>
          <a:xfrm>
            <a:off x="5141357" y="5315307"/>
            <a:ext cx="4347567" cy="793790"/>
          </a:xfrm>
          <a:prstGeom prst="rect">
            <a:avLst/>
          </a:prstGeom>
        </p:spPr>
      </p:pic>
      <p:sp>
        <p:nvSpPr>
          <p:cNvPr id="8" name="Text 3"/>
          <p:cNvSpPr/>
          <p:nvPr/>
        </p:nvSpPr>
        <p:spPr>
          <a:xfrm>
            <a:off x="5339715" y="6307455"/>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Смишинг</a:t>
            </a:r>
            <a:endParaRPr lang="en-US" sz="1950" dirty="0"/>
          </a:p>
        </p:txBody>
      </p:sp>
      <p:sp>
        <p:nvSpPr>
          <p:cNvPr id="9" name="Text 4"/>
          <p:cNvSpPr/>
          <p:nvPr/>
        </p:nvSpPr>
        <p:spPr>
          <a:xfrm>
            <a:off x="5339715" y="6736675"/>
            <a:ext cx="395085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SMS арқылы алаяқтық хабарламаларын жіберу және жалған сілтемелер беру</a:t>
            </a:r>
            <a:endParaRPr lang="en-US" sz="1550" dirty="0"/>
          </a:p>
        </p:txBody>
      </p:sp>
      <p:pic>
        <p:nvPicPr>
          <p:cNvPr id="10" name="Image 3" descr="preencoded.png"/>
          <p:cNvPicPr>
            <a:picLocks noChangeAspect="1"/>
          </p:cNvPicPr>
          <p:nvPr/>
        </p:nvPicPr>
        <p:blipFill>
          <a:blip r:embed="rId6"/>
          <a:stretch>
            <a:fillRect/>
          </a:stretch>
        </p:blipFill>
        <p:spPr>
          <a:xfrm>
            <a:off x="9488924" y="5315307"/>
            <a:ext cx="4347567" cy="793790"/>
          </a:xfrm>
          <a:prstGeom prst="rect">
            <a:avLst/>
          </a:prstGeom>
        </p:spPr>
      </p:pic>
      <p:sp>
        <p:nvSpPr>
          <p:cNvPr id="11" name="Text 5"/>
          <p:cNvSpPr/>
          <p:nvPr/>
        </p:nvSpPr>
        <p:spPr>
          <a:xfrm>
            <a:off x="9687282" y="6307455"/>
            <a:ext cx="332136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Жалған веб-сайттар</a:t>
            </a:r>
            <a:endParaRPr lang="en-US" sz="1950" dirty="0"/>
          </a:p>
        </p:txBody>
      </p:sp>
      <p:sp>
        <p:nvSpPr>
          <p:cNvPr id="12" name="Text 6"/>
          <p:cNvSpPr/>
          <p:nvPr/>
        </p:nvSpPr>
        <p:spPr>
          <a:xfrm>
            <a:off x="9687282" y="6736675"/>
            <a:ext cx="395085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Түпнұсқа сайттарға өте ұқсас көшірме сайттар жасалып, логин мен парольдерді ұрлайды</a:t>
            </a:r>
            <a:endParaRPr lang="en-US" sz="1550" dirty="0"/>
          </a:p>
        </p:txBody>
      </p:sp>
      <p:sp>
        <p:nvSpPr>
          <p:cNvPr id="13" name="Text 7"/>
          <p:cNvSpPr/>
          <p:nvPr/>
        </p:nvSpPr>
        <p:spPr>
          <a:xfrm>
            <a:off x="793790" y="8421053"/>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Фишинг шабуылдарының сәттілік коэффициенті өте жоғары, себебі олар психологиялық әдістерді қолданады: шұғыл әрекет ету қажеттігін жасайды, сенім тудырады және адамның эмоцияларын пайдаланады.</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6" name="Text 2"/>
          <p:cNvSpPr/>
          <p:nvPr/>
        </p:nvSpPr>
        <p:spPr>
          <a:xfrm>
            <a:off x="793790" y="3688556"/>
            <a:ext cx="7556421" cy="2480310"/>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саясатының элементтері</a:t>
            </a:r>
            <a:endParaRPr lang="en-US" sz="3900" dirty="0"/>
          </a:p>
        </p:txBody>
      </p:sp>
      <p:sp>
        <p:nvSpPr>
          <p:cNvPr id="7" name="Text 3"/>
          <p:cNvSpPr/>
          <p:nvPr/>
        </p:nvSpPr>
        <p:spPr>
          <a:xfrm>
            <a:off x="793790" y="6466523"/>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Тиімді ақпараттық қауіпсіздік саясаты бірнеше өзара байланысты элементтерден тұрады. Әрбір элемент маңызды рөл атқарады және бірге олар кешенді қорғау жүйесін құрайды. Осы элементтерді дұрыс біріктіру ұйымның қауіпсіздік деңгейін айтарлықтай арттырады.</a:t>
            </a:r>
            <a:endParaRPr lang="en-US" sz="15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793790" y="1055965"/>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Қатынас құруды ерікті және мәжбүрлі басқару</a:t>
            </a:r>
            <a:endParaRPr lang="en-US" sz="3900" dirty="0"/>
          </a:p>
        </p:txBody>
      </p:sp>
      <p:sp>
        <p:nvSpPr>
          <p:cNvPr id="3" name="Shape 1"/>
          <p:cNvSpPr/>
          <p:nvPr/>
        </p:nvSpPr>
        <p:spPr>
          <a:xfrm>
            <a:off x="7303770" y="2692956"/>
            <a:ext cx="22860" cy="4852392"/>
          </a:xfrm>
          <a:prstGeom prst="roundRect">
            <a:avLst>
              <a:gd name="adj" fmla="val 364651"/>
            </a:avLst>
          </a:prstGeom>
          <a:solidFill>
            <a:srgbClr val="BCDBD4"/>
          </a:solidFill>
          <a:ln/>
        </p:spPr>
        <p:txBody>
          <a:bodyPr/>
          <a:lstStyle/>
          <a:p>
            <a:endParaRPr lang="ru-RU"/>
          </a:p>
        </p:txBody>
      </p:sp>
      <p:sp>
        <p:nvSpPr>
          <p:cNvPr id="4" name="Shape 2"/>
          <p:cNvSpPr/>
          <p:nvPr/>
        </p:nvSpPr>
        <p:spPr>
          <a:xfrm>
            <a:off x="770930" y="2692956"/>
            <a:ext cx="6521410" cy="2227778"/>
          </a:xfrm>
          <a:prstGeom prst="roundRect">
            <a:avLst>
              <a:gd name="adj" fmla="val 3742"/>
            </a:avLst>
          </a:prstGeom>
          <a:solidFill>
            <a:srgbClr val="D6F5EE"/>
          </a:solidFill>
          <a:ln w="7620">
            <a:solidFill>
              <a:srgbClr val="BCDBD4"/>
            </a:solidFill>
            <a:prstDash val="solid"/>
          </a:ln>
        </p:spPr>
        <p:txBody>
          <a:bodyPr/>
          <a:lstStyle/>
          <a:p>
            <a:endParaRPr lang="ru-RU"/>
          </a:p>
        </p:txBody>
      </p:sp>
      <p:sp>
        <p:nvSpPr>
          <p:cNvPr id="5" name="Text 3"/>
          <p:cNvSpPr/>
          <p:nvPr/>
        </p:nvSpPr>
        <p:spPr>
          <a:xfrm>
            <a:off x="976908" y="2898934"/>
            <a:ext cx="6117074" cy="744141"/>
          </a:xfrm>
          <a:prstGeom prst="rect">
            <a:avLst/>
          </a:prstGeom>
          <a:noFill/>
          <a:ln/>
        </p:spPr>
        <p:txBody>
          <a:bodyPr wrap="square" lIns="0" tIns="0" rIns="0" bIns="0" rtlCol="0" anchor="t"/>
          <a:lstStyle/>
          <a:p>
            <a:pPr marL="0" indent="0" algn="r">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Ерікті басқару (Discretionary Access Control - DAC)</a:t>
            </a:r>
            <a:endParaRPr lang="en-US" sz="2300" dirty="0"/>
          </a:p>
        </p:txBody>
      </p:sp>
      <p:sp>
        <p:nvSpPr>
          <p:cNvPr id="6" name="Text 4"/>
          <p:cNvSpPr/>
          <p:nvPr/>
        </p:nvSpPr>
        <p:spPr>
          <a:xfrm>
            <a:off x="976908" y="3762137"/>
            <a:ext cx="6117074" cy="952619"/>
          </a:xfrm>
          <a:prstGeom prst="rect">
            <a:avLst/>
          </a:prstGeom>
          <a:noFill/>
          <a:ln/>
        </p:spPr>
        <p:txBody>
          <a:bodyPr wrap="squar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Ресурстың иесі өз қалауы бойынша басқа пайдаланушыларға рұқсаттар береді. Икемділік пен басқарудың қарапайымдығын қамтамасыз етеді, бірақ ресурс иесінің шешіміне тәуелді.</a:t>
            </a:r>
            <a:endParaRPr lang="en-US" sz="1550" dirty="0"/>
          </a:p>
        </p:txBody>
      </p:sp>
      <p:sp>
        <p:nvSpPr>
          <p:cNvPr id="7" name="Shape 5"/>
          <p:cNvSpPr/>
          <p:nvPr/>
        </p:nvSpPr>
        <p:spPr>
          <a:xfrm>
            <a:off x="7338060" y="5317569"/>
            <a:ext cx="6521410" cy="2227778"/>
          </a:xfrm>
          <a:prstGeom prst="rect">
            <a:avLst/>
          </a:prstGeom>
          <a:solidFill>
            <a:srgbClr val="D6F5EE"/>
          </a:solidFill>
          <a:ln w="7620">
            <a:solidFill>
              <a:srgbClr val="BCDBD4"/>
            </a:solidFill>
            <a:prstDash val="solid"/>
          </a:ln>
        </p:spPr>
        <p:txBody>
          <a:bodyPr/>
          <a:lstStyle/>
          <a:p>
            <a:endParaRPr lang="ru-RU"/>
          </a:p>
        </p:txBody>
      </p:sp>
      <p:sp>
        <p:nvSpPr>
          <p:cNvPr id="8" name="Text 6"/>
          <p:cNvSpPr/>
          <p:nvPr/>
        </p:nvSpPr>
        <p:spPr>
          <a:xfrm>
            <a:off x="7536418" y="5523548"/>
            <a:ext cx="6117074"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Мәжбүрлі басқару (Mandatory Access Control - MAC)</a:t>
            </a:r>
            <a:endParaRPr lang="en-US" sz="2300" dirty="0"/>
          </a:p>
        </p:txBody>
      </p:sp>
      <p:sp>
        <p:nvSpPr>
          <p:cNvPr id="9" name="Text 7"/>
          <p:cNvSpPr/>
          <p:nvPr/>
        </p:nvSpPr>
        <p:spPr>
          <a:xfrm>
            <a:off x="7536418" y="6386751"/>
            <a:ext cx="6117074"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Рұқсаттар орталықтандырылған саясатқа сәйкес қатаң белгіленеді. Жоғары қауіпсіздік деңгейін қамтамасыз етеді, өйткені пайдаланушылар өз рұқсаттарын өзгерте алмайды.</a:t>
            </a:r>
            <a:endParaRPr lang="en-US" sz="1550" dirty="0"/>
          </a:p>
        </p:txBody>
      </p:sp>
      <p:sp>
        <p:nvSpPr>
          <p:cNvPr id="10" name="Text 8"/>
          <p:cNvSpPr/>
          <p:nvPr/>
        </p:nvSpPr>
        <p:spPr>
          <a:xfrm>
            <a:off x="793790" y="7966948"/>
            <a:ext cx="6279356"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Қауіпсіздік тамғалары (Security Labels)</a:t>
            </a:r>
            <a:endParaRPr lang="en-US" sz="1950" dirty="0"/>
          </a:p>
        </p:txBody>
      </p:sp>
      <p:sp>
        <p:nvSpPr>
          <p:cNvPr id="11" name="Text 9"/>
          <p:cNvSpPr/>
          <p:nvPr/>
        </p:nvSpPr>
        <p:spPr>
          <a:xfrm>
            <a:off x="793790" y="8785622"/>
            <a:ext cx="627935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Деректер мен пайдаланушыларға арнайы тамғалар беріледі (мысалы: "Құпия", "Жариялы"). Қол жеткізу тек тамғалар сәйкес келген жағдайда ғана рұқсат етіледі.</a:t>
            </a:r>
            <a:endParaRPr lang="en-US" sz="1550" dirty="0"/>
          </a:p>
        </p:txBody>
      </p:sp>
      <p:sp>
        <p:nvSpPr>
          <p:cNvPr id="12" name="Text 10"/>
          <p:cNvSpPr/>
          <p:nvPr/>
        </p:nvSpPr>
        <p:spPr>
          <a:xfrm>
            <a:off x="7564874" y="7966948"/>
            <a:ext cx="334589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Аудит және бақылау</a:t>
            </a:r>
            <a:endParaRPr lang="en-US" sz="1950" dirty="0"/>
          </a:p>
        </p:txBody>
      </p:sp>
      <p:sp>
        <p:nvSpPr>
          <p:cNvPr id="13" name="Text 11"/>
          <p:cNvSpPr/>
          <p:nvPr/>
        </p:nvSpPr>
        <p:spPr>
          <a:xfrm>
            <a:off x="7564874" y="8475464"/>
            <a:ext cx="627935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Барлық қол жеткізу әрекеттері тіркеледі және тұрақты талданады. Бұл қауіпсіздік саясатының бұзылуын анықтауға және тергеуге мүмкіндік береді.</a:t>
            </a:r>
            <a:endParaRPr lang="en-US" sz="15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3" name="Text 0"/>
          <p:cNvSpPr/>
          <p:nvPr/>
        </p:nvSpPr>
        <p:spPr>
          <a:xfrm>
            <a:off x="793790" y="3898463"/>
            <a:ext cx="9403199"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Кепілдік және есеп берушілік</a:t>
            </a:r>
            <a:endParaRPr lang="en-US" sz="3900" dirty="0"/>
          </a:p>
        </p:txBody>
      </p:sp>
      <p:sp>
        <p:nvSpPr>
          <p:cNvPr id="4" name="Shape 1"/>
          <p:cNvSpPr/>
          <p:nvPr/>
        </p:nvSpPr>
        <p:spPr>
          <a:xfrm>
            <a:off x="793790" y="4816197"/>
            <a:ext cx="4215289" cy="4738926"/>
          </a:xfrm>
          <a:prstGeom prst="roundRect">
            <a:avLst>
              <a:gd name="adj" fmla="val 2603"/>
            </a:avLst>
          </a:prstGeom>
          <a:solidFill>
            <a:srgbClr val="FFFFFF"/>
          </a:solidFill>
          <a:ln w="22860">
            <a:solidFill>
              <a:srgbClr val="BCDBD4"/>
            </a:solidFill>
            <a:prstDash val="solid"/>
          </a:ln>
        </p:spPr>
        <p:txBody>
          <a:bodyPr/>
          <a:lstStyle/>
          <a:p>
            <a:endParaRPr lang="ru-RU"/>
          </a:p>
        </p:txBody>
      </p:sp>
      <p:sp>
        <p:nvSpPr>
          <p:cNvPr id="5" name="Shape 2"/>
          <p:cNvSpPr/>
          <p:nvPr/>
        </p:nvSpPr>
        <p:spPr>
          <a:xfrm>
            <a:off x="770930" y="4816197"/>
            <a:ext cx="91440" cy="4738926"/>
          </a:xfrm>
          <a:prstGeom prst="roundRect">
            <a:avLst>
              <a:gd name="adj" fmla="val 91163"/>
            </a:avLst>
          </a:prstGeom>
          <a:solidFill>
            <a:srgbClr val="26A688"/>
          </a:solidFill>
          <a:ln/>
        </p:spPr>
        <p:txBody>
          <a:bodyPr/>
          <a:lstStyle/>
          <a:p>
            <a:endParaRPr lang="ru-RU"/>
          </a:p>
        </p:txBody>
      </p:sp>
      <p:sp>
        <p:nvSpPr>
          <p:cNvPr id="6" name="Text 3"/>
          <p:cNvSpPr/>
          <p:nvPr/>
        </p:nvSpPr>
        <p:spPr>
          <a:xfrm>
            <a:off x="1083588" y="5037415"/>
            <a:ext cx="3704273"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Операциялық кепілдіктер</a:t>
            </a:r>
            <a:endParaRPr lang="en-US" sz="2300" dirty="0"/>
          </a:p>
        </p:txBody>
      </p:sp>
      <p:sp>
        <p:nvSpPr>
          <p:cNvPr id="7" name="Text 4"/>
          <p:cNvSpPr/>
          <p:nvPr/>
        </p:nvSpPr>
        <p:spPr>
          <a:xfrm>
            <a:off x="1083588" y="5900618"/>
            <a:ext cx="3704273"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Барлық маңызды әрекеттер тіркеледі: кім, қашан, қандай операция орындады. Бұл түпнұсқалықты растау және даулы жағдайларда дәлелдеме ретінде қолданылады.</a:t>
            </a:r>
            <a:endParaRPr lang="en-US" sz="1550" dirty="0"/>
          </a:p>
        </p:txBody>
      </p:sp>
      <p:sp>
        <p:nvSpPr>
          <p:cNvPr id="8" name="Text 5"/>
          <p:cNvSpPr/>
          <p:nvPr/>
        </p:nvSpPr>
        <p:spPr>
          <a:xfrm>
            <a:off x="1083588" y="7607379"/>
            <a:ext cx="3704273"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Пайдаланушылардың әрекеттерін логтау</a:t>
            </a:r>
            <a:endParaRPr lang="en-US" sz="1550" dirty="0"/>
          </a:p>
        </p:txBody>
      </p:sp>
      <p:sp>
        <p:nvSpPr>
          <p:cNvPr id="9" name="Text 6"/>
          <p:cNvSpPr/>
          <p:nvPr/>
        </p:nvSpPr>
        <p:spPr>
          <a:xfrm>
            <a:off x="1083588" y="8311872"/>
            <a:ext cx="3704273"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Жүйе өзгерістерін бекіту</a:t>
            </a:r>
            <a:endParaRPr lang="en-US" sz="1550" dirty="0"/>
          </a:p>
        </p:txBody>
      </p:sp>
      <p:sp>
        <p:nvSpPr>
          <p:cNvPr id="10" name="Text 7"/>
          <p:cNvSpPr/>
          <p:nvPr/>
        </p:nvSpPr>
        <p:spPr>
          <a:xfrm>
            <a:off x="1083588" y="8698825"/>
            <a:ext cx="3704273"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Транзакцияларды хаттамалау</a:t>
            </a:r>
            <a:endParaRPr lang="en-US" sz="1550" dirty="0"/>
          </a:p>
        </p:txBody>
      </p:sp>
      <p:sp>
        <p:nvSpPr>
          <p:cNvPr id="11" name="Shape 8"/>
          <p:cNvSpPr/>
          <p:nvPr/>
        </p:nvSpPr>
        <p:spPr>
          <a:xfrm>
            <a:off x="5207437" y="4816197"/>
            <a:ext cx="4215408" cy="4738926"/>
          </a:xfrm>
          <a:prstGeom prst="roundRect">
            <a:avLst>
              <a:gd name="adj" fmla="val 2603"/>
            </a:avLst>
          </a:prstGeom>
          <a:solidFill>
            <a:srgbClr val="FFFFFF"/>
          </a:solidFill>
          <a:ln w="22860">
            <a:solidFill>
              <a:srgbClr val="BCDBD4"/>
            </a:solidFill>
            <a:prstDash val="solid"/>
          </a:ln>
        </p:spPr>
        <p:txBody>
          <a:bodyPr/>
          <a:lstStyle/>
          <a:p>
            <a:endParaRPr lang="ru-RU"/>
          </a:p>
        </p:txBody>
      </p:sp>
      <p:sp>
        <p:nvSpPr>
          <p:cNvPr id="12" name="Shape 9"/>
          <p:cNvSpPr/>
          <p:nvPr/>
        </p:nvSpPr>
        <p:spPr>
          <a:xfrm>
            <a:off x="5184577" y="4816197"/>
            <a:ext cx="91440" cy="4738926"/>
          </a:xfrm>
          <a:prstGeom prst="roundRect">
            <a:avLst>
              <a:gd name="adj" fmla="val 91163"/>
            </a:avLst>
          </a:prstGeom>
          <a:solidFill>
            <a:srgbClr val="26A688"/>
          </a:solidFill>
          <a:ln/>
        </p:spPr>
        <p:txBody>
          <a:bodyPr/>
          <a:lstStyle/>
          <a:p>
            <a:endParaRPr lang="ru-RU"/>
          </a:p>
        </p:txBody>
      </p:sp>
      <p:sp>
        <p:nvSpPr>
          <p:cNvPr id="13" name="Text 10"/>
          <p:cNvSpPr/>
          <p:nvPr/>
        </p:nvSpPr>
        <p:spPr>
          <a:xfrm>
            <a:off x="5497235" y="5037415"/>
            <a:ext cx="3704392"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Технологиялық кепілдіктер</a:t>
            </a:r>
            <a:endParaRPr lang="en-US" sz="2300" dirty="0"/>
          </a:p>
        </p:txBody>
      </p:sp>
      <p:sp>
        <p:nvSpPr>
          <p:cNvPr id="14" name="Text 11"/>
          <p:cNvSpPr/>
          <p:nvPr/>
        </p:nvSpPr>
        <p:spPr>
          <a:xfrm>
            <a:off x="5497235" y="5900618"/>
            <a:ext cx="3704392"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Техникалық құралдар арқылы деректердің түпнұсқалығы мен тұтастығы қамтамасыз етіледі. Цифрлық қолтаңбалар, хеш-функциялар және блокчейн технологиялары қолданылады.</a:t>
            </a:r>
            <a:endParaRPr lang="en-US" sz="1550" dirty="0"/>
          </a:p>
        </p:txBody>
      </p:sp>
      <p:sp>
        <p:nvSpPr>
          <p:cNvPr id="15" name="Text 12"/>
          <p:cNvSpPr/>
          <p:nvPr/>
        </p:nvSpPr>
        <p:spPr>
          <a:xfrm>
            <a:off x="5497235" y="7924919"/>
            <a:ext cx="3704392"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Цифрлық қолтаңба және сертификаттар</a:t>
            </a:r>
            <a:endParaRPr lang="en-US" sz="1550" dirty="0"/>
          </a:p>
        </p:txBody>
      </p:sp>
      <p:sp>
        <p:nvSpPr>
          <p:cNvPr id="16" name="Text 13"/>
          <p:cNvSpPr/>
          <p:nvPr/>
        </p:nvSpPr>
        <p:spPr>
          <a:xfrm>
            <a:off x="5497235" y="8629412"/>
            <a:ext cx="3704392"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Хеш-функциялар арқылы тексеру</a:t>
            </a:r>
            <a:endParaRPr lang="en-US" sz="1550" dirty="0"/>
          </a:p>
        </p:txBody>
      </p:sp>
      <p:sp>
        <p:nvSpPr>
          <p:cNvPr id="17" name="Text 14"/>
          <p:cNvSpPr/>
          <p:nvPr/>
        </p:nvSpPr>
        <p:spPr>
          <a:xfrm>
            <a:off x="5497235" y="9016365"/>
            <a:ext cx="3704392"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Уақыт белгілері (timestamps)</a:t>
            </a:r>
            <a:endParaRPr lang="en-US" sz="1550" dirty="0"/>
          </a:p>
        </p:txBody>
      </p:sp>
      <p:sp>
        <p:nvSpPr>
          <p:cNvPr id="18" name="Shape 15"/>
          <p:cNvSpPr/>
          <p:nvPr/>
        </p:nvSpPr>
        <p:spPr>
          <a:xfrm>
            <a:off x="9621203" y="4816197"/>
            <a:ext cx="4215289" cy="4738926"/>
          </a:xfrm>
          <a:prstGeom prst="roundRect">
            <a:avLst>
              <a:gd name="adj" fmla="val 2603"/>
            </a:avLst>
          </a:prstGeom>
          <a:solidFill>
            <a:srgbClr val="FFFFFF"/>
          </a:solidFill>
          <a:ln w="22860">
            <a:solidFill>
              <a:srgbClr val="BCDBD4"/>
            </a:solidFill>
            <a:prstDash val="solid"/>
          </a:ln>
        </p:spPr>
        <p:txBody>
          <a:bodyPr/>
          <a:lstStyle/>
          <a:p>
            <a:endParaRPr lang="ru-RU"/>
          </a:p>
        </p:txBody>
      </p:sp>
      <p:sp>
        <p:nvSpPr>
          <p:cNvPr id="19" name="Shape 16"/>
          <p:cNvSpPr/>
          <p:nvPr/>
        </p:nvSpPr>
        <p:spPr>
          <a:xfrm>
            <a:off x="9598343" y="4816197"/>
            <a:ext cx="91440" cy="4738926"/>
          </a:xfrm>
          <a:prstGeom prst="roundRect">
            <a:avLst>
              <a:gd name="adj" fmla="val 91163"/>
            </a:avLst>
          </a:prstGeom>
          <a:solidFill>
            <a:srgbClr val="26A688"/>
          </a:solidFill>
          <a:ln/>
        </p:spPr>
        <p:txBody>
          <a:bodyPr/>
          <a:lstStyle/>
          <a:p>
            <a:endParaRPr lang="ru-RU"/>
          </a:p>
        </p:txBody>
      </p:sp>
      <p:sp>
        <p:nvSpPr>
          <p:cNvPr id="20" name="Text 17"/>
          <p:cNvSpPr/>
          <p:nvPr/>
        </p:nvSpPr>
        <p:spPr>
          <a:xfrm>
            <a:off x="9911001" y="5037415"/>
            <a:ext cx="3704273"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Хаттамалау және оқиғаларды тіркеу</a:t>
            </a:r>
            <a:endParaRPr lang="en-US" sz="2300" dirty="0"/>
          </a:p>
        </p:txBody>
      </p:sp>
      <p:sp>
        <p:nvSpPr>
          <p:cNvPr id="21" name="Text 18"/>
          <p:cNvSpPr/>
          <p:nvPr/>
        </p:nvSpPr>
        <p:spPr>
          <a:xfrm>
            <a:off x="9911001" y="5900618"/>
            <a:ext cx="3704273"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Барлық қауіпсіздік оқиғалары, қатынас әрекеттері және жүйе өзгерістері арнайы log-файлдарда сақталады. Бұл мәліметтер инциденттерді тергеу және аудит жүргізу үшін қолданылады.</a:t>
            </a:r>
            <a:endParaRPr lang="en-US" sz="1550" dirty="0"/>
          </a:p>
        </p:txBody>
      </p:sp>
      <p:sp>
        <p:nvSpPr>
          <p:cNvPr id="22" name="Text 19"/>
          <p:cNvSpPr/>
          <p:nvPr/>
        </p:nvSpPr>
        <p:spPr>
          <a:xfrm>
            <a:off x="9911001" y="7924919"/>
            <a:ext cx="3704273"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Орталықтандырылған логтау жүйесі</a:t>
            </a:r>
            <a:endParaRPr lang="en-US" sz="1550" dirty="0"/>
          </a:p>
        </p:txBody>
      </p:sp>
      <p:sp>
        <p:nvSpPr>
          <p:cNvPr id="23" name="Text 20"/>
          <p:cNvSpPr/>
          <p:nvPr/>
        </p:nvSpPr>
        <p:spPr>
          <a:xfrm>
            <a:off x="9911001" y="8629412"/>
            <a:ext cx="3704273"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Логтарды қауіпсіз сақтау</a:t>
            </a:r>
            <a:endParaRPr lang="en-US" sz="1550" dirty="0"/>
          </a:p>
        </p:txBody>
      </p:sp>
      <p:sp>
        <p:nvSpPr>
          <p:cNvPr id="24" name="Text 21"/>
          <p:cNvSpPr/>
          <p:nvPr/>
        </p:nvSpPr>
        <p:spPr>
          <a:xfrm>
            <a:off x="9911001" y="9016365"/>
            <a:ext cx="3704273"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Автоматты талдау және ескерту</a:t>
            </a:r>
            <a:endParaRPr lang="en-US" sz="15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793790" y="1191458"/>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Техникалық және ұйымдастырушылық шаралар</a:t>
            </a:r>
            <a:endParaRPr lang="en-US" sz="3900" dirty="0"/>
          </a:p>
        </p:txBody>
      </p:sp>
      <p:sp>
        <p:nvSpPr>
          <p:cNvPr id="3" name="Text 1"/>
          <p:cNvSpPr/>
          <p:nvPr/>
        </p:nvSpPr>
        <p:spPr>
          <a:xfrm>
            <a:off x="793790" y="2927628"/>
            <a:ext cx="4202192"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Техникалық шаралар</a:t>
            </a:r>
            <a:endParaRPr lang="en-US" sz="2300" dirty="0"/>
          </a:p>
        </p:txBody>
      </p:sp>
      <p:sp>
        <p:nvSpPr>
          <p:cNvPr id="4" name="Shape 2"/>
          <p:cNvSpPr/>
          <p:nvPr/>
        </p:nvSpPr>
        <p:spPr>
          <a:xfrm>
            <a:off x="793790" y="3628370"/>
            <a:ext cx="99179" cy="99179"/>
          </a:xfrm>
          <a:prstGeom prst="roundRect">
            <a:avLst>
              <a:gd name="adj" fmla="val 460985"/>
            </a:avLst>
          </a:prstGeom>
          <a:solidFill>
            <a:srgbClr val="26A688"/>
          </a:solidFill>
          <a:ln/>
        </p:spPr>
        <p:txBody>
          <a:bodyPr/>
          <a:lstStyle/>
          <a:p>
            <a:endParaRPr lang="ru-RU"/>
          </a:p>
        </p:txBody>
      </p:sp>
      <p:sp>
        <p:nvSpPr>
          <p:cNvPr id="5" name="Text 3"/>
          <p:cNvSpPr/>
          <p:nvPr/>
        </p:nvSpPr>
        <p:spPr>
          <a:xfrm>
            <a:off x="1091327" y="3522940"/>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Криптография</a:t>
            </a:r>
            <a:endParaRPr lang="en-US" sz="1950" dirty="0"/>
          </a:p>
        </p:txBody>
      </p:sp>
      <p:sp>
        <p:nvSpPr>
          <p:cNvPr id="6" name="Text 4"/>
          <p:cNvSpPr/>
          <p:nvPr/>
        </p:nvSpPr>
        <p:spPr>
          <a:xfrm>
            <a:off x="1091327" y="4031456"/>
            <a:ext cx="5981819"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Деректерді шифрлау және электрондық қолтаңбалар қолдану</a:t>
            </a:r>
            <a:endParaRPr lang="en-US" sz="1550" dirty="0"/>
          </a:p>
        </p:txBody>
      </p:sp>
      <p:sp>
        <p:nvSpPr>
          <p:cNvPr id="7" name="Shape 5"/>
          <p:cNvSpPr/>
          <p:nvPr/>
        </p:nvSpPr>
        <p:spPr>
          <a:xfrm>
            <a:off x="793790" y="5168801"/>
            <a:ext cx="99179" cy="99179"/>
          </a:xfrm>
          <a:prstGeom prst="roundRect">
            <a:avLst>
              <a:gd name="adj" fmla="val 460985"/>
            </a:avLst>
          </a:prstGeom>
          <a:solidFill>
            <a:srgbClr val="26A688"/>
          </a:solidFill>
          <a:ln/>
        </p:spPr>
        <p:txBody>
          <a:bodyPr/>
          <a:lstStyle/>
          <a:p>
            <a:endParaRPr lang="ru-RU"/>
          </a:p>
        </p:txBody>
      </p:sp>
      <p:sp>
        <p:nvSpPr>
          <p:cNvPr id="8" name="Text 6"/>
          <p:cNvSpPr/>
          <p:nvPr/>
        </p:nvSpPr>
        <p:spPr>
          <a:xfrm>
            <a:off x="1091327" y="5063371"/>
            <a:ext cx="348257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Антивирустық қорғау</a:t>
            </a:r>
            <a:endParaRPr lang="en-US" sz="1950" dirty="0"/>
          </a:p>
        </p:txBody>
      </p:sp>
      <p:sp>
        <p:nvSpPr>
          <p:cNvPr id="9" name="Text 7"/>
          <p:cNvSpPr/>
          <p:nvPr/>
        </p:nvSpPr>
        <p:spPr>
          <a:xfrm>
            <a:off x="1091327" y="5571887"/>
            <a:ext cx="5981819"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Зиянды бағдарламаларды анықтау және жою жүйелері</a:t>
            </a:r>
            <a:endParaRPr lang="en-US" sz="1550" dirty="0"/>
          </a:p>
        </p:txBody>
      </p:sp>
      <p:sp>
        <p:nvSpPr>
          <p:cNvPr id="10" name="Shape 8"/>
          <p:cNvSpPr/>
          <p:nvPr/>
        </p:nvSpPr>
        <p:spPr>
          <a:xfrm>
            <a:off x="793790" y="6391692"/>
            <a:ext cx="99179" cy="99179"/>
          </a:xfrm>
          <a:prstGeom prst="roundRect">
            <a:avLst>
              <a:gd name="adj" fmla="val 460985"/>
            </a:avLst>
          </a:prstGeom>
          <a:solidFill>
            <a:srgbClr val="26A688"/>
          </a:solidFill>
          <a:ln/>
        </p:spPr>
        <p:txBody>
          <a:bodyPr/>
          <a:lstStyle/>
          <a:p>
            <a:endParaRPr lang="ru-RU"/>
          </a:p>
        </p:txBody>
      </p:sp>
      <p:sp>
        <p:nvSpPr>
          <p:cNvPr id="11" name="Text 9"/>
          <p:cNvSpPr/>
          <p:nvPr/>
        </p:nvSpPr>
        <p:spPr>
          <a:xfrm>
            <a:off x="1091327" y="6286262"/>
            <a:ext cx="2654737"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Брандмауэрлер</a:t>
            </a:r>
            <a:endParaRPr lang="en-US" sz="1950" dirty="0"/>
          </a:p>
        </p:txBody>
      </p:sp>
      <p:sp>
        <p:nvSpPr>
          <p:cNvPr id="12" name="Text 10"/>
          <p:cNvSpPr/>
          <p:nvPr/>
        </p:nvSpPr>
        <p:spPr>
          <a:xfrm>
            <a:off x="1091327" y="6794778"/>
            <a:ext cx="5981819"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Желілік трафикті бақылау және фильтрациялау</a:t>
            </a:r>
            <a:endParaRPr lang="en-US" sz="1550" dirty="0"/>
          </a:p>
        </p:txBody>
      </p:sp>
      <p:sp>
        <p:nvSpPr>
          <p:cNvPr id="13" name="Shape 11"/>
          <p:cNvSpPr/>
          <p:nvPr/>
        </p:nvSpPr>
        <p:spPr>
          <a:xfrm>
            <a:off x="793790" y="7614583"/>
            <a:ext cx="99179" cy="99179"/>
          </a:xfrm>
          <a:prstGeom prst="roundRect">
            <a:avLst>
              <a:gd name="adj" fmla="val 460985"/>
            </a:avLst>
          </a:prstGeom>
          <a:solidFill>
            <a:srgbClr val="26A688"/>
          </a:solidFill>
          <a:ln/>
        </p:spPr>
        <p:txBody>
          <a:bodyPr/>
          <a:lstStyle/>
          <a:p>
            <a:endParaRPr lang="ru-RU"/>
          </a:p>
        </p:txBody>
      </p:sp>
      <p:sp>
        <p:nvSpPr>
          <p:cNvPr id="14" name="Text 12"/>
          <p:cNvSpPr/>
          <p:nvPr/>
        </p:nvSpPr>
        <p:spPr>
          <a:xfrm>
            <a:off x="1091327" y="7509153"/>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DLP жүйелері</a:t>
            </a:r>
            <a:endParaRPr lang="en-US" sz="1950" dirty="0"/>
          </a:p>
        </p:txBody>
      </p:sp>
      <p:sp>
        <p:nvSpPr>
          <p:cNvPr id="15" name="Text 13"/>
          <p:cNvSpPr/>
          <p:nvPr/>
        </p:nvSpPr>
        <p:spPr>
          <a:xfrm>
            <a:off x="1091327" y="8017669"/>
            <a:ext cx="5981819"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Деректердің ағып кетуін болдырмау технологиялары</a:t>
            </a:r>
            <a:endParaRPr lang="en-US" sz="1550" dirty="0"/>
          </a:p>
        </p:txBody>
      </p:sp>
      <p:sp>
        <p:nvSpPr>
          <p:cNvPr id="16" name="Shape 14"/>
          <p:cNvSpPr/>
          <p:nvPr/>
        </p:nvSpPr>
        <p:spPr>
          <a:xfrm>
            <a:off x="793790" y="8837474"/>
            <a:ext cx="99179" cy="99179"/>
          </a:xfrm>
          <a:prstGeom prst="roundRect">
            <a:avLst>
              <a:gd name="adj" fmla="val 460985"/>
            </a:avLst>
          </a:prstGeom>
          <a:solidFill>
            <a:srgbClr val="26A688"/>
          </a:solidFill>
          <a:ln/>
        </p:spPr>
        <p:txBody>
          <a:bodyPr/>
          <a:lstStyle/>
          <a:p>
            <a:endParaRPr lang="ru-RU"/>
          </a:p>
        </p:txBody>
      </p:sp>
      <p:sp>
        <p:nvSpPr>
          <p:cNvPr id="17" name="Text 15"/>
          <p:cNvSpPr/>
          <p:nvPr/>
        </p:nvSpPr>
        <p:spPr>
          <a:xfrm>
            <a:off x="1091327" y="8732044"/>
            <a:ext cx="263711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SIEM шешімдері</a:t>
            </a:r>
            <a:endParaRPr lang="en-US" sz="1950" dirty="0"/>
          </a:p>
        </p:txBody>
      </p:sp>
      <p:sp>
        <p:nvSpPr>
          <p:cNvPr id="18" name="Text 16"/>
          <p:cNvSpPr/>
          <p:nvPr/>
        </p:nvSpPr>
        <p:spPr>
          <a:xfrm>
            <a:off x="1091327" y="9240560"/>
            <a:ext cx="5981819"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оқиғаларын орталықтандырылған басқару</a:t>
            </a:r>
            <a:endParaRPr lang="en-US" sz="1550" dirty="0"/>
          </a:p>
        </p:txBody>
      </p:sp>
      <p:sp>
        <p:nvSpPr>
          <p:cNvPr id="19" name="Text 17"/>
          <p:cNvSpPr/>
          <p:nvPr/>
        </p:nvSpPr>
        <p:spPr>
          <a:xfrm>
            <a:off x="7564874" y="2927628"/>
            <a:ext cx="5998726"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Ұйымдастырушылық шаралар</a:t>
            </a:r>
            <a:endParaRPr lang="en-US" sz="2300" dirty="0"/>
          </a:p>
        </p:txBody>
      </p:sp>
      <p:sp>
        <p:nvSpPr>
          <p:cNvPr id="20" name="Shape 18"/>
          <p:cNvSpPr/>
          <p:nvPr/>
        </p:nvSpPr>
        <p:spPr>
          <a:xfrm>
            <a:off x="7564874" y="3628370"/>
            <a:ext cx="99179" cy="99179"/>
          </a:xfrm>
          <a:prstGeom prst="roundRect">
            <a:avLst>
              <a:gd name="adj" fmla="val 460985"/>
            </a:avLst>
          </a:prstGeom>
          <a:solidFill>
            <a:srgbClr val="26A688"/>
          </a:solidFill>
          <a:ln/>
        </p:spPr>
        <p:txBody>
          <a:bodyPr/>
          <a:lstStyle/>
          <a:p>
            <a:endParaRPr lang="ru-RU"/>
          </a:p>
        </p:txBody>
      </p:sp>
      <p:sp>
        <p:nvSpPr>
          <p:cNvPr id="21" name="Text 19"/>
          <p:cNvSpPr/>
          <p:nvPr/>
        </p:nvSpPr>
        <p:spPr>
          <a:xfrm>
            <a:off x="7862411" y="3522940"/>
            <a:ext cx="367843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Қызметкерлерді оқыту</a:t>
            </a:r>
            <a:endParaRPr lang="en-US" sz="1950" dirty="0"/>
          </a:p>
        </p:txBody>
      </p:sp>
      <p:sp>
        <p:nvSpPr>
          <p:cNvPr id="22" name="Text 20"/>
          <p:cNvSpPr/>
          <p:nvPr/>
        </p:nvSpPr>
        <p:spPr>
          <a:xfrm>
            <a:off x="7862411" y="4031456"/>
            <a:ext cx="5981819"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Тұрақты тренингтер және қауіпсіздік хабардарлығын арттыру</a:t>
            </a:r>
            <a:endParaRPr lang="en-US" sz="1550" dirty="0"/>
          </a:p>
        </p:txBody>
      </p:sp>
      <p:sp>
        <p:nvSpPr>
          <p:cNvPr id="23" name="Shape 21"/>
          <p:cNvSpPr/>
          <p:nvPr/>
        </p:nvSpPr>
        <p:spPr>
          <a:xfrm>
            <a:off x="7564874" y="5168801"/>
            <a:ext cx="99179" cy="99179"/>
          </a:xfrm>
          <a:prstGeom prst="roundRect">
            <a:avLst>
              <a:gd name="adj" fmla="val 460985"/>
            </a:avLst>
          </a:prstGeom>
          <a:solidFill>
            <a:srgbClr val="26A688"/>
          </a:solidFill>
          <a:ln/>
        </p:spPr>
        <p:txBody>
          <a:bodyPr/>
          <a:lstStyle/>
          <a:p>
            <a:endParaRPr lang="ru-RU"/>
          </a:p>
        </p:txBody>
      </p:sp>
      <p:sp>
        <p:nvSpPr>
          <p:cNvPr id="24" name="Text 22"/>
          <p:cNvSpPr/>
          <p:nvPr/>
        </p:nvSpPr>
        <p:spPr>
          <a:xfrm>
            <a:off x="7862411" y="5063371"/>
            <a:ext cx="491204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Саясаттар мен процедуралар</a:t>
            </a:r>
            <a:endParaRPr lang="en-US" sz="1950" dirty="0"/>
          </a:p>
        </p:txBody>
      </p:sp>
      <p:sp>
        <p:nvSpPr>
          <p:cNvPr id="25" name="Text 23"/>
          <p:cNvSpPr/>
          <p:nvPr/>
        </p:nvSpPr>
        <p:spPr>
          <a:xfrm>
            <a:off x="7862411" y="5571887"/>
            <a:ext cx="5981819"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Нақты қауіпсіздік ережелері мен нұсқаулықтарды әзірлеу</a:t>
            </a:r>
            <a:endParaRPr lang="en-US" sz="1550" dirty="0"/>
          </a:p>
        </p:txBody>
      </p:sp>
      <p:sp>
        <p:nvSpPr>
          <p:cNvPr id="26" name="Shape 24"/>
          <p:cNvSpPr/>
          <p:nvPr/>
        </p:nvSpPr>
        <p:spPr>
          <a:xfrm>
            <a:off x="7564874" y="6391692"/>
            <a:ext cx="99179" cy="99179"/>
          </a:xfrm>
          <a:prstGeom prst="roundRect">
            <a:avLst>
              <a:gd name="adj" fmla="val 460985"/>
            </a:avLst>
          </a:prstGeom>
          <a:solidFill>
            <a:srgbClr val="26A688"/>
          </a:solidFill>
          <a:ln/>
        </p:spPr>
        <p:txBody>
          <a:bodyPr/>
          <a:lstStyle/>
          <a:p>
            <a:endParaRPr lang="ru-RU"/>
          </a:p>
        </p:txBody>
      </p:sp>
      <p:sp>
        <p:nvSpPr>
          <p:cNvPr id="27" name="Text 25"/>
          <p:cNvSpPr/>
          <p:nvPr/>
        </p:nvSpPr>
        <p:spPr>
          <a:xfrm>
            <a:off x="7862411" y="6286262"/>
            <a:ext cx="359092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Қол жеткізуді басқару</a:t>
            </a:r>
            <a:endParaRPr lang="en-US" sz="1950" dirty="0"/>
          </a:p>
        </p:txBody>
      </p:sp>
      <p:sp>
        <p:nvSpPr>
          <p:cNvPr id="28" name="Text 26"/>
          <p:cNvSpPr/>
          <p:nvPr/>
        </p:nvSpPr>
        <p:spPr>
          <a:xfrm>
            <a:off x="7862411" y="6794778"/>
            <a:ext cx="5981819"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Рұқсаттарды беру және қадағалау процедуралары</a:t>
            </a:r>
            <a:endParaRPr lang="en-US" sz="1550" dirty="0"/>
          </a:p>
        </p:txBody>
      </p:sp>
      <p:sp>
        <p:nvSpPr>
          <p:cNvPr id="29" name="Shape 27"/>
          <p:cNvSpPr/>
          <p:nvPr/>
        </p:nvSpPr>
        <p:spPr>
          <a:xfrm>
            <a:off x="7564874" y="7614583"/>
            <a:ext cx="99179" cy="99179"/>
          </a:xfrm>
          <a:prstGeom prst="roundRect">
            <a:avLst>
              <a:gd name="adj" fmla="val 460985"/>
            </a:avLst>
          </a:prstGeom>
          <a:solidFill>
            <a:srgbClr val="26A688"/>
          </a:solidFill>
          <a:ln/>
        </p:spPr>
        <p:txBody>
          <a:bodyPr/>
          <a:lstStyle/>
          <a:p>
            <a:endParaRPr lang="ru-RU"/>
          </a:p>
        </p:txBody>
      </p:sp>
      <p:sp>
        <p:nvSpPr>
          <p:cNvPr id="30" name="Text 28"/>
          <p:cNvSpPr/>
          <p:nvPr/>
        </p:nvSpPr>
        <p:spPr>
          <a:xfrm>
            <a:off x="7862411" y="7509153"/>
            <a:ext cx="377166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Аудит және тексерулер</a:t>
            </a:r>
            <a:endParaRPr lang="en-US" sz="1950" dirty="0"/>
          </a:p>
        </p:txBody>
      </p:sp>
      <p:sp>
        <p:nvSpPr>
          <p:cNvPr id="31" name="Text 29"/>
          <p:cNvSpPr/>
          <p:nvPr/>
        </p:nvSpPr>
        <p:spPr>
          <a:xfrm>
            <a:off x="7862411" y="8017669"/>
            <a:ext cx="5981819"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деңгейін тұрақты бағалау</a:t>
            </a:r>
            <a:endParaRPr lang="en-US" sz="1550" dirty="0"/>
          </a:p>
        </p:txBody>
      </p:sp>
      <p:sp>
        <p:nvSpPr>
          <p:cNvPr id="32" name="Shape 30"/>
          <p:cNvSpPr/>
          <p:nvPr/>
        </p:nvSpPr>
        <p:spPr>
          <a:xfrm>
            <a:off x="7564874" y="8837474"/>
            <a:ext cx="99179" cy="99179"/>
          </a:xfrm>
          <a:prstGeom prst="roundRect">
            <a:avLst>
              <a:gd name="adj" fmla="val 460985"/>
            </a:avLst>
          </a:prstGeom>
          <a:solidFill>
            <a:srgbClr val="26A688"/>
          </a:solidFill>
          <a:ln/>
        </p:spPr>
        <p:txBody>
          <a:bodyPr/>
          <a:lstStyle/>
          <a:p>
            <a:endParaRPr lang="ru-RU"/>
          </a:p>
        </p:txBody>
      </p:sp>
      <p:sp>
        <p:nvSpPr>
          <p:cNvPr id="33" name="Text 31"/>
          <p:cNvSpPr/>
          <p:nvPr/>
        </p:nvSpPr>
        <p:spPr>
          <a:xfrm>
            <a:off x="7862411" y="8732044"/>
            <a:ext cx="393537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Инцидентке жауап беру</a:t>
            </a:r>
            <a:endParaRPr lang="en-US" sz="1950" dirty="0"/>
          </a:p>
        </p:txBody>
      </p:sp>
      <p:sp>
        <p:nvSpPr>
          <p:cNvPr id="34" name="Text 32"/>
          <p:cNvSpPr/>
          <p:nvPr/>
        </p:nvSpPr>
        <p:spPr>
          <a:xfrm>
            <a:off x="7862411" y="9240560"/>
            <a:ext cx="5981819"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оқиғаларын басқару жоспарлары</a:t>
            </a:r>
            <a:endParaRPr lang="en-US" sz="15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793790" y="2195274"/>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саясатының құрылымы</a:t>
            </a:r>
            <a:endParaRPr lang="en-US" sz="3900" dirty="0"/>
          </a:p>
        </p:txBody>
      </p:sp>
      <p:pic>
        <p:nvPicPr>
          <p:cNvPr id="3" name="Image 0" descr="preencoded.png"/>
          <p:cNvPicPr>
            <a:picLocks noChangeAspect="1"/>
          </p:cNvPicPr>
          <p:nvPr/>
        </p:nvPicPr>
        <p:blipFill>
          <a:blip r:embed="rId3"/>
          <a:stretch>
            <a:fillRect/>
          </a:stretch>
        </p:blipFill>
        <p:spPr>
          <a:xfrm>
            <a:off x="3408759" y="3832265"/>
            <a:ext cx="1291233" cy="714256"/>
          </a:xfrm>
          <a:prstGeom prst="rect">
            <a:avLst/>
          </a:prstGeom>
        </p:spPr>
      </p:pic>
      <p:sp>
        <p:nvSpPr>
          <p:cNvPr id="4" name="Text 1"/>
          <p:cNvSpPr/>
          <p:nvPr/>
        </p:nvSpPr>
        <p:spPr>
          <a:xfrm>
            <a:off x="3914775" y="4092178"/>
            <a:ext cx="279083" cy="348853"/>
          </a:xfrm>
          <a:prstGeom prst="rect">
            <a:avLst/>
          </a:prstGeom>
          <a:noFill/>
          <a:ln/>
        </p:spPr>
        <p:txBody>
          <a:bodyPr wrap="none" lIns="0" tIns="0" rIns="0" bIns="0" rtlCol="0" anchor="t"/>
          <a:lstStyle/>
          <a:p>
            <a:pPr marL="0" indent="0" algn="ctr">
              <a:lnSpc>
                <a:spcPts val="3500"/>
              </a:lnSpc>
              <a:buNone/>
            </a:pPr>
            <a:r>
              <a:rPr lang="en-US" sz="2150" b="1" dirty="0">
                <a:solidFill>
                  <a:srgbClr val="333F70"/>
                </a:solidFill>
                <a:latin typeface="Unbounded Bold" pitchFamily="34" charset="0"/>
                <a:ea typeface="Unbounded Bold" pitchFamily="34" charset="-122"/>
                <a:cs typeface="Unbounded Bold" pitchFamily="34" charset="-120"/>
              </a:rPr>
              <a:t>1</a:t>
            </a:r>
            <a:endParaRPr lang="en-US" sz="2150" dirty="0"/>
          </a:p>
        </p:txBody>
      </p:sp>
      <p:sp>
        <p:nvSpPr>
          <p:cNvPr id="5" name="Text 2"/>
          <p:cNvSpPr/>
          <p:nvPr/>
        </p:nvSpPr>
        <p:spPr>
          <a:xfrm>
            <a:off x="4898350" y="4030623"/>
            <a:ext cx="1063704"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Стратегия</a:t>
            </a:r>
            <a:endParaRPr lang="en-US" sz="1550" dirty="0"/>
          </a:p>
        </p:txBody>
      </p:sp>
      <p:sp>
        <p:nvSpPr>
          <p:cNvPr id="6" name="Shape 3"/>
          <p:cNvSpPr/>
          <p:nvPr/>
        </p:nvSpPr>
        <p:spPr>
          <a:xfrm>
            <a:off x="4749522" y="4561761"/>
            <a:ext cx="9037558" cy="11430"/>
          </a:xfrm>
          <a:prstGeom prst="roundRect">
            <a:avLst>
              <a:gd name="adj" fmla="val 729302"/>
            </a:avLst>
          </a:prstGeom>
          <a:solidFill>
            <a:srgbClr val="BCDBD4"/>
          </a:solidFill>
          <a:ln/>
        </p:spPr>
        <p:txBody>
          <a:bodyPr/>
          <a:lstStyle/>
          <a:p>
            <a:endParaRPr lang="ru-RU"/>
          </a:p>
        </p:txBody>
      </p:sp>
      <p:pic>
        <p:nvPicPr>
          <p:cNvPr id="7" name="Image 1" descr="preencoded.png"/>
          <p:cNvPicPr>
            <a:picLocks noChangeAspect="1"/>
          </p:cNvPicPr>
          <p:nvPr/>
        </p:nvPicPr>
        <p:blipFill>
          <a:blip r:embed="rId4"/>
          <a:stretch>
            <a:fillRect/>
          </a:stretch>
        </p:blipFill>
        <p:spPr>
          <a:xfrm>
            <a:off x="2763203" y="4596051"/>
            <a:ext cx="2582466" cy="714256"/>
          </a:xfrm>
          <a:prstGeom prst="rect">
            <a:avLst/>
          </a:prstGeom>
        </p:spPr>
      </p:pic>
      <p:sp>
        <p:nvSpPr>
          <p:cNvPr id="8" name="Text 4"/>
          <p:cNvSpPr/>
          <p:nvPr/>
        </p:nvSpPr>
        <p:spPr>
          <a:xfrm>
            <a:off x="3914894" y="4778693"/>
            <a:ext cx="279083" cy="348853"/>
          </a:xfrm>
          <a:prstGeom prst="rect">
            <a:avLst/>
          </a:prstGeom>
          <a:noFill/>
          <a:ln/>
        </p:spPr>
        <p:txBody>
          <a:bodyPr wrap="none" lIns="0" tIns="0" rIns="0" bIns="0" rtlCol="0" anchor="t"/>
          <a:lstStyle/>
          <a:p>
            <a:pPr marL="0" indent="0" algn="ctr">
              <a:lnSpc>
                <a:spcPts val="3500"/>
              </a:lnSpc>
              <a:buNone/>
            </a:pPr>
            <a:r>
              <a:rPr lang="en-US" sz="2150" b="1" dirty="0">
                <a:solidFill>
                  <a:srgbClr val="333F70"/>
                </a:solidFill>
                <a:latin typeface="Unbounded Bold" pitchFamily="34" charset="0"/>
                <a:ea typeface="Unbounded Bold" pitchFamily="34" charset="-122"/>
                <a:cs typeface="Unbounded Bold" pitchFamily="34" charset="-120"/>
              </a:rPr>
              <a:t>2</a:t>
            </a:r>
            <a:endParaRPr lang="en-US" sz="2150" dirty="0"/>
          </a:p>
        </p:txBody>
      </p:sp>
      <p:sp>
        <p:nvSpPr>
          <p:cNvPr id="9" name="Text 5"/>
          <p:cNvSpPr/>
          <p:nvPr/>
        </p:nvSpPr>
        <p:spPr>
          <a:xfrm>
            <a:off x="5544026" y="4794409"/>
            <a:ext cx="1050488"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Саясаттар</a:t>
            </a:r>
            <a:endParaRPr lang="en-US" sz="1550" dirty="0"/>
          </a:p>
        </p:txBody>
      </p:sp>
      <p:sp>
        <p:nvSpPr>
          <p:cNvPr id="10" name="Shape 6"/>
          <p:cNvSpPr/>
          <p:nvPr/>
        </p:nvSpPr>
        <p:spPr>
          <a:xfrm>
            <a:off x="5395198" y="5325547"/>
            <a:ext cx="8391882" cy="11430"/>
          </a:xfrm>
          <a:prstGeom prst="roundRect">
            <a:avLst>
              <a:gd name="adj" fmla="val 729302"/>
            </a:avLst>
          </a:prstGeom>
          <a:solidFill>
            <a:srgbClr val="BCDBD4"/>
          </a:solidFill>
          <a:ln/>
        </p:spPr>
        <p:txBody>
          <a:bodyPr/>
          <a:lstStyle/>
          <a:p>
            <a:endParaRPr lang="ru-RU"/>
          </a:p>
        </p:txBody>
      </p:sp>
      <p:pic>
        <p:nvPicPr>
          <p:cNvPr id="11" name="Image 2" descr="preencoded.png"/>
          <p:cNvPicPr>
            <a:picLocks noChangeAspect="1"/>
          </p:cNvPicPr>
          <p:nvPr/>
        </p:nvPicPr>
        <p:blipFill>
          <a:blip r:embed="rId5"/>
          <a:stretch>
            <a:fillRect/>
          </a:stretch>
        </p:blipFill>
        <p:spPr>
          <a:xfrm>
            <a:off x="2117527" y="5359837"/>
            <a:ext cx="3873698" cy="714256"/>
          </a:xfrm>
          <a:prstGeom prst="rect">
            <a:avLst/>
          </a:prstGeom>
        </p:spPr>
      </p:pic>
      <p:sp>
        <p:nvSpPr>
          <p:cNvPr id="12" name="Text 7"/>
          <p:cNvSpPr/>
          <p:nvPr/>
        </p:nvSpPr>
        <p:spPr>
          <a:xfrm>
            <a:off x="3914775" y="5542478"/>
            <a:ext cx="279083" cy="348853"/>
          </a:xfrm>
          <a:prstGeom prst="rect">
            <a:avLst/>
          </a:prstGeom>
          <a:noFill/>
          <a:ln/>
        </p:spPr>
        <p:txBody>
          <a:bodyPr wrap="none" lIns="0" tIns="0" rIns="0" bIns="0" rtlCol="0" anchor="t"/>
          <a:lstStyle/>
          <a:p>
            <a:pPr marL="0" indent="0" algn="ctr">
              <a:lnSpc>
                <a:spcPts val="3500"/>
              </a:lnSpc>
              <a:buNone/>
            </a:pPr>
            <a:r>
              <a:rPr lang="en-US" sz="2150" b="1" dirty="0">
                <a:solidFill>
                  <a:srgbClr val="333F70"/>
                </a:solidFill>
                <a:latin typeface="Unbounded Bold" pitchFamily="34" charset="0"/>
                <a:ea typeface="Unbounded Bold" pitchFamily="34" charset="-122"/>
                <a:cs typeface="Unbounded Bold" pitchFamily="34" charset="-120"/>
              </a:rPr>
              <a:t>3</a:t>
            </a:r>
            <a:endParaRPr lang="en-US" sz="2150" dirty="0"/>
          </a:p>
        </p:txBody>
      </p:sp>
      <p:sp>
        <p:nvSpPr>
          <p:cNvPr id="13" name="Text 8"/>
          <p:cNvSpPr/>
          <p:nvPr/>
        </p:nvSpPr>
        <p:spPr>
          <a:xfrm>
            <a:off x="6189583" y="5558195"/>
            <a:ext cx="1329214"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Стандарттар</a:t>
            </a:r>
            <a:endParaRPr lang="en-US" sz="1550" dirty="0"/>
          </a:p>
        </p:txBody>
      </p:sp>
      <p:sp>
        <p:nvSpPr>
          <p:cNvPr id="14" name="Shape 9"/>
          <p:cNvSpPr/>
          <p:nvPr/>
        </p:nvSpPr>
        <p:spPr>
          <a:xfrm>
            <a:off x="6040755" y="6089333"/>
            <a:ext cx="7746325" cy="11430"/>
          </a:xfrm>
          <a:prstGeom prst="roundRect">
            <a:avLst>
              <a:gd name="adj" fmla="val 729302"/>
            </a:avLst>
          </a:prstGeom>
          <a:solidFill>
            <a:srgbClr val="BCDBD4"/>
          </a:solidFill>
          <a:ln/>
        </p:spPr>
        <p:txBody>
          <a:bodyPr/>
          <a:lstStyle/>
          <a:p>
            <a:endParaRPr lang="ru-RU"/>
          </a:p>
        </p:txBody>
      </p:sp>
      <p:pic>
        <p:nvPicPr>
          <p:cNvPr id="15" name="Image 3" descr="preencoded.png"/>
          <p:cNvPicPr>
            <a:picLocks noChangeAspect="1"/>
          </p:cNvPicPr>
          <p:nvPr/>
        </p:nvPicPr>
        <p:blipFill>
          <a:blip r:embed="rId6"/>
          <a:stretch>
            <a:fillRect/>
          </a:stretch>
        </p:blipFill>
        <p:spPr>
          <a:xfrm>
            <a:off x="1471970" y="6123623"/>
            <a:ext cx="5164931" cy="714256"/>
          </a:xfrm>
          <a:prstGeom prst="rect">
            <a:avLst/>
          </a:prstGeom>
        </p:spPr>
      </p:pic>
      <p:sp>
        <p:nvSpPr>
          <p:cNvPr id="16" name="Text 10"/>
          <p:cNvSpPr/>
          <p:nvPr/>
        </p:nvSpPr>
        <p:spPr>
          <a:xfrm>
            <a:off x="3914775" y="6306264"/>
            <a:ext cx="279083" cy="348853"/>
          </a:xfrm>
          <a:prstGeom prst="rect">
            <a:avLst/>
          </a:prstGeom>
          <a:noFill/>
          <a:ln/>
        </p:spPr>
        <p:txBody>
          <a:bodyPr wrap="none" lIns="0" tIns="0" rIns="0" bIns="0" rtlCol="0" anchor="t"/>
          <a:lstStyle/>
          <a:p>
            <a:pPr marL="0" indent="0" algn="ctr">
              <a:lnSpc>
                <a:spcPts val="3500"/>
              </a:lnSpc>
              <a:buNone/>
            </a:pPr>
            <a:r>
              <a:rPr lang="en-US" sz="2150" b="1" dirty="0">
                <a:solidFill>
                  <a:srgbClr val="333F70"/>
                </a:solidFill>
                <a:latin typeface="Unbounded Bold" pitchFamily="34" charset="0"/>
                <a:ea typeface="Unbounded Bold" pitchFamily="34" charset="-122"/>
                <a:cs typeface="Unbounded Bold" pitchFamily="34" charset="-120"/>
              </a:rPr>
              <a:t>4</a:t>
            </a:r>
            <a:endParaRPr lang="en-US" sz="2150" dirty="0"/>
          </a:p>
        </p:txBody>
      </p:sp>
      <p:sp>
        <p:nvSpPr>
          <p:cNvPr id="17" name="Text 11"/>
          <p:cNvSpPr/>
          <p:nvPr/>
        </p:nvSpPr>
        <p:spPr>
          <a:xfrm>
            <a:off x="6835259" y="6321981"/>
            <a:ext cx="1513046"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Процедуралар</a:t>
            </a:r>
            <a:endParaRPr lang="en-US" sz="1550" dirty="0"/>
          </a:p>
        </p:txBody>
      </p:sp>
      <p:sp>
        <p:nvSpPr>
          <p:cNvPr id="18" name="Shape 12"/>
          <p:cNvSpPr/>
          <p:nvPr/>
        </p:nvSpPr>
        <p:spPr>
          <a:xfrm>
            <a:off x="6686431" y="6853118"/>
            <a:ext cx="7100649" cy="11430"/>
          </a:xfrm>
          <a:prstGeom prst="roundRect">
            <a:avLst>
              <a:gd name="adj" fmla="val 729302"/>
            </a:avLst>
          </a:prstGeom>
          <a:solidFill>
            <a:srgbClr val="BCDBD4"/>
          </a:solidFill>
          <a:ln/>
        </p:spPr>
        <p:txBody>
          <a:bodyPr/>
          <a:lstStyle/>
          <a:p>
            <a:endParaRPr lang="ru-RU"/>
          </a:p>
        </p:txBody>
      </p:sp>
      <p:pic>
        <p:nvPicPr>
          <p:cNvPr id="19" name="Image 4" descr="preencoded.png"/>
          <p:cNvPicPr>
            <a:picLocks noChangeAspect="1"/>
          </p:cNvPicPr>
          <p:nvPr/>
        </p:nvPicPr>
        <p:blipFill>
          <a:blip r:embed="rId7"/>
          <a:stretch>
            <a:fillRect/>
          </a:stretch>
        </p:blipFill>
        <p:spPr>
          <a:xfrm>
            <a:off x="826294" y="6887408"/>
            <a:ext cx="6456164" cy="714256"/>
          </a:xfrm>
          <a:prstGeom prst="rect">
            <a:avLst/>
          </a:prstGeom>
        </p:spPr>
      </p:pic>
      <p:sp>
        <p:nvSpPr>
          <p:cNvPr id="20" name="Text 13"/>
          <p:cNvSpPr/>
          <p:nvPr/>
        </p:nvSpPr>
        <p:spPr>
          <a:xfrm>
            <a:off x="3914775" y="7070050"/>
            <a:ext cx="279083" cy="348853"/>
          </a:xfrm>
          <a:prstGeom prst="rect">
            <a:avLst/>
          </a:prstGeom>
          <a:noFill/>
          <a:ln/>
        </p:spPr>
        <p:txBody>
          <a:bodyPr wrap="none" lIns="0" tIns="0" rIns="0" bIns="0" rtlCol="0" anchor="t"/>
          <a:lstStyle/>
          <a:p>
            <a:pPr marL="0" indent="0" algn="ctr">
              <a:lnSpc>
                <a:spcPts val="3500"/>
              </a:lnSpc>
              <a:buNone/>
            </a:pPr>
            <a:r>
              <a:rPr lang="en-US" sz="2150" b="1" dirty="0">
                <a:solidFill>
                  <a:srgbClr val="333F70"/>
                </a:solidFill>
                <a:latin typeface="Unbounded Bold" pitchFamily="34" charset="0"/>
                <a:ea typeface="Unbounded Bold" pitchFamily="34" charset="-122"/>
                <a:cs typeface="Unbounded Bold" pitchFamily="34" charset="-120"/>
              </a:rPr>
              <a:t>5</a:t>
            </a:r>
            <a:endParaRPr lang="en-US" sz="2150" dirty="0"/>
          </a:p>
        </p:txBody>
      </p:sp>
      <p:sp>
        <p:nvSpPr>
          <p:cNvPr id="21" name="Text 14"/>
          <p:cNvSpPr/>
          <p:nvPr/>
        </p:nvSpPr>
        <p:spPr>
          <a:xfrm>
            <a:off x="7480816" y="7085767"/>
            <a:ext cx="1515785"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Нұсқаулықтар</a:t>
            </a:r>
            <a:endParaRPr lang="en-US" sz="1550" dirty="0"/>
          </a:p>
        </p:txBody>
      </p:sp>
      <p:sp>
        <p:nvSpPr>
          <p:cNvPr id="22" name="Text 15"/>
          <p:cNvSpPr/>
          <p:nvPr/>
        </p:nvSpPr>
        <p:spPr>
          <a:xfrm>
            <a:off x="793790" y="7824907"/>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қауіпсіздік саясатының құрылымы пирамида түрінде ұйымдастырылады. Жоғарғы деңгейде жалпы стратегия мен саясаттар орналасады, ал төменгі деңгейлерде нақты стандарттар, процедуралар және күнделікті нұсқаулықтар қамтылады. Әрбір деңгей өзінен жоғары тұрған деңгейдің талаптарын нақтылай түседі.</a:t>
            </a:r>
            <a:endParaRPr lang="en-US" sz="15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6" name="Text 2"/>
          <p:cNvSpPr/>
          <p:nvPr/>
        </p:nvSpPr>
        <p:spPr>
          <a:xfrm>
            <a:off x="793790" y="3839766"/>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Қазақстандағы ақпараттық қауіпсіздік тәжірибесі</a:t>
            </a:r>
            <a:endParaRPr lang="en-US" sz="3900" dirty="0"/>
          </a:p>
        </p:txBody>
      </p:sp>
      <p:sp>
        <p:nvSpPr>
          <p:cNvPr id="7" name="Text 3"/>
          <p:cNvSpPr/>
          <p:nvPr/>
        </p:nvSpPr>
        <p:spPr>
          <a:xfrm>
            <a:off x="793790" y="5997654"/>
            <a:ext cx="7556421"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 ақпараттық қауіпсіздік саласында айтарлықтай жетістіктерге қол жеткізді. Мемлекеттік деңгейде қауіпсіздік инфрақұрылымы дамытылып, халықаралық стандарттар енгізілуде. Отандық тәжірибе мен озық әлемдік практиканы біріктіру Қазақстанның киберқауіпсіздік жүйесін нығайтуға мүмкіндік береді.</a:t>
            </a:r>
            <a:endParaRPr lang="en-US" sz="15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788313" y="541973"/>
            <a:ext cx="11229975" cy="492681"/>
          </a:xfrm>
          <a:prstGeom prst="rect">
            <a:avLst/>
          </a:prstGeom>
          <a:noFill/>
          <a:ln/>
        </p:spPr>
        <p:txBody>
          <a:bodyPr wrap="none" lIns="0" tIns="0" rIns="0" bIns="0" rtlCol="0" anchor="t"/>
          <a:lstStyle/>
          <a:p>
            <a:pPr marL="0" indent="0" algn="l">
              <a:lnSpc>
                <a:spcPts val="3850"/>
              </a:lnSpc>
              <a:buNone/>
            </a:pPr>
            <a:r>
              <a:rPr lang="en-US" sz="3100" b="1" dirty="0">
                <a:solidFill>
                  <a:srgbClr val="333F70"/>
                </a:solidFill>
                <a:latin typeface="Unbounded Bold" pitchFamily="34" charset="0"/>
                <a:ea typeface="Unbounded Bold" pitchFamily="34" charset="-122"/>
                <a:cs typeface="Unbounded Bold" pitchFamily="34" charset="-120"/>
              </a:rPr>
              <a:t>Мемлекеттік құпияларды қорғау шаралары</a:t>
            </a:r>
            <a:endParaRPr lang="en-US" sz="3100" dirty="0"/>
          </a:p>
        </p:txBody>
      </p:sp>
      <p:pic>
        <p:nvPicPr>
          <p:cNvPr id="3" name="Image 0" descr="preencoded.png"/>
          <p:cNvPicPr>
            <a:picLocks noChangeAspect="1"/>
          </p:cNvPicPr>
          <p:nvPr/>
        </p:nvPicPr>
        <p:blipFill>
          <a:blip r:embed="rId3"/>
          <a:stretch>
            <a:fillRect/>
          </a:stretch>
        </p:blipFill>
        <p:spPr>
          <a:xfrm>
            <a:off x="788313" y="1365647"/>
            <a:ext cx="4530090" cy="4530090"/>
          </a:xfrm>
          <a:prstGeom prst="rect">
            <a:avLst/>
          </a:prstGeom>
        </p:spPr>
      </p:pic>
      <p:sp>
        <p:nvSpPr>
          <p:cNvPr id="4" name="Text 1"/>
          <p:cNvSpPr/>
          <p:nvPr/>
        </p:nvSpPr>
        <p:spPr>
          <a:xfrm>
            <a:off x="6843117" y="1349931"/>
            <a:ext cx="4782026" cy="295632"/>
          </a:xfrm>
          <a:prstGeom prst="rect">
            <a:avLst/>
          </a:prstGeom>
          <a:noFill/>
          <a:ln/>
        </p:spPr>
        <p:txBody>
          <a:bodyPr wrap="none" lIns="0" tIns="0" rIns="0" bIns="0" rtlCol="0" anchor="t"/>
          <a:lstStyle/>
          <a:p>
            <a:pPr marL="0" indent="0" algn="l">
              <a:lnSpc>
                <a:spcPts val="2300"/>
              </a:lnSpc>
              <a:buNone/>
            </a:pPr>
            <a:r>
              <a:rPr lang="en-US" sz="1850" b="1" dirty="0">
                <a:solidFill>
                  <a:srgbClr val="333F70"/>
                </a:solidFill>
                <a:latin typeface="Unbounded Bold" pitchFamily="34" charset="0"/>
                <a:ea typeface="Unbounded Bold" pitchFamily="34" charset="-122"/>
                <a:cs typeface="Unbounded Bold" pitchFamily="34" charset="-120"/>
              </a:rPr>
              <a:t>Құпия ақпаратты қорғау жүйесі</a:t>
            </a:r>
            <a:endParaRPr lang="en-US" sz="1850" dirty="0"/>
          </a:p>
        </p:txBody>
      </p:sp>
      <p:sp>
        <p:nvSpPr>
          <p:cNvPr id="5" name="Text 2"/>
          <p:cNvSpPr/>
          <p:nvPr/>
        </p:nvSpPr>
        <p:spPr>
          <a:xfrm>
            <a:off x="6843117" y="1771650"/>
            <a:ext cx="7006471" cy="453866"/>
          </a:xfrm>
          <a:prstGeom prst="rect">
            <a:avLst/>
          </a:prstGeom>
          <a:noFill/>
          <a:ln/>
        </p:spPr>
        <p:txBody>
          <a:bodyPr wrap="square" lIns="0" tIns="0" rIns="0" bIns="0" rtlCol="0" anchor="t"/>
          <a:lstStyle/>
          <a:p>
            <a:pPr marL="0" indent="0" algn="l">
              <a:lnSpc>
                <a:spcPts val="1750"/>
              </a:lnSpc>
              <a:buNone/>
            </a:pPr>
            <a:r>
              <a:rPr lang="en-US" sz="1200" dirty="0">
                <a:solidFill>
                  <a:srgbClr val="333F70"/>
                </a:solidFill>
                <a:latin typeface="Open Sans" pitchFamily="34" charset="0"/>
                <a:ea typeface="Open Sans" pitchFamily="34" charset="-122"/>
                <a:cs typeface="Open Sans" pitchFamily="34" charset="-120"/>
              </a:rPr>
              <a:t>Мемлекеттік құпиялар – елдің ұлттық қауіпсіздігіне, қорғанысына және мемлекеттік мүдделеріне қатысты ақпарат. Оны қорғау ерекше мән мен жауапкершілікті талап етеді.</a:t>
            </a:r>
            <a:endParaRPr lang="en-US" sz="1200" dirty="0"/>
          </a:p>
        </p:txBody>
      </p:sp>
      <p:sp>
        <p:nvSpPr>
          <p:cNvPr id="6" name="Shape 3"/>
          <p:cNvSpPr/>
          <p:nvPr/>
        </p:nvSpPr>
        <p:spPr>
          <a:xfrm>
            <a:off x="788313" y="6415802"/>
            <a:ext cx="6463784" cy="1350288"/>
          </a:xfrm>
          <a:prstGeom prst="roundRect">
            <a:avLst>
              <a:gd name="adj" fmla="val 8126"/>
            </a:avLst>
          </a:prstGeom>
          <a:solidFill>
            <a:srgbClr val="FFFFFF"/>
          </a:solidFill>
          <a:ln/>
        </p:spPr>
        <p:txBody>
          <a:bodyPr/>
          <a:lstStyle/>
          <a:p>
            <a:endParaRPr lang="ru-RU"/>
          </a:p>
        </p:txBody>
      </p:sp>
      <p:sp>
        <p:nvSpPr>
          <p:cNvPr id="7" name="Shape 4"/>
          <p:cNvSpPr/>
          <p:nvPr/>
        </p:nvSpPr>
        <p:spPr>
          <a:xfrm>
            <a:off x="788313" y="6392942"/>
            <a:ext cx="6463784" cy="91440"/>
          </a:xfrm>
          <a:prstGeom prst="roundRect">
            <a:avLst>
              <a:gd name="adj" fmla="val 72426"/>
            </a:avLst>
          </a:prstGeom>
          <a:solidFill>
            <a:srgbClr val="26A688"/>
          </a:solidFill>
          <a:ln/>
        </p:spPr>
        <p:txBody>
          <a:bodyPr/>
          <a:lstStyle/>
          <a:p>
            <a:endParaRPr lang="ru-RU"/>
          </a:p>
        </p:txBody>
      </p:sp>
      <p:sp>
        <p:nvSpPr>
          <p:cNvPr id="8" name="Shape 5"/>
          <p:cNvSpPr/>
          <p:nvPr/>
        </p:nvSpPr>
        <p:spPr>
          <a:xfrm>
            <a:off x="3783628" y="6179344"/>
            <a:ext cx="473035" cy="473035"/>
          </a:xfrm>
          <a:prstGeom prst="roundRect">
            <a:avLst>
              <a:gd name="adj" fmla="val 193305"/>
            </a:avLst>
          </a:prstGeom>
          <a:solidFill>
            <a:srgbClr val="26A688"/>
          </a:solidFill>
          <a:ln/>
        </p:spPr>
        <p:txBody>
          <a:bodyPr/>
          <a:lstStyle/>
          <a:p>
            <a:endParaRPr lang="ru-RU"/>
          </a:p>
        </p:txBody>
      </p:sp>
      <p:sp>
        <p:nvSpPr>
          <p:cNvPr id="9" name="Text 6"/>
          <p:cNvSpPr/>
          <p:nvPr/>
        </p:nvSpPr>
        <p:spPr>
          <a:xfrm>
            <a:off x="3925550" y="6297573"/>
            <a:ext cx="189190" cy="236458"/>
          </a:xfrm>
          <a:prstGeom prst="rect">
            <a:avLst/>
          </a:prstGeom>
          <a:noFill/>
          <a:ln/>
        </p:spPr>
        <p:txBody>
          <a:bodyPr wrap="none" lIns="0" tIns="0" rIns="0" bIns="0" rtlCol="0" anchor="t"/>
          <a:lstStyle/>
          <a:p>
            <a:pPr marL="0" indent="0" algn="l">
              <a:lnSpc>
                <a:spcPts val="2100"/>
              </a:lnSpc>
              <a:buNone/>
            </a:pPr>
            <a:r>
              <a:rPr lang="en-US" sz="1450" b="1" dirty="0">
                <a:solidFill>
                  <a:srgbClr val="FFFFFF"/>
                </a:solidFill>
                <a:latin typeface="Unbounded Bold" pitchFamily="34" charset="0"/>
                <a:ea typeface="Unbounded Bold" pitchFamily="34" charset="-122"/>
                <a:cs typeface="Unbounded Bold" pitchFamily="34" charset="-120"/>
              </a:rPr>
              <a:t>1</a:t>
            </a:r>
            <a:endParaRPr lang="en-US" sz="1450" dirty="0"/>
          </a:p>
        </p:txBody>
      </p:sp>
      <p:sp>
        <p:nvSpPr>
          <p:cNvPr id="10" name="Text 7"/>
          <p:cNvSpPr/>
          <p:nvPr/>
        </p:nvSpPr>
        <p:spPr>
          <a:xfrm>
            <a:off x="968812" y="6809899"/>
            <a:ext cx="3037761" cy="246221"/>
          </a:xfrm>
          <a:prstGeom prst="rect">
            <a:avLst/>
          </a:prstGeom>
          <a:noFill/>
          <a:ln/>
        </p:spPr>
        <p:txBody>
          <a:bodyPr wrap="none" lIns="0" tIns="0" rIns="0" bIns="0" rtlCol="0" anchor="t"/>
          <a:lstStyle/>
          <a:p>
            <a:pPr marL="0" indent="0" algn="l">
              <a:lnSpc>
                <a:spcPts val="1900"/>
              </a:lnSpc>
              <a:buNone/>
            </a:pPr>
            <a:r>
              <a:rPr lang="en-US" sz="1550" b="1" dirty="0">
                <a:solidFill>
                  <a:srgbClr val="333F70"/>
                </a:solidFill>
                <a:latin typeface="Unbounded Bold" pitchFamily="34" charset="0"/>
                <a:ea typeface="Unbounded Bold" pitchFamily="34" charset="-122"/>
                <a:cs typeface="Unbounded Bold" pitchFamily="34" charset="-120"/>
              </a:rPr>
              <a:t>Құпиялылық деңгейлері</a:t>
            </a:r>
            <a:endParaRPr lang="en-US" sz="1550" dirty="0"/>
          </a:p>
        </p:txBody>
      </p:sp>
      <p:sp>
        <p:nvSpPr>
          <p:cNvPr id="11" name="Text 8"/>
          <p:cNvSpPr/>
          <p:nvPr/>
        </p:nvSpPr>
        <p:spPr>
          <a:xfrm>
            <a:off x="968812" y="7131725"/>
            <a:ext cx="6102787" cy="453866"/>
          </a:xfrm>
          <a:prstGeom prst="rect">
            <a:avLst/>
          </a:prstGeom>
          <a:noFill/>
          <a:ln/>
        </p:spPr>
        <p:txBody>
          <a:bodyPr wrap="square" lIns="0" tIns="0" rIns="0" bIns="0" rtlCol="0" anchor="t"/>
          <a:lstStyle/>
          <a:p>
            <a:pPr marL="0" indent="0" algn="l">
              <a:lnSpc>
                <a:spcPts val="1750"/>
              </a:lnSpc>
              <a:buNone/>
            </a:pPr>
            <a:r>
              <a:rPr lang="en-US" sz="1200" dirty="0">
                <a:solidFill>
                  <a:srgbClr val="333F70"/>
                </a:solidFill>
                <a:latin typeface="Open Sans" pitchFamily="34" charset="0"/>
                <a:ea typeface="Open Sans" pitchFamily="34" charset="-122"/>
                <a:cs typeface="Open Sans" pitchFamily="34" charset="-120"/>
              </a:rPr>
              <a:t>"Ерекше маңызды", "Өте құпия", "Құпия" және "Қызмет бабында пайдалануға" деңгейлері белгіленген</a:t>
            </a:r>
            <a:endParaRPr lang="en-US" sz="1200" dirty="0"/>
          </a:p>
        </p:txBody>
      </p:sp>
      <p:sp>
        <p:nvSpPr>
          <p:cNvPr id="12" name="Shape 9"/>
          <p:cNvSpPr/>
          <p:nvPr/>
        </p:nvSpPr>
        <p:spPr>
          <a:xfrm>
            <a:off x="7378184" y="6415802"/>
            <a:ext cx="6463903" cy="1350288"/>
          </a:xfrm>
          <a:prstGeom prst="roundRect">
            <a:avLst>
              <a:gd name="adj" fmla="val 8126"/>
            </a:avLst>
          </a:prstGeom>
          <a:solidFill>
            <a:srgbClr val="FFFFFF"/>
          </a:solidFill>
          <a:ln/>
        </p:spPr>
        <p:txBody>
          <a:bodyPr/>
          <a:lstStyle/>
          <a:p>
            <a:endParaRPr lang="ru-RU"/>
          </a:p>
        </p:txBody>
      </p:sp>
      <p:sp>
        <p:nvSpPr>
          <p:cNvPr id="13" name="Shape 10"/>
          <p:cNvSpPr/>
          <p:nvPr/>
        </p:nvSpPr>
        <p:spPr>
          <a:xfrm>
            <a:off x="7378184" y="6392942"/>
            <a:ext cx="6463903" cy="91440"/>
          </a:xfrm>
          <a:prstGeom prst="roundRect">
            <a:avLst>
              <a:gd name="adj" fmla="val 72426"/>
            </a:avLst>
          </a:prstGeom>
          <a:solidFill>
            <a:srgbClr val="26A688"/>
          </a:solidFill>
          <a:ln/>
        </p:spPr>
        <p:txBody>
          <a:bodyPr/>
          <a:lstStyle/>
          <a:p>
            <a:endParaRPr lang="ru-RU"/>
          </a:p>
        </p:txBody>
      </p:sp>
      <p:sp>
        <p:nvSpPr>
          <p:cNvPr id="14" name="Shape 11"/>
          <p:cNvSpPr/>
          <p:nvPr/>
        </p:nvSpPr>
        <p:spPr>
          <a:xfrm>
            <a:off x="10373618" y="6179344"/>
            <a:ext cx="473035" cy="473035"/>
          </a:xfrm>
          <a:prstGeom prst="roundRect">
            <a:avLst>
              <a:gd name="adj" fmla="val 193305"/>
            </a:avLst>
          </a:prstGeom>
          <a:solidFill>
            <a:srgbClr val="26A688"/>
          </a:solidFill>
          <a:ln/>
        </p:spPr>
        <p:txBody>
          <a:bodyPr/>
          <a:lstStyle/>
          <a:p>
            <a:endParaRPr lang="ru-RU"/>
          </a:p>
        </p:txBody>
      </p:sp>
      <p:sp>
        <p:nvSpPr>
          <p:cNvPr id="15" name="Text 12"/>
          <p:cNvSpPr/>
          <p:nvPr/>
        </p:nvSpPr>
        <p:spPr>
          <a:xfrm>
            <a:off x="10515540" y="6297573"/>
            <a:ext cx="189190" cy="236458"/>
          </a:xfrm>
          <a:prstGeom prst="rect">
            <a:avLst/>
          </a:prstGeom>
          <a:noFill/>
          <a:ln/>
        </p:spPr>
        <p:txBody>
          <a:bodyPr wrap="none" lIns="0" tIns="0" rIns="0" bIns="0" rtlCol="0" anchor="t"/>
          <a:lstStyle/>
          <a:p>
            <a:pPr marL="0" indent="0" algn="l">
              <a:lnSpc>
                <a:spcPts val="2100"/>
              </a:lnSpc>
              <a:buNone/>
            </a:pPr>
            <a:r>
              <a:rPr lang="en-US" sz="1450" b="1" dirty="0">
                <a:solidFill>
                  <a:srgbClr val="FFFFFF"/>
                </a:solidFill>
                <a:latin typeface="Unbounded Bold" pitchFamily="34" charset="0"/>
                <a:ea typeface="Unbounded Bold" pitchFamily="34" charset="-122"/>
                <a:cs typeface="Unbounded Bold" pitchFamily="34" charset="-120"/>
              </a:rPr>
              <a:t>2</a:t>
            </a:r>
            <a:endParaRPr lang="en-US" sz="1450" dirty="0"/>
          </a:p>
        </p:txBody>
      </p:sp>
      <p:sp>
        <p:nvSpPr>
          <p:cNvPr id="16" name="Text 13"/>
          <p:cNvSpPr/>
          <p:nvPr/>
        </p:nvSpPr>
        <p:spPr>
          <a:xfrm>
            <a:off x="7558683" y="6809899"/>
            <a:ext cx="2225516" cy="246221"/>
          </a:xfrm>
          <a:prstGeom prst="rect">
            <a:avLst/>
          </a:prstGeom>
          <a:noFill/>
          <a:ln/>
        </p:spPr>
        <p:txBody>
          <a:bodyPr wrap="none" lIns="0" tIns="0" rIns="0" bIns="0" rtlCol="0" anchor="t"/>
          <a:lstStyle/>
          <a:p>
            <a:pPr marL="0" indent="0" algn="l">
              <a:lnSpc>
                <a:spcPts val="1900"/>
              </a:lnSpc>
              <a:buNone/>
            </a:pPr>
            <a:r>
              <a:rPr lang="en-US" sz="1550" b="1" dirty="0">
                <a:solidFill>
                  <a:srgbClr val="333F70"/>
                </a:solidFill>
                <a:latin typeface="Unbounded Bold" pitchFamily="34" charset="0"/>
                <a:ea typeface="Unbounded Bold" pitchFamily="34" charset="-122"/>
                <a:cs typeface="Unbounded Bold" pitchFamily="34" charset="-120"/>
              </a:rPr>
              <a:t>Өңдеу талаптары</a:t>
            </a:r>
            <a:endParaRPr lang="en-US" sz="1550" dirty="0"/>
          </a:p>
        </p:txBody>
      </p:sp>
      <p:sp>
        <p:nvSpPr>
          <p:cNvPr id="17" name="Text 14"/>
          <p:cNvSpPr/>
          <p:nvPr/>
        </p:nvSpPr>
        <p:spPr>
          <a:xfrm>
            <a:off x="7558683" y="7131725"/>
            <a:ext cx="6102906" cy="453866"/>
          </a:xfrm>
          <a:prstGeom prst="rect">
            <a:avLst/>
          </a:prstGeom>
          <a:noFill/>
          <a:ln/>
        </p:spPr>
        <p:txBody>
          <a:bodyPr wrap="square" lIns="0" tIns="0" rIns="0" bIns="0" rtlCol="0" anchor="t"/>
          <a:lstStyle/>
          <a:p>
            <a:pPr marL="0" indent="0" algn="l">
              <a:lnSpc>
                <a:spcPts val="1750"/>
              </a:lnSpc>
              <a:buNone/>
            </a:pPr>
            <a:r>
              <a:rPr lang="en-US" sz="1200" dirty="0">
                <a:solidFill>
                  <a:srgbClr val="333F70"/>
                </a:solidFill>
                <a:latin typeface="Open Sans" pitchFamily="34" charset="0"/>
                <a:ea typeface="Open Sans" pitchFamily="34" charset="-122"/>
                <a:cs typeface="Open Sans" pitchFamily="34" charset="-120"/>
              </a:rPr>
              <a:t>Арнайы сертификатталған жабдықтар мен бағдарламалық қамтамасыз етулерді қолдану міндетті</a:t>
            </a:r>
            <a:endParaRPr lang="en-US" sz="1200" dirty="0"/>
          </a:p>
        </p:txBody>
      </p:sp>
      <p:sp>
        <p:nvSpPr>
          <p:cNvPr id="18" name="Shape 15"/>
          <p:cNvSpPr/>
          <p:nvPr/>
        </p:nvSpPr>
        <p:spPr>
          <a:xfrm>
            <a:off x="788313" y="8128635"/>
            <a:ext cx="6463784" cy="1350288"/>
          </a:xfrm>
          <a:prstGeom prst="roundRect">
            <a:avLst>
              <a:gd name="adj" fmla="val 8126"/>
            </a:avLst>
          </a:prstGeom>
          <a:solidFill>
            <a:srgbClr val="FFFFFF"/>
          </a:solidFill>
          <a:ln/>
        </p:spPr>
        <p:txBody>
          <a:bodyPr/>
          <a:lstStyle/>
          <a:p>
            <a:endParaRPr lang="ru-RU"/>
          </a:p>
        </p:txBody>
      </p:sp>
      <p:sp>
        <p:nvSpPr>
          <p:cNvPr id="19" name="Shape 16"/>
          <p:cNvSpPr/>
          <p:nvPr/>
        </p:nvSpPr>
        <p:spPr>
          <a:xfrm>
            <a:off x="788313" y="8105775"/>
            <a:ext cx="6463784" cy="91440"/>
          </a:xfrm>
          <a:prstGeom prst="roundRect">
            <a:avLst>
              <a:gd name="adj" fmla="val 72426"/>
            </a:avLst>
          </a:prstGeom>
          <a:solidFill>
            <a:srgbClr val="26A688"/>
          </a:solidFill>
          <a:ln/>
        </p:spPr>
        <p:txBody>
          <a:bodyPr/>
          <a:lstStyle/>
          <a:p>
            <a:endParaRPr lang="ru-RU"/>
          </a:p>
        </p:txBody>
      </p:sp>
      <p:sp>
        <p:nvSpPr>
          <p:cNvPr id="20" name="Shape 17"/>
          <p:cNvSpPr/>
          <p:nvPr/>
        </p:nvSpPr>
        <p:spPr>
          <a:xfrm>
            <a:off x="3783628" y="7892177"/>
            <a:ext cx="473035" cy="473035"/>
          </a:xfrm>
          <a:prstGeom prst="roundRect">
            <a:avLst>
              <a:gd name="adj" fmla="val 193305"/>
            </a:avLst>
          </a:prstGeom>
          <a:solidFill>
            <a:srgbClr val="26A688"/>
          </a:solidFill>
          <a:ln/>
        </p:spPr>
        <p:txBody>
          <a:bodyPr/>
          <a:lstStyle/>
          <a:p>
            <a:endParaRPr lang="ru-RU"/>
          </a:p>
        </p:txBody>
      </p:sp>
      <p:sp>
        <p:nvSpPr>
          <p:cNvPr id="21" name="Text 18"/>
          <p:cNvSpPr/>
          <p:nvPr/>
        </p:nvSpPr>
        <p:spPr>
          <a:xfrm>
            <a:off x="3925550" y="8010406"/>
            <a:ext cx="189190" cy="236458"/>
          </a:xfrm>
          <a:prstGeom prst="rect">
            <a:avLst/>
          </a:prstGeom>
          <a:noFill/>
          <a:ln/>
        </p:spPr>
        <p:txBody>
          <a:bodyPr wrap="none" lIns="0" tIns="0" rIns="0" bIns="0" rtlCol="0" anchor="t"/>
          <a:lstStyle/>
          <a:p>
            <a:pPr marL="0" indent="0" algn="l">
              <a:lnSpc>
                <a:spcPts val="2100"/>
              </a:lnSpc>
              <a:buNone/>
            </a:pPr>
            <a:r>
              <a:rPr lang="en-US" sz="1450" b="1" dirty="0">
                <a:solidFill>
                  <a:srgbClr val="FFFFFF"/>
                </a:solidFill>
                <a:latin typeface="Unbounded Bold" pitchFamily="34" charset="0"/>
                <a:ea typeface="Unbounded Bold" pitchFamily="34" charset="-122"/>
                <a:cs typeface="Unbounded Bold" pitchFamily="34" charset="-120"/>
              </a:rPr>
              <a:t>3</a:t>
            </a:r>
            <a:endParaRPr lang="en-US" sz="1450" dirty="0"/>
          </a:p>
        </p:txBody>
      </p:sp>
      <p:sp>
        <p:nvSpPr>
          <p:cNvPr id="22" name="Text 19"/>
          <p:cNvSpPr/>
          <p:nvPr/>
        </p:nvSpPr>
        <p:spPr>
          <a:xfrm>
            <a:off x="968812" y="8522732"/>
            <a:ext cx="2293858" cy="246221"/>
          </a:xfrm>
          <a:prstGeom prst="rect">
            <a:avLst/>
          </a:prstGeom>
          <a:noFill/>
          <a:ln/>
        </p:spPr>
        <p:txBody>
          <a:bodyPr wrap="none" lIns="0" tIns="0" rIns="0" bIns="0" rtlCol="0" anchor="t"/>
          <a:lstStyle/>
          <a:p>
            <a:pPr marL="0" indent="0" algn="l">
              <a:lnSpc>
                <a:spcPts val="1900"/>
              </a:lnSpc>
              <a:buNone/>
            </a:pPr>
            <a:r>
              <a:rPr lang="en-US" sz="1550" b="1" dirty="0">
                <a:solidFill>
                  <a:srgbClr val="333F70"/>
                </a:solidFill>
                <a:latin typeface="Unbounded Bold" pitchFamily="34" charset="0"/>
                <a:ea typeface="Unbounded Bold" pitchFamily="34" charset="-122"/>
                <a:cs typeface="Unbounded Bold" pitchFamily="34" charset="-120"/>
              </a:rPr>
              <a:t>Сақтау шарттары</a:t>
            </a:r>
            <a:endParaRPr lang="en-US" sz="1550" dirty="0"/>
          </a:p>
        </p:txBody>
      </p:sp>
      <p:sp>
        <p:nvSpPr>
          <p:cNvPr id="23" name="Text 20"/>
          <p:cNvSpPr/>
          <p:nvPr/>
        </p:nvSpPr>
        <p:spPr>
          <a:xfrm>
            <a:off x="968812" y="8844558"/>
            <a:ext cx="6102787" cy="453866"/>
          </a:xfrm>
          <a:prstGeom prst="rect">
            <a:avLst/>
          </a:prstGeom>
          <a:noFill/>
          <a:ln/>
        </p:spPr>
        <p:txBody>
          <a:bodyPr wrap="square" lIns="0" tIns="0" rIns="0" bIns="0" rtlCol="0" anchor="t"/>
          <a:lstStyle/>
          <a:p>
            <a:pPr marL="0" indent="0" algn="l">
              <a:lnSpc>
                <a:spcPts val="1750"/>
              </a:lnSpc>
              <a:buNone/>
            </a:pPr>
            <a:r>
              <a:rPr lang="en-US" sz="1200" dirty="0">
                <a:solidFill>
                  <a:srgbClr val="333F70"/>
                </a:solidFill>
                <a:latin typeface="Open Sans" pitchFamily="34" charset="0"/>
                <a:ea typeface="Open Sans" pitchFamily="34" charset="-122"/>
                <a:cs typeface="Open Sans" pitchFamily="34" charset="-120"/>
              </a:rPr>
              <a:t>Физикалық қорғалған, қол жеткізуі бақыланатын арнайы үй-жайларда сақталады</a:t>
            </a:r>
            <a:endParaRPr lang="en-US" sz="1200" dirty="0"/>
          </a:p>
        </p:txBody>
      </p:sp>
      <p:sp>
        <p:nvSpPr>
          <p:cNvPr id="24" name="Shape 21"/>
          <p:cNvSpPr/>
          <p:nvPr/>
        </p:nvSpPr>
        <p:spPr>
          <a:xfrm>
            <a:off x="7378184" y="8128635"/>
            <a:ext cx="6463903" cy="1350288"/>
          </a:xfrm>
          <a:prstGeom prst="roundRect">
            <a:avLst>
              <a:gd name="adj" fmla="val 8126"/>
            </a:avLst>
          </a:prstGeom>
          <a:solidFill>
            <a:srgbClr val="FFFFFF"/>
          </a:solidFill>
          <a:ln/>
        </p:spPr>
        <p:txBody>
          <a:bodyPr/>
          <a:lstStyle/>
          <a:p>
            <a:endParaRPr lang="ru-RU"/>
          </a:p>
        </p:txBody>
      </p:sp>
      <p:sp>
        <p:nvSpPr>
          <p:cNvPr id="25" name="Shape 22"/>
          <p:cNvSpPr/>
          <p:nvPr/>
        </p:nvSpPr>
        <p:spPr>
          <a:xfrm>
            <a:off x="7378184" y="8105775"/>
            <a:ext cx="6463903" cy="91440"/>
          </a:xfrm>
          <a:prstGeom prst="roundRect">
            <a:avLst>
              <a:gd name="adj" fmla="val 72426"/>
            </a:avLst>
          </a:prstGeom>
          <a:solidFill>
            <a:srgbClr val="26A688"/>
          </a:solidFill>
          <a:ln/>
        </p:spPr>
        <p:txBody>
          <a:bodyPr/>
          <a:lstStyle/>
          <a:p>
            <a:endParaRPr lang="ru-RU"/>
          </a:p>
        </p:txBody>
      </p:sp>
      <p:sp>
        <p:nvSpPr>
          <p:cNvPr id="26" name="Shape 23"/>
          <p:cNvSpPr/>
          <p:nvPr/>
        </p:nvSpPr>
        <p:spPr>
          <a:xfrm>
            <a:off x="10373618" y="7892177"/>
            <a:ext cx="473035" cy="473035"/>
          </a:xfrm>
          <a:prstGeom prst="roundRect">
            <a:avLst>
              <a:gd name="adj" fmla="val 193305"/>
            </a:avLst>
          </a:prstGeom>
          <a:solidFill>
            <a:srgbClr val="26A688"/>
          </a:solidFill>
          <a:ln/>
        </p:spPr>
        <p:txBody>
          <a:bodyPr/>
          <a:lstStyle/>
          <a:p>
            <a:endParaRPr lang="ru-RU"/>
          </a:p>
        </p:txBody>
      </p:sp>
      <p:sp>
        <p:nvSpPr>
          <p:cNvPr id="27" name="Text 24"/>
          <p:cNvSpPr/>
          <p:nvPr/>
        </p:nvSpPr>
        <p:spPr>
          <a:xfrm>
            <a:off x="10515540" y="8010406"/>
            <a:ext cx="189190" cy="236458"/>
          </a:xfrm>
          <a:prstGeom prst="rect">
            <a:avLst/>
          </a:prstGeom>
          <a:noFill/>
          <a:ln/>
        </p:spPr>
        <p:txBody>
          <a:bodyPr wrap="none" lIns="0" tIns="0" rIns="0" bIns="0" rtlCol="0" anchor="t"/>
          <a:lstStyle/>
          <a:p>
            <a:pPr marL="0" indent="0" algn="l">
              <a:lnSpc>
                <a:spcPts val="2100"/>
              </a:lnSpc>
              <a:buNone/>
            </a:pPr>
            <a:r>
              <a:rPr lang="en-US" sz="1450" b="1" dirty="0">
                <a:solidFill>
                  <a:srgbClr val="FFFFFF"/>
                </a:solidFill>
                <a:latin typeface="Unbounded Bold" pitchFamily="34" charset="0"/>
                <a:ea typeface="Unbounded Bold" pitchFamily="34" charset="-122"/>
                <a:cs typeface="Unbounded Bold" pitchFamily="34" charset="-120"/>
              </a:rPr>
              <a:t>4</a:t>
            </a:r>
            <a:endParaRPr lang="en-US" sz="1450" dirty="0"/>
          </a:p>
        </p:txBody>
      </p:sp>
      <p:sp>
        <p:nvSpPr>
          <p:cNvPr id="28" name="Text 25"/>
          <p:cNvSpPr/>
          <p:nvPr/>
        </p:nvSpPr>
        <p:spPr>
          <a:xfrm>
            <a:off x="7558683" y="8522732"/>
            <a:ext cx="1970961" cy="246221"/>
          </a:xfrm>
          <a:prstGeom prst="rect">
            <a:avLst/>
          </a:prstGeom>
          <a:noFill/>
          <a:ln/>
        </p:spPr>
        <p:txBody>
          <a:bodyPr wrap="none" lIns="0" tIns="0" rIns="0" bIns="0" rtlCol="0" anchor="t"/>
          <a:lstStyle/>
          <a:p>
            <a:pPr marL="0" indent="0" algn="l">
              <a:lnSpc>
                <a:spcPts val="1900"/>
              </a:lnSpc>
              <a:buNone/>
            </a:pPr>
            <a:r>
              <a:rPr lang="en-US" sz="1550" b="1" dirty="0">
                <a:solidFill>
                  <a:srgbClr val="333F70"/>
                </a:solidFill>
                <a:latin typeface="Unbounded Bold" pitchFamily="34" charset="0"/>
                <a:ea typeface="Unbounded Bold" pitchFamily="34" charset="-122"/>
                <a:cs typeface="Unbounded Bold" pitchFamily="34" charset="-120"/>
              </a:rPr>
              <a:t>Рұқсат беру</a:t>
            </a:r>
            <a:endParaRPr lang="en-US" sz="1550" dirty="0"/>
          </a:p>
        </p:txBody>
      </p:sp>
      <p:sp>
        <p:nvSpPr>
          <p:cNvPr id="29" name="Text 26"/>
          <p:cNvSpPr/>
          <p:nvPr/>
        </p:nvSpPr>
        <p:spPr>
          <a:xfrm>
            <a:off x="7558683" y="8844558"/>
            <a:ext cx="6102906" cy="453866"/>
          </a:xfrm>
          <a:prstGeom prst="rect">
            <a:avLst/>
          </a:prstGeom>
          <a:noFill/>
          <a:ln/>
        </p:spPr>
        <p:txBody>
          <a:bodyPr wrap="square" lIns="0" tIns="0" rIns="0" bIns="0" rtlCol="0" anchor="t"/>
          <a:lstStyle/>
          <a:p>
            <a:pPr marL="0" indent="0" algn="l">
              <a:lnSpc>
                <a:spcPts val="1750"/>
              </a:lnSpc>
              <a:buNone/>
            </a:pPr>
            <a:r>
              <a:rPr lang="en-US" sz="1200" dirty="0">
                <a:solidFill>
                  <a:srgbClr val="333F70"/>
                </a:solidFill>
                <a:latin typeface="Open Sans" pitchFamily="34" charset="0"/>
                <a:ea typeface="Open Sans" pitchFamily="34" charset="-122"/>
                <a:cs typeface="Open Sans" pitchFamily="34" charset="-120"/>
              </a:rPr>
              <a:t>Тек арнайы тексеруден өткен және рұқсат алған қызметкерлер ғана жұмыс істейді</a:t>
            </a:r>
            <a:endParaRPr lang="en-US" sz="1200" dirty="0"/>
          </a:p>
        </p:txBody>
      </p:sp>
      <p:sp>
        <p:nvSpPr>
          <p:cNvPr id="30" name="Shape 27"/>
          <p:cNvSpPr/>
          <p:nvPr/>
        </p:nvSpPr>
        <p:spPr>
          <a:xfrm>
            <a:off x="788313" y="9620726"/>
            <a:ext cx="13053774" cy="811649"/>
          </a:xfrm>
          <a:prstGeom prst="roundRect">
            <a:avLst>
              <a:gd name="adj" fmla="val 8160"/>
            </a:avLst>
          </a:prstGeom>
          <a:solidFill>
            <a:srgbClr val="C1F1E5"/>
          </a:solidFill>
          <a:ln/>
        </p:spPr>
        <p:txBody>
          <a:bodyPr/>
          <a:lstStyle/>
          <a:p>
            <a:endParaRPr lang="ru-RU"/>
          </a:p>
        </p:txBody>
      </p:sp>
      <p:pic>
        <p:nvPicPr>
          <p:cNvPr id="31" name="Image 1" descr="preencoded.png"/>
          <p:cNvPicPr>
            <a:picLocks noChangeAspect="1"/>
          </p:cNvPicPr>
          <p:nvPr/>
        </p:nvPicPr>
        <p:blipFill>
          <a:blip r:embed="rId4"/>
          <a:stretch>
            <a:fillRect/>
          </a:stretch>
        </p:blipFill>
        <p:spPr>
          <a:xfrm>
            <a:off x="945952" y="9847421"/>
            <a:ext cx="197048" cy="157639"/>
          </a:xfrm>
          <a:prstGeom prst="rect">
            <a:avLst/>
          </a:prstGeom>
        </p:spPr>
      </p:pic>
      <p:sp>
        <p:nvSpPr>
          <p:cNvPr id="32" name="Text 28"/>
          <p:cNvSpPr/>
          <p:nvPr/>
        </p:nvSpPr>
        <p:spPr>
          <a:xfrm>
            <a:off x="1300639" y="9786223"/>
            <a:ext cx="12383810" cy="453866"/>
          </a:xfrm>
          <a:prstGeom prst="rect">
            <a:avLst/>
          </a:prstGeom>
          <a:noFill/>
          <a:ln/>
        </p:spPr>
        <p:txBody>
          <a:bodyPr wrap="square" lIns="0" tIns="0" rIns="0" bIns="0" rtlCol="0" anchor="t"/>
          <a:lstStyle/>
          <a:p>
            <a:pPr marL="0" indent="0" algn="l">
              <a:lnSpc>
                <a:spcPts val="1750"/>
              </a:lnSpc>
              <a:buNone/>
            </a:pPr>
            <a:r>
              <a:rPr lang="en-US" sz="1200" b="1" dirty="0">
                <a:solidFill>
                  <a:srgbClr val="000000"/>
                </a:solidFill>
                <a:latin typeface="Open Sans" pitchFamily="34" charset="0"/>
                <a:ea typeface="Open Sans" pitchFamily="34" charset="-122"/>
                <a:cs typeface="Open Sans" pitchFamily="34" charset="-120"/>
              </a:rPr>
              <a:t>"Үкіметтің мобильдік офисі"</a:t>
            </a:r>
            <a:r>
              <a:rPr lang="en-US" sz="1200" dirty="0">
                <a:solidFill>
                  <a:srgbClr val="000000"/>
                </a:solidFill>
                <a:latin typeface="Open Sans" pitchFamily="34" charset="0"/>
                <a:ea typeface="Open Sans" pitchFamily="34" charset="-122"/>
                <a:cs typeface="Open Sans" pitchFamily="34" charset="-120"/>
              </a:rPr>
              <a:t> жүйесі де қатаң қауіпсіздік стандарттарына сәйкес жұмыс істейді: деректер шифрланады, қол жеткізу көп факторлы аутентификациямен қорғалады, барлық әрекеттер логталады.</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67213"/>
          </a:xfrm>
          <a:prstGeom prst="rect">
            <a:avLst/>
          </a:prstGeom>
        </p:spPr>
      </p:pic>
      <p:sp>
        <p:nvSpPr>
          <p:cNvPr id="3" name="Text 0"/>
          <p:cNvSpPr/>
          <p:nvPr/>
        </p:nvSpPr>
        <p:spPr>
          <a:xfrm>
            <a:off x="789503" y="3010853"/>
            <a:ext cx="13051393" cy="1233488"/>
          </a:xfrm>
          <a:prstGeom prst="rect">
            <a:avLst/>
          </a:prstGeom>
          <a:noFill/>
          <a:ln/>
        </p:spPr>
        <p:txBody>
          <a:bodyPr wrap="square" lIns="0" tIns="0" rIns="0" bIns="0" rtlCol="0" anchor="t"/>
          <a:lstStyle/>
          <a:p>
            <a:pPr marL="0" indent="0" algn="l">
              <a:lnSpc>
                <a:spcPts val="4850"/>
              </a:lnSpc>
              <a:buNone/>
            </a:pPr>
            <a:r>
              <a:rPr lang="en-US" sz="3850" b="1" dirty="0">
                <a:solidFill>
                  <a:srgbClr val="333F70"/>
                </a:solidFill>
                <a:latin typeface="Unbounded Bold" pitchFamily="34" charset="0"/>
                <a:ea typeface="Unbounded Bold" pitchFamily="34" charset="-122"/>
                <a:cs typeface="Unbounded Bold" pitchFamily="34" charset="-120"/>
              </a:rPr>
              <a:t>Электрондық үкіметтің ақпараттық қауіпсіздігі</a:t>
            </a:r>
            <a:endParaRPr lang="en-US" sz="3850" dirty="0"/>
          </a:p>
        </p:txBody>
      </p:sp>
      <p:sp>
        <p:nvSpPr>
          <p:cNvPr id="4" name="Text 1"/>
          <p:cNvSpPr/>
          <p:nvPr/>
        </p:nvSpPr>
        <p:spPr>
          <a:xfrm>
            <a:off x="789503" y="4540329"/>
            <a:ext cx="197287" cy="246698"/>
          </a:xfrm>
          <a:prstGeom prst="rect">
            <a:avLst/>
          </a:prstGeom>
          <a:noFill/>
          <a:ln/>
        </p:spPr>
        <p:txBody>
          <a:bodyPr wrap="none" lIns="0" tIns="0" rIns="0" bIns="0" rtlCol="0" anchor="t"/>
          <a:lstStyle/>
          <a:p>
            <a:pPr marL="0" indent="0" algn="l">
              <a:lnSpc>
                <a:spcPts val="2450"/>
              </a:lnSpc>
              <a:buNone/>
            </a:pPr>
            <a:r>
              <a:rPr lang="en-US" sz="1550" dirty="0">
                <a:solidFill>
                  <a:srgbClr val="333F70"/>
                </a:solidFill>
                <a:latin typeface="Unbounded Light" pitchFamily="34" charset="0"/>
                <a:ea typeface="Unbounded Light" pitchFamily="34" charset="-122"/>
                <a:cs typeface="Unbounded Light" pitchFamily="34" charset="-120"/>
              </a:rPr>
              <a:t>01</a:t>
            </a:r>
            <a:endParaRPr lang="en-US" sz="1550" dirty="0"/>
          </a:p>
        </p:txBody>
      </p:sp>
      <p:sp>
        <p:nvSpPr>
          <p:cNvPr id="5" name="Shape 2"/>
          <p:cNvSpPr/>
          <p:nvPr/>
        </p:nvSpPr>
        <p:spPr>
          <a:xfrm>
            <a:off x="789503" y="4852868"/>
            <a:ext cx="6426994" cy="22860"/>
          </a:xfrm>
          <a:prstGeom prst="rect">
            <a:avLst/>
          </a:prstGeom>
          <a:solidFill>
            <a:srgbClr val="26A688"/>
          </a:solidFill>
          <a:ln/>
        </p:spPr>
        <p:txBody>
          <a:bodyPr/>
          <a:lstStyle/>
          <a:p>
            <a:endParaRPr lang="ru-RU"/>
          </a:p>
        </p:txBody>
      </p:sp>
      <p:sp>
        <p:nvSpPr>
          <p:cNvPr id="6" name="Text 3"/>
          <p:cNvSpPr/>
          <p:nvPr/>
        </p:nvSpPr>
        <p:spPr>
          <a:xfrm>
            <a:off x="789503" y="4997172"/>
            <a:ext cx="3951089" cy="308372"/>
          </a:xfrm>
          <a:prstGeom prst="rect">
            <a:avLst/>
          </a:prstGeom>
          <a:noFill/>
          <a:ln/>
        </p:spPr>
        <p:txBody>
          <a:bodyPr wrap="none" lIns="0" tIns="0" rIns="0" bIns="0" rtlCol="0" anchor="t"/>
          <a:lstStyle/>
          <a:p>
            <a:pPr marL="0" indent="0" algn="l">
              <a:lnSpc>
                <a:spcPts val="2400"/>
              </a:lnSpc>
              <a:buNone/>
            </a:pPr>
            <a:r>
              <a:rPr lang="en-US" sz="1900" b="1" dirty="0">
                <a:solidFill>
                  <a:srgbClr val="333F70"/>
                </a:solidFill>
                <a:latin typeface="Unbounded Bold" pitchFamily="34" charset="0"/>
                <a:ea typeface="Unbounded Bold" pitchFamily="34" charset="-122"/>
                <a:cs typeface="Unbounded Bold" pitchFamily="34" charset="-120"/>
              </a:rPr>
              <a:t>Интеграция қағидалары</a:t>
            </a:r>
            <a:endParaRPr lang="en-US" sz="1900" dirty="0"/>
          </a:p>
        </p:txBody>
      </p:sp>
      <p:sp>
        <p:nvSpPr>
          <p:cNvPr id="7" name="Text 4"/>
          <p:cNvSpPr/>
          <p:nvPr/>
        </p:nvSpPr>
        <p:spPr>
          <a:xfrm>
            <a:off x="789503" y="5423892"/>
            <a:ext cx="6426994" cy="631508"/>
          </a:xfrm>
          <a:prstGeom prst="rect">
            <a:avLst/>
          </a:prstGeom>
          <a:noFill/>
          <a:ln/>
        </p:spPr>
        <p:txBody>
          <a:bodyPr wrap="square" lIns="0" tIns="0" rIns="0" bIns="0" rtlCol="0" anchor="t"/>
          <a:lstStyle/>
          <a:p>
            <a:pPr marL="0" indent="0" algn="l">
              <a:lnSpc>
                <a:spcPts val="2450"/>
              </a:lnSpc>
              <a:buNone/>
            </a:pPr>
            <a:r>
              <a:rPr lang="en-US" sz="1550" dirty="0">
                <a:solidFill>
                  <a:srgbClr val="333F70"/>
                </a:solidFill>
                <a:latin typeface="Open Sans" pitchFamily="34" charset="0"/>
                <a:ea typeface="Open Sans" pitchFamily="34" charset="-122"/>
                <a:cs typeface="Open Sans" pitchFamily="34" charset="-120"/>
              </a:rPr>
              <a:t>Ақпараттандыру объектілерін біріктіру кезінде қауіпсіздік талаптары міндетті түрде сақталады</a:t>
            </a:r>
            <a:endParaRPr lang="en-US" sz="1550" dirty="0"/>
          </a:p>
        </p:txBody>
      </p:sp>
      <p:sp>
        <p:nvSpPr>
          <p:cNvPr id="8" name="Text 5"/>
          <p:cNvSpPr/>
          <p:nvPr/>
        </p:nvSpPr>
        <p:spPr>
          <a:xfrm>
            <a:off x="7413784" y="4540329"/>
            <a:ext cx="197287" cy="246698"/>
          </a:xfrm>
          <a:prstGeom prst="rect">
            <a:avLst/>
          </a:prstGeom>
          <a:noFill/>
          <a:ln/>
        </p:spPr>
        <p:txBody>
          <a:bodyPr wrap="none" lIns="0" tIns="0" rIns="0" bIns="0" rtlCol="0" anchor="t"/>
          <a:lstStyle/>
          <a:p>
            <a:pPr marL="0" indent="0" algn="l">
              <a:lnSpc>
                <a:spcPts val="2450"/>
              </a:lnSpc>
              <a:buNone/>
            </a:pPr>
            <a:r>
              <a:rPr lang="en-US" sz="1550" dirty="0">
                <a:solidFill>
                  <a:srgbClr val="333F70"/>
                </a:solidFill>
                <a:latin typeface="Unbounded Light" pitchFamily="34" charset="0"/>
                <a:ea typeface="Unbounded Light" pitchFamily="34" charset="-122"/>
                <a:cs typeface="Unbounded Light" pitchFamily="34" charset="-120"/>
              </a:rPr>
              <a:t>02</a:t>
            </a:r>
            <a:endParaRPr lang="en-US" sz="1550" dirty="0"/>
          </a:p>
        </p:txBody>
      </p:sp>
      <p:sp>
        <p:nvSpPr>
          <p:cNvPr id="9" name="Shape 6"/>
          <p:cNvSpPr/>
          <p:nvPr/>
        </p:nvSpPr>
        <p:spPr>
          <a:xfrm>
            <a:off x="7413784" y="4852868"/>
            <a:ext cx="6427113" cy="22860"/>
          </a:xfrm>
          <a:prstGeom prst="rect">
            <a:avLst/>
          </a:prstGeom>
          <a:solidFill>
            <a:srgbClr val="26A688"/>
          </a:solidFill>
          <a:ln/>
        </p:spPr>
        <p:txBody>
          <a:bodyPr/>
          <a:lstStyle/>
          <a:p>
            <a:endParaRPr lang="ru-RU"/>
          </a:p>
        </p:txBody>
      </p:sp>
      <p:sp>
        <p:nvSpPr>
          <p:cNvPr id="10" name="Text 7"/>
          <p:cNvSpPr/>
          <p:nvPr/>
        </p:nvSpPr>
        <p:spPr>
          <a:xfrm>
            <a:off x="7413784" y="4997172"/>
            <a:ext cx="2980015" cy="308372"/>
          </a:xfrm>
          <a:prstGeom prst="rect">
            <a:avLst/>
          </a:prstGeom>
          <a:noFill/>
          <a:ln/>
        </p:spPr>
        <p:txBody>
          <a:bodyPr wrap="none" lIns="0" tIns="0" rIns="0" bIns="0" rtlCol="0" anchor="t"/>
          <a:lstStyle/>
          <a:p>
            <a:pPr marL="0" indent="0" algn="l">
              <a:lnSpc>
                <a:spcPts val="2400"/>
              </a:lnSpc>
              <a:buNone/>
            </a:pPr>
            <a:r>
              <a:rPr lang="en-US" sz="1900" b="1" dirty="0">
                <a:solidFill>
                  <a:srgbClr val="333F70"/>
                </a:solidFill>
                <a:latin typeface="Unbounded Bold" pitchFamily="34" charset="0"/>
                <a:ea typeface="Unbounded Bold" pitchFamily="34" charset="-122"/>
                <a:cs typeface="Unbounded Bold" pitchFamily="34" charset="-120"/>
              </a:rPr>
              <a:t>Деректерді қорғау</a:t>
            </a:r>
            <a:endParaRPr lang="en-US" sz="1900" dirty="0"/>
          </a:p>
        </p:txBody>
      </p:sp>
      <p:sp>
        <p:nvSpPr>
          <p:cNvPr id="11" name="Text 8"/>
          <p:cNvSpPr/>
          <p:nvPr/>
        </p:nvSpPr>
        <p:spPr>
          <a:xfrm>
            <a:off x="7413784" y="5423892"/>
            <a:ext cx="6427113" cy="631508"/>
          </a:xfrm>
          <a:prstGeom prst="rect">
            <a:avLst/>
          </a:prstGeom>
          <a:noFill/>
          <a:ln/>
        </p:spPr>
        <p:txBody>
          <a:bodyPr wrap="square" lIns="0" tIns="0" rIns="0" bIns="0" rtlCol="0" anchor="t"/>
          <a:lstStyle/>
          <a:p>
            <a:pPr marL="0" indent="0" algn="l">
              <a:lnSpc>
                <a:spcPts val="2450"/>
              </a:lnSpc>
              <a:buNone/>
            </a:pPr>
            <a:r>
              <a:rPr lang="en-US" sz="1550" dirty="0">
                <a:solidFill>
                  <a:srgbClr val="333F70"/>
                </a:solidFill>
                <a:latin typeface="Open Sans" pitchFamily="34" charset="0"/>
                <a:ea typeface="Open Sans" pitchFamily="34" charset="-122"/>
                <a:cs typeface="Open Sans" pitchFamily="34" charset="-120"/>
              </a:rPr>
              <a:t>Азаматтардың жеке деректері мен мемлекеттік ақпарат қатаң қорғалады және шифрланады</a:t>
            </a:r>
            <a:endParaRPr lang="en-US" sz="1550" dirty="0"/>
          </a:p>
        </p:txBody>
      </p:sp>
      <p:sp>
        <p:nvSpPr>
          <p:cNvPr id="12" name="Text 9"/>
          <p:cNvSpPr/>
          <p:nvPr/>
        </p:nvSpPr>
        <p:spPr>
          <a:xfrm>
            <a:off x="789503" y="6400681"/>
            <a:ext cx="197287" cy="246698"/>
          </a:xfrm>
          <a:prstGeom prst="rect">
            <a:avLst/>
          </a:prstGeom>
          <a:noFill/>
          <a:ln/>
        </p:spPr>
        <p:txBody>
          <a:bodyPr wrap="none" lIns="0" tIns="0" rIns="0" bIns="0" rtlCol="0" anchor="t"/>
          <a:lstStyle/>
          <a:p>
            <a:pPr marL="0" indent="0" algn="l">
              <a:lnSpc>
                <a:spcPts val="2450"/>
              </a:lnSpc>
              <a:buNone/>
            </a:pPr>
            <a:r>
              <a:rPr lang="en-US" sz="1550" dirty="0">
                <a:solidFill>
                  <a:srgbClr val="333F70"/>
                </a:solidFill>
                <a:latin typeface="Unbounded Light" pitchFamily="34" charset="0"/>
                <a:ea typeface="Unbounded Light" pitchFamily="34" charset="-122"/>
                <a:cs typeface="Unbounded Light" pitchFamily="34" charset="-120"/>
              </a:rPr>
              <a:t>03</a:t>
            </a:r>
            <a:endParaRPr lang="en-US" sz="1550" dirty="0"/>
          </a:p>
        </p:txBody>
      </p:sp>
      <p:sp>
        <p:nvSpPr>
          <p:cNvPr id="13" name="Shape 10"/>
          <p:cNvSpPr/>
          <p:nvPr/>
        </p:nvSpPr>
        <p:spPr>
          <a:xfrm>
            <a:off x="789503" y="6713220"/>
            <a:ext cx="6426994" cy="22860"/>
          </a:xfrm>
          <a:prstGeom prst="rect">
            <a:avLst/>
          </a:prstGeom>
          <a:solidFill>
            <a:srgbClr val="26A688"/>
          </a:solidFill>
          <a:ln/>
        </p:spPr>
        <p:txBody>
          <a:bodyPr/>
          <a:lstStyle/>
          <a:p>
            <a:endParaRPr lang="ru-RU"/>
          </a:p>
        </p:txBody>
      </p:sp>
      <p:sp>
        <p:nvSpPr>
          <p:cNvPr id="14" name="Text 11"/>
          <p:cNvSpPr/>
          <p:nvPr/>
        </p:nvSpPr>
        <p:spPr>
          <a:xfrm>
            <a:off x="789503" y="6857524"/>
            <a:ext cx="2820114" cy="308372"/>
          </a:xfrm>
          <a:prstGeom prst="rect">
            <a:avLst/>
          </a:prstGeom>
          <a:noFill/>
          <a:ln/>
        </p:spPr>
        <p:txBody>
          <a:bodyPr wrap="none" lIns="0" tIns="0" rIns="0" bIns="0" rtlCol="0" anchor="t"/>
          <a:lstStyle/>
          <a:p>
            <a:pPr marL="0" indent="0" algn="l">
              <a:lnSpc>
                <a:spcPts val="2400"/>
              </a:lnSpc>
              <a:buNone/>
            </a:pPr>
            <a:r>
              <a:rPr lang="en-US" sz="1900" b="1" dirty="0">
                <a:solidFill>
                  <a:srgbClr val="333F70"/>
                </a:solidFill>
                <a:latin typeface="Unbounded Bold" pitchFamily="34" charset="0"/>
                <a:ea typeface="Unbounded Bold" pitchFamily="34" charset="-122"/>
                <a:cs typeface="Unbounded Bold" pitchFamily="34" charset="-120"/>
              </a:rPr>
              <a:t>Аутентификация</a:t>
            </a:r>
            <a:endParaRPr lang="en-US" sz="1900" dirty="0"/>
          </a:p>
        </p:txBody>
      </p:sp>
      <p:sp>
        <p:nvSpPr>
          <p:cNvPr id="15" name="Text 12"/>
          <p:cNvSpPr/>
          <p:nvPr/>
        </p:nvSpPr>
        <p:spPr>
          <a:xfrm>
            <a:off x="789503" y="7284244"/>
            <a:ext cx="6426994" cy="631508"/>
          </a:xfrm>
          <a:prstGeom prst="rect">
            <a:avLst/>
          </a:prstGeom>
          <a:noFill/>
          <a:ln/>
        </p:spPr>
        <p:txBody>
          <a:bodyPr wrap="square" lIns="0" tIns="0" rIns="0" bIns="0" rtlCol="0" anchor="t"/>
          <a:lstStyle/>
          <a:p>
            <a:pPr marL="0" indent="0" algn="l">
              <a:lnSpc>
                <a:spcPts val="2450"/>
              </a:lnSpc>
              <a:buNone/>
            </a:pPr>
            <a:r>
              <a:rPr lang="en-US" sz="1550" dirty="0">
                <a:solidFill>
                  <a:srgbClr val="333F70"/>
                </a:solidFill>
                <a:latin typeface="Open Sans" pitchFamily="34" charset="0"/>
                <a:ea typeface="Open Sans" pitchFamily="34" charset="-122"/>
                <a:cs typeface="Open Sans" pitchFamily="34" charset="-120"/>
              </a:rPr>
              <a:t>Электрондық цифрлық қолтаңба (ЭЦҚ) арқылы пайдаланушылардың сәйкестігі расталады</a:t>
            </a:r>
            <a:endParaRPr lang="en-US" sz="1550" dirty="0"/>
          </a:p>
        </p:txBody>
      </p:sp>
      <p:sp>
        <p:nvSpPr>
          <p:cNvPr id="16" name="Text 13"/>
          <p:cNvSpPr/>
          <p:nvPr/>
        </p:nvSpPr>
        <p:spPr>
          <a:xfrm>
            <a:off x="7413784" y="6400681"/>
            <a:ext cx="197287" cy="246698"/>
          </a:xfrm>
          <a:prstGeom prst="rect">
            <a:avLst/>
          </a:prstGeom>
          <a:noFill/>
          <a:ln/>
        </p:spPr>
        <p:txBody>
          <a:bodyPr wrap="none" lIns="0" tIns="0" rIns="0" bIns="0" rtlCol="0" anchor="t"/>
          <a:lstStyle/>
          <a:p>
            <a:pPr marL="0" indent="0" algn="l">
              <a:lnSpc>
                <a:spcPts val="2450"/>
              </a:lnSpc>
              <a:buNone/>
            </a:pPr>
            <a:r>
              <a:rPr lang="en-US" sz="1550" dirty="0">
                <a:solidFill>
                  <a:srgbClr val="333F70"/>
                </a:solidFill>
                <a:latin typeface="Unbounded Light" pitchFamily="34" charset="0"/>
                <a:ea typeface="Unbounded Light" pitchFamily="34" charset="-122"/>
                <a:cs typeface="Unbounded Light" pitchFamily="34" charset="-120"/>
              </a:rPr>
              <a:t>04</a:t>
            </a:r>
            <a:endParaRPr lang="en-US" sz="1550" dirty="0"/>
          </a:p>
        </p:txBody>
      </p:sp>
      <p:sp>
        <p:nvSpPr>
          <p:cNvPr id="17" name="Shape 14"/>
          <p:cNvSpPr/>
          <p:nvPr/>
        </p:nvSpPr>
        <p:spPr>
          <a:xfrm>
            <a:off x="7413784" y="6713220"/>
            <a:ext cx="6427113" cy="22860"/>
          </a:xfrm>
          <a:prstGeom prst="rect">
            <a:avLst/>
          </a:prstGeom>
          <a:solidFill>
            <a:srgbClr val="26A688"/>
          </a:solidFill>
          <a:ln/>
        </p:spPr>
        <p:txBody>
          <a:bodyPr/>
          <a:lstStyle/>
          <a:p>
            <a:endParaRPr lang="ru-RU"/>
          </a:p>
        </p:txBody>
      </p:sp>
      <p:sp>
        <p:nvSpPr>
          <p:cNvPr id="18" name="Text 15"/>
          <p:cNvSpPr/>
          <p:nvPr/>
        </p:nvSpPr>
        <p:spPr>
          <a:xfrm>
            <a:off x="7413784" y="6857524"/>
            <a:ext cx="2467213" cy="308372"/>
          </a:xfrm>
          <a:prstGeom prst="rect">
            <a:avLst/>
          </a:prstGeom>
          <a:noFill/>
          <a:ln/>
        </p:spPr>
        <p:txBody>
          <a:bodyPr wrap="none" lIns="0" tIns="0" rIns="0" bIns="0" rtlCol="0" anchor="t"/>
          <a:lstStyle/>
          <a:p>
            <a:pPr marL="0" indent="0" algn="l">
              <a:lnSpc>
                <a:spcPts val="2400"/>
              </a:lnSpc>
              <a:buNone/>
            </a:pPr>
            <a:r>
              <a:rPr lang="en-US" sz="1900" b="1" dirty="0">
                <a:solidFill>
                  <a:srgbClr val="333F70"/>
                </a:solidFill>
                <a:latin typeface="Unbounded Bold" pitchFamily="34" charset="0"/>
                <a:ea typeface="Unbounded Bold" pitchFamily="34" charset="-122"/>
                <a:cs typeface="Unbounded Bold" pitchFamily="34" charset="-120"/>
              </a:rPr>
              <a:t>Мониторинг</a:t>
            </a:r>
            <a:endParaRPr lang="en-US" sz="1900" dirty="0"/>
          </a:p>
        </p:txBody>
      </p:sp>
      <p:sp>
        <p:nvSpPr>
          <p:cNvPr id="19" name="Text 16"/>
          <p:cNvSpPr/>
          <p:nvPr/>
        </p:nvSpPr>
        <p:spPr>
          <a:xfrm>
            <a:off x="7413784" y="7284244"/>
            <a:ext cx="6427113" cy="631508"/>
          </a:xfrm>
          <a:prstGeom prst="rect">
            <a:avLst/>
          </a:prstGeom>
          <a:noFill/>
          <a:ln/>
        </p:spPr>
        <p:txBody>
          <a:bodyPr wrap="square" lIns="0" tIns="0" rIns="0" bIns="0" rtlCol="0" anchor="t"/>
          <a:lstStyle/>
          <a:p>
            <a:pPr marL="0" indent="0" algn="l">
              <a:lnSpc>
                <a:spcPts val="2450"/>
              </a:lnSpc>
              <a:buNone/>
            </a:pPr>
            <a:r>
              <a:rPr lang="en-US" sz="1550" dirty="0">
                <a:solidFill>
                  <a:srgbClr val="333F70"/>
                </a:solidFill>
                <a:latin typeface="Open Sans" pitchFamily="34" charset="0"/>
                <a:ea typeface="Open Sans" pitchFamily="34" charset="-122"/>
                <a:cs typeface="Open Sans" pitchFamily="34" charset="-120"/>
              </a:rPr>
              <a:t>Жүйелердің жұмысы мен қауіпсіздік оқиғалары тәулік бойы бақыланады</a:t>
            </a:r>
            <a:endParaRPr lang="en-US" sz="1550" dirty="0"/>
          </a:p>
        </p:txBody>
      </p:sp>
      <p:sp>
        <p:nvSpPr>
          <p:cNvPr id="20" name="Text 17"/>
          <p:cNvSpPr/>
          <p:nvPr/>
        </p:nvSpPr>
        <p:spPr>
          <a:xfrm>
            <a:off x="789503" y="8482965"/>
            <a:ext cx="4140279" cy="308372"/>
          </a:xfrm>
          <a:prstGeom prst="rect">
            <a:avLst/>
          </a:prstGeom>
          <a:noFill/>
          <a:ln/>
        </p:spPr>
        <p:txBody>
          <a:bodyPr wrap="none" lIns="0" tIns="0" rIns="0" bIns="0" rtlCol="0" anchor="t"/>
          <a:lstStyle/>
          <a:p>
            <a:pPr marL="0" indent="0" algn="l">
              <a:lnSpc>
                <a:spcPts val="2400"/>
              </a:lnSpc>
              <a:buNone/>
            </a:pPr>
            <a:r>
              <a:rPr lang="en-US" sz="1900" b="1" dirty="0">
                <a:solidFill>
                  <a:srgbClr val="333F70"/>
                </a:solidFill>
                <a:latin typeface="Unbounded Bold" pitchFamily="34" charset="0"/>
                <a:ea typeface="Unbounded Bold" pitchFamily="34" charset="-122"/>
                <a:cs typeface="Unbounded Bold" pitchFamily="34" charset="-120"/>
              </a:rPr>
              <a:t>2018 жылғы №123 бұйрық</a:t>
            </a:r>
            <a:endParaRPr lang="en-US" sz="1900" dirty="0"/>
          </a:p>
        </p:txBody>
      </p:sp>
      <p:sp>
        <p:nvSpPr>
          <p:cNvPr id="21" name="Text 18"/>
          <p:cNvSpPr/>
          <p:nvPr/>
        </p:nvSpPr>
        <p:spPr>
          <a:xfrm>
            <a:off x="789503" y="8988623"/>
            <a:ext cx="6284952" cy="1263015"/>
          </a:xfrm>
          <a:prstGeom prst="rect">
            <a:avLst/>
          </a:prstGeom>
          <a:noFill/>
          <a:ln/>
        </p:spPr>
        <p:txBody>
          <a:bodyPr wrap="square" lIns="0" tIns="0" rIns="0" bIns="0" rtlCol="0" anchor="t"/>
          <a:lstStyle/>
          <a:p>
            <a:pPr marL="0" indent="0" algn="l">
              <a:lnSpc>
                <a:spcPts val="2450"/>
              </a:lnSpc>
              <a:buNone/>
            </a:pPr>
            <a:r>
              <a:rPr lang="en-US" sz="1550" dirty="0">
                <a:solidFill>
                  <a:srgbClr val="333F70"/>
                </a:solidFill>
                <a:latin typeface="Open Sans" pitchFamily="34" charset="0"/>
                <a:ea typeface="Open Sans" pitchFamily="34" charset="-122"/>
                <a:cs typeface="Open Sans" pitchFamily="34" charset="-120"/>
              </a:rPr>
              <a:t>Мемлекеттік органдардың ақпараттандыру объектілерін интеграциялау қағидалары бекітілді. Бұл құжат электрондық үкіметтің барлық жүйелері үшін біртұтас қауіпсіздік стандарттарын белгіледі.</a:t>
            </a:r>
            <a:endParaRPr lang="en-US" sz="1550" dirty="0"/>
          </a:p>
        </p:txBody>
      </p:sp>
      <p:sp>
        <p:nvSpPr>
          <p:cNvPr id="22" name="Text 19"/>
          <p:cNvSpPr/>
          <p:nvPr/>
        </p:nvSpPr>
        <p:spPr>
          <a:xfrm>
            <a:off x="7563564" y="8482965"/>
            <a:ext cx="4092773" cy="308372"/>
          </a:xfrm>
          <a:prstGeom prst="rect">
            <a:avLst/>
          </a:prstGeom>
          <a:noFill/>
          <a:ln/>
        </p:spPr>
        <p:txBody>
          <a:bodyPr wrap="none" lIns="0" tIns="0" rIns="0" bIns="0" rtlCol="0" anchor="t"/>
          <a:lstStyle/>
          <a:p>
            <a:pPr marL="0" indent="0" algn="l">
              <a:lnSpc>
                <a:spcPts val="2400"/>
              </a:lnSpc>
              <a:buNone/>
            </a:pPr>
            <a:r>
              <a:rPr lang="en-US" sz="1900" b="1" dirty="0">
                <a:solidFill>
                  <a:srgbClr val="333F70"/>
                </a:solidFill>
                <a:latin typeface="Unbounded Bold" pitchFamily="34" charset="0"/>
                <a:ea typeface="Unbounded Bold" pitchFamily="34" charset="-122"/>
                <a:cs typeface="Unbounded Bold" pitchFamily="34" charset="-120"/>
              </a:rPr>
              <a:t>Жаңартулар мен дамыту</a:t>
            </a:r>
            <a:endParaRPr lang="en-US" sz="1900" dirty="0"/>
          </a:p>
        </p:txBody>
      </p:sp>
      <p:sp>
        <p:nvSpPr>
          <p:cNvPr id="23" name="Text 20"/>
          <p:cNvSpPr/>
          <p:nvPr/>
        </p:nvSpPr>
        <p:spPr>
          <a:xfrm>
            <a:off x="7563564" y="8988623"/>
            <a:ext cx="6284952" cy="947261"/>
          </a:xfrm>
          <a:prstGeom prst="rect">
            <a:avLst/>
          </a:prstGeom>
          <a:noFill/>
          <a:ln/>
        </p:spPr>
        <p:txBody>
          <a:bodyPr wrap="square" lIns="0" tIns="0" rIns="0" bIns="0" rtlCol="0" anchor="t"/>
          <a:lstStyle/>
          <a:p>
            <a:pPr marL="0" indent="0" algn="l">
              <a:lnSpc>
                <a:spcPts val="2450"/>
              </a:lnSpc>
              <a:buNone/>
            </a:pPr>
            <a:r>
              <a:rPr lang="en-US" sz="1550" dirty="0">
                <a:solidFill>
                  <a:srgbClr val="333F70"/>
                </a:solidFill>
                <a:latin typeface="Open Sans" pitchFamily="34" charset="0"/>
                <a:ea typeface="Open Sans" pitchFamily="34" charset="-122"/>
                <a:cs typeface="Open Sans" pitchFamily="34" charset="-120"/>
              </a:rPr>
              <a:t>Технологиялардың дамуына қарай қауіпсіздік стандарттары үнемі жаңартылады. Жаңа қауіптерге жауап ретінде қосымша қорғау шаралары енгізіледі.</a:t>
            </a:r>
            <a:endParaRPr lang="en-US" sz="15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793790" y="787360"/>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жүйелерді қорғау тәжірибесі</a:t>
            </a:r>
            <a:endParaRPr lang="en-US" sz="3900" dirty="0"/>
          </a:p>
        </p:txBody>
      </p:sp>
      <p:sp>
        <p:nvSpPr>
          <p:cNvPr id="3" name="Text 1"/>
          <p:cNvSpPr/>
          <p:nvPr/>
        </p:nvSpPr>
        <p:spPr>
          <a:xfrm>
            <a:off x="793790" y="2523530"/>
            <a:ext cx="6955631"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Ғылыми зерттеулер мен практикалық енгізулер</a:t>
            </a:r>
            <a:endParaRPr lang="en-US" sz="2300" dirty="0"/>
          </a:p>
        </p:txBody>
      </p:sp>
      <p:sp>
        <p:nvSpPr>
          <p:cNvPr id="4" name="Text 2"/>
          <p:cNvSpPr/>
          <p:nvPr/>
        </p:nvSpPr>
        <p:spPr>
          <a:xfrm>
            <a:off x="793790" y="3466028"/>
            <a:ext cx="695563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Қазақстандық университеттер мен ғылыми орталықтар ақпараттық қауіпсіздік саласында белсенді зерттеулер жүргізуде. Олардың жұмыстары теория мен практиканы біріктіреді.</a:t>
            </a:r>
            <a:endParaRPr lang="en-US" sz="1550" dirty="0"/>
          </a:p>
        </p:txBody>
      </p:sp>
      <p:sp>
        <p:nvSpPr>
          <p:cNvPr id="5" name="Text 3"/>
          <p:cNvSpPr/>
          <p:nvPr/>
        </p:nvSpPr>
        <p:spPr>
          <a:xfrm>
            <a:off x="793790" y="4617006"/>
            <a:ext cx="664297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Тараз мемлекеттік университетінің үлесі:</a:t>
            </a:r>
            <a:endParaRPr lang="en-US" sz="1950" dirty="0"/>
          </a:p>
        </p:txBody>
      </p:sp>
      <p:sp>
        <p:nvSpPr>
          <p:cNvPr id="6" name="Text 4"/>
          <p:cNvSpPr/>
          <p:nvPr/>
        </p:nvSpPr>
        <p:spPr>
          <a:xfrm>
            <a:off x="793790" y="5125522"/>
            <a:ext cx="695563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Ақпараттық жүйелердің қауіпсіздігін бағалау әдістемелері әзірленді</a:t>
            </a:r>
            <a:endParaRPr lang="en-US" sz="1550" dirty="0"/>
          </a:p>
        </p:txBody>
      </p:sp>
      <p:sp>
        <p:nvSpPr>
          <p:cNvPr id="7" name="Text 5"/>
          <p:cNvSpPr/>
          <p:nvPr/>
        </p:nvSpPr>
        <p:spPr>
          <a:xfrm>
            <a:off x="793790" y="5512475"/>
            <a:ext cx="695563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Қорғау механизмдерін тестілеу зертханасы жұмыс істейді</a:t>
            </a:r>
            <a:endParaRPr lang="en-US" sz="1550" dirty="0"/>
          </a:p>
        </p:txBody>
      </p:sp>
      <p:sp>
        <p:nvSpPr>
          <p:cNvPr id="8" name="Text 6"/>
          <p:cNvSpPr/>
          <p:nvPr/>
        </p:nvSpPr>
        <p:spPr>
          <a:xfrm>
            <a:off x="793790" y="5899428"/>
            <a:ext cx="695563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Қауіпсіздік саясатын енгізу бойынша кейс-стадилер жарияланды</a:t>
            </a:r>
            <a:endParaRPr lang="en-US" sz="1550" dirty="0"/>
          </a:p>
        </p:txBody>
      </p:sp>
      <p:sp>
        <p:nvSpPr>
          <p:cNvPr id="9" name="Text 7"/>
          <p:cNvSpPr/>
          <p:nvPr/>
        </p:nvSpPr>
        <p:spPr>
          <a:xfrm>
            <a:off x="793790" y="6286381"/>
            <a:ext cx="695563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Мамандарды даярлау бағдарламалары жетілдірілуде</a:t>
            </a:r>
            <a:endParaRPr lang="en-US" sz="1550" dirty="0"/>
          </a:p>
        </p:txBody>
      </p:sp>
      <p:pic>
        <p:nvPicPr>
          <p:cNvPr id="10" name="Image 0" descr="preencoded.png"/>
          <p:cNvPicPr>
            <a:picLocks noChangeAspect="1"/>
          </p:cNvPicPr>
          <p:nvPr/>
        </p:nvPicPr>
        <p:blipFill>
          <a:blip r:embed="rId3"/>
          <a:stretch>
            <a:fillRect/>
          </a:stretch>
        </p:blipFill>
        <p:spPr>
          <a:xfrm>
            <a:off x="8241149" y="2548414"/>
            <a:ext cx="5602962" cy="5602962"/>
          </a:xfrm>
          <a:prstGeom prst="rect">
            <a:avLst/>
          </a:prstGeom>
        </p:spPr>
      </p:pic>
      <p:pic>
        <p:nvPicPr>
          <p:cNvPr id="11" name="Image 1" descr="preencoded.png"/>
          <p:cNvPicPr>
            <a:picLocks noChangeAspect="1"/>
          </p:cNvPicPr>
          <p:nvPr/>
        </p:nvPicPr>
        <p:blipFill>
          <a:blip r:embed="rId4"/>
          <a:stretch>
            <a:fillRect/>
          </a:stretch>
        </p:blipFill>
        <p:spPr>
          <a:xfrm>
            <a:off x="793790" y="8597860"/>
            <a:ext cx="6422231" cy="1587579"/>
          </a:xfrm>
          <a:prstGeom prst="rect">
            <a:avLst/>
          </a:prstGeom>
        </p:spPr>
      </p:pic>
      <p:sp>
        <p:nvSpPr>
          <p:cNvPr id="12" name="Text 8"/>
          <p:cNvSpPr/>
          <p:nvPr/>
        </p:nvSpPr>
        <p:spPr>
          <a:xfrm>
            <a:off x="992148" y="8796218"/>
            <a:ext cx="602551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"Біздің зерттеулер көрсеткендей, қауіпсіздік саясатын сәтті енгізу үшін техникалық шаралармен қатар қызметкерлердің білімі мен санасы өте маңызды"</a:t>
            </a:r>
            <a:endParaRPr lang="en-US" sz="1550" dirty="0"/>
          </a:p>
        </p:txBody>
      </p:sp>
      <p:pic>
        <p:nvPicPr>
          <p:cNvPr id="13" name="Image 2" descr="preencoded.png"/>
          <p:cNvPicPr>
            <a:picLocks noChangeAspect="1"/>
          </p:cNvPicPr>
          <p:nvPr/>
        </p:nvPicPr>
        <p:blipFill>
          <a:blip r:embed="rId4"/>
          <a:stretch>
            <a:fillRect/>
          </a:stretch>
        </p:blipFill>
        <p:spPr>
          <a:xfrm>
            <a:off x="7414379" y="8597860"/>
            <a:ext cx="6422231" cy="1587579"/>
          </a:xfrm>
          <a:prstGeom prst="rect">
            <a:avLst/>
          </a:prstGeom>
        </p:spPr>
      </p:pic>
      <p:sp>
        <p:nvSpPr>
          <p:cNvPr id="14" name="Text 9"/>
          <p:cNvSpPr/>
          <p:nvPr/>
        </p:nvSpPr>
        <p:spPr>
          <a:xfrm>
            <a:off x="7612737" y="8796218"/>
            <a:ext cx="6025515"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"Практикалық тәжірибе университеттердің теориялық базасымен үйлескенде ең жақсы нәтижелер алынады"</a:t>
            </a:r>
            <a:endParaRPr lang="en-US" sz="15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793790" y="1956197"/>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Қазақстанның киберқауіпсіздік инфрақұрылымы</a:t>
            </a:r>
            <a:endParaRPr lang="en-US" sz="3900" dirty="0"/>
          </a:p>
        </p:txBody>
      </p:sp>
      <p:sp>
        <p:nvSpPr>
          <p:cNvPr id="3" name="Text 1"/>
          <p:cNvSpPr/>
          <p:nvPr/>
        </p:nvSpPr>
        <p:spPr>
          <a:xfrm>
            <a:off x="2353389" y="3829645"/>
            <a:ext cx="2480905"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АҚҰҮО</a:t>
            </a:r>
            <a:endParaRPr lang="en-US" sz="1950" dirty="0"/>
          </a:p>
        </p:txBody>
      </p:sp>
      <p:sp>
        <p:nvSpPr>
          <p:cNvPr id="4" name="Text 2"/>
          <p:cNvSpPr/>
          <p:nvPr/>
        </p:nvSpPr>
        <p:spPr>
          <a:xfrm>
            <a:off x="793790" y="4258866"/>
            <a:ext cx="4040505" cy="317540"/>
          </a:xfrm>
          <a:prstGeom prst="rect">
            <a:avLst/>
          </a:prstGeom>
          <a:noFill/>
          <a:ln/>
        </p:spPr>
        <p:txBody>
          <a:bodyPr wrap="non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Орталық үйлестіру және мониторинг</a:t>
            </a:r>
            <a:endParaRPr lang="en-US" sz="1550" dirty="0"/>
          </a:p>
        </p:txBody>
      </p:sp>
      <p:pic>
        <p:nvPicPr>
          <p:cNvPr id="5" name="Image 0" descr="preencoded.png"/>
          <p:cNvPicPr>
            <a:picLocks noChangeAspect="1"/>
          </p:cNvPicPr>
          <p:nvPr/>
        </p:nvPicPr>
        <p:blipFill>
          <a:blip r:embed="rId3"/>
          <a:stretch>
            <a:fillRect/>
          </a:stretch>
        </p:blipFill>
        <p:spPr>
          <a:xfrm>
            <a:off x="5032653" y="3593187"/>
            <a:ext cx="4564975" cy="4564975"/>
          </a:xfrm>
          <a:prstGeom prst="rect">
            <a:avLst/>
          </a:prstGeom>
        </p:spPr>
      </p:pic>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7434" y="4226659"/>
            <a:ext cx="296942" cy="296942"/>
          </a:xfrm>
          <a:prstGeom prst="rect">
            <a:avLst/>
          </a:prstGeom>
        </p:spPr>
      </p:pic>
      <p:sp>
        <p:nvSpPr>
          <p:cNvPr id="7" name="Text 3"/>
          <p:cNvSpPr/>
          <p:nvPr/>
        </p:nvSpPr>
        <p:spPr>
          <a:xfrm>
            <a:off x="9795986" y="3829645"/>
            <a:ext cx="3695819"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Мемлекеттік органдар</a:t>
            </a:r>
            <a:endParaRPr lang="en-US" sz="1950" dirty="0"/>
          </a:p>
        </p:txBody>
      </p:sp>
      <p:sp>
        <p:nvSpPr>
          <p:cNvPr id="8" name="Text 4"/>
          <p:cNvSpPr/>
          <p:nvPr/>
        </p:nvSpPr>
        <p:spPr>
          <a:xfrm>
            <a:off x="9795986" y="4258866"/>
            <a:ext cx="4040624"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Секторлық қауіпсіздік жауапкершілігі</a:t>
            </a:r>
            <a:endParaRPr lang="en-US" sz="1550" dirty="0"/>
          </a:p>
        </p:txBody>
      </p:sp>
      <p:pic>
        <p:nvPicPr>
          <p:cNvPr id="9" name="Image 2" descr="preencoded.png"/>
          <p:cNvPicPr>
            <a:picLocks noChangeAspect="1"/>
          </p:cNvPicPr>
          <p:nvPr/>
        </p:nvPicPr>
        <p:blipFill>
          <a:blip r:embed="rId5"/>
          <a:stretch>
            <a:fillRect/>
          </a:stretch>
        </p:blipFill>
        <p:spPr>
          <a:xfrm>
            <a:off x="5032653" y="3593187"/>
            <a:ext cx="4564975" cy="4564975"/>
          </a:xfrm>
          <a:prstGeom prst="rect">
            <a:avLst/>
          </a:prstGeom>
        </p:spPr>
      </p:pic>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91440" y="4501336"/>
            <a:ext cx="296942" cy="296942"/>
          </a:xfrm>
          <a:prstGeom prst="rect">
            <a:avLst/>
          </a:prstGeom>
        </p:spPr>
      </p:pic>
      <p:sp>
        <p:nvSpPr>
          <p:cNvPr id="11" name="Text 5"/>
          <p:cNvSpPr/>
          <p:nvPr/>
        </p:nvSpPr>
        <p:spPr>
          <a:xfrm>
            <a:off x="9994463" y="5502235"/>
            <a:ext cx="319909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CERT командалары</a:t>
            </a:r>
            <a:endParaRPr lang="en-US" sz="1950" dirty="0"/>
          </a:p>
        </p:txBody>
      </p:sp>
      <p:sp>
        <p:nvSpPr>
          <p:cNvPr id="12" name="Text 6"/>
          <p:cNvSpPr/>
          <p:nvPr/>
        </p:nvSpPr>
        <p:spPr>
          <a:xfrm>
            <a:off x="9994463" y="5931456"/>
            <a:ext cx="3842147"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Инциденттерге жедел жауап беру</a:t>
            </a:r>
            <a:endParaRPr lang="en-US" sz="1550" dirty="0"/>
          </a:p>
        </p:txBody>
      </p:sp>
      <p:pic>
        <p:nvPicPr>
          <p:cNvPr id="13" name="Image 4" descr="preencoded.png"/>
          <p:cNvPicPr>
            <a:picLocks noChangeAspect="1"/>
          </p:cNvPicPr>
          <p:nvPr/>
        </p:nvPicPr>
        <p:blipFill>
          <a:blip r:embed="rId7"/>
          <a:stretch>
            <a:fillRect/>
          </a:stretch>
        </p:blipFill>
        <p:spPr>
          <a:xfrm>
            <a:off x="5032653" y="3593187"/>
            <a:ext cx="4564975" cy="4564975"/>
          </a:xfrm>
          <a:prstGeom prst="rect">
            <a:avLst/>
          </a:prstGeom>
        </p:spPr>
      </p:pic>
      <p:pic>
        <p:nvPicPr>
          <p:cNvPr id="1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740557" y="6001762"/>
            <a:ext cx="296942" cy="296942"/>
          </a:xfrm>
          <a:prstGeom prst="rect">
            <a:avLst/>
          </a:prstGeom>
        </p:spPr>
      </p:pic>
      <p:sp>
        <p:nvSpPr>
          <p:cNvPr id="15" name="Text 7"/>
          <p:cNvSpPr/>
          <p:nvPr/>
        </p:nvSpPr>
        <p:spPr>
          <a:xfrm>
            <a:off x="9795986" y="7174825"/>
            <a:ext cx="398752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Интернет-провайдерлер</a:t>
            </a:r>
            <a:endParaRPr lang="en-US" sz="1950" dirty="0"/>
          </a:p>
        </p:txBody>
      </p:sp>
      <p:sp>
        <p:nvSpPr>
          <p:cNvPr id="16" name="Text 8"/>
          <p:cNvSpPr/>
          <p:nvPr/>
        </p:nvSpPr>
        <p:spPr>
          <a:xfrm>
            <a:off x="9795986" y="7604046"/>
            <a:ext cx="4040624"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Желілік қауіпсіздік және бақылау</a:t>
            </a:r>
            <a:endParaRPr lang="en-US" sz="1550" dirty="0"/>
          </a:p>
        </p:txBody>
      </p:sp>
      <p:pic>
        <p:nvPicPr>
          <p:cNvPr id="17" name="Image 6" descr="preencoded.png"/>
          <p:cNvPicPr>
            <a:picLocks noChangeAspect="1"/>
          </p:cNvPicPr>
          <p:nvPr/>
        </p:nvPicPr>
        <p:blipFill>
          <a:blip r:embed="rId9"/>
          <a:stretch>
            <a:fillRect/>
          </a:stretch>
        </p:blipFill>
        <p:spPr>
          <a:xfrm>
            <a:off x="5032653" y="3593187"/>
            <a:ext cx="4564975" cy="4564975"/>
          </a:xfrm>
          <a:prstGeom prst="rect">
            <a:avLst/>
          </a:prstGeom>
        </p:spPr>
      </p:pic>
      <p:pic>
        <p:nvPicPr>
          <p:cNvPr id="18"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715667" y="7227510"/>
            <a:ext cx="296942" cy="296942"/>
          </a:xfrm>
          <a:prstGeom prst="rect">
            <a:avLst/>
          </a:prstGeom>
        </p:spPr>
      </p:pic>
      <p:sp>
        <p:nvSpPr>
          <p:cNvPr id="19" name="Text 9"/>
          <p:cNvSpPr/>
          <p:nvPr/>
        </p:nvSpPr>
        <p:spPr>
          <a:xfrm>
            <a:off x="1756410" y="7174825"/>
            <a:ext cx="3077885"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Білім орталықтары</a:t>
            </a:r>
            <a:endParaRPr lang="en-US" sz="1950" dirty="0"/>
          </a:p>
        </p:txBody>
      </p:sp>
      <p:sp>
        <p:nvSpPr>
          <p:cNvPr id="20" name="Text 10"/>
          <p:cNvSpPr/>
          <p:nvPr/>
        </p:nvSpPr>
        <p:spPr>
          <a:xfrm>
            <a:off x="793790" y="7604046"/>
            <a:ext cx="4040505" cy="317540"/>
          </a:xfrm>
          <a:prstGeom prst="rect">
            <a:avLst/>
          </a:prstGeom>
          <a:noFill/>
          <a:ln/>
        </p:spPr>
        <p:txBody>
          <a:bodyPr wrap="non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Зерттеулер және мамандар даярлау</a:t>
            </a:r>
            <a:endParaRPr lang="en-US" sz="1550" dirty="0"/>
          </a:p>
        </p:txBody>
      </p:sp>
      <p:pic>
        <p:nvPicPr>
          <p:cNvPr id="21" name="Image 8" descr="preencoded.png"/>
          <p:cNvPicPr>
            <a:picLocks noChangeAspect="1"/>
          </p:cNvPicPr>
          <p:nvPr/>
        </p:nvPicPr>
        <p:blipFill>
          <a:blip r:embed="rId11"/>
          <a:stretch>
            <a:fillRect/>
          </a:stretch>
        </p:blipFill>
        <p:spPr>
          <a:xfrm>
            <a:off x="5032653" y="3593187"/>
            <a:ext cx="4564975" cy="4564975"/>
          </a:xfrm>
          <a:prstGeom prst="rect">
            <a:avLst/>
          </a:prstGeom>
        </p:spPr>
      </p:pic>
      <p:pic>
        <p:nvPicPr>
          <p:cNvPr id="22" name="Image 9" descr="preencoded.png"/>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141660" y="6952833"/>
            <a:ext cx="296942" cy="296942"/>
          </a:xfrm>
          <a:prstGeom prst="rect">
            <a:avLst/>
          </a:prstGeom>
        </p:spPr>
      </p:pic>
      <p:sp>
        <p:nvSpPr>
          <p:cNvPr id="23" name="Text 11"/>
          <p:cNvSpPr/>
          <p:nvPr/>
        </p:nvSpPr>
        <p:spPr>
          <a:xfrm>
            <a:off x="793790" y="5347097"/>
            <a:ext cx="3842028" cy="620316"/>
          </a:xfrm>
          <a:prstGeom prst="rect">
            <a:avLst/>
          </a:prstGeom>
          <a:noFill/>
          <a:ln/>
        </p:spPr>
        <p:txBody>
          <a:bodyPr wrap="squar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Халықаралық серіктестер</a:t>
            </a:r>
            <a:endParaRPr lang="en-US" sz="1950" dirty="0"/>
          </a:p>
        </p:txBody>
      </p:sp>
      <p:sp>
        <p:nvSpPr>
          <p:cNvPr id="24" name="Text 12"/>
          <p:cNvSpPr/>
          <p:nvPr/>
        </p:nvSpPr>
        <p:spPr>
          <a:xfrm>
            <a:off x="793790" y="6086475"/>
            <a:ext cx="3842028" cy="317540"/>
          </a:xfrm>
          <a:prstGeom prst="rect">
            <a:avLst/>
          </a:prstGeom>
          <a:noFill/>
          <a:ln/>
        </p:spPr>
        <p:txBody>
          <a:bodyPr wrap="non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Ақпарат алмасу және ынтымақтастық</a:t>
            </a:r>
            <a:endParaRPr lang="en-US" sz="1550" dirty="0"/>
          </a:p>
        </p:txBody>
      </p:sp>
      <p:pic>
        <p:nvPicPr>
          <p:cNvPr id="25" name="Image 10" descr="preencoded.png"/>
          <p:cNvPicPr>
            <a:picLocks noChangeAspect="1"/>
          </p:cNvPicPr>
          <p:nvPr/>
        </p:nvPicPr>
        <p:blipFill>
          <a:blip r:embed="rId13"/>
          <a:stretch>
            <a:fillRect/>
          </a:stretch>
        </p:blipFill>
        <p:spPr>
          <a:xfrm>
            <a:off x="5032653" y="3593187"/>
            <a:ext cx="4564975" cy="4564975"/>
          </a:xfrm>
          <a:prstGeom prst="rect">
            <a:avLst/>
          </a:prstGeom>
        </p:spPr>
      </p:pic>
      <p:pic>
        <p:nvPicPr>
          <p:cNvPr id="26" name="Image 11" descr="preencoded.png"/>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5592544" y="5452408"/>
            <a:ext cx="296942" cy="296942"/>
          </a:xfrm>
          <a:prstGeom prst="rect">
            <a:avLst/>
          </a:prstGeom>
        </p:spPr>
      </p:pic>
      <p:sp>
        <p:nvSpPr>
          <p:cNvPr id="27" name="Text 13"/>
          <p:cNvSpPr/>
          <p:nvPr/>
        </p:nvSpPr>
        <p:spPr>
          <a:xfrm>
            <a:off x="793790" y="8381405"/>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Қазақстанның киберқауіпсіздік инфрақұрылымы барлық маңызды акторларды біріктіреді. Бұл циклдік өзара әрекет модель қауіптерге тиімді жауап беруге және қауіпсіздік деңгейін үнемі жақсартуға мүмкіндік береді.</a:t>
            </a:r>
            <a:endParaRPr lang="en-US" sz="15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6" name="Text 2"/>
          <p:cNvSpPr/>
          <p:nvPr/>
        </p:nvSpPr>
        <p:spPr>
          <a:xfrm>
            <a:off x="793790" y="4308634"/>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Қауіптерге қарсы әрекет және басқару</a:t>
            </a:r>
            <a:endParaRPr lang="en-US" sz="3900" dirty="0"/>
          </a:p>
        </p:txBody>
      </p:sp>
      <p:sp>
        <p:nvSpPr>
          <p:cNvPr id="7" name="Text 3"/>
          <p:cNvSpPr/>
          <p:nvPr/>
        </p:nvSpPr>
        <p:spPr>
          <a:xfrm>
            <a:off x="793790" y="5846445"/>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қауіптерді тиімді басқару – бұл проактивті тәсіл, оперативті жауап беру және үздіксіз жетілдіру үдерісі. Қауіптерді алдын ала анықтап, оларға дер кезінде әрекет ету ұйымның қауіпсіздігін айтарлықтай арттырады және потенциалды зардаптарды азайтады.</a:t>
            </a:r>
            <a:endParaRPr lang="en-US" sz="15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793790" y="1063823"/>
            <a:ext cx="10794444"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Қауіптерді анықтау және бағалау</a:t>
            </a:r>
            <a:endParaRPr lang="en-US" sz="3900" dirty="0"/>
          </a:p>
        </p:txBody>
      </p:sp>
      <p:pic>
        <p:nvPicPr>
          <p:cNvPr id="3" name="Image 0" descr="preencoded.png"/>
          <p:cNvPicPr>
            <a:picLocks noChangeAspect="1"/>
          </p:cNvPicPr>
          <p:nvPr/>
        </p:nvPicPr>
        <p:blipFill>
          <a:blip r:embed="rId3"/>
          <a:stretch>
            <a:fillRect/>
          </a:stretch>
        </p:blipFill>
        <p:spPr>
          <a:xfrm>
            <a:off x="793790" y="2080736"/>
            <a:ext cx="595313" cy="1143000"/>
          </a:xfrm>
          <a:prstGeom prst="rect">
            <a:avLst/>
          </a:prstGeom>
        </p:spPr>
      </p:pic>
      <p:sp>
        <p:nvSpPr>
          <p:cNvPr id="4" name="Text 1"/>
          <p:cNvSpPr/>
          <p:nvPr/>
        </p:nvSpPr>
        <p:spPr>
          <a:xfrm>
            <a:off x="1587460" y="2279094"/>
            <a:ext cx="520767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Активтерді инвентаризациялау</a:t>
            </a:r>
            <a:endParaRPr lang="en-US" sz="1950" dirty="0"/>
          </a:p>
        </p:txBody>
      </p:sp>
      <p:sp>
        <p:nvSpPr>
          <p:cNvPr id="5" name="Text 2"/>
          <p:cNvSpPr/>
          <p:nvPr/>
        </p:nvSpPr>
        <p:spPr>
          <a:xfrm>
            <a:off x="1587460" y="2708315"/>
            <a:ext cx="12249150"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Барлық ақпараттық активтерді (деректер, жүйелер, жабдықтар) анықтау және жіктеу. Әрбір актив үшін құндылық деңгейін белгілеу.</a:t>
            </a:r>
            <a:endParaRPr lang="en-US" sz="1550" dirty="0"/>
          </a:p>
        </p:txBody>
      </p:sp>
      <p:pic>
        <p:nvPicPr>
          <p:cNvPr id="6" name="Image 1" descr="preencoded.png"/>
          <p:cNvPicPr>
            <a:picLocks noChangeAspect="1"/>
          </p:cNvPicPr>
          <p:nvPr/>
        </p:nvPicPr>
        <p:blipFill>
          <a:blip r:embed="rId3"/>
          <a:stretch>
            <a:fillRect/>
          </a:stretch>
        </p:blipFill>
        <p:spPr>
          <a:xfrm>
            <a:off x="1091446" y="3740110"/>
            <a:ext cx="595313" cy="1143000"/>
          </a:xfrm>
          <a:prstGeom prst="rect">
            <a:avLst/>
          </a:prstGeom>
        </p:spPr>
      </p:pic>
      <p:sp>
        <p:nvSpPr>
          <p:cNvPr id="7" name="Text 3"/>
          <p:cNvSpPr/>
          <p:nvPr/>
        </p:nvSpPr>
        <p:spPr>
          <a:xfrm>
            <a:off x="1885117" y="3938468"/>
            <a:ext cx="370653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Әлсіз жерлерді талдау</a:t>
            </a:r>
            <a:endParaRPr lang="en-US" sz="1950" dirty="0"/>
          </a:p>
        </p:txBody>
      </p:sp>
      <p:sp>
        <p:nvSpPr>
          <p:cNvPr id="8" name="Text 4"/>
          <p:cNvSpPr/>
          <p:nvPr/>
        </p:nvSpPr>
        <p:spPr>
          <a:xfrm>
            <a:off x="1885117" y="4367689"/>
            <a:ext cx="1195149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Техникалық әлсіздіктерді (бағдарламалық қателер, конфигурация қателері) және ұйымдастырушылық кемшіліктерді (әлсіз процедуралар, оқытылмаған қызметкерлер) анықтау.</a:t>
            </a:r>
            <a:endParaRPr lang="en-US" sz="1550" dirty="0"/>
          </a:p>
        </p:txBody>
      </p:sp>
      <p:pic>
        <p:nvPicPr>
          <p:cNvPr id="9" name="Image 2" descr="preencoded.png"/>
          <p:cNvPicPr>
            <a:picLocks noChangeAspect="1"/>
          </p:cNvPicPr>
          <p:nvPr/>
        </p:nvPicPr>
        <p:blipFill>
          <a:blip r:embed="rId3"/>
          <a:stretch>
            <a:fillRect/>
          </a:stretch>
        </p:blipFill>
        <p:spPr>
          <a:xfrm>
            <a:off x="1389102" y="5399484"/>
            <a:ext cx="595313" cy="1143000"/>
          </a:xfrm>
          <a:prstGeom prst="rect">
            <a:avLst/>
          </a:prstGeom>
        </p:spPr>
      </p:pic>
      <p:sp>
        <p:nvSpPr>
          <p:cNvPr id="10" name="Text 5"/>
          <p:cNvSpPr/>
          <p:nvPr/>
        </p:nvSpPr>
        <p:spPr>
          <a:xfrm>
            <a:off x="2182773" y="5597843"/>
            <a:ext cx="4071461"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Қауіптерді сәйкестендіру</a:t>
            </a:r>
            <a:endParaRPr lang="en-US" sz="1950" dirty="0"/>
          </a:p>
        </p:txBody>
      </p:sp>
      <p:sp>
        <p:nvSpPr>
          <p:cNvPr id="11" name="Text 6"/>
          <p:cNvSpPr/>
          <p:nvPr/>
        </p:nvSpPr>
        <p:spPr>
          <a:xfrm>
            <a:off x="2182773" y="6027063"/>
            <a:ext cx="11653838"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Ықтимал қауіп көздерін (хакерлер, вирустар, табиғи апаттар, ішкі қауіптер) және олардың әлсіз жерлерді пайдалану әдістерін анықтау.</a:t>
            </a:r>
            <a:endParaRPr lang="en-US" sz="1550" dirty="0"/>
          </a:p>
        </p:txBody>
      </p:sp>
      <p:pic>
        <p:nvPicPr>
          <p:cNvPr id="12" name="Image 3" descr="preencoded.png"/>
          <p:cNvPicPr>
            <a:picLocks noChangeAspect="1"/>
          </p:cNvPicPr>
          <p:nvPr/>
        </p:nvPicPr>
        <p:blipFill>
          <a:blip r:embed="rId3"/>
          <a:stretch>
            <a:fillRect/>
          </a:stretch>
        </p:blipFill>
        <p:spPr>
          <a:xfrm>
            <a:off x="1686878" y="7058858"/>
            <a:ext cx="595313" cy="1143000"/>
          </a:xfrm>
          <a:prstGeom prst="rect">
            <a:avLst/>
          </a:prstGeom>
        </p:spPr>
      </p:pic>
      <p:sp>
        <p:nvSpPr>
          <p:cNvPr id="13" name="Text 7"/>
          <p:cNvSpPr/>
          <p:nvPr/>
        </p:nvSpPr>
        <p:spPr>
          <a:xfrm>
            <a:off x="2480548" y="7257217"/>
            <a:ext cx="3571637"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Тәуекелдерді бағалау</a:t>
            </a:r>
            <a:endParaRPr lang="en-US" sz="1950" dirty="0"/>
          </a:p>
        </p:txBody>
      </p:sp>
      <p:sp>
        <p:nvSpPr>
          <p:cNvPr id="14" name="Text 8"/>
          <p:cNvSpPr/>
          <p:nvPr/>
        </p:nvSpPr>
        <p:spPr>
          <a:xfrm>
            <a:off x="2480548" y="7686437"/>
            <a:ext cx="11356062"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Әрбір қауіптің ықтималдығы мен потенциалды зардабын бағалау. Тәуекел матрицасын құру: жоғары/орташа/төмен деңгейлер.</a:t>
            </a:r>
            <a:endParaRPr lang="en-US" sz="1550" dirty="0"/>
          </a:p>
        </p:txBody>
      </p:sp>
      <p:pic>
        <p:nvPicPr>
          <p:cNvPr id="15" name="Image 4" descr="preencoded.png"/>
          <p:cNvPicPr>
            <a:picLocks noChangeAspect="1"/>
          </p:cNvPicPr>
          <p:nvPr/>
        </p:nvPicPr>
        <p:blipFill>
          <a:blip r:embed="rId4"/>
          <a:stretch>
            <a:fillRect/>
          </a:stretch>
        </p:blipFill>
        <p:spPr>
          <a:xfrm>
            <a:off x="1389102" y="8718233"/>
            <a:ext cx="595313" cy="1143000"/>
          </a:xfrm>
          <a:prstGeom prst="rect">
            <a:avLst/>
          </a:prstGeom>
        </p:spPr>
      </p:pic>
      <p:sp>
        <p:nvSpPr>
          <p:cNvPr id="16" name="Text 9"/>
          <p:cNvSpPr/>
          <p:nvPr/>
        </p:nvSpPr>
        <p:spPr>
          <a:xfrm>
            <a:off x="2182773" y="8916591"/>
            <a:ext cx="504670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Қорғау шараларын жоспарлау</a:t>
            </a:r>
            <a:endParaRPr lang="en-US" sz="1950" dirty="0"/>
          </a:p>
        </p:txBody>
      </p:sp>
      <p:sp>
        <p:nvSpPr>
          <p:cNvPr id="17" name="Text 10"/>
          <p:cNvSpPr/>
          <p:nvPr/>
        </p:nvSpPr>
        <p:spPr>
          <a:xfrm>
            <a:off x="2182773" y="9345811"/>
            <a:ext cx="11653838"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Жоғары тәуекелді қауіптерді жою немесе азайту үшін нақты шараларды әзірлеу. Бюджет пен ресурстарды бөлу.</a:t>
            </a:r>
            <a:endParaRPr lang="en-US" sz="15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788908" y="542330"/>
            <a:ext cx="10629305" cy="462201"/>
          </a:xfrm>
          <a:prstGeom prst="rect">
            <a:avLst/>
          </a:prstGeom>
          <a:noFill/>
          <a:ln/>
        </p:spPr>
        <p:txBody>
          <a:bodyPr wrap="none" lIns="0" tIns="0" rIns="0" bIns="0" rtlCol="0" anchor="t"/>
          <a:lstStyle/>
          <a:p>
            <a:pPr marL="0" indent="0" algn="l">
              <a:lnSpc>
                <a:spcPts val="3600"/>
              </a:lnSpc>
              <a:buNone/>
            </a:pPr>
            <a:r>
              <a:rPr lang="en-US" sz="2900" b="1" dirty="0">
                <a:solidFill>
                  <a:srgbClr val="333F70"/>
                </a:solidFill>
                <a:latin typeface="Unbounded Bold" pitchFamily="34" charset="0"/>
                <a:ea typeface="Unbounded Bold" pitchFamily="34" charset="-122"/>
                <a:cs typeface="Unbounded Bold" pitchFamily="34" charset="-120"/>
              </a:rPr>
              <a:t>Жедел әрекет ету және оқиғаларды басқару</a:t>
            </a:r>
            <a:endParaRPr lang="en-US" sz="2900" dirty="0"/>
          </a:p>
        </p:txBody>
      </p:sp>
      <p:sp>
        <p:nvSpPr>
          <p:cNvPr id="3" name="Text 1"/>
          <p:cNvSpPr/>
          <p:nvPr/>
        </p:nvSpPr>
        <p:spPr>
          <a:xfrm>
            <a:off x="788908" y="1281708"/>
            <a:ext cx="4360902" cy="277416"/>
          </a:xfrm>
          <a:prstGeom prst="rect">
            <a:avLst/>
          </a:prstGeom>
          <a:noFill/>
          <a:ln/>
        </p:spPr>
        <p:txBody>
          <a:bodyPr wrap="none" lIns="0" tIns="0" rIns="0" bIns="0" rtlCol="0" anchor="t"/>
          <a:lstStyle/>
          <a:p>
            <a:pPr marL="0" indent="0" algn="l">
              <a:lnSpc>
                <a:spcPts val="2150"/>
              </a:lnSpc>
              <a:buNone/>
            </a:pPr>
            <a:r>
              <a:rPr lang="en-US" sz="1700" b="1" dirty="0">
                <a:solidFill>
                  <a:srgbClr val="333F70"/>
                </a:solidFill>
                <a:latin typeface="Unbounded Bold" pitchFamily="34" charset="0"/>
                <a:ea typeface="Unbounded Bold" pitchFamily="34" charset="-122"/>
                <a:cs typeface="Unbounded Bold" pitchFamily="34" charset="-120"/>
              </a:rPr>
              <a:t>Инцидентке жауап беру циклі</a:t>
            </a:r>
            <a:endParaRPr lang="en-US" sz="1700" dirty="0"/>
          </a:p>
        </p:txBody>
      </p:sp>
      <p:pic>
        <p:nvPicPr>
          <p:cNvPr id="4" name="Image 0" descr="preencoded.png"/>
          <p:cNvPicPr>
            <a:picLocks noChangeAspect="1"/>
          </p:cNvPicPr>
          <p:nvPr/>
        </p:nvPicPr>
        <p:blipFill>
          <a:blip r:embed="rId3"/>
          <a:stretch>
            <a:fillRect/>
          </a:stretch>
        </p:blipFill>
        <p:spPr>
          <a:xfrm>
            <a:off x="2058114" y="1683901"/>
            <a:ext cx="3807500" cy="3807500"/>
          </a:xfrm>
          <a:prstGeom prst="rect">
            <a:avLst/>
          </a:prstGeom>
        </p:spPr>
      </p:pic>
      <p:sp>
        <p:nvSpPr>
          <p:cNvPr id="5" name="Shape 2"/>
          <p:cNvSpPr/>
          <p:nvPr/>
        </p:nvSpPr>
        <p:spPr>
          <a:xfrm>
            <a:off x="2860715" y="1815822"/>
            <a:ext cx="369808" cy="369808"/>
          </a:xfrm>
          <a:prstGeom prst="roundRect">
            <a:avLst>
              <a:gd name="adj" fmla="val 2470162"/>
            </a:avLst>
          </a:prstGeom>
          <a:solidFill>
            <a:srgbClr val="D6F5EE"/>
          </a:solidFill>
          <a:ln w="7620">
            <a:solidFill>
              <a:srgbClr val="BCDBD4"/>
            </a:solidFill>
            <a:prstDash val="solid"/>
          </a:ln>
        </p:spPr>
        <p:txBody>
          <a:bodyPr/>
          <a:lstStyle/>
          <a:p>
            <a:endParaRPr lang="ru-RU"/>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962394" y="1917502"/>
            <a:ext cx="166330" cy="166330"/>
          </a:xfrm>
          <a:prstGeom prst="rect">
            <a:avLst/>
          </a:prstGeom>
        </p:spPr>
      </p:pic>
      <p:sp>
        <p:nvSpPr>
          <p:cNvPr id="7" name="Shape 3"/>
          <p:cNvSpPr/>
          <p:nvPr/>
        </p:nvSpPr>
        <p:spPr>
          <a:xfrm>
            <a:off x="788908" y="5713214"/>
            <a:ext cx="295751" cy="295751"/>
          </a:xfrm>
          <a:prstGeom prst="roundRect">
            <a:avLst>
              <a:gd name="adj" fmla="val 21008"/>
            </a:avLst>
          </a:prstGeom>
          <a:solidFill>
            <a:srgbClr val="D6F5EE"/>
          </a:solidFill>
          <a:ln w="7620">
            <a:solidFill>
              <a:srgbClr val="BCDBD4"/>
            </a:solidFill>
            <a:prstDash val="solid"/>
          </a:ln>
        </p:spPr>
        <p:txBody>
          <a:bodyPr/>
          <a:lstStyle/>
          <a:p>
            <a:endParaRPr lang="ru-RU"/>
          </a:p>
        </p:txBody>
      </p:sp>
      <p:pic>
        <p:nvPicPr>
          <p:cNvPr id="8"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4332" y="5768638"/>
            <a:ext cx="184904" cy="184904"/>
          </a:xfrm>
          <a:prstGeom prst="rect">
            <a:avLst/>
          </a:prstGeom>
        </p:spPr>
      </p:pic>
      <p:sp>
        <p:nvSpPr>
          <p:cNvPr id="9" name="Text 4"/>
          <p:cNvSpPr/>
          <p:nvPr/>
        </p:nvSpPr>
        <p:spPr>
          <a:xfrm>
            <a:off x="1195507" y="5745480"/>
            <a:ext cx="1849041" cy="231100"/>
          </a:xfrm>
          <a:prstGeom prst="rect">
            <a:avLst/>
          </a:prstGeom>
          <a:noFill/>
          <a:ln/>
        </p:spPr>
        <p:txBody>
          <a:bodyPr wrap="none" lIns="0" tIns="0" rIns="0" bIns="0" rtlCol="0" anchor="t"/>
          <a:lstStyle/>
          <a:p>
            <a:pPr marL="0" indent="0" algn="l">
              <a:lnSpc>
                <a:spcPts val="1800"/>
              </a:lnSpc>
              <a:buNone/>
            </a:pPr>
            <a:r>
              <a:rPr lang="en-US" sz="1450" b="1" dirty="0">
                <a:solidFill>
                  <a:srgbClr val="333F70"/>
                </a:solidFill>
                <a:latin typeface="Unbounded Bold" pitchFamily="34" charset="0"/>
                <a:ea typeface="Unbounded Bold" pitchFamily="34" charset="-122"/>
                <a:cs typeface="Unbounded Bold" pitchFamily="34" charset="-120"/>
              </a:rPr>
              <a:t>Анықтау</a:t>
            </a:r>
            <a:endParaRPr lang="en-US" sz="1450" dirty="0"/>
          </a:p>
        </p:txBody>
      </p:sp>
      <p:sp>
        <p:nvSpPr>
          <p:cNvPr id="10" name="Text 5"/>
          <p:cNvSpPr/>
          <p:nvPr/>
        </p:nvSpPr>
        <p:spPr>
          <a:xfrm>
            <a:off x="1195507" y="6087428"/>
            <a:ext cx="5939314" cy="206931"/>
          </a:xfrm>
          <a:prstGeom prst="rect">
            <a:avLst/>
          </a:prstGeom>
          <a:noFill/>
          <a:ln/>
        </p:spPr>
        <p:txBody>
          <a:bodyPr wrap="none" lIns="0" tIns="0" rIns="0" bIns="0" rtlCol="0" anchor="t"/>
          <a:lstStyle/>
          <a:p>
            <a:pPr marL="0" indent="0" algn="l">
              <a:lnSpc>
                <a:spcPts val="1600"/>
              </a:lnSpc>
              <a:buNone/>
            </a:pPr>
            <a:r>
              <a:rPr lang="en-US" sz="1150" dirty="0">
                <a:solidFill>
                  <a:srgbClr val="333F70"/>
                </a:solidFill>
                <a:latin typeface="Open Sans" pitchFamily="34" charset="0"/>
                <a:ea typeface="Open Sans" pitchFamily="34" charset="-122"/>
                <a:cs typeface="Open Sans" pitchFamily="34" charset="-120"/>
              </a:rPr>
              <a:t>Қауіпсіздік оқиғасын тіркеу</a:t>
            </a:r>
            <a:endParaRPr lang="en-US" sz="1150" dirty="0"/>
          </a:p>
        </p:txBody>
      </p:sp>
      <p:pic>
        <p:nvPicPr>
          <p:cNvPr id="11" name="Image 3" descr="preencoded.png"/>
          <p:cNvPicPr>
            <a:picLocks noChangeAspect="1"/>
          </p:cNvPicPr>
          <p:nvPr/>
        </p:nvPicPr>
        <p:blipFill>
          <a:blip r:embed="rId5"/>
          <a:stretch>
            <a:fillRect/>
          </a:stretch>
        </p:blipFill>
        <p:spPr>
          <a:xfrm>
            <a:off x="2058114" y="1683901"/>
            <a:ext cx="3807500" cy="3807500"/>
          </a:xfrm>
          <a:prstGeom prst="rect">
            <a:avLst/>
          </a:prstGeom>
        </p:spPr>
      </p:pic>
      <p:sp>
        <p:nvSpPr>
          <p:cNvPr id="12" name="Shape 6"/>
          <p:cNvSpPr/>
          <p:nvPr/>
        </p:nvSpPr>
        <p:spPr>
          <a:xfrm>
            <a:off x="4693087" y="1815822"/>
            <a:ext cx="369808" cy="369808"/>
          </a:xfrm>
          <a:prstGeom prst="roundRect">
            <a:avLst>
              <a:gd name="adj" fmla="val 2470162"/>
            </a:avLst>
          </a:prstGeom>
          <a:solidFill>
            <a:srgbClr val="D6F5EE"/>
          </a:solidFill>
          <a:ln w="7620">
            <a:solidFill>
              <a:srgbClr val="BCDBD4"/>
            </a:solidFill>
            <a:prstDash val="solid"/>
          </a:ln>
        </p:spPr>
        <p:txBody>
          <a:bodyPr/>
          <a:lstStyle/>
          <a:p>
            <a:endParaRPr lang="ru-RU"/>
          </a:p>
        </p:txBody>
      </p:sp>
      <p:pic>
        <p:nvPicPr>
          <p:cNvPr id="13" name="Image 4"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794766" y="1917502"/>
            <a:ext cx="166330" cy="166330"/>
          </a:xfrm>
          <a:prstGeom prst="rect">
            <a:avLst/>
          </a:prstGeom>
        </p:spPr>
      </p:pic>
      <p:sp>
        <p:nvSpPr>
          <p:cNvPr id="14" name="Shape 7"/>
          <p:cNvSpPr/>
          <p:nvPr/>
        </p:nvSpPr>
        <p:spPr>
          <a:xfrm>
            <a:off x="788908" y="6516172"/>
            <a:ext cx="295751" cy="295751"/>
          </a:xfrm>
          <a:prstGeom prst="roundRect">
            <a:avLst>
              <a:gd name="adj" fmla="val 21008"/>
            </a:avLst>
          </a:prstGeom>
          <a:solidFill>
            <a:srgbClr val="D6F5EE"/>
          </a:solidFill>
          <a:ln w="7620">
            <a:solidFill>
              <a:srgbClr val="BCDBD4"/>
            </a:solidFill>
            <a:prstDash val="solid"/>
          </a:ln>
        </p:spPr>
        <p:txBody>
          <a:bodyPr/>
          <a:lstStyle/>
          <a:p>
            <a:endParaRPr lang="ru-RU"/>
          </a:p>
        </p:txBody>
      </p:sp>
      <p:pic>
        <p:nvPicPr>
          <p:cNvPr id="15" name="Image 5"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44332" y="6571595"/>
            <a:ext cx="184904" cy="184904"/>
          </a:xfrm>
          <a:prstGeom prst="rect">
            <a:avLst/>
          </a:prstGeom>
        </p:spPr>
      </p:pic>
      <p:sp>
        <p:nvSpPr>
          <p:cNvPr id="16" name="Text 8"/>
          <p:cNvSpPr/>
          <p:nvPr/>
        </p:nvSpPr>
        <p:spPr>
          <a:xfrm>
            <a:off x="1195507" y="6548438"/>
            <a:ext cx="1849041" cy="231100"/>
          </a:xfrm>
          <a:prstGeom prst="rect">
            <a:avLst/>
          </a:prstGeom>
          <a:noFill/>
          <a:ln/>
        </p:spPr>
        <p:txBody>
          <a:bodyPr wrap="none" lIns="0" tIns="0" rIns="0" bIns="0" rtlCol="0" anchor="t"/>
          <a:lstStyle/>
          <a:p>
            <a:pPr marL="0" indent="0" algn="l">
              <a:lnSpc>
                <a:spcPts val="1800"/>
              </a:lnSpc>
              <a:buNone/>
            </a:pPr>
            <a:r>
              <a:rPr lang="en-US" sz="1450" b="1" dirty="0">
                <a:solidFill>
                  <a:srgbClr val="333F70"/>
                </a:solidFill>
                <a:latin typeface="Unbounded Bold" pitchFamily="34" charset="0"/>
                <a:ea typeface="Unbounded Bold" pitchFamily="34" charset="-122"/>
                <a:cs typeface="Unbounded Bold" pitchFamily="34" charset="-120"/>
              </a:rPr>
              <a:t>Бағалау</a:t>
            </a:r>
            <a:endParaRPr lang="en-US" sz="1450" dirty="0"/>
          </a:p>
        </p:txBody>
      </p:sp>
      <p:sp>
        <p:nvSpPr>
          <p:cNvPr id="17" name="Text 9"/>
          <p:cNvSpPr/>
          <p:nvPr/>
        </p:nvSpPr>
        <p:spPr>
          <a:xfrm>
            <a:off x="1195507" y="6890385"/>
            <a:ext cx="5939314" cy="206931"/>
          </a:xfrm>
          <a:prstGeom prst="rect">
            <a:avLst/>
          </a:prstGeom>
          <a:noFill/>
          <a:ln/>
        </p:spPr>
        <p:txBody>
          <a:bodyPr wrap="none" lIns="0" tIns="0" rIns="0" bIns="0" rtlCol="0" anchor="t"/>
          <a:lstStyle/>
          <a:p>
            <a:pPr marL="0" indent="0" algn="l">
              <a:lnSpc>
                <a:spcPts val="1600"/>
              </a:lnSpc>
              <a:buNone/>
            </a:pPr>
            <a:r>
              <a:rPr lang="en-US" sz="1150" dirty="0">
                <a:solidFill>
                  <a:srgbClr val="333F70"/>
                </a:solidFill>
                <a:latin typeface="Open Sans" pitchFamily="34" charset="0"/>
                <a:ea typeface="Open Sans" pitchFamily="34" charset="-122"/>
                <a:cs typeface="Open Sans" pitchFamily="34" charset="-120"/>
              </a:rPr>
              <a:t>Ауырлық деңгейін анықтау</a:t>
            </a:r>
            <a:endParaRPr lang="en-US" sz="1150" dirty="0"/>
          </a:p>
        </p:txBody>
      </p:sp>
      <p:pic>
        <p:nvPicPr>
          <p:cNvPr id="18" name="Image 6" descr="preencoded.png"/>
          <p:cNvPicPr>
            <a:picLocks noChangeAspect="1"/>
          </p:cNvPicPr>
          <p:nvPr/>
        </p:nvPicPr>
        <p:blipFill>
          <a:blip r:embed="rId7"/>
          <a:stretch>
            <a:fillRect/>
          </a:stretch>
        </p:blipFill>
        <p:spPr>
          <a:xfrm>
            <a:off x="2058114" y="1683901"/>
            <a:ext cx="3807500" cy="3807500"/>
          </a:xfrm>
          <a:prstGeom prst="rect">
            <a:avLst/>
          </a:prstGeom>
        </p:spPr>
      </p:pic>
      <p:sp>
        <p:nvSpPr>
          <p:cNvPr id="19" name="Shape 10"/>
          <p:cNvSpPr/>
          <p:nvPr/>
        </p:nvSpPr>
        <p:spPr>
          <a:xfrm>
            <a:off x="5609273" y="3402687"/>
            <a:ext cx="369808" cy="369808"/>
          </a:xfrm>
          <a:prstGeom prst="roundRect">
            <a:avLst>
              <a:gd name="adj" fmla="val 2470162"/>
            </a:avLst>
          </a:prstGeom>
          <a:solidFill>
            <a:srgbClr val="D6F5EE"/>
          </a:solidFill>
          <a:ln w="7620">
            <a:solidFill>
              <a:srgbClr val="BCDBD4"/>
            </a:solidFill>
            <a:prstDash val="solid"/>
          </a:ln>
        </p:spPr>
        <p:txBody>
          <a:bodyPr/>
          <a:lstStyle/>
          <a:p>
            <a:endParaRPr lang="ru-RU"/>
          </a:p>
        </p:txBody>
      </p:sp>
      <p:pic>
        <p:nvPicPr>
          <p:cNvPr id="20" name="Image 7"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710952" y="3504367"/>
            <a:ext cx="166330" cy="166330"/>
          </a:xfrm>
          <a:prstGeom prst="rect">
            <a:avLst/>
          </a:prstGeom>
        </p:spPr>
      </p:pic>
      <p:sp>
        <p:nvSpPr>
          <p:cNvPr id="21" name="Shape 11"/>
          <p:cNvSpPr/>
          <p:nvPr/>
        </p:nvSpPr>
        <p:spPr>
          <a:xfrm>
            <a:off x="788908" y="7319129"/>
            <a:ext cx="295751" cy="295751"/>
          </a:xfrm>
          <a:prstGeom prst="roundRect">
            <a:avLst>
              <a:gd name="adj" fmla="val 21008"/>
            </a:avLst>
          </a:prstGeom>
          <a:solidFill>
            <a:srgbClr val="D6F5EE"/>
          </a:solidFill>
          <a:ln w="7620">
            <a:solidFill>
              <a:srgbClr val="BCDBD4"/>
            </a:solidFill>
            <a:prstDash val="solid"/>
          </a:ln>
        </p:spPr>
        <p:txBody>
          <a:bodyPr/>
          <a:lstStyle/>
          <a:p>
            <a:endParaRPr lang="ru-RU"/>
          </a:p>
        </p:txBody>
      </p:sp>
      <p:pic>
        <p:nvPicPr>
          <p:cNvPr id="22" name="Image 8"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44332" y="7374553"/>
            <a:ext cx="184904" cy="184904"/>
          </a:xfrm>
          <a:prstGeom prst="rect">
            <a:avLst/>
          </a:prstGeom>
        </p:spPr>
      </p:pic>
      <p:sp>
        <p:nvSpPr>
          <p:cNvPr id="23" name="Text 12"/>
          <p:cNvSpPr/>
          <p:nvPr/>
        </p:nvSpPr>
        <p:spPr>
          <a:xfrm>
            <a:off x="1195507" y="7351395"/>
            <a:ext cx="1849041" cy="231100"/>
          </a:xfrm>
          <a:prstGeom prst="rect">
            <a:avLst/>
          </a:prstGeom>
          <a:noFill/>
          <a:ln/>
        </p:spPr>
        <p:txBody>
          <a:bodyPr wrap="none" lIns="0" tIns="0" rIns="0" bIns="0" rtlCol="0" anchor="t"/>
          <a:lstStyle/>
          <a:p>
            <a:pPr marL="0" indent="0" algn="l">
              <a:lnSpc>
                <a:spcPts val="1800"/>
              </a:lnSpc>
              <a:buNone/>
            </a:pPr>
            <a:r>
              <a:rPr lang="en-US" sz="1450" b="1" dirty="0">
                <a:solidFill>
                  <a:srgbClr val="333F70"/>
                </a:solidFill>
                <a:latin typeface="Unbounded Bold" pitchFamily="34" charset="0"/>
                <a:ea typeface="Unbounded Bold" pitchFamily="34" charset="-122"/>
                <a:cs typeface="Unbounded Bold" pitchFamily="34" charset="-120"/>
              </a:rPr>
              <a:t>Локализация</a:t>
            </a:r>
            <a:endParaRPr lang="en-US" sz="1450" dirty="0"/>
          </a:p>
        </p:txBody>
      </p:sp>
      <p:sp>
        <p:nvSpPr>
          <p:cNvPr id="24" name="Text 13"/>
          <p:cNvSpPr/>
          <p:nvPr/>
        </p:nvSpPr>
        <p:spPr>
          <a:xfrm>
            <a:off x="1195507" y="7693343"/>
            <a:ext cx="5939314" cy="206931"/>
          </a:xfrm>
          <a:prstGeom prst="rect">
            <a:avLst/>
          </a:prstGeom>
          <a:noFill/>
          <a:ln/>
        </p:spPr>
        <p:txBody>
          <a:bodyPr wrap="none" lIns="0" tIns="0" rIns="0" bIns="0" rtlCol="0" anchor="t"/>
          <a:lstStyle/>
          <a:p>
            <a:pPr marL="0" indent="0" algn="l">
              <a:lnSpc>
                <a:spcPts val="1600"/>
              </a:lnSpc>
              <a:buNone/>
            </a:pPr>
            <a:r>
              <a:rPr lang="en-US" sz="1150" dirty="0">
                <a:solidFill>
                  <a:srgbClr val="333F70"/>
                </a:solidFill>
                <a:latin typeface="Open Sans" pitchFamily="34" charset="0"/>
                <a:ea typeface="Open Sans" pitchFamily="34" charset="-122"/>
                <a:cs typeface="Open Sans" pitchFamily="34" charset="-120"/>
              </a:rPr>
              <a:t>Зардаптарды шектеу</a:t>
            </a:r>
            <a:endParaRPr lang="en-US" sz="1150" dirty="0"/>
          </a:p>
        </p:txBody>
      </p:sp>
      <p:pic>
        <p:nvPicPr>
          <p:cNvPr id="25" name="Image 9" descr="preencoded.png"/>
          <p:cNvPicPr>
            <a:picLocks noChangeAspect="1"/>
          </p:cNvPicPr>
          <p:nvPr/>
        </p:nvPicPr>
        <p:blipFill>
          <a:blip r:embed="rId9"/>
          <a:stretch>
            <a:fillRect/>
          </a:stretch>
        </p:blipFill>
        <p:spPr>
          <a:xfrm>
            <a:off x="2058114" y="1683901"/>
            <a:ext cx="3807500" cy="3807500"/>
          </a:xfrm>
          <a:prstGeom prst="rect">
            <a:avLst/>
          </a:prstGeom>
        </p:spPr>
      </p:pic>
      <p:sp>
        <p:nvSpPr>
          <p:cNvPr id="26" name="Shape 14"/>
          <p:cNvSpPr/>
          <p:nvPr/>
        </p:nvSpPr>
        <p:spPr>
          <a:xfrm>
            <a:off x="4693087" y="4989552"/>
            <a:ext cx="369808" cy="369808"/>
          </a:xfrm>
          <a:prstGeom prst="roundRect">
            <a:avLst>
              <a:gd name="adj" fmla="val 2470162"/>
            </a:avLst>
          </a:prstGeom>
          <a:solidFill>
            <a:srgbClr val="D6F5EE"/>
          </a:solidFill>
          <a:ln w="7620">
            <a:solidFill>
              <a:srgbClr val="BCDBD4"/>
            </a:solidFill>
            <a:prstDash val="solid"/>
          </a:ln>
        </p:spPr>
        <p:txBody>
          <a:bodyPr/>
          <a:lstStyle/>
          <a:p>
            <a:endParaRPr lang="ru-RU"/>
          </a:p>
        </p:txBody>
      </p:sp>
      <p:pic>
        <p:nvPicPr>
          <p:cNvPr id="27" name="Image 10"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794766" y="5091232"/>
            <a:ext cx="166330" cy="166330"/>
          </a:xfrm>
          <a:prstGeom prst="rect">
            <a:avLst/>
          </a:prstGeom>
        </p:spPr>
      </p:pic>
      <p:sp>
        <p:nvSpPr>
          <p:cNvPr id="28" name="Shape 15"/>
          <p:cNvSpPr/>
          <p:nvPr/>
        </p:nvSpPr>
        <p:spPr>
          <a:xfrm>
            <a:off x="788908" y="8122087"/>
            <a:ext cx="295751" cy="295751"/>
          </a:xfrm>
          <a:prstGeom prst="roundRect">
            <a:avLst>
              <a:gd name="adj" fmla="val 21008"/>
            </a:avLst>
          </a:prstGeom>
          <a:solidFill>
            <a:srgbClr val="D6F5EE"/>
          </a:solidFill>
          <a:ln w="7620">
            <a:solidFill>
              <a:srgbClr val="BCDBD4"/>
            </a:solidFill>
            <a:prstDash val="solid"/>
          </a:ln>
        </p:spPr>
        <p:txBody>
          <a:bodyPr/>
          <a:lstStyle/>
          <a:p>
            <a:endParaRPr lang="ru-RU"/>
          </a:p>
        </p:txBody>
      </p:sp>
      <p:pic>
        <p:nvPicPr>
          <p:cNvPr id="29" name="Image 11"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44332" y="8177510"/>
            <a:ext cx="184904" cy="184904"/>
          </a:xfrm>
          <a:prstGeom prst="rect">
            <a:avLst/>
          </a:prstGeom>
        </p:spPr>
      </p:pic>
      <p:sp>
        <p:nvSpPr>
          <p:cNvPr id="30" name="Text 16"/>
          <p:cNvSpPr/>
          <p:nvPr/>
        </p:nvSpPr>
        <p:spPr>
          <a:xfrm>
            <a:off x="1195507" y="8154353"/>
            <a:ext cx="1849041" cy="231100"/>
          </a:xfrm>
          <a:prstGeom prst="rect">
            <a:avLst/>
          </a:prstGeom>
          <a:noFill/>
          <a:ln/>
        </p:spPr>
        <p:txBody>
          <a:bodyPr wrap="none" lIns="0" tIns="0" rIns="0" bIns="0" rtlCol="0" anchor="t"/>
          <a:lstStyle/>
          <a:p>
            <a:pPr marL="0" indent="0" algn="l">
              <a:lnSpc>
                <a:spcPts val="1800"/>
              </a:lnSpc>
              <a:buNone/>
            </a:pPr>
            <a:r>
              <a:rPr lang="en-US" sz="1450" b="1" dirty="0">
                <a:solidFill>
                  <a:srgbClr val="333F70"/>
                </a:solidFill>
                <a:latin typeface="Unbounded Bold" pitchFamily="34" charset="0"/>
                <a:ea typeface="Unbounded Bold" pitchFamily="34" charset="-122"/>
                <a:cs typeface="Unbounded Bold" pitchFamily="34" charset="-120"/>
              </a:rPr>
              <a:t>Жою</a:t>
            </a:r>
            <a:endParaRPr lang="en-US" sz="1450" dirty="0"/>
          </a:p>
        </p:txBody>
      </p:sp>
      <p:sp>
        <p:nvSpPr>
          <p:cNvPr id="31" name="Text 17"/>
          <p:cNvSpPr/>
          <p:nvPr/>
        </p:nvSpPr>
        <p:spPr>
          <a:xfrm>
            <a:off x="1195507" y="8496300"/>
            <a:ext cx="5939314" cy="206931"/>
          </a:xfrm>
          <a:prstGeom prst="rect">
            <a:avLst/>
          </a:prstGeom>
          <a:noFill/>
          <a:ln/>
        </p:spPr>
        <p:txBody>
          <a:bodyPr wrap="none" lIns="0" tIns="0" rIns="0" bIns="0" rtlCol="0" anchor="t"/>
          <a:lstStyle/>
          <a:p>
            <a:pPr marL="0" indent="0" algn="l">
              <a:lnSpc>
                <a:spcPts val="1600"/>
              </a:lnSpc>
              <a:buNone/>
            </a:pPr>
            <a:r>
              <a:rPr lang="en-US" sz="1150" dirty="0">
                <a:solidFill>
                  <a:srgbClr val="333F70"/>
                </a:solidFill>
                <a:latin typeface="Open Sans" pitchFamily="34" charset="0"/>
                <a:ea typeface="Open Sans" pitchFamily="34" charset="-122"/>
                <a:cs typeface="Open Sans" pitchFamily="34" charset="-120"/>
              </a:rPr>
              <a:t>Қауіпті толығымен жою</a:t>
            </a:r>
            <a:endParaRPr lang="en-US" sz="1150" dirty="0"/>
          </a:p>
        </p:txBody>
      </p:sp>
      <p:pic>
        <p:nvPicPr>
          <p:cNvPr id="32" name="Image 12" descr="preencoded.png"/>
          <p:cNvPicPr>
            <a:picLocks noChangeAspect="1"/>
          </p:cNvPicPr>
          <p:nvPr/>
        </p:nvPicPr>
        <p:blipFill>
          <a:blip r:embed="rId11"/>
          <a:stretch>
            <a:fillRect/>
          </a:stretch>
        </p:blipFill>
        <p:spPr>
          <a:xfrm>
            <a:off x="2058114" y="1683901"/>
            <a:ext cx="3807500" cy="3807500"/>
          </a:xfrm>
          <a:prstGeom prst="rect">
            <a:avLst/>
          </a:prstGeom>
        </p:spPr>
      </p:pic>
      <p:sp>
        <p:nvSpPr>
          <p:cNvPr id="33" name="Shape 18"/>
          <p:cNvSpPr/>
          <p:nvPr/>
        </p:nvSpPr>
        <p:spPr>
          <a:xfrm>
            <a:off x="2860715" y="4989552"/>
            <a:ext cx="369808" cy="369808"/>
          </a:xfrm>
          <a:prstGeom prst="roundRect">
            <a:avLst>
              <a:gd name="adj" fmla="val 2470162"/>
            </a:avLst>
          </a:prstGeom>
          <a:solidFill>
            <a:srgbClr val="D6F5EE"/>
          </a:solidFill>
          <a:ln w="7620">
            <a:solidFill>
              <a:srgbClr val="BCDBD4"/>
            </a:solidFill>
            <a:prstDash val="solid"/>
          </a:ln>
        </p:spPr>
        <p:txBody>
          <a:bodyPr/>
          <a:lstStyle/>
          <a:p>
            <a:endParaRPr lang="ru-RU"/>
          </a:p>
        </p:txBody>
      </p:sp>
      <p:pic>
        <p:nvPicPr>
          <p:cNvPr id="34" name="Image 13" descr="preencoded.png"/>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962394" y="5091232"/>
            <a:ext cx="166330" cy="166330"/>
          </a:xfrm>
          <a:prstGeom prst="rect">
            <a:avLst/>
          </a:prstGeom>
        </p:spPr>
      </p:pic>
      <p:sp>
        <p:nvSpPr>
          <p:cNvPr id="35" name="Shape 19"/>
          <p:cNvSpPr/>
          <p:nvPr/>
        </p:nvSpPr>
        <p:spPr>
          <a:xfrm>
            <a:off x="788908" y="8925044"/>
            <a:ext cx="295751" cy="295751"/>
          </a:xfrm>
          <a:prstGeom prst="roundRect">
            <a:avLst>
              <a:gd name="adj" fmla="val 21008"/>
            </a:avLst>
          </a:prstGeom>
          <a:solidFill>
            <a:srgbClr val="D6F5EE"/>
          </a:solidFill>
          <a:ln w="7620">
            <a:solidFill>
              <a:srgbClr val="BCDBD4"/>
            </a:solidFill>
            <a:prstDash val="solid"/>
          </a:ln>
        </p:spPr>
        <p:txBody>
          <a:bodyPr/>
          <a:lstStyle/>
          <a:p>
            <a:endParaRPr lang="ru-RU"/>
          </a:p>
        </p:txBody>
      </p:sp>
      <p:pic>
        <p:nvPicPr>
          <p:cNvPr id="36" name="Image 14" descr="preencoded.png"/>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44332" y="8980468"/>
            <a:ext cx="184904" cy="184904"/>
          </a:xfrm>
          <a:prstGeom prst="rect">
            <a:avLst/>
          </a:prstGeom>
        </p:spPr>
      </p:pic>
      <p:sp>
        <p:nvSpPr>
          <p:cNvPr id="37" name="Text 20"/>
          <p:cNvSpPr/>
          <p:nvPr/>
        </p:nvSpPr>
        <p:spPr>
          <a:xfrm>
            <a:off x="1195507" y="8957310"/>
            <a:ext cx="2007751" cy="231100"/>
          </a:xfrm>
          <a:prstGeom prst="rect">
            <a:avLst/>
          </a:prstGeom>
          <a:noFill/>
          <a:ln/>
        </p:spPr>
        <p:txBody>
          <a:bodyPr wrap="none" lIns="0" tIns="0" rIns="0" bIns="0" rtlCol="0" anchor="t"/>
          <a:lstStyle/>
          <a:p>
            <a:pPr marL="0" indent="0" algn="l">
              <a:lnSpc>
                <a:spcPts val="1800"/>
              </a:lnSpc>
              <a:buNone/>
            </a:pPr>
            <a:r>
              <a:rPr lang="en-US" sz="1450" b="1" dirty="0">
                <a:solidFill>
                  <a:srgbClr val="333F70"/>
                </a:solidFill>
                <a:latin typeface="Unbounded Bold" pitchFamily="34" charset="0"/>
                <a:ea typeface="Unbounded Bold" pitchFamily="34" charset="-122"/>
                <a:cs typeface="Unbounded Bold" pitchFamily="34" charset="-120"/>
              </a:rPr>
              <a:t>Қалпына келтіру</a:t>
            </a:r>
            <a:endParaRPr lang="en-US" sz="1450" dirty="0"/>
          </a:p>
        </p:txBody>
      </p:sp>
      <p:sp>
        <p:nvSpPr>
          <p:cNvPr id="38" name="Text 21"/>
          <p:cNvSpPr/>
          <p:nvPr/>
        </p:nvSpPr>
        <p:spPr>
          <a:xfrm>
            <a:off x="1195507" y="9299258"/>
            <a:ext cx="5939314" cy="206931"/>
          </a:xfrm>
          <a:prstGeom prst="rect">
            <a:avLst/>
          </a:prstGeom>
          <a:noFill/>
          <a:ln/>
        </p:spPr>
        <p:txBody>
          <a:bodyPr wrap="none" lIns="0" tIns="0" rIns="0" bIns="0" rtlCol="0" anchor="t"/>
          <a:lstStyle/>
          <a:p>
            <a:pPr marL="0" indent="0" algn="l">
              <a:lnSpc>
                <a:spcPts val="1600"/>
              </a:lnSpc>
              <a:buNone/>
            </a:pPr>
            <a:r>
              <a:rPr lang="en-US" sz="1150" dirty="0">
                <a:solidFill>
                  <a:srgbClr val="333F70"/>
                </a:solidFill>
                <a:latin typeface="Open Sans" pitchFamily="34" charset="0"/>
                <a:ea typeface="Open Sans" pitchFamily="34" charset="-122"/>
                <a:cs typeface="Open Sans" pitchFamily="34" charset="-120"/>
              </a:rPr>
              <a:t>Қалыпты жұмысты қайта бастау</a:t>
            </a:r>
            <a:endParaRPr lang="en-US" sz="1150" dirty="0"/>
          </a:p>
        </p:txBody>
      </p:sp>
      <p:pic>
        <p:nvPicPr>
          <p:cNvPr id="39" name="Image 15" descr="preencoded.png"/>
          <p:cNvPicPr>
            <a:picLocks noChangeAspect="1"/>
          </p:cNvPicPr>
          <p:nvPr/>
        </p:nvPicPr>
        <p:blipFill>
          <a:blip r:embed="rId13"/>
          <a:stretch>
            <a:fillRect/>
          </a:stretch>
        </p:blipFill>
        <p:spPr>
          <a:xfrm>
            <a:off x="2058114" y="1683901"/>
            <a:ext cx="3807500" cy="3807500"/>
          </a:xfrm>
          <a:prstGeom prst="rect">
            <a:avLst/>
          </a:prstGeom>
        </p:spPr>
      </p:pic>
      <p:sp>
        <p:nvSpPr>
          <p:cNvPr id="40" name="Shape 22"/>
          <p:cNvSpPr/>
          <p:nvPr/>
        </p:nvSpPr>
        <p:spPr>
          <a:xfrm>
            <a:off x="1944529" y="3402687"/>
            <a:ext cx="369808" cy="369808"/>
          </a:xfrm>
          <a:prstGeom prst="roundRect">
            <a:avLst>
              <a:gd name="adj" fmla="val 2470162"/>
            </a:avLst>
          </a:prstGeom>
          <a:solidFill>
            <a:srgbClr val="D6F5EE"/>
          </a:solidFill>
          <a:ln w="7620">
            <a:solidFill>
              <a:srgbClr val="BCDBD4"/>
            </a:solidFill>
            <a:prstDash val="solid"/>
          </a:ln>
        </p:spPr>
        <p:txBody>
          <a:bodyPr/>
          <a:lstStyle/>
          <a:p>
            <a:endParaRPr lang="ru-RU"/>
          </a:p>
        </p:txBody>
      </p:sp>
      <p:pic>
        <p:nvPicPr>
          <p:cNvPr id="41" name="Image 16" descr="preencoded.png"/>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2046208" y="3504367"/>
            <a:ext cx="166330" cy="166330"/>
          </a:xfrm>
          <a:prstGeom prst="rect">
            <a:avLst/>
          </a:prstGeom>
        </p:spPr>
      </p:pic>
      <p:sp>
        <p:nvSpPr>
          <p:cNvPr id="42" name="Shape 23"/>
          <p:cNvSpPr/>
          <p:nvPr/>
        </p:nvSpPr>
        <p:spPr>
          <a:xfrm>
            <a:off x="788908" y="9728002"/>
            <a:ext cx="295751" cy="295751"/>
          </a:xfrm>
          <a:prstGeom prst="roundRect">
            <a:avLst>
              <a:gd name="adj" fmla="val 21008"/>
            </a:avLst>
          </a:prstGeom>
          <a:solidFill>
            <a:srgbClr val="D6F5EE"/>
          </a:solidFill>
          <a:ln w="7620">
            <a:solidFill>
              <a:srgbClr val="BCDBD4"/>
            </a:solidFill>
            <a:prstDash val="solid"/>
          </a:ln>
        </p:spPr>
        <p:txBody>
          <a:bodyPr/>
          <a:lstStyle/>
          <a:p>
            <a:endParaRPr lang="ru-RU"/>
          </a:p>
        </p:txBody>
      </p:sp>
      <p:pic>
        <p:nvPicPr>
          <p:cNvPr id="43" name="Image 17" descr="preencoded.png"/>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844332" y="9783425"/>
            <a:ext cx="184904" cy="184904"/>
          </a:xfrm>
          <a:prstGeom prst="rect">
            <a:avLst/>
          </a:prstGeom>
        </p:spPr>
      </p:pic>
      <p:sp>
        <p:nvSpPr>
          <p:cNvPr id="44" name="Text 24"/>
          <p:cNvSpPr/>
          <p:nvPr/>
        </p:nvSpPr>
        <p:spPr>
          <a:xfrm>
            <a:off x="1195507" y="9760268"/>
            <a:ext cx="1849041" cy="231100"/>
          </a:xfrm>
          <a:prstGeom prst="rect">
            <a:avLst/>
          </a:prstGeom>
          <a:noFill/>
          <a:ln/>
        </p:spPr>
        <p:txBody>
          <a:bodyPr wrap="none" lIns="0" tIns="0" rIns="0" bIns="0" rtlCol="0" anchor="t"/>
          <a:lstStyle/>
          <a:p>
            <a:pPr marL="0" indent="0" algn="l">
              <a:lnSpc>
                <a:spcPts val="1800"/>
              </a:lnSpc>
              <a:buNone/>
            </a:pPr>
            <a:r>
              <a:rPr lang="en-US" sz="1450" b="1" dirty="0">
                <a:solidFill>
                  <a:srgbClr val="333F70"/>
                </a:solidFill>
                <a:latin typeface="Unbounded Bold" pitchFamily="34" charset="0"/>
                <a:ea typeface="Unbounded Bold" pitchFamily="34" charset="-122"/>
                <a:cs typeface="Unbounded Bold" pitchFamily="34" charset="-120"/>
              </a:rPr>
              <a:t>Талдау</a:t>
            </a:r>
            <a:endParaRPr lang="en-US" sz="1450" dirty="0"/>
          </a:p>
        </p:txBody>
      </p:sp>
      <p:sp>
        <p:nvSpPr>
          <p:cNvPr id="45" name="Text 25"/>
          <p:cNvSpPr/>
          <p:nvPr/>
        </p:nvSpPr>
        <p:spPr>
          <a:xfrm>
            <a:off x="1195507" y="10102215"/>
            <a:ext cx="5939314" cy="206931"/>
          </a:xfrm>
          <a:prstGeom prst="rect">
            <a:avLst/>
          </a:prstGeom>
          <a:noFill/>
          <a:ln/>
        </p:spPr>
        <p:txBody>
          <a:bodyPr wrap="none" lIns="0" tIns="0" rIns="0" bIns="0" rtlCol="0" anchor="t"/>
          <a:lstStyle/>
          <a:p>
            <a:pPr marL="0" indent="0" algn="l">
              <a:lnSpc>
                <a:spcPts val="1600"/>
              </a:lnSpc>
              <a:buNone/>
            </a:pPr>
            <a:r>
              <a:rPr lang="en-US" sz="1150" dirty="0">
                <a:solidFill>
                  <a:srgbClr val="333F70"/>
                </a:solidFill>
                <a:latin typeface="Open Sans" pitchFamily="34" charset="0"/>
                <a:ea typeface="Open Sans" pitchFamily="34" charset="-122"/>
                <a:cs typeface="Open Sans" pitchFamily="34" charset="-120"/>
              </a:rPr>
              <a:t>Инциденттен сабақ алу</a:t>
            </a:r>
            <a:endParaRPr lang="en-US" sz="1150" dirty="0"/>
          </a:p>
        </p:txBody>
      </p:sp>
      <p:sp>
        <p:nvSpPr>
          <p:cNvPr id="46" name="Text 26"/>
          <p:cNvSpPr/>
          <p:nvPr/>
        </p:nvSpPr>
        <p:spPr>
          <a:xfrm>
            <a:off x="7503200" y="1281708"/>
            <a:ext cx="3669387" cy="277416"/>
          </a:xfrm>
          <a:prstGeom prst="rect">
            <a:avLst/>
          </a:prstGeom>
          <a:noFill/>
          <a:ln/>
        </p:spPr>
        <p:txBody>
          <a:bodyPr wrap="none" lIns="0" tIns="0" rIns="0" bIns="0" rtlCol="0" anchor="t"/>
          <a:lstStyle/>
          <a:p>
            <a:pPr marL="0" indent="0" algn="l">
              <a:lnSpc>
                <a:spcPts val="2150"/>
              </a:lnSpc>
              <a:buNone/>
            </a:pPr>
            <a:r>
              <a:rPr lang="en-US" sz="1700" b="1" dirty="0">
                <a:solidFill>
                  <a:srgbClr val="333F70"/>
                </a:solidFill>
                <a:latin typeface="Unbounded Bold" pitchFamily="34" charset="0"/>
                <a:ea typeface="Unbounded Bold" pitchFamily="34" charset="-122"/>
                <a:cs typeface="Unbounded Bold" pitchFamily="34" charset="-120"/>
              </a:rPr>
              <a:t>CERT командасының рөлі</a:t>
            </a:r>
            <a:endParaRPr lang="en-US" sz="1700" dirty="0"/>
          </a:p>
        </p:txBody>
      </p:sp>
      <p:sp>
        <p:nvSpPr>
          <p:cNvPr id="47" name="Text 27"/>
          <p:cNvSpPr/>
          <p:nvPr/>
        </p:nvSpPr>
        <p:spPr>
          <a:xfrm>
            <a:off x="7503200" y="1669971"/>
            <a:ext cx="6345912" cy="413861"/>
          </a:xfrm>
          <a:prstGeom prst="rect">
            <a:avLst/>
          </a:prstGeom>
          <a:noFill/>
          <a:ln/>
        </p:spPr>
        <p:txBody>
          <a:bodyPr wrap="square" lIns="0" tIns="0" rIns="0" bIns="0" rtlCol="0" anchor="t"/>
          <a:lstStyle/>
          <a:p>
            <a:pPr marL="0" indent="0" algn="l">
              <a:lnSpc>
                <a:spcPts val="1600"/>
              </a:lnSpc>
              <a:buNone/>
            </a:pPr>
            <a:r>
              <a:rPr lang="en-US" sz="1150" dirty="0">
                <a:solidFill>
                  <a:srgbClr val="333F70"/>
                </a:solidFill>
                <a:latin typeface="Open Sans" pitchFamily="34" charset="0"/>
                <a:ea typeface="Open Sans" pitchFamily="34" charset="-122"/>
                <a:cs typeface="Open Sans" pitchFamily="34" charset="-120"/>
              </a:rPr>
              <a:t>Computer Emergency Response Team (CERT) – бұл қауіпсіздік инциденттеріне жедел жауап беретін арнайы топ.</a:t>
            </a:r>
            <a:endParaRPr lang="en-US" sz="1150" dirty="0"/>
          </a:p>
        </p:txBody>
      </p:sp>
      <p:sp>
        <p:nvSpPr>
          <p:cNvPr id="48" name="Text 28"/>
          <p:cNvSpPr/>
          <p:nvPr/>
        </p:nvSpPr>
        <p:spPr>
          <a:xfrm>
            <a:off x="7503200" y="2194679"/>
            <a:ext cx="2148126" cy="231100"/>
          </a:xfrm>
          <a:prstGeom prst="rect">
            <a:avLst/>
          </a:prstGeom>
          <a:noFill/>
          <a:ln/>
        </p:spPr>
        <p:txBody>
          <a:bodyPr wrap="none" lIns="0" tIns="0" rIns="0" bIns="0" rtlCol="0" anchor="t"/>
          <a:lstStyle/>
          <a:p>
            <a:pPr marL="0" indent="0" algn="l">
              <a:lnSpc>
                <a:spcPts val="1800"/>
              </a:lnSpc>
              <a:buNone/>
            </a:pPr>
            <a:r>
              <a:rPr lang="en-US" sz="1450" b="1" dirty="0">
                <a:solidFill>
                  <a:srgbClr val="333F70"/>
                </a:solidFill>
                <a:latin typeface="Unbounded Bold" pitchFamily="34" charset="0"/>
                <a:ea typeface="Unbounded Bold" pitchFamily="34" charset="-122"/>
                <a:cs typeface="Unbounded Bold" pitchFamily="34" charset="-120"/>
              </a:rPr>
              <a:t>Негізгі міндеттері:</a:t>
            </a:r>
            <a:endParaRPr lang="en-US" sz="1450" dirty="0"/>
          </a:p>
        </p:txBody>
      </p:sp>
      <p:sp>
        <p:nvSpPr>
          <p:cNvPr id="49" name="Text 29"/>
          <p:cNvSpPr/>
          <p:nvPr/>
        </p:nvSpPr>
        <p:spPr>
          <a:xfrm>
            <a:off x="7503200" y="2536627"/>
            <a:ext cx="6345912" cy="206931"/>
          </a:xfrm>
          <a:prstGeom prst="rect">
            <a:avLst/>
          </a:prstGeom>
          <a:noFill/>
          <a:ln/>
        </p:spPr>
        <p:txBody>
          <a:bodyPr wrap="none" lIns="0" tIns="0" rIns="0" bIns="0" rtlCol="0" anchor="t"/>
          <a:lstStyle/>
          <a:p>
            <a:pPr marL="342900" indent="-342900" algn="l">
              <a:lnSpc>
                <a:spcPts val="1600"/>
              </a:lnSpc>
              <a:buSzPct val="100000"/>
              <a:buChar char="•"/>
            </a:pPr>
            <a:r>
              <a:rPr lang="en-US" sz="1150" dirty="0">
                <a:solidFill>
                  <a:srgbClr val="333F70"/>
                </a:solidFill>
                <a:latin typeface="Open Sans" pitchFamily="34" charset="0"/>
                <a:ea typeface="Open Sans" pitchFamily="34" charset="-122"/>
                <a:cs typeface="Open Sans" pitchFamily="34" charset="-120"/>
              </a:rPr>
              <a:t>Тәулік бойы мониторинг және дабыл жүйелері</a:t>
            </a:r>
            <a:endParaRPr lang="en-US" sz="1150" dirty="0"/>
          </a:p>
        </p:txBody>
      </p:sp>
      <p:sp>
        <p:nvSpPr>
          <p:cNvPr id="50" name="Text 30"/>
          <p:cNvSpPr/>
          <p:nvPr/>
        </p:nvSpPr>
        <p:spPr>
          <a:xfrm>
            <a:off x="7503200" y="2782372"/>
            <a:ext cx="6345912" cy="206931"/>
          </a:xfrm>
          <a:prstGeom prst="rect">
            <a:avLst/>
          </a:prstGeom>
          <a:noFill/>
          <a:ln/>
        </p:spPr>
        <p:txBody>
          <a:bodyPr wrap="none" lIns="0" tIns="0" rIns="0" bIns="0" rtlCol="0" anchor="t"/>
          <a:lstStyle/>
          <a:p>
            <a:pPr marL="342900" indent="-342900" algn="l">
              <a:lnSpc>
                <a:spcPts val="1600"/>
              </a:lnSpc>
              <a:buSzPct val="100000"/>
              <a:buChar char="•"/>
            </a:pPr>
            <a:r>
              <a:rPr lang="en-US" sz="1150" dirty="0">
                <a:solidFill>
                  <a:srgbClr val="333F70"/>
                </a:solidFill>
                <a:latin typeface="Open Sans" pitchFamily="34" charset="0"/>
                <a:ea typeface="Open Sans" pitchFamily="34" charset="-122"/>
                <a:cs typeface="Open Sans" pitchFamily="34" charset="-120"/>
              </a:rPr>
              <a:t>Инциденттерге жедел жауап беру</a:t>
            </a:r>
            <a:endParaRPr lang="en-US" sz="1150" dirty="0"/>
          </a:p>
        </p:txBody>
      </p:sp>
      <p:sp>
        <p:nvSpPr>
          <p:cNvPr id="51" name="Text 31"/>
          <p:cNvSpPr/>
          <p:nvPr/>
        </p:nvSpPr>
        <p:spPr>
          <a:xfrm>
            <a:off x="7503200" y="3028117"/>
            <a:ext cx="6345912" cy="206931"/>
          </a:xfrm>
          <a:prstGeom prst="rect">
            <a:avLst/>
          </a:prstGeom>
          <a:noFill/>
          <a:ln/>
        </p:spPr>
        <p:txBody>
          <a:bodyPr wrap="none" lIns="0" tIns="0" rIns="0" bIns="0" rtlCol="0" anchor="t"/>
          <a:lstStyle/>
          <a:p>
            <a:pPr marL="342900" indent="-342900" algn="l">
              <a:lnSpc>
                <a:spcPts val="1600"/>
              </a:lnSpc>
              <a:buSzPct val="100000"/>
              <a:buChar char="•"/>
            </a:pPr>
            <a:r>
              <a:rPr lang="en-US" sz="1150" dirty="0">
                <a:solidFill>
                  <a:srgbClr val="333F70"/>
                </a:solidFill>
                <a:latin typeface="Open Sans" pitchFamily="34" charset="0"/>
                <a:ea typeface="Open Sans" pitchFamily="34" charset="-122"/>
                <a:cs typeface="Open Sans" pitchFamily="34" charset="-120"/>
              </a:rPr>
              <a:t>Қауіп туралы хабарламалар тарату</a:t>
            </a:r>
            <a:endParaRPr lang="en-US" sz="1150" dirty="0"/>
          </a:p>
        </p:txBody>
      </p:sp>
      <p:sp>
        <p:nvSpPr>
          <p:cNvPr id="52" name="Text 32"/>
          <p:cNvSpPr/>
          <p:nvPr/>
        </p:nvSpPr>
        <p:spPr>
          <a:xfrm>
            <a:off x="7503200" y="3273862"/>
            <a:ext cx="6345912" cy="206931"/>
          </a:xfrm>
          <a:prstGeom prst="rect">
            <a:avLst/>
          </a:prstGeom>
          <a:noFill/>
          <a:ln/>
        </p:spPr>
        <p:txBody>
          <a:bodyPr wrap="none" lIns="0" tIns="0" rIns="0" bIns="0" rtlCol="0" anchor="t"/>
          <a:lstStyle/>
          <a:p>
            <a:pPr marL="342900" indent="-342900" algn="l">
              <a:lnSpc>
                <a:spcPts val="1600"/>
              </a:lnSpc>
              <a:buSzPct val="100000"/>
              <a:buChar char="•"/>
            </a:pPr>
            <a:r>
              <a:rPr lang="en-US" sz="1150" dirty="0">
                <a:solidFill>
                  <a:srgbClr val="333F70"/>
                </a:solidFill>
                <a:latin typeface="Open Sans" pitchFamily="34" charset="0"/>
                <a:ea typeface="Open Sans" pitchFamily="34" charset="-122"/>
                <a:cs typeface="Open Sans" pitchFamily="34" charset="-120"/>
              </a:rPr>
              <a:t>Басқа CERT-тармен ынтымақтастық</a:t>
            </a:r>
            <a:endParaRPr lang="en-US" sz="1150" dirty="0"/>
          </a:p>
        </p:txBody>
      </p:sp>
      <p:sp>
        <p:nvSpPr>
          <p:cNvPr id="53" name="Text 33"/>
          <p:cNvSpPr/>
          <p:nvPr/>
        </p:nvSpPr>
        <p:spPr>
          <a:xfrm>
            <a:off x="7503200" y="3519607"/>
            <a:ext cx="6345912" cy="206931"/>
          </a:xfrm>
          <a:prstGeom prst="rect">
            <a:avLst/>
          </a:prstGeom>
          <a:noFill/>
          <a:ln/>
        </p:spPr>
        <p:txBody>
          <a:bodyPr wrap="none" lIns="0" tIns="0" rIns="0" bIns="0" rtlCol="0" anchor="t"/>
          <a:lstStyle/>
          <a:p>
            <a:pPr marL="342900" indent="-342900" algn="l">
              <a:lnSpc>
                <a:spcPts val="1600"/>
              </a:lnSpc>
              <a:buSzPct val="100000"/>
              <a:buChar char="•"/>
            </a:pPr>
            <a:r>
              <a:rPr lang="en-US" sz="1150" dirty="0">
                <a:solidFill>
                  <a:srgbClr val="333F70"/>
                </a:solidFill>
                <a:latin typeface="Open Sans" pitchFamily="34" charset="0"/>
                <a:ea typeface="Open Sans" pitchFamily="34" charset="-122"/>
                <a:cs typeface="Open Sans" pitchFamily="34" charset="-120"/>
              </a:rPr>
              <a:t>Post-mortem талдау жүргізу</a:t>
            </a:r>
            <a:endParaRPr lang="en-US" sz="1150" dirty="0"/>
          </a:p>
        </p:txBody>
      </p:sp>
      <p:sp>
        <p:nvSpPr>
          <p:cNvPr id="54" name="Text 34"/>
          <p:cNvSpPr/>
          <p:nvPr/>
        </p:nvSpPr>
        <p:spPr>
          <a:xfrm>
            <a:off x="7503200" y="3765352"/>
            <a:ext cx="6345912" cy="206931"/>
          </a:xfrm>
          <a:prstGeom prst="rect">
            <a:avLst/>
          </a:prstGeom>
          <a:noFill/>
          <a:ln/>
        </p:spPr>
        <p:txBody>
          <a:bodyPr wrap="none" lIns="0" tIns="0" rIns="0" bIns="0" rtlCol="0" anchor="t"/>
          <a:lstStyle/>
          <a:p>
            <a:pPr marL="342900" indent="-342900" algn="l">
              <a:lnSpc>
                <a:spcPts val="1600"/>
              </a:lnSpc>
              <a:buSzPct val="100000"/>
              <a:buChar char="•"/>
            </a:pPr>
            <a:r>
              <a:rPr lang="en-US" sz="1150" dirty="0">
                <a:solidFill>
                  <a:srgbClr val="333F70"/>
                </a:solidFill>
                <a:latin typeface="Open Sans" pitchFamily="34" charset="0"/>
                <a:ea typeface="Open Sans" pitchFamily="34" charset="-122"/>
                <a:cs typeface="Open Sans" pitchFamily="34" charset="-120"/>
              </a:rPr>
              <a:t>Қауіпсіздікті жақсарту ұсыныстары</a:t>
            </a:r>
            <a:endParaRPr lang="en-US" sz="1150" dirty="0"/>
          </a:p>
        </p:txBody>
      </p:sp>
      <p:pic>
        <p:nvPicPr>
          <p:cNvPr id="55" name="Image 18" descr="preencoded.png"/>
          <p:cNvPicPr>
            <a:picLocks noChangeAspect="1"/>
          </p:cNvPicPr>
          <p:nvPr/>
        </p:nvPicPr>
        <p:blipFill>
          <a:blip r:embed="rId15"/>
          <a:stretch>
            <a:fillRect/>
          </a:stretch>
        </p:blipFill>
        <p:spPr>
          <a:xfrm>
            <a:off x="7503200" y="4097060"/>
            <a:ext cx="4759404" cy="475940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793790" y="888683"/>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Қауіпсіздік саясатын жаңарту және жетілдіру</a:t>
            </a:r>
            <a:endParaRPr lang="en-US" sz="3900" dirty="0"/>
          </a:p>
        </p:txBody>
      </p:sp>
      <p:sp>
        <p:nvSpPr>
          <p:cNvPr id="3" name="Shape 1"/>
          <p:cNvSpPr/>
          <p:nvPr/>
        </p:nvSpPr>
        <p:spPr>
          <a:xfrm>
            <a:off x="793790" y="2525673"/>
            <a:ext cx="6422231" cy="2649379"/>
          </a:xfrm>
          <a:prstGeom prst="roundRect">
            <a:avLst>
              <a:gd name="adj" fmla="val 3146"/>
            </a:avLst>
          </a:prstGeom>
          <a:solidFill>
            <a:srgbClr val="D6F5EE"/>
          </a:solidFill>
          <a:ln w="7620">
            <a:solidFill>
              <a:srgbClr val="BCDBD4"/>
            </a:solidFill>
            <a:prstDash val="solid"/>
          </a:ln>
        </p:spPr>
        <p:txBody>
          <a:bodyPr/>
          <a:lstStyle/>
          <a:p>
            <a:endParaRPr lang="ru-RU"/>
          </a:p>
        </p:txBody>
      </p:sp>
      <p:sp>
        <p:nvSpPr>
          <p:cNvPr id="4" name="Shape 2"/>
          <p:cNvSpPr/>
          <p:nvPr/>
        </p:nvSpPr>
        <p:spPr>
          <a:xfrm>
            <a:off x="999768" y="2731651"/>
            <a:ext cx="595313" cy="595313"/>
          </a:xfrm>
          <a:prstGeom prst="roundRect">
            <a:avLst>
              <a:gd name="adj" fmla="val 15358451"/>
            </a:avLst>
          </a:prstGeom>
          <a:solidFill>
            <a:srgbClr val="26A688"/>
          </a:solidFill>
          <a:ln/>
        </p:spPr>
        <p:txBody>
          <a:bodyPr/>
          <a:lstStyle/>
          <a:p>
            <a:endParaRPr lang="ru-RU"/>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3479" y="2895243"/>
            <a:ext cx="267891" cy="267891"/>
          </a:xfrm>
          <a:prstGeom prst="rect">
            <a:avLst/>
          </a:prstGeom>
        </p:spPr>
      </p:pic>
      <p:sp>
        <p:nvSpPr>
          <p:cNvPr id="6" name="Text 3"/>
          <p:cNvSpPr/>
          <p:nvPr/>
        </p:nvSpPr>
        <p:spPr>
          <a:xfrm>
            <a:off x="999768" y="3525322"/>
            <a:ext cx="3920371"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Үздіксіз мониторинг</a:t>
            </a:r>
            <a:endParaRPr lang="en-US" sz="2300" dirty="0"/>
          </a:p>
        </p:txBody>
      </p:sp>
      <p:sp>
        <p:nvSpPr>
          <p:cNvPr id="7" name="Text 4"/>
          <p:cNvSpPr/>
          <p:nvPr/>
        </p:nvSpPr>
        <p:spPr>
          <a:xfrm>
            <a:off x="999768" y="4016454"/>
            <a:ext cx="601027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жүйелердің жай-күйін, қауіпсіздік оқиғаларын және жаңа қауіптерді тұрақты бақылау. SIEM жүйелері және автоматты сканерлеу құралдарын қолдану.</a:t>
            </a:r>
            <a:endParaRPr lang="en-US" sz="1550" dirty="0"/>
          </a:p>
        </p:txBody>
      </p:sp>
      <p:sp>
        <p:nvSpPr>
          <p:cNvPr id="8" name="Shape 5"/>
          <p:cNvSpPr/>
          <p:nvPr/>
        </p:nvSpPr>
        <p:spPr>
          <a:xfrm>
            <a:off x="7414379" y="2525673"/>
            <a:ext cx="6422231" cy="2649379"/>
          </a:xfrm>
          <a:prstGeom prst="roundRect">
            <a:avLst>
              <a:gd name="adj" fmla="val 3146"/>
            </a:avLst>
          </a:prstGeom>
          <a:solidFill>
            <a:srgbClr val="D6F5EE"/>
          </a:solidFill>
          <a:ln w="7620">
            <a:solidFill>
              <a:srgbClr val="BCDBD4"/>
            </a:solidFill>
            <a:prstDash val="solid"/>
          </a:ln>
        </p:spPr>
        <p:txBody>
          <a:bodyPr/>
          <a:lstStyle/>
          <a:p>
            <a:endParaRPr lang="ru-RU"/>
          </a:p>
        </p:txBody>
      </p:sp>
      <p:sp>
        <p:nvSpPr>
          <p:cNvPr id="9" name="Shape 6"/>
          <p:cNvSpPr/>
          <p:nvPr/>
        </p:nvSpPr>
        <p:spPr>
          <a:xfrm>
            <a:off x="7620357" y="2731651"/>
            <a:ext cx="595313" cy="595313"/>
          </a:xfrm>
          <a:prstGeom prst="roundRect">
            <a:avLst>
              <a:gd name="adj" fmla="val 15358451"/>
            </a:avLst>
          </a:prstGeom>
          <a:solidFill>
            <a:srgbClr val="26A688"/>
          </a:solidFill>
          <a:ln/>
        </p:spPr>
        <p:txBody>
          <a:bodyPr/>
          <a:lstStyle/>
          <a:p>
            <a:endParaRPr lang="ru-RU"/>
          </a:p>
        </p:txBody>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784068" y="2895243"/>
            <a:ext cx="267891" cy="267891"/>
          </a:xfrm>
          <a:prstGeom prst="rect">
            <a:avLst/>
          </a:prstGeom>
        </p:spPr>
      </p:pic>
      <p:sp>
        <p:nvSpPr>
          <p:cNvPr id="11" name="Text 7"/>
          <p:cNvSpPr/>
          <p:nvPr/>
        </p:nvSpPr>
        <p:spPr>
          <a:xfrm>
            <a:off x="7620357" y="3525322"/>
            <a:ext cx="4350663"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Саясатты қайта қарау</a:t>
            </a:r>
            <a:endParaRPr lang="en-US" sz="2300" dirty="0"/>
          </a:p>
        </p:txBody>
      </p:sp>
      <p:sp>
        <p:nvSpPr>
          <p:cNvPr id="12" name="Text 8"/>
          <p:cNvSpPr/>
          <p:nvPr/>
        </p:nvSpPr>
        <p:spPr>
          <a:xfrm>
            <a:off x="7620357" y="4016454"/>
            <a:ext cx="601027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саясаты мен процедураларын кемінде жылына бір рет немесе ірі өзгерістер болған кезде қайта қарау және жаңарту.</a:t>
            </a:r>
            <a:endParaRPr lang="en-US" sz="1550" dirty="0"/>
          </a:p>
        </p:txBody>
      </p:sp>
      <p:sp>
        <p:nvSpPr>
          <p:cNvPr id="13" name="Shape 9"/>
          <p:cNvSpPr/>
          <p:nvPr/>
        </p:nvSpPr>
        <p:spPr>
          <a:xfrm>
            <a:off x="793790" y="5373410"/>
            <a:ext cx="6422231" cy="2649379"/>
          </a:xfrm>
          <a:prstGeom prst="roundRect">
            <a:avLst>
              <a:gd name="adj" fmla="val 3146"/>
            </a:avLst>
          </a:prstGeom>
          <a:solidFill>
            <a:srgbClr val="D6F5EE"/>
          </a:solidFill>
          <a:ln w="7620">
            <a:solidFill>
              <a:srgbClr val="BCDBD4"/>
            </a:solidFill>
            <a:prstDash val="solid"/>
          </a:ln>
        </p:spPr>
        <p:txBody>
          <a:bodyPr/>
          <a:lstStyle/>
          <a:p>
            <a:endParaRPr lang="ru-RU"/>
          </a:p>
        </p:txBody>
      </p:sp>
      <p:sp>
        <p:nvSpPr>
          <p:cNvPr id="14" name="Shape 10"/>
          <p:cNvSpPr/>
          <p:nvPr/>
        </p:nvSpPr>
        <p:spPr>
          <a:xfrm>
            <a:off x="999768" y="5579388"/>
            <a:ext cx="595313" cy="595313"/>
          </a:xfrm>
          <a:prstGeom prst="roundRect">
            <a:avLst>
              <a:gd name="adj" fmla="val 15358451"/>
            </a:avLst>
          </a:prstGeom>
          <a:solidFill>
            <a:srgbClr val="26A688"/>
          </a:solidFill>
          <a:ln/>
        </p:spPr>
        <p:txBody>
          <a:bodyPr/>
          <a:lstStyle/>
          <a:p>
            <a:endParaRPr lang="ru-RU"/>
          </a:p>
        </p:txBody>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63479" y="5742980"/>
            <a:ext cx="267891" cy="267891"/>
          </a:xfrm>
          <a:prstGeom prst="rect">
            <a:avLst/>
          </a:prstGeom>
        </p:spPr>
      </p:pic>
      <p:sp>
        <p:nvSpPr>
          <p:cNvPr id="16" name="Text 11"/>
          <p:cNvSpPr/>
          <p:nvPr/>
        </p:nvSpPr>
        <p:spPr>
          <a:xfrm>
            <a:off x="999768" y="6373058"/>
            <a:ext cx="4789765"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Қызметкерлерді дамыту</a:t>
            </a:r>
            <a:endParaRPr lang="en-US" sz="2300" dirty="0"/>
          </a:p>
        </p:txBody>
      </p:sp>
      <p:sp>
        <p:nvSpPr>
          <p:cNvPr id="17" name="Text 12"/>
          <p:cNvSpPr/>
          <p:nvPr/>
        </p:nvSpPr>
        <p:spPr>
          <a:xfrm>
            <a:off x="999768" y="6864191"/>
            <a:ext cx="601027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мәдениетін қалыптастыру үшін тұрақты оқытулар, тренингтер, фишинг симуляциялары және хабардарлық науқандары өткізу.</a:t>
            </a:r>
            <a:endParaRPr lang="en-US" sz="1550" dirty="0"/>
          </a:p>
        </p:txBody>
      </p:sp>
      <p:sp>
        <p:nvSpPr>
          <p:cNvPr id="18" name="Shape 13"/>
          <p:cNvSpPr/>
          <p:nvPr/>
        </p:nvSpPr>
        <p:spPr>
          <a:xfrm>
            <a:off x="7414379" y="5373410"/>
            <a:ext cx="6422231" cy="2649379"/>
          </a:xfrm>
          <a:prstGeom prst="roundRect">
            <a:avLst>
              <a:gd name="adj" fmla="val 3146"/>
            </a:avLst>
          </a:prstGeom>
          <a:solidFill>
            <a:srgbClr val="D6F5EE"/>
          </a:solidFill>
          <a:ln w="7620">
            <a:solidFill>
              <a:srgbClr val="BCDBD4"/>
            </a:solidFill>
            <a:prstDash val="solid"/>
          </a:ln>
        </p:spPr>
        <p:txBody>
          <a:bodyPr/>
          <a:lstStyle/>
          <a:p>
            <a:endParaRPr lang="ru-RU"/>
          </a:p>
        </p:txBody>
      </p:sp>
      <p:sp>
        <p:nvSpPr>
          <p:cNvPr id="19" name="Shape 14"/>
          <p:cNvSpPr/>
          <p:nvPr/>
        </p:nvSpPr>
        <p:spPr>
          <a:xfrm>
            <a:off x="7620357" y="5579388"/>
            <a:ext cx="595313" cy="595313"/>
          </a:xfrm>
          <a:prstGeom prst="roundRect">
            <a:avLst>
              <a:gd name="adj" fmla="val 15358451"/>
            </a:avLst>
          </a:prstGeom>
          <a:solidFill>
            <a:srgbClr val="26A688"/>
          </a:solidFill>
          <a:ln/>
        </p:spPr>
        <p:txBody>
          <a:bodyPr/>
          <a:lstStyle/>
          <a:p>
            <a:endParaRPr lang="ru-RU"/>
          </a:p>
        </p:txBody>
      </p:sp>
      <p:pic>
        <p:nvPicPr>
          <p:cNvPr id="2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784068" y="5742980"/>
            <a:ext cx="267891" cy="267891"/>
          </a:xfrm>
          <a:prstGeom prst="rect">
            <a:avLst/>
          </a:prstGeom>
        </p:spPr>
      </p:pic>
      <p:sp>
        <p:nvSpPr>
          <p:cNvPr id="21" name="Text 15"/>
          <p:cNvSpPr/>
          <p:nvPr/>
        </p:nvSpPr>
        <p:spPr>
          <a:xfrm>
            <a:off x="7620357" y="6373058"/>
            <a:ext cx="4707969"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Инновацияларды енгізу</a:t>
            </a:r>
            <a:endParaRPr lang="en-US" sz="2300" dirty="0"/>
          </a:p>
        </p:txBody>
      </p:sp>
      <p:sp>
        <p:nvSpPr>
          <p:cNvPr id="22" name="Text 16"/>
          <p:cNvSpPr/>
          <p:nvPr/>
        </p:nvSpPr>
        <p:spPr>
          <a:xfrm>
            <a:off x="7620357" y="6864191"/>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Жаңа технологиялар мен озық тәжірибелерді үнемі зерттеп, ұйымның қауіпсіздік жүйесіне интеграциялау.</a:t>
            </a:r>
            <a:endParaRPr lang="en-US" sz="1550" dirty="0"/>
          </a:p>
        </p:txBody>
      </p:sp>
      <p:sp>
        <p:nvSpPr>
          <p:cNvPr id="23" name="Text 17"/>
          <p:cNvSpPr/>
          <p:nvPr/>
        </p:nvSpPr>
        <p:spPr>
          <a:xfrm>
            <a:off x="793790" y="8444389"/>
            <a:ext cx="457509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Тәуекелдерді қайта бағалау</a:t>
            </a:r>
            <a:endParaRPr lang="en-US" sz="1950" dirty="0"/>
          </a:p>
        </p:txBody>
      </p:sp>
      <p:sp>
        <p:nvSpPr>
          <p:cNvPr id="24" name="Text 18"/>
          <p:cNvSpPr/>
          <p:nvPr/>
        </p:nvSpPr>
        <p:spPr>
          <a:xfrm>
            <a:off x="793790" y="8952905"/>
            <a:ext cx="627935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 ландшафты үнемі өзгереді: жаңа шабуыл әдістері пайда болады, ескі әлсіздіктер жойылады, технологиялар дамиды. Сондықтан тәуекелдерді тұрақты қайта бағалау қажет.</a:t>
            </a:r>
            <a:endParaRPr lang="en-US" sz="1550" dirty="0"/>
          </a:p>
        </p:txBody>
      </p:sp>
      <p:sp>
        <p:nvSpPr>
          <p:cNvPr id="25" name="Text 19"/>
          <p:cNvSpPr/>
          <p:nvPr/>
        </p:nvSpPr>
        <p:spPr>
          <a:xfrm>
            <a:off x="7564874" y="8444389"/>
            <a:ext cx="3306961"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Метрикалар мен KPI</a:t>
            </a:r>
            <a:endParaRPr lang="en-US" sz="1950" dirty="0"/>
          </a:p>
        </p:txBody>
      </p:sp>
      <p:sp>
        <p:nvSpPr>
          <p:cNvPr id="26" name="Text 20"/>
          <p:cNvSpPr/>
          <p:nvPr/>
        </p:nvSpPr>
        <p:spPr>
          <a:xfrm>
            <a:off x="7564874" y="8952905"/>
            <a:ext cx="627935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деңгейін өлшеу үшін нақты көрсеткіштерді белгілеу керек: инциденттер саны, жауап беру уақыты, оқыту қамтуы, сәттілік коэффициенті.</a:t>
            </a:r>
            <a:endParaRPr lang="en-US" sz="15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793790" y="1585793"/>
            <a:ext cx="12451675"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Жедел әрекет командасының жұмысы</a:t>
            </a:r>
            <a:endParaRPr lang="en-US" sz="3900" dirty="0"/>
          </a:p>
        </p:txBody>
      </p:sp>
      <p:sp>
        <p:nvSpPr>
          <p:cNvPr id="3" name="Shape 1"/>
          <p:cNvSpPr/>
          <p:nvPr/>
        </p:nvSpPr>
        <p:spPr>
          <a:xfrm>
            <a:off x="7303770" y="2602706"/>
            <a:ext cx="22860" cy="5925860"/>
          </a:xfrm>
          <a:prstGeom prst="roundRect">
            <a:avLst>
              <a:gd name="adj" fmla="val 364651"/>
            </a:avLst>
          </a:prstGeom>
          <a:solidFill>
            <a:srgbClr val="BCDBD4"/>
          </a:solidFill>
          <a:ln/>
        </p:spPr>
        <p:txBody>
          <a:bodyPr/>
          <a:lstStyle/>
          <a:p>
            <a:endParaRPr lang="ru-RU"/>
          </a:p>
        </p:txBody>
      </p:sp>
      <p:sp>
        <p:nvSpPr>
          <p:cNvPr id="4" name="Shape 2"/>
          <p:cNvSpPr/>
          <p:nvPr/>
        </p:nvSpPr>
        <p:spPr>
          <a:xfrm>
            <a:off x="6519505" y="2814518"/>
            <a:ext cx="595313" cy="22860"/>
          </a:xfrm>
          <a:prstGeom prst="roundRect">
            <a:avLst>
              <a:gd name="adj" fmla="val 364651"/>
            </a:avLst>
          </a:prstGeom>
          <a:solidFill>
            <a:srgbClr val="BCDBD4"/>
          </a:solidFill>
          <a:ln/>
        </p:spPr>
        <p:txBody>
          <a:bodyPr/>
          <a:lstStyle/>
          <a:p>
            <a:endParaRPr lang="ru-RU"/>
          </a:p>
        </p:txBody>
      </p:sp>
      <p:sp>
        <p:nvSpPr>
          <p:cNvPr id="5" name="Shape 3"/>
          <p:cNvSpPr/>
          <p:nvPr/>
        </p:nvSpPr>
        <p:spPr>
          <a:xfrm>
            <a:off x="7091958" y="2602706"/>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6" name="Text 4"/>
          <p:cNvSpPr/>
          <p:nvPr/>
        </p:nvSpPr>
        <p:spPr>
          <a:xfrm>
            <a:off x="7166372" y="2639913"/>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1</a:t>
            </a:r>
            <a:endParaRPr lang="en-US" sz="2300" dirty="0"/>
          </a:p>
        </p:txBody>
      </p:sp>
      <p:sp>
        <p:nvSpPr>
          <p:cNvPr id="7" name="Text 5"/>
          <p:cNvSpPr/>
          <p:nvPr/>
        </p:nvSpPr>
        <p:spPr>
          <a:xfrm>
            <a:off x="3842028" y="2670929"/>
            <a:ext cx="2480905"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Дайындық</a:t>
            </a:r>
            <a:endParaRPr lang="en-US" sz="1950" dirty="0"/>
          </a:p>
        </p:txBody>
      </p:sp>
      <p:sp>
        <p:nvSpPr>
          <p:cNvPr id="8" name="Text 6"/>
          <p:cNvSpPr/>
          <p:nvPr/>
        </p:nvSpPr>
        <p:spPr>
          <a:xfrm>
            <a:off x="793790" y="3100149"/>
            <a:ext cx="5529143" cy="635079"/>
          </a:xfrm>
          <a:prstGeom prst="rect">
            <a:avLst/>
          </a:prstGeom>
          <a:noFill/>
          <a:ln/>
        </p:spPr>
        <p:txBody>
          <a:bodyPr wrap="squar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Инцидентке жауап беру жоспары, құралдар, оқытылған команда</a:t>
            </a:r>
            <a:endParaRPr lang="en-US" sz="1550" dirty="0"/>
          </a:p>
        </p:txBody>
      </p:sp>
      <p:sp>
        <p:nvSpPr>
          <p:cNvPr id="9" name="Shape 7"/>
          <p:cNvSpPr/>
          <p:nvPr/>
        </p:nvSpPr>
        <p:spPr>
          <a:xfrm>
            <a:off x="7515582" y="4005143"/>
            <a:ext cx="595313" cy="22860"/>
          </a:xfrm>
          <a:prstGeom prst="roundRect">
            <a:avLst>
              <a:gd name="adj" fmla="val 364651"/>
            </a:avLst>
          </a:prstGeom>
          <a:solidFill>
            <a:srgbClr val="BCDBD4"/>
          </a:solidFill>
          <a:ln/>
        </p:spPr>
        <p:txBody>
          <a:bodyPr/>
          <a:lstStyle/>
          <a:p>
            <a:endParaRPr lang="ru-RU"/>
          </a:p>
        </p:txBody>
      </p:sp>
      <p:sp>
        <p:nvSpPr>
          <p:cNvPr id="10" name="Shape 8"/>
          <p:cNvSpPr/>
          <p:nvPr/>
        </p:nvSpPr>
        <p:spPr>
          <a:xfrm>
            <a:off x="7091958" y="3793331"/>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1" name="Text 9"/>
          <p:cNvSpPr/>
          <p:nvPr/>
        </p:nvSpPr>
        <p:spPr>
          <a:xfrm>
            <a:off x="7166372" y="3830538"/>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2</a:t>
            </a:r>
            <a:endParaRPr lang="en-US" sz="2300" dirty="0"/>
          </a:p>
        </p:txBody>
      </p:sp>
      <p:sp>
        <p:nvSpPr>
          <p:cNvPr id="12" name="Text 10"/>
          <p:cNvSpPr/>
          <p:nvPr/>
        </p:nvSpPr>
        <p:spPr>
          <a:xfrm>
            <a:off x="8307467" y="3861554"/>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Анықтау</a:t>
            </a:r>
            <a:endParaRPr lang="en-US" sz="1950" dirty="0"/>
          </a:p>
        </p:txBody>
      </p:sp>
      <p:sp>
        <p:nvSpPr>
          <p:cNvPr id="13" name="Text 11"/>
          <p:cNvSpPr/>
          <p:nvPr/>
        </p:nvSpPr>
        <p:spPr>
          <a:xfrm>
            <a:off x="8307467" y="4290774"/>
            <a:ext cx="5529143"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оқиғасын тіркеу және растау</a:t>
            </a:r>
            <a:endParaRPr lang="en-US" sz="1550" dirty="0"/>
          </a:p>
        </p:txBody>
      </p:sp>
      <p:sp>
        <p:nvSpPr>
          <p:cNvPr id="14" name="Shape 12"/>
          <p:cNvSpPr/>
          <p:nvPr/>
        </p:nvSpPr>
        <p:spPr>
          <a:xfrm>
            <a:off x="6519505" y="5031462"/>
            <a:ext cx="595313" cy="22860"/>
          </a:xfrm>
          <a:prstGeom prst="roundRect">
            <a:avLst>
              <a:gd name="adj" fmla="val 364651"/>
            </a:avLst>
          </a:prstGeom>
          <a:solidFill>
            <a:srgbClr val="BCDBD4"/>
          </a:solidFill>
          <a:ln/>
        </p:spPr>
        <p:txBody>
          <a:bodyPr/>
          <a:lstStyle/>
          <a:p>
            <a:endParaRPr lang="ru-RU"/>
          </a:p>
        </p:txBody>
      </p:sp>
      <p:sp>
        <p:nvSpPr>
          <p:cNvPr id="15" name="Shape 13"/>
          <p:cNvSpPr/>
          <p:nvPr/>
        </p:nvSpPr>
        <p:spPr>
          <a:xfrm>
            <a:off x="7091958" y="4819650"/>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6" name="Text 14"/>
          <p:cNvSpPr/>
          <p:nvPr/>
        </p:nvSpPr>
        <p:spPr>
          <a:xfrm>
            <a:off x="7166372" y="4856857"/>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3</a:t>
            </a:r>
            <a:endParaRPr lang="en-US" sz="2300" dirty="0"/>
          </a:p>
        </p:txBody>
      </p:sp>
      <p:sp>
        <p:nvSpPr>
          <p:cNvPr id="17" name="Text 15"/>
          <p:cNvSpPr/>
          <p:nvPr/>
        </p:nvSpPr>
        <p:spPr>
          <a:xfrm>
            <a:off x="3842028" y="4887873"/>
            <a:ext cx="2480905"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Әрекет</a:t>
            </a:r>
            <a:endParaRPr lang="en-US" sz="1950" dirty="0"/>
          </a:p>
        </p:txBody>
      </p:sp>
      <p:sp>
        <p:nvSpPr>
          <p:cNvPr id="18" name="Text 16"/>
          <p:cNvSpPr/>
          <p:nvPr/>
        </p:nvSpPr>
        <p:spPr>
          <a:xfrm>
            <a:off x="793790" y="5317093"/>
            <a:ext cx="5529143" cy="317540"/>
          </a:xfrm>
          <a:prstGeom prst="rect">
            <a:avLst/>
          </a:prstGeom>
          <a:noFill/>
          <a:ln/>
        </p:spPr>
        <p:txBody>
          <a:bodyPr wrap="non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Қауіпті локализациялау және жою</a:t>
            </a:r>
            <a:endParaRPr lang="en-US" sz="1550" dirty="0"/>
          </a:p>
        </p:txBody>
      </p:sp>
      <p:sp>
        <p:nvSpPr>
          <p:cNvPr id="19" name="Shape 17"/>
          <p:cNvSpPr/>
          <p:nvPr/>
        </p:nvSpPr>
        <p:spPr>
          <a:xfrm>
            <a:off x="7515582" y="6057900"/>
            <a:ext cx="595313" cy="22860"/>
          </a:xfrm>
          <a:prstGeom prst="roundRect">
            <a:avLst>
              <a:gd name="adj" fmla="val 364651"/>
            </a:avLst>
          </a:prstGeom>
          <a:solidFill>
            <a:srgbClr val="BCDBD4"/>
          </a:solidFill>
          <a:ln/>
        </p:spPr>
        <p:txBody>
          <a:bodyPr/>
          <a:lstStyle/>
          <a:p>
            <a:endParaRPr lang="ru-RU"/>
          </a:p>
        </p:txBody>
      </p:sp>
      <p:sp>
        <p:nvSpPr>
          <p:cNvPr id="20" name="Shape 18"/>
          <p:cNvSpPr/>
          <p:nvPr/>
        </p:nvSpPr>
        <p:spPr>
          <a:xfrm>
            <a:off x="7091958" y="5846088"/>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21" name="Text 19"/>
          <p:cNvSpPr/>
          <p:nvPr/>
        </p:nvSpPr>
        <p:spPr>
          <a:xfrm>
            <a:off x="7166372" y="5883295"/>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4</a:t>
            </a:r>
            <a:endParaRPr lang="en-US" sz="2300" dirty="0"/>
          </a:p>
        </p:txBody>
      </p:sp>
      <p:sp>
        <p:nvSpPr>
          <p:cNvPr id="22" name="Text 20"/>
          <p:cNvSpPr/>
          <p:nvPr/>
        </p:nvSpPr>
        <p:spPr>
          <a:xfrm>
            <a:off x="8307467" y="5914311"/>
            <a:ext cx="269462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Қалпына келтіру</a:t>
            </a:r>
            <a:endParaRPr lang="en-US" sz="1950" dirty="0"/>
          </a:p>
        </p:txBody>
      </p:sp>
      <p:sp>
        <p:nvSpPr>
          <p:cNvPr id="23" name="Text 21"/>
          <p:cNvSpPr/>
          <p:nvPr/>
        </p:nvSpPr>
        <p:spPr>
          <a:xfrm>
            <a:off x="8307467" y="6343531"/>
            <a:ext cx="5529143"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Жүйелерді қайта іске қосу және бақылау</a:t>
            </a:r>
            <a:endParaRPr lang="en-US" sz="1550" dirty="0"/>
          </a:p>
        </p:txBody>
      </p:sp>
      <p:sp>
        <p:nvSpPr>
          <p:cNvPr id="24" name="Shape 22"/>
          <p:cNvSpPr/>
          <p:nvPr/>
        </p:nvSpPr>
        <p:spPr>
          <a:xfrm>
            <a:off x="6519505" y="7084338"/>
            <a:ext cx="595313" cy="22860"/>
          </a:xfrm>
          <a:prstGeom prst="roundRect">
            <a:avLst>
              <a:gd name="adj" fmla="val 364651"/>
            </a:avLst>
          </a:prstGeom>
          <a:solidFill>
            <a:srgbClr val="BCDBD4"/>
          </a:solidFill>
          <a:ln/>
        </p:spPr>
        <p:txBody>
          <a:bodyPr/>
          <a:lstStyle/>
          <a:p>
            <a:endParaRPr lang="ru-RU"/>
          </a:p>
        </p:txBody>
      </p:sp>
      <p:sp>
        <p:nvSpPr>
          <p:cNvPr id="25" name="Shape 23"/>
          <p:cNvSpPr/>
          <p:nvPr/>
        </p:nvSpPr>
        <p:spPr>
          <a:xfrm>
            <a:off x="7091958" y="6872526"/>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26" name="Text 24"/>
          <p:cNvSpPr/>
          <p:nvPr/>
        </p:nvSpPr>
        <p:spPr>
          <a:xfrm>
            <a:off x="7166372" y="6909733"/>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5</a:t>
            </a:r>
            <a:endParaRPr lang="en-US" sz="2300" dirty="0"/>
          </a:p>
        </p:txBody>
      </p:sp>
      <p:sp>
        <p:nvSpPr>
          <p:cNvPr id="27" name="Text 25"/>
          <p:cNvSpPr/>
          <p:nvPr/>
        </p:nvSpPr>
        <p:spPr>
          <a:xfrm>
            <a:off x="3842028" y="6940748"/>
            <a:ext cx="2480905"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Сабақ</a:t>
            </a:r>
            <a:endParaRPr lang="en-US" sz="1950" dirty="0"/>
          </a:p>
        </p:txBody>
      </p:sp>
      <p:sp>
        <p:nvSpPr>
          <p:cNvPr id="28" name="Text 26"/>
          <p:cNvSpPr/>
          <p:nvPr/>
        </p:nvSpPr>
        <p:spPr>
          <a:xfrm>
            <a:off x="793790" y="7369969"/>
            <a:ext cx="5529143" cy="317540"/>
          </a:xfrm>
          <a:prstGeom prst="rect">
            <a:avLst/>
          </a:prstGeom>
          <a:noFill/>
          <a:ln/>
        </p:spPr>
        <p:txBody>
          <a:bodyPr wrap="non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Инциденттен сабақ алу және жетілдіру</a:t>
            </a:r>
            <a:endParaRPr lang="en-US" sz="1550" dirty="0"/>
          </a:p>
        </p:txBody>
      </p:sp>
      <p:sp>
        <p:nvSpPr>
          <p:cNvPr id="29" name="Text 27"/>
          <p:cNvSpPr/>
          <p:nvPr/>
        </p:nvSpPr>
        <p:spPr>
          <a:xfrm>
            <a:off x="793790" y="8751808"/>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Тиімді инцидентке жауап беру командасы нақты процедураларға сәйкес жұмыс істейді, арнайы құралдар мен автоматтандыруды қолданады, басқа командалармен үйлесімді әрекет етеді және әрбір инциденттен тәжірибе жинақтайды.</a:t>
            </a:r>
            <a:endParaRPr lang="en-US" sz="15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6" name="Text 2"/>
          <p:cNvSpPr/>
          <p:nvPr/>
        </p:nvSpPr>
        <p:spPr>
          <a:xfrm>
            <a:off x="793790" y="4308634"/>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Қазіргі заманғы қауіптер мен трендтер</a:t>
            </a:r>
            <a:endParaRPr lang="en-US" sz="3900" dirty="0"/>
          </a:p>
        </p:txBody>
      </p:sp>
      <p:sp>
        <p:nvSpPr>
          <p:cNvPr id="7" name="Text 3"/>
          <p:cNvSpPr/>
          <p:nvPr/>
        </p:nvSpPr>
        <p:spPr>
          <a:xfrm>
            <a:off x="793790" y="5846445"/>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Технологиялардың қарқынды дамуы жаңа мүмкіндіктермен қатар жаңа қауіптерді де тудырады. Жасанды интеллект, бұлттық технологиялар және Заттар интернеті (IoT) киберқауіпсіздік ландшафтын түбегейлі өзгертуде. Осы трендтерді түсіну және оларға дайын болу өте маңызды.</a:t>
            </a:r>
            <a:endParaRPr lang="en-US" sz="15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753547"/>
            <a:ext cx="7556421" cy="1674495"/>
          </a:xfrm>
          <a:prstGeom prst="rect">
            <a:avLst/>
          </a:prstGeom>
          <a:noFill/>
          <a:ln/>
        </p:spPr>
        <p:txBody>
          <a:bodyPr wrap="square" lIns="0" tIns="0" rIns="0" bIns="0" rtlCol="0" anchor="t"/>
          <a:lstStyle/>
          <a:p>
            <a:pPr marL="0" indent="0" algn="l">
              <a:lnSpc>
                <a:spcPts val="4350"/>
              </a:lnSpc>
              <a:buNone/>
            </a:pPr>
            <a:r>
              <a:rPr lang="en-US" sz="3500" b="1" dirty="0">
                <a:solidFill>
                  <a:srgbClr val="333F70"/>
                </a:solidFill>
                <a:latin typeface="Unbounded Bold" pitchFamily="34" charset="0"/>
                <a:ea typeface="Unbounded Bold" pitchFamily="34" charset="-122"/>
                <a:cs typeface="Unbounded Bold" pitchFamily="34" charset="-120"/>
              </a:rPr>
              <a:t>Жасанды интеллект және ақпараттық қауіпсіздік</a:t>
            </a:r>
            <a:endParaRPr lang="en-US" sz="3500" dirty="0"/>
          </a:p>
        </p:txBody>
      </p:sp>
      <p:sp>
        <p:nvSpPr>
          <p:cNvPr id="4" name="Text 1"/>
          <p:cNvSpPr/>
          <p:nvPr/>
        </p:nvSpPr>
        <p:spPr>
          <a:xfrm>
            <a:off x="793790" y="2829878"/>
            <a:ext cx="2738795" cy="334804"/>
          </a:xfrm>
          <a:prstGeom prst="rect">
            <a:avLst/>
          </a:prstGeom>
          <a:noFill/>
          <a:ln/>
        </p:spPr>
        <p:txBody>
          <a:bodyPr wrap="none" lIns="0" tIns="0" rIns="0" bIns="0" rtlCol="0" anchor="t"/>
          <a:lstStyle/>
          <a:p>
            <a:pPr marL="0" indent="0" algn="l">
              <a:lnSpc>
                <a:spcPts val="2600"/>
              </a:lnSpc>
              <a:buNone/>
            </a:pPr>
            <a:r>
              <a:rPr lang="en-US" sz="2100" b="1" dirty="0">
                <a:solidFill>
                  <a:srgbClr val="333F70"/>
                </a:solidFill>
                <a:latin typeface="Unbounded Bold" pitchFamily="34" charset="0"/>
                <a:ea typeface="Unbounded Bold" pitchFamily="34" charset="-122"/>
                <a:cs typeface="Unbounded Bold" pitchFamily="34" charset="-120"/>
              </a:rPr>
              <a:t>ЖИ қорғаныста</a:t>
            </a:r>
            <a:endParaRPr lang="en-US" sz="2100" dirty="0"/>
          </a:p>
        </p:txBody>
      </p:sp>
      <p:sp>
        <p:nvSpPr>
          <p:cNvPr id="5" name="Shape 2"/>
          <p:cNvSpPr/>
          <p:nvPr/>
        </p:nvSpPr>
        <p:spPr>
          <a:xfrm>
            <a:off x="793790" y="3345537"/>
            <a:ext cx="401836" cy="401836"/>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6" name="Text 3"/>
          <p:cNvSpPr/>
          <p:nvPr/>
        </p:nvSpPr>
        <p:spPr>
          <a:xfrm>
            <a:off x="1356360" y="3406854"/>
            <a:ext cx="2997756" cy="557927"/>
          </a:xfrm>
          <a:prstGeom prst="rect">
            <a:avLst/>
          </a:prstGeom>
          <a:noFill/>
          <a:ln/>
        </p:spPr>
        <p:txBody>
          <a:bodyPr wrap="square" lIns="0" tIns="0" rIns="0" bIns="0" rtlCol="0" anchor="t"/>
          <a:lstStyle/>
          <a:p>
            <a:pPr marL="0" indent="0" algn="l">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Қауіптерді автоматты анықтау</a:t>
            </a:r>
            <a:endParaRPr lang="en-US" sz="1750" dirty="0"/>
          </a:p>
        </p:txBody>
      </p:sp>
      <p:sp>
        <p:nvSpPr>
          <p:cNvPr id="7" name="Text 4"/>
          <p:cNvSpPr/>
          <p:nvPr/>
        </p:nvSpPr>
        <p:spPr>
          <a:xfrm>
            <a:off x="1356360" y="4125516"/>
            <a:ext cx="2997756" cy="1085850"/>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Машиналық оқыту алгоритмдері аномалияларды мен жаңа шабуыл үлгілерін адамнан жылдам анықтай алады</a:t>
            </a:r>
            <a:endParaRPr lang="en-US" sz="1400" dirty="0"/>
          </a:p>
        </p:txBody>
      </p:sp>
      <p:sp>
        <p:nvSpPr>
          <p:cNvPr id="8" name="Shape 5"/>
          <p:cNvSpPr/>
          <p:nvPr/>
        </p:nvSpPr>
        <p:spPr>
          <a:xfrm>
            <a:off x="793790" y="5532834"/>
            <a:ext cx="401836" cy="401836"/>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9" name="Text 6"/>
          <p:cNvSpPr/>
          <p:nvPr/>
        </p:nvSpPr>
        <p:spPr>
          <a:xfrm>
            <a:off x="1356360" y="5594152"/>
            <a:ext cx="2997756" cy="557927"/>
          </a:xfrm>
          <a:prstGeom prst="rect">
            <a:avLst/>
          </a:prstGeom>
          <a:noFill/>
          <a:ln/>
        </p:spPr>
        <p:txBody>
          <a:bodyPr wrap="square" lIns="0" tIns="0" rIns="0" bIns="0" rtlCol="0" anchor="t"/>
          <a:lstStyle/>
          <a:p>
            <a:pPr marL="0" indent="0" algn="l">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Болжамды аналитика</a:t>
            </a:r>
            <a:endParaRPr lang="en-US" sz="1750" dirty="0"/>
          </a:p>
        </p:txBody>
      </p:sp>
      <p:sp>
        <p:nvSpPr>
          <p:cNvPr id="10" name="Text 7"/>
          <p:cNvSpPr/>
          <p:nvPr/>
        </p:nvSpPr>
        <p:spPr>
          <a:xfrm>
            <a:off x="1356360" y="6312813"/>
            <a:ext cx="2997756" cy="814388"/>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ЖИ үлкен деректерді талдап, әлеуетті қауіптерді алдын ала анықтауға көмектеседі</a:t>
            </a:r>
            <a:endParaRPr lang="en-US" sz="1400" dirty="0"/>
          </a:p>
        </p:txBody>
      </p:sp>
      <p:sp>
        <p:nvSpPr>
          <p:cNvPr id="11" name="Shape 8"/>
          <p:cNvSpPr/>
          <p:nvPr/>
        </p:nvSpPr>
        <p:spPr>
          <a:xfrm>
            <a:off x="793790" y="7448669"/>
            <a:ext cx="401836" cy="401836"/>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2" name="Text 9"/>
          <p:cNvSpPr/>
          <p:nvPr/>
        </p:nvSpPr>
        <p:spPr>
          <a:xfrm>
            <a:off x="1356360" y="7509986"/>
            <a:ext cx="2997756" cy="557927"/>
          </a:xfrm>
          <a:prstGeom prst="rect">
            <a:avLst/>
          </a:prstGeom>
          <a:noFill/>
          <a:ln/>
        </p:spPr>
        <p:txBody>
          <a:bodyPr wrap="square" lIns="0" tIns="0" rIns="0" bIns="0" rtlCol="0" anchor="t"/>
          <a:lstStyle/>
          <a:p>
            <a:pPr marL="0" indent="0" algn="l">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Автоматты жауап беру</a:t>
            </a:r>
            <a:endParaRPr lang="en-US" sz="1750" dirty="0"/>
          </a:p>
        </p:txBody>
      </p:sp>
      <p:sp>
        <p:nvSpPr>
          <p:cNvPr id="13" name="Text 10"/>
          <p:cNvSpPr/>
          <p:nvPr/>
        </p:nvSpPr>
        <p:spPr>
          <a:xfrm>
            <a:off x="1356360" y="8228647"/>
            <a:ext cx="2997756" cy="814388"/>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SOAR жүйелері ЖИ көмегімен қарапайым инциденттерге автоматты түрде жауап береді</a:t>
            </a:r>
            <a:endParaRPr lang="en-US" sz="1400" dirty="0"/>
          </a:p>
        </p:txBody>
      </p:sp>
      <p:sp>
        <p:nvSpPr>
          <p:cNvPr id="14" name="Text 11"/>
          <p:cNvSpPr/>
          <p:nvPr/>
        </p:nvSpPr>
        <p:spPr>
          <a:xfrm>
            <a:off x="4797504" y="2829878"/>
            <a:ext cx="3269337" cy="334804"/>
          </a:xfrm>
          <a:prstGeom prst="rect">
            <a:avLst/>
          </a:prstGeom>
          <a:noFill/>
          <a:ln/>
        </p:spPr>
        <p:txBody>
          <a:bodyPr wrap="none" lIns="0" tIns="0" rIns="0" bIns="0" rtlCol="0" anchor="t"/>
          <a:lstStyle/>
          <a:p>
            <a:pPr marL="0" indent="0" algn="l">
              <a:lnSpc>
                <a:spcPts val="2600"/>
              </a:lnSpc>
              <a:buNone/>
            </a:pPr>
            <a:r>
              <a:rPr lang="en-US" sz="2100" b="1" dirty="0">
                <a:solidFill>
                  <a:srgbClr val="333F70"/>
                </a:solidFill>
                <a:latin typeface="Unbounded Bold" pitchFamily="34" charset="0"/>
                <a:ea typeface="Unbounded Bold" pitchFamily="34" charset="-122"/>
                <a:cs typeface="Unbounded Bold" pitchFamily="34" charset="-120"/>
              </a:rPr>
              <a:t>ЖИ шабуылдарда</a:t>
            </a:r>
            <a:endParaRPr lang="en-US" sz="2100" dirty="0"/>
          </a:p>
        </p:txBody>
      </p:sp>
      <p:sp>
        <p:nvSpPr>
          <p:cNvPr id="15" name="Shape 12"/>
          <p:cNvSpPr/>
          <p:nvPr/>
        </p:nvSpPr>
        <p:spPr>
          <a:xfrm>
            <a:off x="4797504" y="3345537"/>
            <a:ext cx="401836" cy="401836"/>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6" name="Text 13"/>
          <p:cNvSpPr/>
          <p:nvPr/>
        </p:nvSpPr>
        <p:spPr>
          <a:xfrm>
            <a:off x="5360075" y="3406854"/>
            <a:ext cx="2370892" cy="278963"/>
          </a:xfrm>
          <a:prstGeom prst="rect">
            <a:avLst/>
          </a:prstGeom>
          <a:noFill/>
          <a:ln/>
        </p:spPr>
        <p:txBody>
          <a:bodyPr wrap="none" lIns="0" tIns="0" rIns="0" bIns="0" rtlCol="0" anchor="t"/>
          <a:lstStyle/>
          <a:p>
            <a:pPr marL="0" indent="0" algn="l">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Дербес фишинг</a:t>
            </a:r>
            <a:endParaRPr lang="en-US" sz="1750" dirty="0"/>
          </a:p>
        </p:txBody>
      </p:sp>
      <p:sp>
        <p:nvSpPr>
          <p:cNvPr id="17" name="Text 14"/>
          <p:cNvSpPr/>
          <p:nvPr/>
        </p:nvSpPr>
        <p:spPr>
          <a:xfrm>
            <a:off x="5360075" y="3846552"/>
            <a:ext cx="2997756" cy="814388"/>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ЖИ жеке тұлғаға арналған, өте сенімді фишинг хаттарын жасай алады</a:t>
            </a:r>
            <a:endParaRPr lang="en-US" sz="1400" dirty="0"/>
          </a:p>
        </p:txBody>
      </p:sp>
      <p:sp>
        <p:nvSpPr>
          <p:cNvPr id="18" name="Shape 15"/>
          <p:cNvSpPr/>
          <p:nvPr/>
        </p:nvSpPr>
        <p:spPr>
          <a:xfrm>
            <a:off x="4797504" y="4982408"/>
            <a:ext cx="401836" cy="401836"/>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9" name="Text 16"/>
          <p:cNvSpPr/>
          <p:nvPr/>
        </p:nvSpPr>
        <p:spPr>
          <a:xfrm>
            <a:off x="5360075" y="5043726"/>
            <a:ext cx="2997756" cy="557927"/>
          </a:xfrm>
          <a:prstGeom prst="rect">
            <a:avLst/>
          </a:prstGeom>
          <a:noFill/>
          <a:ln/>
        </p:spPr>
        <p:txBody>
          <a:bodyPr wrap="square" lIns="0" tIns="0" rIns="0" bIns="0" rtlCol="0" anchor="t"/>
          <a:lstStyle/>
          <a:p>
            <a:pPr marL="0" indent="0" algn="l">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Автоматтандырылған шабуылдар</a:t>
            </a:r>
            <a:endParaRPr lang="en-US" sz="1750" dirty="0"/>
          </a:p>
        </p:txBody>
      </p:sp>
      <p:sp>
        <p:nvSpPr>
          <p:cNvPr id="20" name="Text 17"/>
          <p:cNvSpPr/>
          <p:nvPr/>
        </p:nvSpPr>
        <p:spPr>
          <a:xfrm>
            <a:off x="5360075" y="5762387"/>
            <a:ext cx="2997756" cy="814388"/>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Боттар мен ЖИ әлсіз жерлерді іздеуді және шабуылдарды автоматтандырады</a:t>
            </a:r>
            <a:endParaRPr lang="en-US" sz="1400" dirty="0"/>
          </a:p>
        </p:txBody>
      </p:sp>
      <p:sp>
        <p:nvSpPr>
          <p:cNvPr id="21" name="Shape 18"/>
          <p:cNvSpPr/>
          <p:nvPr/>
        </p:nvSpPr>
        <p:spPr>
          <a:xfrm>
            <a:off x="4797504" y="6898243"/>
            <a:ext cx="401836" cy="401836"/>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22" name="Text 19"/>
          <p:cNvSpPr/>
          <p:nvPr/>
        </p:nvSpPr>
        <p:spPr>
          <a:xfrm>
            <a:off x="5360075" y="6959560"/>
            <a:ext cx="2997756" cy="557927"/>
          </a:xfrm>
          <a:prstGeom prst="rect">
            <a:avLst/>
          </a:prstGeom>
          <a:noFill/>
          <a:ln/>
        </p:spPr>
        <p:txBody>
          <a:bodyPr wrap="square" lIns="0" tIns="0" rIns="0" bIns="0" rtlCol="0" anchor="t"/>
          <a:lstStyle/>
          <a:p>
            <a:pPr marL="0" indent="0" algn="l">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Deepfake технологиялары</a:t>
            </a:r>
            <a:endParaRPr lang="en-US" sz="1750" dirty="0"/>
          </a:p>
        </p:txBody>
      </p:sp>
      <p:sp>
        <p:nvSpPr>
          <p:cNvPr id="23" name="Text 20"/>
          <p:cNvSpPr/>
          <p:nvPr/>
        </p:nvSpPr>
        <p:spPr>
          <a:xfrm>
            <a:off x="5360075" y="7678222"/>
            <a:ext cx="2997756" cy="814388"/>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Жалған видео мен аудио үлгілерін жасап, әлеуметтік инженерия шабуылдарында қолданады</a:t>
            </a:r>
            <a:endParaRPr lang="en-US" sz="1400" dirty="0"/>
          </a:p>
        </p:txBody>
      </p:sp>
      <p:sp>
        <p:nvSpPr>
          <p:cNvPr id="24" name="Text 21"/>
          <p:cNvSpPr/>
          <p:nvPr/>
        </p:nvSpPr>
        <p:spPr>
          <a:xfrm>
            <a:off x="793790" y="9404747"/>
            <a:ext cx="7556421" cy="814388"/>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Жасанды интеллект киберқауіпсіздікте "қос жүзді қылыш" болып табылады – ол қорғанушыларға да, шабуылдаушыларға да артықшылықтар береді. Сондықтан ұйымдар ЖИ-ны өз қорғаныс стратегиясына енгізуі керек.</a:t>
            </a:r>
            <a:endParaRPr lang="en-US" sz="1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793790" y="1510070"/>
            <a:ext cx="13018175"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Бұлттық технологиялар және қауіпсіздік</a:t>
            </a:r>
            <a:endParaRPr lang="en-US" sz="3900" dirty="0"/>
          </a:p>
        </p:txBody>
      </p:sp>
      <p:pic>
        <p:nvPicPr>
          <p:cNvPr id="3" name="Image 0" descr="preencoded.png"/>
          <p:cNvPicPr>
            <a:picLocks noChangeAspect="1"/>
          </p:cNvPicPr>
          <p:nvPr/>
        </p:nvPicPr>
        <p:blipFill>
          <a:blip r:embed="rId3"/>
          <a:stretch>
            <a:fillRect/>
          </a:stretch>
        </p:blipFill>
        <p:spPr>
          <a:xfrm>
            <a:off x="793790" y="2526983"/>
            <a:ext cx="4182189" cy="2584728"/>
          </a:xfrm>
          <a:prstGeom prst="rect">
            <a:avLst/>
          </a:prstGeom>
        </p:spPr>
      </p:pic>
      <p:sp>
        <p:nvSpPr>
          <p:cNvPr id="4" name="Text 1"/>
          <p:cNvSpPr/>
          <p:nvPr/>
        </p:nvSpPr>
        <p:spPr>
          <a:xfrm>
            <a:off x="793790" y="5310068"/>
            <a:ext cx="4182189"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Деректерді қорғау мәселелері</a:t>
            </a:r>
            <a:endParaRPr lang="en-US" sz="2300" dirty="0"/>
          </a:p>
        </p:txBody>
      </p:sp>
      <p:sp>
        <p:nvSpPr>
          <p:cNvPr id="5" name="Text 2"/>
          <p:cNvSpPr/>
          <p:nvPr/>
        </p:nvSpPr>
        <p:spPr>
          <a:xfrm>
            <a:off x="793790" y="6173272"/>
            <a:ext cx="4182189"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Бұлттық қызметтерде деректер үшінші тарап провайдерлерінде сақталады. Бұл қосымша тәуекелдер тудырады: деректердің орналасқан жері, шифрлау, рұқсаттарды басқару және провайдердің қауіпсіздік деңгейі.</a:t>
            </a:r>
            <a:endParaRPr lang="en-US" sz="1550" dirty="0"/>
          </a:p>
        </p:txBody>
      </p:sp>
      <p:pic>
        <p:nvPicPr>
          <p:cNvPr id="6" name="Image 1" descr="preencoded.png"/>
          <p:cNvPicPr>
            <a:picLocks noChangeAspect="1"/>
          </p:cNvPicPr>
          <p:nvPr/>
        </p:nvPicPr>
        <p:blipFill>
          <a:blip r:embed="rId4"/>
          <a:stretch>
            <a:fillRect/>
          </a:stretch>
        </p:blipFill>
        <p:spPr>
          <a:xfrm>
            <a:off x="5223986" y="2526983"/>
            <a:ext cx="4182308" cy="2584847"/>
          </a:xfrm>
          <a:prstGeom prst="rect">
            <a:avLst/>
          </a:prstGeom>
        </p:spPr>
      </p:pic>
      <p:sp>
        <p:nvSpPr>
          <p:cNvPr id="7" name="Text 3"/>
          <p:cNvSpPr/>
          <p:nvPr/>
        </p:nvSpPr>
        <p:spPr>
          <a:xfrm>
            <a:off x="5223986" y="5310188"/>
            <a:ext cx="4182308"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Гибридті және көп бұлтты ортада</a:t>
            </a:r>
            <a:endParaRPr lang="en-US" sz="2300" dirty="0"/>
          </a:p>
        </p:txBody>
      </p:sp>
      <p:sp>
        <p:nvSpPr>
          <p:cNvPr id="8" name="Text 4"/>
          <p:cNvSpPr/>
          <p:nvPr/>
        </p:nvSpPr>
        <p:spPr>
          <a:xfrm>
            <a:off x="5223986" y="6173391"/>
            <a:ext cx="4182308"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Көптеген ұйымдар бірнеше бұлттық провайдерлерді қолданады. Бұл күрделілікті арттырады: әртүрлі қауіпсіздік модельдері, интеграция мәселелері, біртұтас бақылауды қамтамасыз ету қиындығы.</a:t>
            </a:r>
            <a:endParaRPr lang="en-US" sz="1550" dirty="0"/>
          </a:p>
        </p:txBody>
      </p:sp>
      <p:pic>
        <p:nvPicPr>
          <p:cNvPr id="9" name="Image 2" descr="preencoded.png"/>
          <p:cNvPicPr>
            <a:picLocks noChangeAspect="1"/>
          </p:cNvPicPr>
          <p:nvPr/>
        </p:nvPicPr>
        <p:blipFill>
          <a:blip r:embed="rId5"/>
          <a:stretch>
            <a:fillRect/>
          </a:stretch>
        </p:blipFill>
        <p:spPr>
          <a:xfrm>
            <a:off x="9654302" y="2526983"/>
            <a:ext cx="4182308" cy="2584847"/>
          </a:xfrm>
          <a:prstGeom prst="rect">
            <a:avLst/>
          </a:prstGeom>
        </p:spPr>
      </p:pic>
      <p:sp>
        <p:nvSpPr>
          <p:cNvPr id="10" name="Text 5"/>
          <p:cNvSpPr/>
          <p:nvPr/>
        </p:nvSpPr>
        <p:spPr>
          <a:xfrm>
            <a:off x="9654302" y="5310188"/>
            <a:ext cx="4182308"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Қазақстандағы талаптар</a:t>
            </a:r>
            <a:endParaRPr lang="en-US" sz="2300" dirty="0"/>
          </a:p>
        </p:txBody>
      </p:sp>
      <p:sp>
        <p:nvSpPr>
          <p:cNvPr id="11" name="Text 6"/>
          <p:cNvSpPr/>
          <p:nvPr/>
        </p:nvSpPr>
        <p:spPr>
          <a:xfrm>
            <a:off x="9654302" y="6173391"/>
            <a:ext cx="4182308"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Қазақстанда бұлттық қызметтерге арнайы талаптар қойылған: кейбір деректердің елде сақталуы, лицензиялау, мемлекеттік органдардың бұлтты пайдалану шарттары. Халықаралық провайдерлер осы талаптарға бейімделуде.</a:t>
            </a:r>
            <a:endParaRPr lang="en-US" sz="1550" dirty="0"/>
          </a:p>
        </p:txBody>
      </p:sp>
      <p:sp>
        <p:nvSpPr>
          <p:cNvPr id="12" name="Shape 7"/>
          <p:cNvSpPr/>
          <p:nvPr/>
        </p:nvSpPr>
        <p:spPr>
          <a:xfrm>
            <a:off x="793790" y="8301871"/>
            <a:ext cx="13042821" cy="1160740"/>
          </a:xfrm>
          <a:prstGeom prst="roundRect">
            <a:avLst>
              <a:gd name="adj" fmla="val 7182"/>
            </a:avLst>
          </a:prstGeom>
          <a:solidFill>
            <a:srgbClr val="C1F1E5"/>
          </a:solidFill>
          <a:ln/>
        </p:spPr>
        <p:txBody>
          <a:bodyPr/>
          <a:lstStyle/>
          <a:p>
            <a:endParaRPr lang="ru-RU"/>
          </a:p>
        </p:txBody>
      </p:sp>
      <p:pic>
        <p:nvPicPr>
          <p:cNvPr id="13" name="Image 3" descr="preencoded.png"/>
          <p:cNvPicPr>
            <a:picLocks noChangeAspect="1"/>
          </p:cNvPicPr>
          <p:nvPr/>
        </p:nvPicPr>
        <p:blipFill>
          <a:blip r:embed="rId6"/>
          <a:stretch>
            <a:fillRect/>
          </a:stretch>
        </p:blipFill>
        <p:spPr>
          <a:xfrm>
            <a:off x="992148" y="8604766"/>
            <a:ext cx="248007" cy="198358"/>
          </a:xfrm>
          <a:prstGeom prst="rect">
            <a:avLst/>
          </a:prstGeom>
        </p:spPr>
      </p:pic>
      <p:sp>
        <p:nvSpPr>
          <p:cNvPr id="14" name="Text 8"/>
          <p:cNvSpPr/>
          <p:nvPr/>
        </p:nvSpPr>
        <p:spPr>
          <a:xfrm>
            <a:off x="1438513" y="8549759"/>
            <a:ext cx="12199739" cy="635079"/>
          </a:xfrm>
          <a:prstGeom prst="rect">
            <a:avLst/>
          </a:prstGeom>
          <a:noFill/>
          <a:ln/>
        </p:spPr>
        <p:txBody>
          <a:bodyPr wrap="square" lIns="0" tIns="0" rIns="0" bIns="0" rtlCol="0" anchor="t"/>
          <a:lstStyle/>
          <a:p>
            <a:pPr marL="0" indent="0" algn="l">
              <a:lnSpc>
                <a:spcPts val="2500"/>
              </a:lnSpc>
              <a:buNone/>
            </a:pPr>
            <a:r>
              <a:rPr lang="en-US" sz="1550" b="1" dirty="0">
                <a:solidFill>
                  <a:srgbClr val="000000"/>
                </a:solidFill>
                <a:latin typeface="Open Sans" pitchFamily="34" charset="0"/>
                <a:ea typeface="Open Sans" pitchFamily="34" charset="-122"/>
                <a:cs typeface="Open Sans" pitchFamily="34" charset="-120"/>
              </a:rPr>
              <a:t>Бұлттық қауіпсіздік принциптері:</a:t>
            </a:r>
            <a:r>
              <a:rPr lang="en-US" sz="1550" dirty="0">
                <a:solidFill>
                  <a:srgbClr val="000000"/>
                </a:solidFill>
                <a:latin typeface="Open Sans" pitchFamily="34" charset="0"/>
                <a:ea typeface="Open Sans" pitchFamily="34" charset="-122"/>
                <a:cs typeface="Open Sans" pitchFamily="34" charset="-120"/>
              </a:rPr>
              <a:t> Жауапкершілікті бөлісу моделі (Shared Responsibility Model), шифрлау (тыныштықта және транзитте), жеткілікті рұқсат беру (Least Privilege), тұрақты аудит және мониторинг.</a:t>
            </a:r>
            <a:endParaRPr lang="en-US" sz="15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530662" y="364808"/>
            <a:ext cx="6473547" cy="414576"/>
          </a:xfrm>
          <a:prstGeom prst="rect">
            <a:avLst/>
          </a:prstGeom>
          <a:noFill/>
          <a:ln/>
        </p:spPr>
        <p:txBody>
          <a:bodyPr wrap="none" lIns="0" tIns="0" rIns="0" bIns="0" rtlCol="0" anchor="t"/>
          <a:lstStyle/>
          <a:p>
            <a:pPr marL="0" indent="0" algn="l">
              <a:lnSpc>
                <a:spcPts val="3250"/>
              </a:lnSpc>
              <a:buNone/>
            </a:pPr>
            <a:r>
              <a:rPr lang="en-US" sz="2600" b="1" dirty="0">
                <a:solidFill>
                  <a:srgbClr val="333F70"/>
                </a:solidFill>
                <a:latin typeface="Unbounded Bold" pitchFamily="34" charset="0"/>
                <a:ea typeface="Unbounded Bold" pitchFamily="34" charset="-122"/>
                <a:cs typeface="Unbounded Bold" pitchFamily="34" charset="-120"/>
              </a:rPr>
              <a:t>IoT құрылғыларының қауіптері</a:t>
            </a:r>
            <a:endParaRPr lang="en-US" sz="2600" dirty="0"/>
          </a:p>
        </p:txBody>
      </p:sp>
      <p:pic>
        <p:nvPicPr>
          <p:cNvPr id="3" name="Image 0" descr="preencoded.png"/>
          <p:cNvPicPr>
            <a:picLocks noChangeAspect="1"/>
          </p:cNvPicPr>
          <p:nvPr/>
        </p:nvPicPr>
        <p:blipFill>
          <a:blip r:embed="rId3"/>
          <a:stretch>
            <a:fillRect/>
          </a:stretch>
        </p:blipFill>
        <p:spPr>
          <a:xfrm>
            <a:off x="530662" y="1127522"/>
            <a:ext cx="5928003" cy="5928003"/>
          </a:xfrm>
          <a:prstGeom prst="rect">
            <a:avLst/>
          </a:prstGeom>
        </p:spPr>
      </p:pic>
      <p:sp>
        <p:nvSpPr>
          <p:cNvPr id="4" name="Text 1"/>
          <p:cNvSpPr/>
          <p:nvPr/>
        </p:nvSpPr>
        <p:spPr>
          <a:xfrm>
            <a:off x="6789896" y="1110972"/>
            <a:ext cx="6107787" cy="248841"/>
          </a:xfrm>
          <a:prstGeom prst="rect">
            <a:avLst/>
          </a:prstGeom>
          <a:noFill/>
          <a:ln/>
        </p:spPr>
        <p:txBody>
          <a:bodyPr wrap="none" lIns="0" tIns="0" rIns="0" bIns="0" rtlCol="0" anchor="t"/>
          <a:lstStyle/>
          <a:p>
            <a:pPr marL="0" indent="0" algn="l">
              <a:lnSpc>
                <a:spcPts val="1950"/>
              </a:lnSpc>
              <a:buNone/>
            </a:pPr>
            <a:r>
              <a:rPr lang="en-US" sz="1550" b="1" dirty="0">
                <a:solidFill>
                  <a:srgbClr val="333F70"/>
                </a:solidFill>
                <a:latin typeface="Unbounded Bold" pitchFamily="34" charset="0"/>
                <a:ea typeface="Unbounded Bold" pitchFamily="34" charset="-122"/>
                <a:cs typeface="Unbounded Bold" pitchFamily="34" charset="-120"/>
              </a:rPr>
              <a:t>Заттар интернетінің қауіпсіздік проблемалары</a:t>
            </a:r>
            <a:endParaRPr lang="en-US" sz="1550" dirty="0"/>
          </a:p>
        </p:txBody>
      </p:sp>
      <p:sp>
        <p:nvSpPr>
          <p:cNvPr id="5" name="Text 2"/>
          <p:cNvSpPr/>
          <p:nvPr/>
        </p:nvSpPr>
        <p:spPr>
          <a:xfrm>
            <a:off x="6789896" y="1492448"/>
            <a:ext cx="7317343" cy="424339"/>
          </a:xfrm>
          <a:prstGeom prst="rect">
            <a:avLst/>
          </a:prstGeom>
          <a:noFill/>
          <a:ln/>
        </p:spPr>
        <p:txBody>
          <a:bodyPr wrap="square" lIns="0" tIns="0" rIns="0" bIns="0" rtlCol="0" anchor="t"/>
          <a:lstStyle/>
          <a:p>
            <a:pPr marL="0" indent="0" algn="l">
              <a:lnSpc>
                <a:spcPts val="1650"/>
              </a:lnSpc>
              <a:buNone/>
            </a:pPr>
            <a:r>
              <a:rPr lang="en-US" sz="1000" dirty="0">
                <a:solidFill>
                  <a:srgbClr val="333F70"/>
                </a:solidFill>
                <a:latin typeface="Open Sans" pitchFamily="34" charset="0"/>
                <a:ea typeface="Open Sans" pitchFamily="34" charset="-122"/>
                <a:cs typeface="Open Sans" pitchFamily="34" charset="-120"/>
              </a:rPr>
              <a:t>IoT құрылғылары – ақылды үй жүйелері, өндірістік сенсорлар, медициналық құрылғылар – қарқынды дамуда. Бірақ олардың көбі қауіпсіздікті ескермей жобаланған.</a:t>
            </a:r>
            <a:endParaRPr lang="en-US" sz="1000" dirty="0"/>
          </a:p>
        </p:txBody>
      </p:sp>
      <p:sp>
        <p:nvSpPr>
          <p:cNvPr id="6" name="Shape 3"/>
          <p:cNvSpPr/>
          <p:nvPr/>
        </p:nvSpPr>
        <p:spPr>
          <a:xfrm>
            <a:off x="530662" y="7353895"/>
            <a:ext cx="13569077" cy="1543764"/>
          </a:xfrm>
          <a:prstGeom prst="roundRect">
            <a:avLst>
              <a:gd name="adj" fmla="val 3610"/>
            </a:avLst>
          </a:prstGeom>
          <a:solidFill>
            <a:srgbClr val="D6F5EE"/>
          </a:solidFill>
          <a:ln w="7620">
            <a:solidFill>
              <a:srgbClr val="BCDBD4"/>
            </a:solidFill>
            <a:prstDash val="solid"/>
          </a:ln>
        </p:spPr>
        <p:txBody>
          <a:bodyPr/>
          <a:lstStyle/>
          <a:p>
            <a:endParaRPr lang="ru-RU"/>
          </a:p>
        </p:txBody>
      </p:sp>
      <p:sp>
        <p:nvSpPr>
          <p:cNvPr id="7" name="Shape 4"/>
          <p:cNvSpPr/>
          <p:nvPr/>
        </p:nvSpPr>
        <p:spPr>
          <a:xfrm>
            <a:off x="538282" y="7361515"/>
            <a:ext cx="6776918" cy="764262"/>
          </a:xfrm>
          <a:prstGeom prst="roundRect">
            <a:avLst>
              <a:gd name="adj" fmla="val 7292"/>
            </a:avLst>
          </a:prstGeom>
          <a:solidFill>
            <a:srgbClr val="D6F5EE"/>
          </a:solidFill>
          <a:ln/>
        </p:spPr>
        <p:txBody>
          <a:bodyPr/>
          <a:lstStyle/>
          <a:p>
            <a:endParaRPr lang="ru-RU"/>
          </a:p>
        </p:txBody>
      </p:sp>
      <p:sp>
        <p:nvSpPr>
          <p:cNvPr id="8" name="Text 5"/>
          <p:cNvSpPr/>
          <p:nvPr/>
        </p:nvSpPr>
        <p:spPr>
          <a:xfrm>
            <a:off x="670917" y="7494151"/>
            <a:ext cx="1910358" cy="207288"/>
          </a:xfrm>
          <a:prstGeom prst="rect">
            <a:avLst/>
          </a:prstGeom>
          <a:noFill/>
          <a:ln/>
        </p:spPr>
        <p:txBody>
          <a:bodyPr wrap="none" lIns="0" tIns="0" rIns="0" bIns="0" rtlCol="0" anchor="t"/>
          <a:lstStyle/>
          <a:p>
            <a:pPr marL="0" indent="0" algn="l">
              <a:lnSpc>
                <a:spcPts val="1600"/>
              </a:lnSpc>
              <a:buNone/>
            </a:pPr>
            <a:r>
              <a:rPr lang="en-US" sz="1300" b="1" dirty="0">
                <a:solidFill>
                  <a:srgbClr val="333F70"/>
                </a:solidFill>
                <a:latin typeface="Unbounded Bold" pitchFamily="34" charset="0"/>
                <a:ea typeface="Unbounded Bold" pitchFamily="34" charset="-122"/>
                <a:cs typeface="Unbounded Bold" pitchFamily="34" charset="-120"/>
              </a:rPr>
              <a:t>Әлсіз құрылғылар</a:t>
            </a:r>
            <a:endParaRPr lang="en-US" sz="1300" dirty="0"/>
          </a:p>
        </p:txBody>
      </p:sp>
      <p:sp>
        <p:nvSpPr>
          <p:cNvPr id="9" name="Text 6"/>
          <p:cNvSpPr/>
          <p:nvPr/>
        </p:nvSpPr>
        <p:spPr>
          <a:xfrm>
            <a:off x="670917" y="7780973"/>
            <a:ext cx="6511647" cy="212169"/>
          </a:xfrm>
          <a:prstGeom prst="rect">
            <a:avLst/>
          </a:prstGeom>
          <a:noFill/>
          <a:ln/>
        </p:spPr>
        <p:txBody>
          <a:bodyPr wrap="none" lIns="0" tIns="0" rIns="0" bIns="0" rtlCol="0" anchor="t"/>
          <a:lstStyle/>
          <a:p>
            <a:pPr marL="0" indent="0" algn="l">
              <a:lnSpc>
                <a:spcPts val="1650"/>
              </a:lnSpc>
              <a:buNone/>
            </a:pPr>
            <a:r>
              <a:rPr lang="en-US" sz="1000" dirty="0">
                <a:solidFill>
                  <a:srgbClr val="333F70"/>
                </a:solidFill>
                <a:latin typeface="Open Sans" pitchFamily="34" charset="0"/>
                <a:ea typeface="Open Sans" pitchFamily="34" charset="-122"/>
                <a:cs typeface="Open Sans" pitchFamily="34" charset="-120"/>
              </a:rPr>
              <a:t>Әдепкі парольдер, жаңартылмайтын firmware, шифрлаудың жоқтығы</a:t>
            </a:r>
            <a:endParaRPr lang="en-US" sz="1000" dirty="0"/>
          </a:p>
        </p:txBody>
      </p:sp>
      <p:sp>
        <p:nvSpPr>
          <p:cNvPr id="10" name="Shape 7"/>
          <p:cNvSpPr/>
          <p:nvPr/>
        </p:nvSpPr>
        <p:spPr>
          <a:xfrm>
            <a:off x="7315200" y="7361515"/>
            <a:ext cx="6776918" cy="764262"/>
          </a:xfrm>
          <a:prstGeom prst="rect">
            <a:avLst/>
          </a:prstGeom>
          <a:solidFill>
            <a:srgbClr val="D6F5EE"/>
          </a:solidFill>
          <a:ln/>
        </p:spPr>
        <p:txBody>
          <a:bodyPr/>
          <a:lstStyle/>
          <a:p>
            <a:endParaRPr lang="ru-RU"/>
          </a:p>
        </p:txBody>
      </p:sp>
      <p:sp>
        <p:nvSpPr>
          <p:cNvPr id="11" name="Shape 8"/>
          <p:cNvSpPr/>
          <p:nvPr/>
        </p:nvSpPr>
        <p:spPr>
          <a:xfrm>
            <a:off x="7315200" y="7361515"/>
            <a:ext cx="15240" cy="764262"/>
          </a:xfrm>
          <a:prstGeom prst="roundRect">
            <a:avLst>
              <a:gd name="adj" fmla="val 365674"/>
            </a:avLst>
          </a:prstGeom>
          <a:solidFill>
            <a:srgbClr val="BCDBD4"/>
          </a:solidFill>
          <a:ln/>
        </p:spPr>
        <p:txBody>
          <a:bodyPr/>
          <a:lstStyle/>
          <a:p>
            <a:endParaRPr lang="ru-RU"/>
          </a:p>
        </p:txBody>
      </p:sp>
      <p:sp>
        <p:nvSpPr>
          <p:cNvPr id="12" name="Text 9"/>
          <p:cNvSpPr/>
          <p:nvPr/>
        </p:nvSpPr>
        <p:spPr>
          <a:xfrm>
            <a:off x="7447836" y="7494151"/>
            <a:ext cx="1658541" cy="207288"/>
          </a:xfrm>
          <a:prstGeom prst="rect">
            <a:avLst/>
          </a:prstGeom>
          <a:noFill/>
          <a:ln/>
        </p:spPr>
        <p:txBody>
          <a:bodyPr wrap="none" lIns="0" tIns="0" rIns="0" bIns="0" rtlCol="0" anchor="t"/>
          <a:lstStyle/>
          <a:p>
            <a:pPr marL="0" indent="0" algn="l">
              <a:lnSpc>
                <a:spcPts val="1600"/>
              </a:lnSpc>
              <a:buNone/>
            </a:pPr>
            <a:r>
              <a:rPr lang="en-US" sz="1300" b="1" dirty="0">
                <a:solidFill>
                  <a:srgbClr val="333F70"/>
                </a:solidFill>
                <a:latin typeface="Unbounded Bold" pitchFamily="34" charset="0"/>
                <a:ea typeface="Unbounded Bold" pitchFamily="34" charset="-122"/>
                <a:cs typeface="Unbounded Bold" pitchFamily="34" charset="-120"/>
              </a:rPr>
              <a:t>Ботнет тәуекелі</a:t>
            </a:r>
            <a:endParaRPr lang="en-US" sz="1300" dirty="0"/>
          </a:p>
        </p:txBody>
      </p:sp>
      <p:sp>
        <p:nvSpPr>
          <p:cNvPr id="13" name="Text 10"/>
          <p:cNvSpPr/>
          <p:nvPr/>
        </p:nvSpPr>
        <p:spPr>
          <a:xfrm>
            <a:off x="7447836" y="7780973"/>
            <a:ext cx="6511647" cy="212169"/>
          </a:xfrm>
          <a:prstGeom prst="rect">
            <a:avLst/>
          </a:prstGeom>
          <a:noFill/>
          <a:ln/>
        </p:spPr>
        <p:txBody>
          <a:bodyPr wrap="none" lIns="0" tIns="0" rIns="0" bIns="0" rtlCol="0" anchor="t"/>
          <a:lstStyle/>
          <a:p>
            <a:pPr marL="0" indent="0" algn="l">
              <a:lnSpc>
                <a:spcPts val="1650"/>
              </a:lnSpc>
              <a:buNone/>
            </a:pPr>
            <a:r>
              <a:rPr lang="en-US" sz="1000" dirty="0">
                <a:solidFill>
                  <a:srgbClr val="333F70"/>
                </a:solidFill>
                <a:latin typeface="Open Sans" pitchFamily="34" charset="0"/>
                <a:ea typeface="Open Sans" pitchFamily="34" charset="-122"/>
                <a:cs typeface="Open Sans" pitchFamily="34" charset="-120"/>
              </a:rPr>
              <a:t>IoT құрылғылары Mirai сияқты ботнеттерге қосылып, DDoS шабуылдары үшін қолданылады</a:t>
            </a:r>
            <a:endParaRPr lang="en-US" sz="1000" dirty="0"/>
          </a:p>
        </p:txBody>
      </p:sp>
      <p:sp>
        <p:nvSpPr>
          <p:cNvPr id="14" name="Shape 11"/>
          <p:cNvSpPr/>
          <p:nvPr/>
        </p:nvSpPr>
        <p:spPr>
          <a:xfrm>
            <a:off x="538282" y="8125778"/>
            <a:ext cx="6776918" cy="764262"/>
          </a:xfrm>
          <a:prstGeom prst="rect">
            <a:avLst/>
          </a:prstGeom>
          <a:solidFill>
            <a:srgbClr val="D6F5EE"/>
          </a:solidFill>
          <a:ln/>
        </p:spPr>
        <p:txBody>
          <a:bodyPr/>
          <a:lstStyle/>
          <a:p>
            <a:endParaRPr lang="ru-RU"/>
          </a:p>
        </p:txBody>
      </p:sp>
      <p:sp>
        <p:nvSpPr>
          <p:cNvPr id="15" name="Shape 12"/>
          <p:cNvSpPr/>
          <p:nvPr/>
        </p:nvSpPr>
        <p:spPr>
          <a:xfrm>
            <a:off x="538282" y="8125778"/>
            <a:ext cx="6776918" cy="15240"/>
          </a:xfrm>
          <a:prstGeom prst="roundRect">
            <a:avLst>
              <a:gd name="adj" fmla="val 365674"/>
            </a:avLst>
          </a:prstGeom>
          <a:solidFill>
            <a:srgbClr val="BCDBD4"/>
          </a:solidFill>
          <a:ln/>
        </p:spPr>
        <p:txBody>
          <a:bodyPr/>
          <a:lstStyle/>
          <a:p>
            <a:endParaRPr lang="ru-RU"/>
          </a:p>
        </p:txBody>
      </p:sp>
      <p:sp>
        <p:nvSpPr>
          <p:cNvPr id="16" name="Text 13"/>
          <p:cNvSpPr/>
          <p:nvPr/>
        </p:nvSpPr>
        <p:spPr>
          <a:xfrm>
            <a:off x="670917" y="8258413"/>
            <a:ext cx="1683306" cy="207288"/>
          </a:xfrm>
          <a:prstGeom prst="rect">
            <a:avLst/>
          </a:prstGeom>
          <a:noFill/>
          <a:ln/>
        </p:spPr>
        <p:txBody>
          <a:bodyPr wrap="none" lIns="0" tIns="0" rIns="0" bIns="0" rtlCol="0" anchor="t"/>
          <a:lstStyle/>
          <a:p>
            <a:pPr marL="0" indent="0" algn="l">
              <a:lnSpc>
                <a:spcPts val="1600"/>
              </a:lnSpc>
              <a:buNone/>
            </a:pPr>
            <a:r>
              <a:rPr lang="en-US" sz="1300" b="1" dirty="0">
                <a:solidFill>
                  <a:srgbClr val="333F70"/>
                </a:solidFill>
                <a:latin typeface="Unbounded Bold" pitchFamily="34" charset="0"/>
                <a:ea typeface="Unbounded Bold" pitchFamily="34" charset="-122"/>
                <a:cs typeface="Unbounded Bold" pitchFamily="34" charset="-120"/>
              </a:rPr>
              <a:t>Жеке өмір қаупі</a:t>
            </a:r>
            <a:endParaRPr lang="en-US" sz="1300" dirty="0"/>
          </a:p>
        </p:txBody>
      </p:sp>
      <p:sp>
        <p:nvSpPr>
          <p:cNvPr id="17" name="Text 14"/>
          <p:cNvSpPr/>
          <p:nvPr/>
        </p:nvSpPr>
        <p:spPr>
          <a:xfrm>
            <a:off x="670917" y="8545235"/>
            <a:ext cx="6511647" cy="212169"/>
          </a:xfrm>
          <a:prstGeom prst="rect">
            <a:avLst/>
          </a:prstGeom>
          <a:noFill/>
          <a:ln/>
        </p:spPr>
        <p:txBody>
          <a:bodyPr wrap="none" lIns="0" tIns="0" rIns="0" bIns="0" rtlCol="0" anchor="t"/>
          <a:lstStyle/>
          <a:p>
            <a:pPr marL="0" indent="0" algn="l">
              <a:lnSpc>
                <a:spcPts val="1650"/>
              </a:lnSpc>
              <a:buNone/>
            </a:pPr>
            <a:r>
              <a:rPr lang="en-US" sz="1000" dirty="0">
                <a:solidFill>
                  <a:srgbClr val="333F70"/>
                </a:solidFill>
                <a:latin typeface="Open Sans" pitchFamily="34" charset="0"/>
                <a:ea typeface="Open Sans" pitchFamily="34" charset="-122"/>
                <a:cs typeface="Open Sans" pitchFamily="34" charset="-120"/>
              </a:rPr>
              <a:t>Камералар, микрофондар арқылы тыңдау және бақылау</a:t>
            </a:r>
            <a:endParaRPr lang="en-US" sz="1000" dirty="0"/>
          </a:p>
        </p:txBody>
      </p:sp>
      <p:sp>
        <p:nvSpPr>
          <p:cNvPr id="18" name="Shape 15"/>
          <p:cNvSpPr/>
          <p:nvPr/>
        </p:nvSpPr>
        <p:spPr>
          <a:xfrm>
            <a:off x="7315200" y="8125778"/>
            <a:ext cx="6776918" cy="764262"/>
          </a:xfrm>
          <a:prstGeom prst="rect">
            <a:avLst/>
          </a:prstGeom>
          <a:solidFill>
            <a:srgbClr val="D6F5EE"/>
          </a:solidFill>
          <a:ln/>
        </p:spPr>
        <p:txBody>
          <a:bodyPr/>
          <a:lstStyle/>
          <a:p>
            <a:endParaRPr lang="ru-RU"/>
          </a:p>
        </p:txBody>
      </p:sp>
      <p:sp>
        <p:nvSpPr>
          <p:cNvPr id="19" name="Shape 16"/>
          <p:cNvSpPr/>
          <p:nvPr/>
        </p:nvSpPr>
        <p:spPr>
          <a:xfrm>
            <a:off x="7315200" y="8125778"/>
            <a:ext cx="15240" cy="764262"/>
          </a:xfrm>
          <a:prstGeom prst="roundRect">
            <a:avLst>
              <a:gd name="adj" fmla="val 365674"/>
            </a:avLst>
          </a:prstGeom>
          <a:solidFill>
            <a:srgbClr val="BCDBD4"/>
          </a:solidFill>
          <a:ln/>
        </p:spPr>
        <p:txBody>
          <a:bodyPr/>
          <a:lstStyle/>
          <a:p>
            <a:endParaRPr lang="ru-RU"/>
          </a:p>
        </p:txBody>
      </p:sp>
      <p:sp>
        <p:nvSpPr>
          <p:cNvPr id="20" name="Shape 17"/>
          <p:cNvSpPr/>
          <p:nvPr/>
        </p:nvSpPr>
        <p:spPr>
          <a:xfrm>
            <a:off x="7315200" y="8125778"/>
            <a:ext cx="6776918" cy="15240"/>
          </a:xfrm>
          <a:prstGeom prst="roundRect">
            <a:avLst>
              <a:gd name="adj" fmla="val 365674"/>
            </a:avLst>
          </a:prstGeom>
          <a:solidFill>
            <a:srgbClr val="BCDBD4"/>
          </a:solidFill>
          <a:ln/>
        </p:spPr>
        <p:txBody>
          <a:bodyPr/>
          <a:lstStyle/>
          <a:p>
            <a:endParaRPr lang="ru-RU"/>
          </a:p>
        </p:txBody>
      </p:sp>
      <p:sp>
        <p:nvSpPr>
          <p:cNvPr id="21" name="Text 18"/>
          <p:cNvSpPr/>
          <p:nvPr/>
        </p:nvSpPr>
        <p:spPr>
          <a:xfrm>
            <a:off x="7447836" y="8258413"/>
            <a:ext cx="1871901" cy="207288"/>
          </a:xfrm>
          <a:prstGeom prst="rect">
            <a:avLst/>
          </a:prstGeom>
          <a:noFill/>
          <a:ln/>
        </p:spPr>
        <p:txBody>
          <a:bodyPr wrap="none" lIns="0" tIns="0" rIns="0" bIns="0" rtlCol="0" anchor="t"/>
          <a:lstStyle/>
          <a:p>
            <a:pPr marL="0" indent="0" algn="l">
              <a:lnSpc>
                <a:spcPts val="1600"/>
              </a:lnSpc>
              <a:buNone/>
            </a:pPr>
            <a:r>
              <a:rPr lang="en-US" sz="1300" b="1" dirty="0">
                <a:solidFill>
                  <a:srgbClr val="333F70"/>
                </a:solidFill>
                <a:latin typeface="Unbounded Bold" pitchFamily="34" charset="0"/>
                <a:ea typeface="Unbounded Bold" pitchFamily="34" charset="-122"/>
                <a:cs typeface="Unbounded Bold" pitchFamily="34" charset="-120"/>
              </a:rPr>
              <a:t>Физикалық қауіп</a:t>
            </a:r>
            <a:endParaRPr lang="en-US" sz="1300" dirty="0"/>
          </a:p>
        </p:txBody>
      </p:sp>
      <p:sp>
        <p:nvSpPr>
          <p:cNvPr id="22" name="Text 19"/>
          <p:cNvSpPr/>
          <p:nvPr/>
        </p:nvSpPr>
        <p:spPr>
          <a:xfrm>
            <a:off x="7447836" y="8545235"/>
            <a:ext cx="6511647" cy="212169"/>
          </a:xfrm>
          <a:prstGeom prst="rect">
            <a:avLst/>
          </a:prstGeom>
          <a:noFill/>
          <a:ln/>
        </p:spPr>
        <p:txBody>
          <a:bodyPr wrap="none" lIns="0" tIns="0" rIns="0" bIns="0" rtlCol="0" anchor="t"/>
          <a:lstStyle/>
          <a:p>
            <a:pPr marL="0" indent="0" algn="l">
              <a:lnSpc>
                <a:spcPts val="1650"/>
              </a:lnSpc>
              <a:buNone/>
            </a:pPr>
            <a:r>
              <a:rPr lang="en-US" sz="1000" dirty="0">
                <a:solidFill>
                  <a:srgbClr val="333F70"/>
                </a:solidFill>
                <a:latin typeface="Open Sans" pitchFamily="34" charset="0"/>
                <a:ea typeface="Open Sans" pitchFamily="34" charset="-122"/>
                <a:cs typeface="Open Sans" pitchFamily="34" charset="-120"/>
              </a:rPr>
              <a:t>Өндірістік немесе медициналық IoT құрылғыларын бұзу өмірге қауіпті</a:t>
            </a:r>
            <a:endParaRPr lang="en-US" sz="1000" dirty="0"/>
          </a:p>
        </p:txBody>
      </p:sp>
      <p:sp>
        <p:nvSpPr>
          <p:cNvPr id="23" name="Text 20"/>
          <p:cNvSpPr/>
          <p:nvPr/>
        </p:nvSpPr>
        <p:spPr>
          <a:xfrm>
            <a:off x="530662" y="9096613"/>
            <a:ext cx="2138005" cy="207288"/>
          </a:xfrm>
          <a:prstGeom prst="rect">
            <a:avLst/>
          </a:prstGeom>
          <a:noFill/>
          <a:ln/>
        </p:spPr>
        <p:txBody>
          <a:bodyPr wrap="none" lIns="0" tIns="0" rIns="0" bIns="0" rtlCol="0" anchor="t"/>
          <a:lstStyle/>
          <a:p>
            <a:pPr marL="0" indent="0" algn="l">
              <a:lnSpc>
                <a:spcPts val="1600"/>
              </a:lnSpc>
              <a:buNone/>
            </a:pPr>
            <a:r>
              <a:rPr lang="en-US" sz="1300" b="1" dirty="0">
                <a:solidFill>
                  <a:srgbClr val="333F70"/>
                </a:solidFill>
                <a:latin typeface="Unbounded Bold" pitchFamily="34" charset="0"/>
                <a:ea typeface="Unbounded Bold" pitchFamily="34" charset="-122"/>
                <a:cs typeface="Unbounded Bold" pitchFamily="34" charset="-120"/>
              </a:rPr>
              <a:t>Қорғану шаралары:</a:t>
            </a:r>
            <a:endParaRPr lang="en-US" sz="1300" dirty="0"/>
          </a:p>
        </p:txBody>
      </p:sp>
      <p:sp>
        <p:nvSpPr>
          <p:cNvPr id="24" name="Text 21"/>
          <p:cNvSpPr/>
          <p:nvPr/>
        </p:nvSpPr>
        <p:spPr>
          <a:xfrm>
            <a:off x="530662" y="9502854"/>
            <a:ext cx="13569077" cy="212169"/>
          </a:xfrm>
          <a:prstGeom prst="rect">
            <a:avLst/>
          </a:prstGeom>
          <a:noFill/>
          <a:ln/>
        </p:spPr>
        <p:txBody>
          <a:bodyPr wrap="none" lIns="0" tIns="0" rIns="0" bIns="0" rtlCol="0" anchor="t"/>
          <a:lstStyle/>
          <a:p>
            <a:pPr marL="342900" indent="-342900" algn="l">
              <a:lnSpc>
                <a:spcPts val="1650"/>
              </a:lnSpc>
              <a:buSzPct val="100000"/>
              <a:buChar char="•"/>
            </a:pPr>
            <a:r>
              <a:rPr lang="en-US" sz="1000" dirty="0">
                <a:solidFill>
                  <a:srgbClr val="333F70"/>
                </a:solidFill>
                <a:latin typeface="Open Sans" pitchFamily="34" charset="0"/>
                <a:ea typeface="Open Sans" pitchFamily="34" charset="-122"/>
                <a:cs typeface="Open Sans" pitchFamily="34" charset="-120"/>
              </a:rPr>
              <a:t>IoT құрылғыларын бөлек желіге (VLAN) бөлу</a:t>
            </a:r>
            <a:endParaRPr lang="en-US" sz="1000" dirty="0"/>
          </a:p>
        </p:txBody>
      </p:sp>
      <p:sp>
        <p:nvSpPr>
          <p:cNvPr id="25" name="Text 22"/>
          <p:cNvSpPr/>
          <p:nvPr/>
        </p:nvSpPr>
        <p:spPr>
          <a:xfrm>
            <a:off x="530662" y="9761458"/>
            <a:ext cx="13569077" cy="212169"/>
          </a:xfrm>
          <a:prstGeom prst="rect">
            <a:avLst/>
          </a:prstGeom>
          <a:noFill/>
          <a:ln/>
        </p:spPr>
        <p:txBody>
          <a:bodyPr wrap="none" lIns="0" tIns="0" rIns="0" bIns="0" rtlCol="0" anchor="t"/>
          <a:lstStyle/>
          <a:p>
            <a:pPr marL="342900" indent="-342900" algn="l">
              <a:lnSpc>
                <a:spcPts val="1650"/>
              </a:lnSpc>
              <a:buSzPct val="100000"/>
              <a:buChar char="•"/>
            </a:pPr>
            <a:r>
              <a:rPr lang="en-US" sz="1000" dirty="0">
                <a:solidFill>
                  <a:srgbClr val="333F70"/>
                </a:solidFill>
                <a:latin typeface="Open Sans" pitchFamily="34" charset="0"/>
                <a:ea typeface="Open Sans" pitchFamily="34" charset="-122"/>
                <a:cs typeface="Open Sans" pitchFamily="34" charset="-120"/>
              </a:rPr>
              <a:t>Әдепкі парольдерді міндетті түрде өзгерту</a:t>
            </a:r>
            <a:endParaRPr lang="en-US" sz="1000" dirty="0"/>
          </a:p>
        </p:txBody>
      </p:sp>
      <p:sp>
        <p:nvSpPr>
          <p:cNvPr id="26" name="Text 23"/>
          <p:cNvSpPr/>
          <p:nvPr/>
        </p:nvSpPr>
        <p:spPr>
          <a:xfrm>
            <a:off x="530662" y="10020062"/>
            <a:ext cx="13569077" cy="212169"/>
          </a:xfrm>
          <a:prstGeom prst="rect">
            <a:avLst/>
          </a:prstGeom>
          <a:noFill/>
          <a:ln/>
        </p:spPr>
        <p:txBody>
          <a:bodyPr wrap="none" lIns="0" tIns="0" rIns="0" bIns="0" rtlCol="0" anchor="t"/>
          <a:lstStyle/>
          <a:p>
            <a:pPr marL="342900" indent="-342900" algn="l">
              <a:lnSpc>
                <a:spcPts val="1650"/>
              </a:lnSpc>
              <a:buSzPct val="100000"/>
              <a:buChar char="•"/>
            </a:pPr>
            <a:r>
              <a:rPr lang="en-US" sz="1000" dirty="0">
                <a:solidFill>
                  <a:srgbClr val="333F70"/>
                </a:solidFill>
                <a:latin typeface="Open Sans" pitchFamily="34" charset="0"/>
                <a:ea typeface="Open Sans" pitchFamily="34" charset="-122"/>
                <a:cs typeface="Open Sans" pitchFamily="34" charset="-120"/>
              </a:rPr>
              <a:t>Firmware-ді тұрақты жаңарту</a:t>
            </a:r>
            <a:endParaRPr lang="en-US" sz="1000" dirty="0"/>
          </a:p>
        </p:txBody>
      </p:sp>
      <p:sp>
        <p:nvSpPr>
          <p:cNvPr id="27" name="Text 24"/>
          <p:cNvSpPr/>
          <p:nvPr/>
        </p:nvSpPr>
        <p:spPr>
          <a:xfrm>
            <a:off x="530662" y="10278666"/>
            <a:ext cx="13569077" cy="212169"/>
          </a:xfrm>
          <a:prstGeom prst="rect">
            <a:avLst/>
          </a:prstGeom>
          <a:noFill/>
          <a:ln/>
        </p:spPr>
        <p:txBody>
          <a:bodyPr wrap="none" lIns="0" tIns="0" rIns="0" bIns="0" rtlCol="0" anchor="t"/>
          <a:lstStyle/>
          <a:p>
            <a:pPr marL="342900" indent="-342900" algn="l">
              <a:lnSpc>
                <a:spcPts val="1650"/>
              </a:lnSpc>
              <a:buSzPct val="100000"/>
              <a:buChar char="•"/>
            </a:pPr>
            <a:r>
              <a:rPr lang="en-US" sz="1000" dirty="0">
                <a:solidFill>
                  <a:srgbClr val="333F70"/>
                </a:solidFill>
                <a:latin typeface="Open Sans" pitchFamily="34" charset="0"/>
                <a:ea typeface="Open Sans" pitchFamily="34" charset="-122"/>
                <a:cs typeface="Open Sans" pitchFamily="34" charset="-120"/>
              </a:rPr>
              <a:t>Қажет емес құрылғыларды өшіру</a:t>
            </a:r>
            <a:endParaRPr lang="en-US" sz="1000" dirty="0"/>
          </a:p>
        </p:txBody>
      </p:sp>
      <p:sp>
        <p:nvSpPr>
          <p:cNvPr id="28" name="Text 25"/>
          <p:cNvSpPr/>
          <p:nvPr/>
        </p:nvSpPr>
        <p:spPr>
          <a:xfrm>
            <a:off x="530662" y="10537269"/>
            <a:ext cx="13569077" cy="212169"/>
          </a:xfrm>
          <a:prstGeom prst="rect">
            <a:avLst/>
          </a:prstGeom>
          <a:noFill/>
          <a:ln/>
        </p:spPr>
        <p:txBody>
          <a:bodyPr wrap="none" lIns="0" tIns="0" rIns="0" bIns="0" rtlCol="0" anchor="t"/>
          <a:lstStyle/>
          <a:p>
            <a:pPr marL="342900" indent="-342900" algn="l">
              <a:lnSpc>
                <a:spcPts val="1650"/>
              </a:lnSpc>
              <a:buSzPct val="100000"/>
              <a:buChar char="•"/>
            </a:pPr>
            <a:r>
              <a:rPr lang="en-US" sz="1000" dirty="0">
                <a:solidFill>
                  <a:srgbClr val="333F70"/>
                </a:solidFill>
                <a:latin typeface="Open Sans" pitchFamily="34" charset="0"/>
                <a:ea typeface="Open Sans" pitchFamily="34" charset="-122"/>
                <a:cs typeface="Open Sans" pitchFamily="34" charset="-120"/>
              </a:rPr>
              <a:t>Желілік трафикті мониторингілеу</a:t>
            </a:r>
            <a:endParaRPr lang="en-US" sz="1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793790" y="1956197"/>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Киберқауіптер мен технологиялық трендтер</a:t>
            </a:r>
            <a:endParaRPr lang="en-US" sz="3900" dirty="0"/>
          </a:p>
        </p:txBody>
      </p:sp>
      <p:sp>
        <p:nvSpPr>
          <p:cNvPr id="3" name="Text 1"/>
          <p:cNvSpPr/>
          <p:nvPr/>
        </p:nvSpPr>
        <p:spPr>
          <a:xfrm>
            <a:off x="1687473" y="3775472"/>
            <a:ext cx="3345180"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Жасанды интеллект</a:t>
            </a:r>
            <a:endParaRPr lang="en-US" sz="1950" dirty="0"/>
          </a:p>
        </p:txBody>
      </p:sp>
      <p:sp>
        <p:nvSpPr>
          <p:cNvPr id="4" name="Text 2"/>
          <p:cNvSpPr/>
          <p:nvPr/>
        </p:nvSpPr>
        <p:spPr>
          <a:xfrm>
            <a:off x="793790" y="4204692"/>
            <a:ext cx="4238863" cy="317540"/>
          </a:xfrm>
          <a:prstGeom prst="rect">
            <a:avLst/>
          </a:prstGeom>
          <a:noFill/>
          <a:ln/>
        </p:spPr>
        <p:txBody>
          <a:bodyPr wrap="non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ЖИ негізіндегі шабуылдар мен қорғаныс</a:t>
            </a:r>
            <a:endParaRPr lang="en-US" sz="1550" dirty="0"/>
          </a:p>
        </p:txBody>
      </p:sp>
      <p:pic>
        <p:nvPicPr>
          <p:cNvPr id="5" name="Image 0" descr="preencoded.png"/>
          <p:cNvPicPr>
            <a:picLocks noChangeAspect="1"/>
          </p:cNvPicPr>
          <p:nvPr/>
        </p:nvPicPr>
        <p:blipFill>
          <a:blip r:embed="rId3"/>
          <a:stretch>
            <a:fillRect/>
          </a:stretch>
        </p:blipFill>
        <p:spPr>
          <a:xfrm>
            <a:off x="5032653" y="3593187"/>
            <a:ext cx="4564975" cy="4564975"/>
          </a:xfrm>
          <a:prstGeom prst="rect">
            <a:avLst/>
          </a:prstGeom>
        </p:spPr>
      </p:pic>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87788" y="4718030"/>
            <a:ext cx="279083" cy="279083"/>
          </a:xfrm>
          <a:prstGeom prst="rect">
            <a:avLst/>
          </a:prstGeom>
        </p:spPr>
      </p:pic>
      <p:sp>
        <p:nvSpPr>
          <p:cNvPr id="7" name="Text 3"/>
          <p:cNvSpPr/>
          <p:nvPr/>
        </p:nvSpPr>
        <p:spPr>
          <a:xfrm>
            <a:off x="9597628" y="3775472"/>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Блокчейн</a:t>
            </a:r>
            <a:endParaRPr lang="en-US" sz="1950" dirty="0"/>
          </a:p>
        </p:txBody>
      </p:sp>
      <p:sp>
        <p:nvSpPr>
          <p:cNvPr id="8" name="Text 4"/>
          <p:cNvSpPr/>
          <p:nvPr/>
        </p:nvSpPr>
        <p:spPr>
          <a:xfrm>
            <a:off x="9597628" y="4204692"/>
            <a:ext cx="4238982"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Децентрализацияланған қауіпсіздік</a:t>
            </a:r>
            <a:endParaRPr lang="en-US" sz="1550" dirty="0"/>
          </a:p>
        </p:txBody>
      </p:sp>
      <p:pic>
        <p:nvPicPr>
          <p:cNvPr id="9" name="Image 2" descr="preencoded.png"/>
          <p:cNvPicPr>
            <a:picLocks noChangeAspect="1"/>
          </p:cNvPicPr>
          <p:nvPr/>
        </p:nvPicPr>
        <p:blipFill>
          <a:blip r:embed="rId5"/>
          <a:stretch>
            <a:fillRect/>
          </a:stretch>
        </p:blipFill>
        <p:spPr>
          <a:xfrm>
            <a:off x="5032653" y="3593187"/>
            <a:ext cx="4564975" cy="4564975"/>
          </a:xfrm>
          <a:prstGeom prst="rect">
            <a:avLst/>
          </a:prstGeom>
        </p:spPr>
      </p:pic>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763173" y="4718030"/>
            <a:ext cx="279083" cy="279083"/>
          </a:xfrm>
          <a:prstGeom prst="rect">
            <a:avLst/>
          </a:prstGeom>
        </p:spPr>
      </p:pic>
      <p:sp>
        <p:nvSpPr>
          <p:cNvPr id="11" name="Text 5"/>
          <p:cNvSpPr/>
          <p:nvPr/>
        </p:nvSpPr>
        <p:spPr>
          <a:xfrm>
            <a:off x="9994463" y="5184696"/>
            <a:ext cx="288262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Кванттық есептеу</a:t>
            </a:r>
            <a:endParaRPr lang="en-US" sz="1950" dirty="0"/>
          </a:p>
        </p:txBody>
      </p:sp>
      <p:sp>
        <p:nvSpPr>
          <p:cNvPr id="12" name="Text 6"/>
          <p:cNvSpPr/>
          <p:nvPr/>
        </p:nvSpPr>
        <p:spPr>
          <a:xfrm>
            <a:off x="9994463" y="5613916"/>
            <a:ext cx="3842147"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Криптографияға қауіп және жаңа әдістер</a:t>
            </a:r>
            <a:endParaRPr lang="en-US" sz="1550" dirty="0"/>
          </a:p>
        </p:txBody>
      </p:sp>
      <p:pic>
        <p:nvPicPr>
          <p:cNvPr id="13" name="Image 4" descr="preencoded.png"/>
          <p:cNvPicPr>
            <a:picLocks noChangeAspect="1"/>
          </p:cNvPicPr>
          <p:nvPr/>
        </p:nvPicPr>
        <p:blipFill>
          <a:blip r:embed="rId7"/>
          <a:stretch>
            <a:fillRect/>
          </a:stretch>
        </p:blipFill>
        <p:spPr>
          <a:xfrm>
            <a:off x="5032653" y="3593187"/>
            <a:ext cx="4564975" cy="4564975"/>
          </a:xfrm>
          <a:prstGeom prst="rect">
            <a:avLst/>
          </a:prstGeom>
        </p:spPr>
      </p:pic>
      <p:pic>
        <p:nvPicPr>
          <p:cNvPr id="1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350984" y="5736015"/>
            <a:ext cx="279083" cy="279083"/>
          </a:xfrm>
          <a:prstGeom prst="rect">
            <a:avLst/>
          </a:prstGeom>
        </p:spPr>
      </p:pic>
      <p:sp>
        <p:nvSpPr>
          <p:cNvPr id="15" name="Text 7"/>
          <p:cNvSpPr/>
          <p:nvPr/>
        </p:nvSpPr>
        <p:spPr>
          <a:xfrm>
            <a:off x="9597628" y="691145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5G желілері</a:t>
            </a:r>
            <a:endParaRPr lang="en-US" sz="1950" dirty="0"/>
          </a:p>
        </p:txBody>
      </p:sp>
      <p:sp>
        <p:nvSpPr>
          <p:cNvPr id="16" name="Text 8"/>
          <p:cNvSpPr/>
          <p:nvPr/>
        </p:nvSpPr>
        <p:spPr>
          <a:xfrm>
            <a:off x="9597628" y="7340679"/>
            <a:ext cx="4238982"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Жылдам байланыс және жаңа шабуыл векторлары</a:t>
            </a:r>
            <a:endParaRPr lang="en-US" sz="1550" dirty="0"/>
          </a:p>
        </p:txBody>
      </p:sp>
      <p:pic>
        <p:nvPicPr>
          <p:cNvPr id="17" name="Image 6" descr="preencoded.png"/>
          <p:cNvPicPr>
            <a:picLocks noChangeAspect="1"/>
          </p:cNvPicPr>
          <p:nvPr/>
        </p:nvPicPr>
        <p:blipFill>
          <a:blip r:embed="rId9"/>
          <a:stretch>
            <a:fillRect/>
          </a:stretch>
        </p:blipFill>
        <p:spPr>
          <a:xfrm>
            <a:off x="5032653" y="3593187"/>
            <a:ext cx="4564975" cy="4564975"/>
          </a:xfrm>
          <a:prstGeom prst="rect">
            <a:avLst/>
          </a:prstGeom>
        </p:spPr>
      </p:pic>
      <p:pic>
        <p:nvPicPr>
          <p:cNvPr id="18"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763173" y="6753999"/>
            <a:ext cx="279083" cy="279083"/>
          </a:xfrm>
          <a:prstGeom prst="rect">
            <a:avLst/>
          </a:prstGeom>
        </p:spPr>
      </p:pic>
      <p:sp>
        <p:nvSpPr>
          <p:cNvPr id="19" name="Text 9"/>
          <p:cNvSpPr/>
          <p:nvPr/>
        </p:nvSpPr>
        <p:spPr>
          <a:xfrm>
            <a:off x="2485549" y="7070169"/>
            <a:ext cx="2547104"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Edge computing</a:t>
            </a:r>
            <a:endParaRPr lang="en-US" sz="1950" dirty="0"/>
          </a:p>
        </p:txBody>
      </p:sp>
      <p:sp>
        <p:nvSpPr>
          <p:cNvPr id="20" name="Text 10"/>
          <p:cNvSpPr/>
          <p:nvPr/>
        </p:nvSpPr>
        <p:spPr>
          <a:xfrm>
            <a:off x="793790" y="7499390"/>
            <a:ext cx="4238863" cy="317540"/>
          </a:xfrm>
          <a:prstGeom prst="rect">
            <a:avLst/>
          </a:prstGeom>
          <a:noFill/>
          <a:ln/>
        </p:spPr>
        <p:txBody>
          <a:bodyPr wrap="non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Шеткі есептеу және таратылған қауіпсіздік</a:t>
            </a:r>
            <a:endParaRPr lang="en-US" sz="1550" dirty="0"/>
          </a:p>
        </p:txBody>
      </p:sp>
      <p:pic>
        <p:nvPicPr>
          <p:cNvPr id="21" name="Image 8" descr="preencoded.png"/>
          <p:cNvPicPr>
            <a:picLocks noChangeAspect="1"/>
          </p:cNvPicPr>
          <p:nvPr/>
        </p:nvPicPr>
        <p:blipFill>
          <a:blip r:embed="rId11"/>
          <a:stretch>
            <a:fillRect/>
          </a:stretch>
        </p:blipFill>
        <p:spPr>
          <a:xfrm>
            <a:off x="5032653" y="3593187"/>
            <a:ext cx="4564975" cy="4564975"/>
          </a:xfrm>
          <a:prstGeom prst="rect">
            <a:avLst/>
          </a:prstGeom>
        </p:spPr>
      </p:pic>
      <p:pic>
        <p:nvPicPr>
          <p:cNvPr id="22" name="Image 9" descr="preencoded.png"/>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587788" y="6753999"/>
            <a:ext cx="279083" cy="279083"/>
          </a:xfrm>
          <a:prstGeom prst="rect">
            <a:avLst/>
          </a:prstGeom>
        </p:spPr>
      </p:pic>
      <p:sp>
        <p:nvSpPr>
          <p:cNvPr id="23" name="Text 11"/>
          <p:cNvSpPr/>
          <p:nvPr/>
        </p:nvSpPr>
        <p:spPr>
          <a:xfrm>
            <a:off x="2154912" y="5343406"/>
            <a:ext cx="2480905"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Zero Trust</a:t>
            </a:r>
            <a:endParaRPr lang="en-US" sz="1950" dirty="0"/>
          </a:p>
        </p:txBody>
      </p:sp>
      <p:sp>
        <p:nvSpPr>
          <p:cNvPr id="24" name="Text 12"/>
          <p:cNvSpPr/>
          <p:nvPr/>
        </p:nvSpPr>
        <p:spPr>
          <a:xfrm>
            <a:off x="793790" y="5772626"/>
            <a:ext cx="3842028" cy="317540"/>
          </a:xfrm>
          <a:prstGeom prst="rect">
            <a:avLst/>
          </a:prstGeom>
          <a:noFill/>
          <a:ln/>
        </p:spPr>
        <p:txBody>
          <a:bodyPr wrap="non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"Ешкімге сенбеу" қауіпсіздік моделі</a:t>
            </a:r>
            <a:endParaRPr lang="en-US" sz="1550" dirty="0"/>
          </a:p>
        </p:txBody>
      </p:sp>
      <p:pic>
        <p:nvPicPr>
          <p:cNvPr id="25" name="Image 10" descr="preencoded.png"/>
          <p:cNvPicPr>
            <a:picLocks noChangeAspect="1"/>
          </p:cNvPicPr>
          <p:nvPr/>
        </p:nvPicPr>
        <p:blipFill>
          <a:blip r:embed="rId13"/>
          <a:stretch>
            <a:fillRect/>
          </a:stretch>
        </p:blipFill>
        <p:spPr>
          <a:xfrm>
            <a:off x="5032653" y="3593187"/>
            <a:ext cx="4564975" cy="4564975"/>
          </a:xfrm>
          <a:prstGeom prst="rect">
            <a:avLst/>
          </a:prstGeom>
        </p:spPr>
      </p:pic>
      <p:pic>
        <p:nvPicPr>
          <p:cNvPr id="26" name="Image 11" descr="preencoded.png"/>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5999976" y="5736015"/>
            <a:ext cx="279083" cy="279083"/>
          </a:xfrm>
          <a:prstGeom prst="rect">
            <a:avLst/>
          </a:prstGeom>
        </p:spPr>
      </p:pic>
      <p:sp>
        <p:nvSpPr>
          <p:cNvPr id="27" name="Text 13"/>
          <p:cNvSpPr/>
          <p:nvPr/>
        </p:nvSpPr>
        <p:spPr>
          <a:xfrm>
            <a:off x="793790" y="8381405"/>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Бұл технологиялық трендтер бір-бірімен тығыз байланысты және киберқауіпсіздік стратегиясын әзірлеу кезінде барлығын ескеру керек. Олар жаңа мүмкіндіктер мен қауіптерді бірдей тудырады.</a:t>
            </a:r>
            <a:endParaRPr lang="en-US" sz="15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6" name="Text 2"/>
          <p:cNvSpPr/>
          <p:nvPr/>
        </p:nvSpPr>
        <p:spPr>
          <a:xfrm>
            <a:off x="6280190" y="4149804"/>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Қорытынды және ұсыныстар</a:t>
            </a:r>
            <a:endParaRPr lang="en-US" sz="3900" dirty="0"/>
          </a:p>
        </p:txBody>
      </p:sp>
      <p:sp>
        <p:nvSpPr>
          <p:cNvPr id="7" name="Text 3"/>
          <p:cNvSpPr/>
          <p:nvPr/>
        </p:nvSpPr>
        <p:spPr>
          <a:xfrm>
            <a:off x="6280190" y="5687616"/>
            <a:ext cx="7556421"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қауіпсіздік – бұл бір реттік жоба емес, үздіксіз процесс. Тиімді қауіпсіздік саясаты заңнамалық талаптарды, техникалық шараларды, ұйымдастырушылық процестерді және адам факторын біріктіреді. Қазақстан бұл бағытта айтарлықтай жетістіктерге қол жеткізді, бірақ қауіптер үнемі дамып отырады және біз де дамуымыз керек.</a:t>
            </a:r>
            <a:endParaRPr lang="en-US" sz="15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793790" y="548997"/>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саясатын тиімді жүргізу үшін</a:t>
            </a:r>
            <a:endParaRPr lang="en-US" sz="3900" dirty="0"/>
          </a:p>
        </p:txBody>
      </p:sp>
      <p:sp>
        <p:nvSpPr>
          <p:cNvPr id="3" name="Shape 1"/>
          <p:cNvSpPr/>
          <p:nvPr/>
        </p:nvSpPr>
        <p:spPr>
          <a:xfrm>
            <a:off x="1091446" y="2682121"/>
            <a:ext cx="6124456" cy="198358"/>
          </a:xfrm>
          <a:prstGeom prst="roundRect">
            <a:avLst>
              <a:gd name="adj" fmla="val 42025"/>
            </a:avLst>
          </a:prstGeom>
          <a:solidFill>
            <a:srgbClr val="D6F5EE"/>
          </a:solidFill>
          <a:ln w="7620">
            <a:solidFill>
              <a:srgbClr val="BCDBD4"/>
            </a:solidFill>
            <a:prstDash val="solid"/>
          </a:ln>
        </p:spPr>
        <p:txBody>
          <a:bodyPr/>
          <a:lstStyle/>
          <a:p>
            <a:endParaRPr lang="ru-RU"/>
          </a:p>
        </p:txBody>
      </p:sp>
      <p:sp>
        <p:nvSpPr>
          <p:cNvPr id="4" name="Shape 2"/>
          <p:cNvSpPr/>
          <p:nvPr/>
        </p:nvSpPr>
        <p:spPr>
          <a:xfrm>
            <a:off x="793790" y="2483644"/>
            <a:ext cx="595313" cy="595313"/>
          </a:xfrm>
          <a:prstGeom prst="roundRect">
            <a:avLst>
              <a:gd name="adj" fmla="val 76800"/>
            </a:avLst>
          </a:prstGeom>
          <a:solidFill>
            <a:srgbClr val="D6F5EE"/>
          </a:solidFill>
          <a:ln w="7620">
            <a:solidFill>
              <a:srgbClr val="BCDBD4"/>
            </a:solidFill>
            <a:prstDash val="solid"/>
          </a:ln>
        </p:spPr>
        <p:txBody>
          <a:bodyPr/>
          <a:lstStyle/>
          <a:p>
            <a:endParaRPr lang="ru-RU"/>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42618" y="2632472"/>
            <a:ext cx="297656" cy="297656"/>
          </a:xfrm>
          <a:prstGeom prst="rect">
            <a:avLst/>
          </a:prstGeom>
        </p:spPr>
      </p:pic>
      <p:sp>
        <p:nvSpPr>
          <p:cNvPr id="6" name="Text 3"/>
          <p:cNvSpPr/>
          <p:nvPr/>
        </p:nvSpPr>
        <p:spPr>
          <a:xfrm>
            <a:off x="992148" y="3277314"/>
            <a:ext cx="292167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Заңнамалық база</a:t>
            </a:r>
            <a:endParaRPr lang="en-US" sz="1950" dirty="0"/>
          </a:p>
        </p:txBody>
      </p:sp>
      <p:sp>
        <p:nvSpPr>
          <p:cNvPr id="7" name="Text 4"/>
          <p:cNvSpPr/>
          <p:nvPr/>
        </p:nvSpPr>
        <p:spPr>
          <a:xfrm>
            <a:off x="992148" y="3706535"/>
            <a:ext cx="602551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 Республикасының барлық заңнамалық талаптарын қатаң сақтау: ақпараттық қауіпсіздік туралы заңдар, мемлекеттік құпияларды қорғау ережелері, деректерді қорғау стандарттары.</a:t>
            </a:r>
            <a:endParaRPr lang="en-US" sz="1550" dirty="0"/>
          </a:p>
        </p:txBody>
      </p:sp>
      <p:sp>
        <p:nvSpPr>
          <p:cNvPr id="8" name="Shape 5"/>
          <p:cNvSpPr/>
          <p:nvPr/>
        </p:nvSpPr>
        <p:spPr>
          <a:xfrm>
            <a:off x="7712035" y="2384465"/>
            <a:ext cx="6124456" cy="198358"/>
          </a:xfrm>
          <a:prstGeom prst="roundRect">
            <a:avLst>
              <a:gd name="adj" fmla="val 42025"/>
            </a:avLst>
          </a:prstGeom>
          <a:solidFill>
            <a:srgbClr val="D6F5EE"/>
          </a:solidFill>
          <a:ln w="7620">
            <a:solidFill>
              <a:srgbClr val="BCDBD4"/>
            </a:solidFill>
            <a:prstDash val="solid"/>
          </a:ln>
        </p:spPr>
        <p:txBody>
          <a:bodyPr/>
          <a:lstStyle/>
          <a:p>
            <a:endParaRPr lang="ru-RU"/>
          </a:p>
        </p:txBody>
      </p:sp>
      <p:sp>
        <p:nvSpPr>
          <p:cNvPr id="9" name="Shape 6"/>
          <p:cNvSpPr/>
          <p:nvPr/>
        </p:nvSpPr>
        <p:spPr>
          <a:xfrm>
            <a:off x="7414379" y="2185988"/>
            <a:ext cx="595313" cy="595313"/>
          </a:xfrm>
          <a:prstGeom prst="roundRect">
            <a:avLst>
              <a:gd name="adj" fmla="val 76800"/>
            </a:avLst>
          </a:prstGeom>
          <a:solidFill>
            <a:srgbClr val="D6F5EE"/>
          </a:solidFill>
          <a:ln w="7620">
            <a:solidFill>
              <a:srgbClr val="BCDBD4"/>
            </a:solidFill>
            <a:prstDash val="solid"/>
          </a:ln>
        </p:spPr>
        <p:txBody>
          <a:bodyPr/>
          <a:lstStyle/>
          <a:p>
            <a:endParaRPr lang="ru-RU"/>
          </a:p>
        </p:txBody>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63207" y="2334816"/>
            <a:ext cx="297656" cy="297656"/>
          </a:xfrm>
          <a:prstGeom prst="rect">
            <a:avLst/>
          </a:prstGeom>
        </p:spPr>
      </p:pic>
      <p:sp>
        <p:nvSpPr>
          <p:cNvPr id="11" name="Text 7"/>
          <p:cNvSpPr/>
          <p:nvPr/>
        </p:nvSpPr>
        <p:spPr>
          <a:xfrm>
            <a:off x="7612737" y="2979658"/>
            <a:ext cx="4946571"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Ұйымдастырушылық құрылым</a:t>
            </a:r>
            <a:endParaRPr lang="en-US" sz="1950" dirty="0"/>
          </a:p>
        </p:txBody>
      </p:sp>
      <p:sp>
        <p:nvSpPr>
          <p:cNvPr id="12" name="Text 8"/>
          <p:cNvSpPr/>
          <p:nvPr/>
        </p:nvSpPr>
        <p:spPr>
          <a:xfrm>
            <a:off x="7612737" y="3408878"/>
            <a:ext cx="602551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функциялары мен жауапкершіліктерді нақты бөлу. Ақпараттық қауіпсіздік бөлімін құру немесе CISO (Chief Information Security Officer) тағайындау.</a:t>
            </a:r>
            <a:endParaRPr lang="en-US" sz="1550" dirty="0"/>
          </a:p>
        </p:txBody>
      </p:sp>
      <p:sp>
        <p:nvSpPr>
          <p:cNvPr id="13" name="Shape 9"/>
          <p:cNvSpPr/>
          <p:nvPr/>
        </p:nvSpPr>
        <p:spPr>
          <a:xfrm>
            <a:off x="1091446" y="5869543"/>
            <a:ext cx="6124456" cy="198358"/>
          </a:xfrm>
          <a:prstGeom prst="roundRect">
            <a:avLst>
              <a:gd name="adj" fmla="val 42025"/>
            </a:avLst>
          </a:prstGeom>
          <a:solidFill>
            <a:srgbClr val="D6F5EE"/>
          </a:solidFill>
          <a:ln w="7620">
            <a:solidFill>
              <a:srgbClr val="BCDBD4"/>
            </a:solidFill>
            <a:prstDash val="solid"/>
          </a:ln>
        </p:spPr>
        <p:txBody>
          <a:bodyPr/>
          <a:lstStyle/>
          <a:p>
            <a:endParaRPr lang="ru-RU"/>
          </a:p>
        </p:txBody>
      </p:sp>
      <p:sp>
        <p:nvSpPr>
          <p:cNvPr id="14" name="Shape 10"/>
          <p:cNvSpPr/>
          <p:nvPr/>
        </p:nvSpPr>
        <p:spPr>
          <a:xfrm>
            <a:off x="793790" y="5671066"/>
            <a:ext cx="595313" cy="595313"/>
          </a:xfrm>
          <a:prstGeom prst="roundRect">
            <a:avLst>
              <a:gd name="adj" fmla="val 76800"/>
            </a:avLst>
          </a:prstGeom>
          <a:solidFill>
            <a:srgbClr val="D6F5EE"/>
          </a:solidFill>
          <a:ln w="7620">
            <a:solidFill>
              <a:srgbClr val="BCDBD4"/>
            </a:solidFill>
            <a:prstDash val="solid"/>
          </a:ln>
        </p:spPr>
        <p:txBody>
          <a:bodyPr/>
          <a:lstStyle/>
          <a:p>
            <a:endParaRPr lang="ru-RU"/>
          </a:p>
        </p:txBody>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42618" y="5819894"/>
            <a:ext cx="297656" cy="297656"/>
          </a:xfrm>
          <a:prstGeom prst="rect">
            <a:avLst/>
          </a:prstGeom>
        </p:spPr>
      </p:pic>
      <p:sp>
        <p:nvSpPr>
          <p:cNvPr id="16" name="Text 11"/>
          <p:cNvSpPr/>
          <p:nvPr/>
        </p:nvSpPr>
        <p:spPr>
          <a:xfrm>
            <a:off x="992148" y="6464737"/>
            <a:ext cx="350270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Техникалық шаралар</a:t>
            </a:r>
            <a:endParaRPr lang="en-US" sz="1950" dirty="0"/>
          </a:p>
        </p:txBody>
      </p:sp>
      <p:sp>
        <p:nvSpPr>
          <p:cNvPr id="17" name="Text 12"/>
          <p:cNvSpPr/>
          <p:nvPr/>
        </p:nvSpPr>
        <p:spPr>
          <a:xfrm>
            <a:off x="992148" y="6893957"/>
            <a:ext cx="602551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Заманауи қауіпсіздік технологияларын енгізу: брандмауэрлер, антивирустар, SIEM жүйелері, DLP шешімдері, шифрлау құралдары. Жабдықтарды үнемі жаңарту.</a:t>
            </a:r>
            <a:endParaRPr lang="en-US" sz="1550" dirty="0"/>
          </a:p>
        </p:txBody>
      </p:sp>
      <p:sp>
        <p:nvSpPr>
          <p:cNvPr id="18" name="Shape 13"/>
          <p:cNvSpPr/>
          <p:nvPr/>
        </p:nvSpPr>
        <p:spPr>
          <a:xfrm>
            <a:off x="7712035" y="5571887"/>
            <a:ext cx="6124456" cy="198358"/>
          </a:xfrm>
          <a:prstGeom prst="roundRect">
            <a:avLst>
              <a:gd name="adj" fmla="val 42025"/>
            </a:avLst>
          </a:prstGeom>
          <a:solidFill>
            <a:srgbClr val="D6F5EE"/>
          </a:solidFill>
          <a:ln w="7620">
            <a:solidFill>
              <a:srgbClr val="BCDBD4"/>
            </a:solidFill>
            <a:prstDash val="solid"/>
          </a:ln>
        </p:spPr>
        <p:txBody>
          <a:bodyPr/>
          <a:lstStyle/>
          <a:p>
            <a:endParaRPr lang="ru-RU"/>
          </a:p>
        </p:txBody>
      </p:sp>
      <p:sp>
        <p:nvSpPr>
          <p:cNvPr id="19" name="Shape 14"/>
          <p:cNvSpPr/>
          <p:nvPr/>
        </p:nvSpPr>
        <p:spPr>
          <a:xfrm>
            <a:off x="7414379" y="5373410"/>
            <a:ext cx="595313" cy="595313"/>
          </a:xfrm>
          <a:prstGeom prst="roundRect">
            <a:avLst>
              <a:gd name="adj" fmla="val 76800"/>
            </a:avLst>
          </a:prstGeom>
          <a:solidFill>
            <a:srgbClr val="D6F5EE"/>
          </a:solidFill>
          <a:ln w="7620">
            <a:solidFill>
              <a:srgbClr val="BCDBD4"/>
            </a:solidFill>
            <a:prstDash val="solid"/>
          </a:ln>
        </p:spPr>
        <p:txBody>
          <a:bodyPr/>
          <a:lstStyle/>
          <a:p>
            <a:endParaRPr lang="ru-RU"/>
          </a:p>
        </p:txBody>
      </p:sp>
      <p:pic>
        <p:nvPicPr>
          <p:cNvPr id="2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563207" y="5522238"/>
            <a:ext cx="297656" cy="297656"/>
          </a:xfrm>
          <a:prstGeom prst="rect">
            <a:avLst/>
          </a:prstGeom>
        </p:spPr>
      </p:pic>
      <p:sp>
        <p:nvSpPr>
          <p:cNvPr id="21" name="Text 15"/>
          <p:cNvSpPr/>
          <p:nvPr/>
        </p:nvSpPr>
        <p:spPr>
          <a:xfrm>
            <a:off x="7612737" y="6167080"/>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Үйлестіру</a:t>
            </a:r>
            <a:endParaRPr lang="en-US" sz="1950" dirty="0"/>
          </a:p>
        </p:txBody>
      </p:sp>
      <p:sp>
        <p:nvSpPr>
          <p:cNvPr id="22" name="Text 16"/>
          <p:cNvSpPr/>
          <p:nvPr/>
        </p:nvSpPr>
        <p:spPr>
          <a:xfrm>
            <a:off x="7612737" y="6596301"/>
            <a:ext cx="602551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Барлық қауіпсіздік шараларын бір-бірімен үйлестіру. Техникалық, ұйымдастырушылық және заңдық аспектілердің сәйкестігін қамтамасыз ету.</a:t>
            </a:r>
            <a:endParaRPr lang="en-US" sz="1550" dirty="0"/>
          </a:p>
        </p:txBody>
      </p:sp>
      <p:sp>
        <p:nvSpPr>
          <p:cNvPr id="23" name="Text 17"/>
          <p:cNvSpPr/>
          <p:nvPr/>
        </p:nvSpPr>
        <p:spPr>
          <a:xfrm>
            <a:off x="793790" y="8784074"/>
            <a:ext cx="291417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Үздіксіз жақсарту</a:t>
            </a:r>
            <a:endParaRPr lang="en-US" sz="1950" dirty="0"/>
          </a:p>
        </p:txBody>
      </p:sp>
      <p:sp>
        <p:nvSpPr>
          <p:cNvPr id="24" name="Text 18"/>
          <p:cNvSpPr/>
          <p:nvPr/>
        </p:nvSpPr>
        <p:spPr>
          <a:xfrm>
            <a:off x="793790" y="9292590"/>
            <a:ext cx="6279356"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саясатын тұрақты қайта қарау және жаңарту. Жаңа қауіптерге бейімделу және озық тәжірибелерді қолдану.</a:t>
            </a:r>
            <a:endParaRPr lang="en-US" sz="1550" dirty="0"/>
          </a:p>
        </p:txBody>
      </p:sp>
      <p:sp>
        <p:nvSpPr>
          <p:cNvPr id="25" name="Text 19"/>
          <p:cNvSpPr/>
          <p:nvPr/>
        </p:nvSpPr>
        <p:spPr>
          <a:xfrm>
            <a:off x="7564874" y="8784074"/>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Бюджеттеу</a:t>
            </a:r>
            <a:endParaRPr lang="en-US" sz="1950" dirty="0"/>
          </a:p>
        </p:txBody>
      </p:sp>
      <p:sp>
        <p:nvSpPr>
          <p:cNvPr id="26" name="Text 20"/>
          <p:cNvSpPr/>
          <p:nvPr/>
        </p:nvSpPr>
        <p:spPr>
          <a:xfrm>
            <a:off x="7564874" y="9292590"/>
            <a:ext cx="627935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Қауіпсіздікке жеткілікті қаржы бөлу. Бұл шығын емес, инвестиция екенін түсіну – инциденттердің құны қорғаныстан әлдеқайда қымбатырақ.</a:t>
            </a:r>
            <a:endParaRPr lang="en-US" sz="15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793790" y="1693426"/>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Қызметкерлерді оқыту және ақпараттық мәдениетті дамыту</a:t>
            </a:r>
            <a:endParaRPr lang="en-US" sz="3900" dirty="0"/>
          </a:p>
        </p:txBody>
      </p:sp>
      <p:sp>
        <p:nvSpPr>
          <p:cNvPr id="3" name="Text 1"/>
          <p:cNvSpPr/>
          <p:nvPr/>
        </p:nvSpPr>
        <p:spPr>
          <a:xfrm>
            <a:off x="2236827" y="3459837"/>
            <a:ext cx="2597468"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Бастапқы оқыту</a:t>
            </a:r>
            <a:endParaRPr lang="en-US" sz="1950" dirty="0"/>
          </a:p>
        </p:txBody>
      </p:sp>
      <p:sp>
        <p:nvSpPr>
          <p:cNvPr id="4" name="Text 2"/>
          <p:cNvSpPr/>
          <p:nvPr/>
        </p:nvSpPr>
        <p:spPr>
          <a:xfrm>
            <a:off x="793790" y="3889058"/>
            <a:ext cx="4040505" cy="635079"/>
          </a:xfrm>
          <a:prstGeom prst="rect">
            <a:avLst/>
          </a:prstGeom>
          <a:noFill/>
          <a:ln/>
        </p:spPr>
        <p:txBody>
          <a:bodyPr wrap="squar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Жаңа қызметкерлерге базалық қауіпсіздік ережелері</a:t>
            </a:r>
            <a:endParaRPr lang="en-US" sz="1550" dirty="0"/>
          </a:p>
        </p:txBody>
      </p:sp>
      <p:pic>
        <p:nvPicPr>
          <p:cNvPr id="5" name="Image 0" descr="preencoded.png"/>
          <p:cNvPicPr>
            <a:picLocks noChangeAspect="1"/>
          </p:cNvPicPr>
          <p:nvPr/>
        </p:nvPicPr>
        <p:blipFill>
          <a:blip r:embed="rId3"/>
          <a:stretch>
            <a:fillRect/>
          </a:stretch>
        </p:blipFill>
        <p:spPr>
          <a:xfrm>
            <a:off x="5032653" y="3330416"/>
            <a:ext cx="4564975" cy="4564975"/>
          </a:xfrm>
          <a:prstGeom prst="rect">
            <a:avLst/>
          </a:prstGeom>
        </p:spPr>
      </p:pic>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7434" y="3963888"/>
            <a:ext cx="296942" cy="296942"/>
          </a:xfrm>
          <a:prstGeom prst="rect">
            <a:avLst/>
          </a:prstGeom>
        </p:spPr>
      </p:pic>
      <p:sp>
        <p:nvSpPr>
          <p:cNvPr id="7" name="Text 3"/>
          <p:cNvSpPr/>
          <p:nvPr/>
        </p:nvSpPr>
        <p:spPr>
          <a:xfrm>
            <a:off x="9795986" y="3459837"/>
            <a:ext cx="321778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Тұрақты тренингтер</a:t>
            </a:r>
            <a:endParaRPr lang="en-US" sz="1950" dirty="0"/>
          </a:p>
        </p:txBody>
      </p:sp>
      <p:sp>
        <p:nvSpPr>
          <p:cNvPr id="8" name="Text 4"/>
          <p:cNvSpPr/>
          <p:nvPr/>
        </p:nvSpPr>
        <p:spPr>
          <a:xfrm>
            <a:off x="9795986" y="3889058"/>
            <a:ext cx="404062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Жылына кемінде 2-3 рет қауіпсіздік бойынша оқу</a:t>
            </a:r>
            <a:endParaRPr lang="en-US" sz="1550" dirty="0"/>
          </a:p>
        </p:txBody>
      </p:sp>
      <p:pic>
        <p:nvPicPr>
          <p:cNvPr id="9" name="Image 2" descr="preencoded.png"/>
          <p:cNvPicPr>
            <a:picLocks noChangeAspect="1"/>
          </p:cNvPicPr>
          <p:nvPr/>
        </p:nvPicPr>
        <p:blipFill>
          <a:blip r:embed="rId5"/>
          <a:stretch>
            <a:fillRect/>
          </a:stretch>
        </p:blipFill>
        <p:spPr>
          <a:xfrm>
            <a:off x="5032653" y="3330416"/>
            <a:ext cx="4564975" cy="4564975"/>
          </a:xfrm>
          <a:prstGeom prst="rect">
            <a:avLst/>
          </a:prstGeom>
        </p:spPr>
      </p:pic>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91440" y="4238565"/>
            <a:ext cx="296942" cy="296942"/>
          </a:xfrm>
          <a:prstGeom prst="rect">
            <a:avLst/>
          </a:prstGeom>
        </p:spPr>
      </p:pic>
      <p:sp>
        <p:nvSpPr>
          <p:cNvPr id="11" name="Text 5"/>
          <p:cNvSpPr/>
          <p:nvPr/>
        </p:nvSpPr>
        <p:spPr>
          <a:xfrm>
            <a:off x="9994463" y="5084326"/>
            <a:ext cx="3842147"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Фишинг симуляциялары</a:t>
            </a:r>
            <a:endParaRPr lang="en-US" sz="1950" dirty="0"/>
          </a:p>
        </p:txBody>
      </p:sp>
      <p:sp>
        <p:nvSpPr>
          <p:cNvPr id="12" name="Text 6"/>
          <p:cNvSpPr/>
          <p:nvPr/>
        </p:nvSpPr>
        <p:spPr>
          <a:xfrm>
            <a:off x="9994463" y="5823704"/>
            <a:ext cx="3842147"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Қызметкерлердің дайындығын тексеру</a:t>
            </a:r>
            <a:endParaRPr lang="en-US" sz="1550" dirty="0"/>
          </a:p>
        </p:txBody>
      </p:sp>
      <p:pic>
        <p:nvPicPr>
          <p:cNvPr id="13" name="Image 4" descr="preencoded.png"/>
          <p:cNvPicPr>
            <a:picLocks noChangeAspect="1"/>
          </p:cNvPicPr>
          <p:nvPr/>
        </p:nvPicPr>
        <p:blipFill>
          <a:blip r:embed="rId7"/>
          <a:stretch>
            <a:fillRect/>
          </a:stretch>
        </p:blipFill>
        <p:spPr>
          <a:xfrm>
            <a:off x="5032653" y="3330416"/>
            <a:ext cx="4564975" cy="4564975"/>
          </a:xfrm>
          <a:prstGeom prst="rect">
            <a:avLst/>
          </a:prstGeom>
        </p:spPr>
      </p:pic>
      <p:pic>
        <p:nvPicPr>
          <p:cNvPr id="1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740557" y="5738991"/>
            <a:ext cx="296942" cy="296942"/>
          </a:xfrm>
          <a:prstGeom prst="rect">
            <a:avLst/>
          </a:prstGeom>
        </p:spPr>
      </p:pic>
      <p:sp>
        <p:nvSpPr>
          <p:cNvPr id="15" name="Text 7"/>
          <p:cNvSpPr/>
          <p:nvPr/>
        </p:nvSpPr>
        <p:spPr>
          <a:xfrm>
            <a:off x="9795986" y="6705243"/>
            <a:ext cx="4040624"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Хабардарлық науқандары</a:t>
            </a:r>
            <a:endParaRPr lang="en-US" sz="1950" dirty="0"/>
          </a:p>
        </p:txBody>
      </p:sp>
      <p:sp>
        <p:nvSpPr>
          <p:cNvPr id="16" name="Text 8"/>
          <p:cNvSpPr/>
          <p:nvPr/>
        </p:nvSpPr>
        <p:spPr>
          <a:xfrm>
            <a:off x="9795986" y="7444621"/>
            <a:ext cx="4040624"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Плакаттар, хабарламалар, кеңестер</a:t>
            </a:r>
            <a:endParaRPr lang="en-US" sz="1550" dirty="0"/>
          </a:p>
        </p:txBody>
      </p:sp>
      <p:pic>
        <p:nvPicPr>
          <p:cNvPr id="17" name="Image 6" descr="preencoded.png"/>
          <p:cNvPicPr>
            <a:picLocks noChangeAspect="1"/>
          </p:cNvPicPr>
          <p:nvPr/>
        </p:nvPicPr>
        <p:blipFill>
          <a:blip r:embed="rId9"/>
          <a:stretch>
            <a:fillRect/>
          </a:stretch>
        </p:blipFill>
        <p:spPr>
          <a:xfrm>
            <a:off x="5032653" y="3330416"/>
            <a:ext cx="4564975" cy="4564975"/>
          </a:xfrm>
          <a:prstGeom prst="rect">
            <a:avLst/>
          </a:prstGeom>
        </p:spPr>
      </p:pic>
      <p:pic>
        <p:nvPicPr>
          <p:cNvPr id="18"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715667" y="6964740"/>
            <a:ext cx="296942" cy="296942"/>
          </a:xfrm>
          <a:prstGeom prst="rect">
            <a:avLst/>
          </a:prstGeom>
        </p:spPr>
      </p:pic>
      <p:sp>
        <p:nvSpPr>
          <p:cNvPr id="19" name="Text 9"/>
          <p:cNvSpPr/>
          <p:nvPr/>
        </p:nvSpPr>
        <p:spPr>
          <a:xfrm>
            <a:off x="2221944" y="6701552"/>
            <a:ext cx="2612350"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Сертификаттау</a:t>
            </a:r>
            <a:endParaRPr lang="en-US" sz="1950" dirty="0"/>
          </a:p>
        </p:txBody>
      </p:sp>
      <p:sp>
        <p:nvSpPr>
          <p:cNvPr id="20" name="Text 10"/>
          <p:cNvSpPr/>
          <p:nvPr/>
        </p:nvSpPr>
        <p:spPr>
          <a:xfrm>
            <a:off x="793790" y="7130772"/>
            <a:ext cx="4040505" cy="635079"/>
          </a:xfrm>
          <a:prstGeom prst="rect">
            <a:avLst/>
          </a:prstGeom>
          <a:noFill/>
          <a:ln/>
        </p:spPr>
        <p:txBody>
          <a:bodyPr wrap="squar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Маңызды позициялардағы қызметкерлерді сертификаттау</a:t>
            </a:r>
            <a:endParaRPr lang="en-US" sz="1550" dirty="0"/>
          </a:p>
        </p:txBody>
      </p:sp>
      <p:pic>
        <p:nvPicPr>
          <p:cNvPr id="21" name="Image 8" descr="preencoded.png"/>
          <p:cNvPicPr>
            <a:picLocks noChangeAspect="1"/>
          </p:cNvPicPr>
          <p:nvPr/>
        </p:nvPicPr>
        <p:blipFill>
          <a:blip r:embed="rId11"/>
          <a:stretch>
            <a:fillRect/>
          </a:stretch>
        </p:blipFill>
        <p:spPr>
          <a:xfrm>
            <a:off x="5032653" y="3330416"/>
            <a:ext cx="4564975" cy="4564975"/>
          </a:xfrm>
          <a:prstGeom prst="rect">
            <a:avLst/>
          </a:prstGeom>
        </p:spPr>
      </p:pic>
      <p:pic>
        <p:nvPicPr>
          <p:cNvPr id="22" name="Image 9" descr="preencoded.png"/>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141660" y="6690062"/>
            <a:ext cx="296942" cy="296942"/>
          </a:xfrm>
          <a:prstGeom prst="rect">
            <a:avLst/>
          </a:prstGeom>
        </p:spPr>
      </p:pic>
      <p:sp>
        <p:nvSpPr>
          <p:cNvPr id="23" name="Text 11"/>
          <p:cNvSpPr/>
          <p:nvPr/>
        </p:nvSpPr>
        <p:spPr>
          <a:xfrm>
            <a:off x="2154912" y="5080635"/>
            <a:ext cx="2480905"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Кері байланыс</a:t>
            </a:r>
            <a:endParaRPr lang="en-US" sz="1950" dirty="0"/>
          </a:p>
        </p:txBody>
      </p:sp>
      <p:sp>
        <p:nvSpPr>
          <p:cNvPr id="24" name="Text 12"/>
          <p:cNvSpPr/>
          <p:nvPr/>
        </p:nvSpPr>
        <p:spPr>
          <a:xfrm>
            <a:off x="793790" y="5509855"/>
            <a:ext cx="3842028" cy="635079"/>
          </a:xfrm>
          <a:prstGeom prst="rect">
            <a:avLst/>
          </a:prstGeom>
          <a:noFill/>
          <a:ln/>
        </p:spPr>
        <p:txBody>
          <a:bodyPr wrap="squar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Қызметкерлерден ұсыныстар алу және өңдеу</a:t>
            </a:r>
            <a:endParaRPr lang="en-US" sz="1550" dirty="0"/>
          </a:p>
        </p:txBody>
      </p:sp>
      <p:pic>
        <p:nvPicPr>
          <p:cNvPr id="25" name="Image 10" descr="preencoded.png"/>
          <p:cNvPicPr>
            <a:picLocks noChangeAspect="1"/>
          </p:cNvPicPr>
          <p:nvPr/>
        </p:nvPicPr>
        <p:blipFill>
          <a:blip r:embed="rId13"/>
          <a:stretch>
            <a:fillRect/>
          </a:stretch>
        </p:blipFill>
        <p:spPr>
          <a:xfrm>
            <a:off x="5032653" y="3330416"/>
            <a:ext cx="4564975" cy="4564975"/>
          </a:xfrm>
          <a:prstGeom prst="rect">
            <a:avLst/>
          </a:prstGeom>
        </p:spPr>
      </p:pic>
      <p:pic>
        <p:nvPicPr>
          <p:cNvPr id="26" name="Image 11" descr="preencoded.png"/>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5592544" y="5189637"/>
            <a:ext cx="296942" cy="296942"/>
          </a:xfrm>
          <a:prstGeom prst="rect">
            <a:avLst/>
          </a:prstGeom>
        </p:spPr>
      </p:pic>
      <p:sp>
        <p:nvSpPr>
          <p:cNvPr id="27" name="Shape 13"/>
          <p:cNvSpPr/>
          <p:nvPr/>
        </p:nvSpPr>
        <p:spPr>
          <a:xfrm>
            <a:off x="793790" y="8118634"/>
            <a:ext cx="13042821" cy="1160740"/>
          </a:xfrm>
          <a:prstGeom prst="roundRect">
            <a:avLst>
              <a:gd name="adj" fmla="val 7182"/>
            </a:avLst>
          </a:prstGeom>
          <a:solidFill>
            <a:srgbClr val="C1F1E5"/>
          </a:solidFill>
          <a:ln/>
        </p:spPr>
        <p:txBody>
          <a:bodyPr/>
          <a:lstStyle/>
          <a:p>
            <a:endParaRPr lang="ru-RU"/>
          </a:p>
        </p:txBody>
      </p:sp>
      <p:pic>
        <p:nvPicPr>
          <p:cNvPr id="28" name="Image 12" descr="preencoded.png"/>
          <p:cNvPicPr>
            <a:picLocks noChangeAspect="1"/>
          </p:cNvPicPr>
          <p:nvPr/>
        </p:nvPicPr>
        <p:blipFill>
          <a:blip r:embed="rId15"/>
          <a:stretch>
            <a:fillRect/>
          </a:stretch>
        </p:blipFill>
        <p:spPr>
          <a:xfrm>
            <a:off x="992148" y="8421529"/>
            <a:ext cx="248007" cy="198358"/>
          </a:xfrm>
          <a:prstGeom prst="rect">
            <a:avLst/>
          </a:prstGeom>
        </p:spPr>
      </p:pic>
      <p:sp>
        <p:nvSpPr>
          <p:cNvPr id="29" name="Text 14"/>
          <p:cNvSpPr/>
          <p:nvPr/>
        </p:nvSpPr>
        <p:spPr>
          <a:xfrm>
            <a:off x="1438513" y="8366522"/>
            <a:ext cx="12199739" cy="635079"/>
          </a:xfrm>
          <a:prstGeom prst="rect">
            <a:avLst/>
          </a:prstGeom>
          <a:noFill/>
          <a:ln/>
        </p:spPr>
        <p:txBody>
          <a:bodyPr wrap="square" lIns="0" tIns="0" rIns="0" bIns="0" rtlCol="0" anchor="t"/>
          <a:lstStyle/>
          <a:p>
            <a:pPr marL="0" indent="0" algn="l">
              <a:lnSpc>
                <a:spcPts val="2500"/>
              </a:lnSpc>
              <a:buNone/>
            </a:pPr>
            <a:r>
              <a:rPr lang="en-US" sz="1550" b="1" dirty="0">
                <a:solidFill>
                  <a:srgbClr val="000000"/>
                </a:solidFill>
                <a:latin typeface="Open Sans" pitchFamily="34" charset="0"/>
                <a:ea typeface="Open Sans" pitchFamily="34" charset="-122"/>
                <a:cs typeface="Open Sans" pitchFamily="34" charset="-120"/>
              </a:rPr>
              <a:t>Маңызды:</a:t>
            </a:r>
            <a:r>
              <a:rPr lang="en-US" sz="1550" dirty="0">
                <a:solidFill>
                  <a:srgbClr val="000000"/>
                </a:solidFill>
                <a:latin typeface="Open Sans" pitchFamily="34" charset="0"/>
                <a:ea typeface="Open Sans" pitchFamily="34" charset="-122"/>
                <a:cs typeface="Open Sans" pitchFamily="34" charset="-120"/>
              </a:rPr>
              <a:t> Қауіпсіздік ережелерін тек түсіндіру жеткіліксіз – оларды қызметкерлердің күнделікті мінез-құлқына айналдыру керек. Қауіпсіздік мәдениеті ұйымның корпоративтік мәдениетінің ажырамас бөлігі болуы тиіс.</a:t>
            </a:r>
            <a:endParaRPr lang="en-US" sz="15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839391"/>
            <a:ext cx="7556421" cy="1581269"/>
          </a:xfrm>
          <a:prstGeom prst="rect">
            <a:avLst/>
          </a:prstGeom>
          <a:noFill/>
          <a:ln/>
        </p:spPr>
        <p:txBody>
          <a:bodyPr wrap="square" lIns="0" tIns="0" rIns="0" bIns="0" rtlCol="0" anchor="t"/>
          <a:lstStyle/>
          <a:p>
            <a:pPr marL="0" indent="0" algn="l">
              <a:lnSpc>
                <a:spcPts val="4150"/>
              </a:lnSpc>
              <a:buNone/>
            </a:pPr>
            <a:r>
              <a:rPr lang="en-US" sz="3300" b="1" dirty="0">
                <a:solidFill>
                  <a:srgbClr val="333F70"/>
                </a:solidFill>
                <a:latin typeface="Unbounded Bold" pitchFamily="34" charset="0"/>
                <a:ea typeface="Unbounded Bold" pitchFamily="34" charset="-122"/>
                <a:cs typeface="Unbounded Bold" pitchFamily="34" charset="-120"/>
              </a:rPr>
              <a:t>Қауіптерге қарсы инновациялық технологияларды енгізу</a:t>
            </a:r>
            <a:endParaRPr lang="en-US" sz="3300" dirty="0"/>
          </a:p>
        </p:txBody>
      </p:sp>
      <p:sp>
        <p:nvSpPr>
          <p:cNvPr id="4" name="Text 1"/>
          <p:cNvSpPr/>
          <p:nvPr/>
        </p:nvSpPr>
        <p:spPr>
          <a:xfrm>
            <a:off x="6280190" y="2779038"/>
            <a:ext cx="3572470" cy="632460"/>
          </a:xfrm>
          <a:prstGeom prst="rect">
            <a:avLst/>
          </a:prstGeom>
          <a:noFill/>
          <a:ln/>
        </p:spPr>
        <p:txBody>
          <a:bodyPr wrap="square" lIns="0" tIns="0" rIns="0" bIns="0" rtlCol="0" anchor="t"/>
          <a:lstStyle/>
          <a:p>
            <a:pPr marL="0" indent="0" algn="l">
              <a:lnSpc>
                <a:spcPts val="2450"/>
              </a:lnSpc>
              <a:buNone/>
            </a:pPr>
            <a:r>
              <a:rPr lang="en-US" sz="1950" b="1" dirty="0">
                <a:solidFill>
                  <a:srgbClr val="333F70"/>
                </a:solidFill>
                <a:latin typeface="Unbounded Bold" pitchFamily="34" charset="0"/>
                <a:ea typeface="Unbounded Bold" pitchFamily="34" charset="-122"/>
                <a:cs typeface="Unbounded Bold" pitchFamily="34" charset="-120"/>
              </a:rPr>
              <a:t>Криптографияның жаңа әдістері</a:t>
            </a:r>
            <a:endParaRPr lang="en-US" sz="1950" dirty="0"/>
          </a:p>
        </p:txBody>
      </p:sp>
      <p:sp>
        <p:nvSpPr>
          <p:cNvPr id="5" name="Text 2"/>
          <p:cNvSpPr/>
          <p:nvPr/>
        </p:nvSpPr>
        <p:spPr>
          <a:xfrm>
            <a:off x="6280190" y="3572708"/>
            <a:ext cx="168593" cy="210860"/>
          </a:xfrm>
          <a:prstGeom prst="rect">
            <a:avLst/>
          </a:prstGeom>
          <a:noFill/>
          <a:ln/>
        </p:spPr>
        <p:txBody>
          <a:bodyPr wrap="none" lIns="0" tIns="0" rIns="0" bIns="0" rtlCol="0" anchor="t"/>
          <a:lstStyle/>
          <a:p>
            <a:pPr marL="0" indent="0" algn="l">
              <a:lnSpc>
                <a:spcPts val="1950"/>
              </a:lnSpc>
              <a:buNone/>
            </a:pPr>
            <a:r>
              <a:rPr lang="en-US" sz="1300" dirty="0">
                <a:solidFill>
                  <a:srgbClr val="333F70"/>
                </a:solidFill>
                <a:latin typeface="Unbounded Light" pitchFamily="34" charset="0"/>
                <a:ea typeface="Unbounded Light" pitchFamily="34" charset="-122"/>
                <a:cs typeface="Unbounded Light" pitchFamily="34" charset="-120"/>
              </a:rPr>
              <a:t>01</a:t>
            </a:r>
            <a:endParaRPr lang="en-US" sz="1300" dirty="0"/>
          </a:p>
        </p:txBody>
      </p:sp>
      <p:sp>
        <p:nvSpPr>
          <p:cNvPr id="6" name="Shape 3"/>
          <p:cNvSpPr/>
          <p:nvPr/>
        </p:nvSpPr>
        <p:spPr>
          <a:xfrm>
            <a:off x="6280190" y="3836551"/>
            <a:ext cx="3572470" cy="22860"/>
          </a:xfrm>
          <a:prstGeom prst="rect">
            <a:avLst/>
          </a:prstGeom>
          <a:solidFill>
            <a:srgbClr val="26A688"/>
          </a:solidFill>
          <a:ln/>
        </p:spPr>
        <p:txBody>
          <a:bodyPr/>
          <a:lstStyle/>
          <a:p>
            <a:endParaRPr lang="ru-RU"/>
          </a:p>
        </p:txBody>
      </p:sp>
      <p:sp>
        <p:nvSpPr>
          <p:cNvPr id="7" name="Text 4"/>
          <p:cNvSpPr/>
          <p:nvPr/>
        </p:nvSpPr>
        <p:spPr>
          <a:xfrm>
            <a:off x="6280190" y="3966567"/>
            <a:ext cx="3572470" cy="526971"/>
          </a:xfrm>
          <a:prstGeom prst="rect">
            <a:avLst/>
          </a:prstGeom>
          <a:noFill/>
          <a:ln/>
        </p:spPr>
        <p:txBody>
          <a:bodyPr wrap="square" lIns="0" tIns="0" rIns="0" bIns="0" rtlCol="0" anchor="t"/>
          <a:lstStyle/>
          <a:p>
            <a:pPr marL="0" indent="0" algn="l">
              <a:lnSpc>
                <a:spcPts val="2050"/>
              </a:lnSpc>
              <a:buNone/>
            </a:pPr>
            <a:r>
              <a:rPr lang="en-US" sz="1650" b="1" dirty="0">
                <a:solidFill>
                  <a:srgbClr val="333F70"/>
                </a:solidFill>
                <a:latin typeface="Unbounded Bold" pitchFamily="34" charset="0"/>
                <a:ea typeface="Unbounded Bold" pitchFamily="34" charset="-122"/>
                <a:cs typeface="Unbounded Bold" pitchFamily="34" charset="-120"/>
              </a:rPr>
              <a:t>Посткванттық криптография</a:t>
            </a:r>
            <a:endParaRPr lang="en-US" sz="1650" dirty="0"/>
          </a:p>
        </p:txBody>
      </p:sp>
      <p:sp>
        <p:nvSpPr>
          <p:cNvPr id="8" name="Text 5"/>
          <p:cNvSpPr/>
          <p:nvPr/>
        </p:nvSpPr>
        <p:spPr>
          <a:xfrm>
            <a:off x="6280190" y="4636889"/>
            <a:ext cx="3572470" cy="499348"/>
          </a:xfrm>
          <a:prstGeom prst="rect">
            <a:avLst/>
          </a:prstGeom>
          <a:noFill/>
          <a:ln/>
        </p:spPr>
        <p:txBody>
          <a:bodyPr wrap="square" lIns="0" tIns="0" rIns="0" bIns="0" rtlCol="0" anchor="t"/>
          <a:lstStyle/>
          <a:p>
            <a:pPr marL="0" indent="0" algn="l">
              <a:lnSpc>
                <a:spcPts val="1950"/>
              </a:lnSpc>
              <a:buNone/>
            </a:pPr>
            <a:r>
              <a:rPr lang="en-US" sz="1300" dirty="0">
                <a:solidFill>
                  <a:srgbClr val="333F70"/>
                </a:solidFill>
                <a:latin typeface="Open Sans" pitchFamily="34" charset="0"/>
                <a:ea typeface="Open Sans" pitchFamily="34" charset="-122"/>
                <a:cs typeface="Open Sans" pitchFamily="34" charset="-120"/>
              </a:rPr>
              <a:t>Кванттық компьютерлерге төзімді шифрлау алгоритмдері</a:t>
            </a:r>
            <a:endParaRPr lang="en-US" sz="1300" dirty="0"/>
          </a:p>
        </p:txBody>
      </p:sp>
      <p:sp>
        <p:nvSpPr>
          <p:cNvPr id="9" name="Text 6"/>
          <p:cNvSpPr/>
          <p:nvPr/>
        </p:nvSpPr>
        <p:spPr>
          <a:xfrm>
            <a:off x="6280190" y="5406033"/>
            <a:ext cx="168593" cy="210860"/>
          </a:xfrm>
          <a:prstGeom prst="rect">
            <a:avLst/>
          </a:prstGeom>
          <a:noFill/>
          <a:ln/>
        </p:spPr>
        <p:txBody>
          <a:bodyPr wrap="none" lIns="0" tIns="0" rIns="0" bIns="0" rtlCol="0" anchor="t"/>
          <a:lstStyle/>
          <a:p>
            <a:pPr marL="0" indent="0" algn="l">
              <a:lnSpc>
                <a:spcPts val="1950"/>
              </a:lnSpc>
              <a:buNone/>
            </a:pPr>
            <a:r>
              <a:rPr lang="en-US" sz="1300" dirty="0">
                <a:solidFill>
                  <a:srgbClr val="333F70"/>
                </a:solidFill>
                <a:latin typeface="Unbounded Light" pitchFamily="34" charset="0"/>
                <a:ea typeface="Unbounded Light" pitchFamily="34" charset="-122"/>
                <a:cs typeface="Unbounded Light" pitchFamily="34" charset="-120"/>
              </a:rPr>
              <a:t>02</a:t>
            </a:r>
            <a:endParaRPr lang="en-US" sz="1300" dirty="0"/>
          </a:p>
        </p:txBody>
      </p:sp>
      <p:sp>
        <p:nvSpPr>
          <p:cNvPr id="10" name="Shape 7"/>
          <p:cNvSpPr/>
          <p:nvPr/>
        </p:nvSpPr>
        <p:spPr>
          <a:xfrm>
            <a:off x="6280190" y="5669875"/>
            <a:ext cx="3572470" cy="22860"/>
          </a:xfrm>
          <a:prstGeom prst="rect">
            <a:avLst/>
          </a:prstGeom>
          <a:solidFill>
            <a:srgbClr val="26A688"/>
          </a:solidFill>
          <a:ln/>
        </p:spPr>
        <p:txBody>
          <a:bodyPr/>
          <a:lstStyle/>
          <a:p>
            <a:endParaRPr lang="ru-RU"/>
          </a:p>
        </p:txBody>
      </p:sp>
      <p:sp>
        <p:nvSpPr>
          <p:cNvPr id="11" name="Text 8"/>
          <p:cNvSpPr/>
          <p:nvPr/>
        </p:nvSpPr>
        <p:spPr>
          <a:xfrm>
            <a:off x="6280190" y="5799892"/>
            <a:ext cx="3399353" cy="263485"/>
          </a:xfrm>
          <a:prstGeom prst="rect">
            <a:avLst/>
          </a:prstGeom>
          <a:noFill/>
          <a:ln/>
        </p:spPr>
        <p:txBody>
          <a:bodyPr wrap="none" lIns="0" tIns="0" rIns="0" bIns="0" rtlCol="0" anchor="t"/>
          <a:lstStyle/>
          <a:p>
            <a:pPr marL="0" indent="0" algn="l">
              <a:lnSpc>
                <a:spcPts val="2050"/>
              </a:lnSpc>
              <a:buNone/>
            </a:pPr>
            <a:r>
              <a:rPr lang="en-US" sz="1650" b="1" dirty="0">
                <a:solidFill>
                  <a:srgbClr val="333F70"/>
                </a:solidFill>
                <a:latin typeface="Unbounded Bold" pitchFamily="34" charset="0"/>
                <a:ea typeface="Unbounded Bold" pitchFamily="34" charset="-122"/>
                <a:cs typeface="Unbounded Bold" pitchFamily="34" charset="-120"/>
              </a:rPr>
              <a:t>Гомоморфтық шифрлау</a:t>
            </a:r>
            <a:endParaRPr lang="en-US" sz="1650" dirty="0"/>
          </a:p>
        </p:txBody>
      </p:sp>
      <p:sp>
        <p:nvSpPr>
          <p:cNvPr id="12" name="Text 9"/>
          <p:cNvSpPr/>
          <p:nvPr/>
        </p:nvSpPr>
        <p:spPr>
          <a:xfrm>
            <a:off x="6280190" y="6206728"/>
            <a:ext cx="3572470" cy="499348"/>
          </a:xfrm>
          <a:prstGeom prst="rect">
            <a:avLst/>
          </a:prstGeom>
          <a:noFill/>
          <a:ln/>
        </p:spPr>
        <p:txBody>
          <a:bodyPr wrap="square" lIns="0" tIns="0" rIns="0" bIns="0" rtlCol="0" anchor="t"/>
          <a:lstStyle/>
          <a:p>
            <a:pPr marL="0" indent="0" algn="l">
              <a:lnSpc>
                <a:spcPts val="1950"/>
              </a:lnSpc>
              <a:buNone/>
            </a:pPr>
            <a:r>
              <a:rPr lang="en-US" sz="1300" dirty="0">
                <a:solidFill>
                  <a:srgbClr val="333F70"/>
                </a:solidFill>
                <a:latin typeface="Open Sans" pitchFamily="34" charset="0"/>
                <a:ea typeface="Open Sans" pitchFamily="34" charset="-122"/>
                <a:cs typeface="Open Sans" pitchFamily="34" charset="-120"/>
              </a:rPr>
              <a:t>Деректерді дешифрлемей өңдеуге мүмкіндік беретін технология</a:t>
            </a:r>
            <a:endParaRPr lang="en-US" sz="1300" dirty="0"/>
          </a:p>
        </p:txBody>
      </p:sp>
      <p:sp>
        <p:nvSpPr>
          <p:cNvPr id="13" name="Text 10"/>
          <p:cNvSpPr/>
          <p:nvPr/>
        </p:nvSpPr>
        <p:spPr>
          <a:xfrm>
            <a:off x="6280190" y="6975872"/>
            <a:ext cx="168593" cy="210860"/>
          </a:xfrm>
          <a:prstGeom prst="rect">
            <a:avLst/>
          </a:prstGeom>
          <a:noFill/>
          <a:ln/>
        </p:spPr>
        <p:txBody>
          <a:bodyPr wrap="none" lIns="0" tIns="0" rIns="0" bIns="0" rtlCol="0" anchor="t"/>
          <a:lstStyle/>
          <a:p>
            <a:pPr marL="0" indent="0" algn="l">
              <a:lnSpc>
                <a:spcPts val="1950"/>
              </a:lnSpc>
              <a:buNone/>
            </a:pPr>
            <a:r>
              <a:rPr lang="en-US" sz="1300" dirty="0">
                <a:solidFill>
                  <a:srgbClr val="333F70"/>
                </a:solidFill>
                <a:latin typeface="Unbounded Light" pitchFamily="34" charset="0"/>
                <a:ea typeface="Unbounded Light" pitchFamily="34" charset="-122"/>
                <a:cs typeface="Unbounded Light" pitchFamily="34" charset="-120"/>
              </a:rPr>
              <a:t>03</a:t>
            </a:r>
            <a:endParaRPr lang="en-US" sz="1300" dirty="0"/>
          </a:p>
        </p:txBody>
      </p:sp>
      <p:sp>
        <p:nvSpPr>
          <p:cNvPr id="14" name="Shape 11"/>
          <p:cNvSpPr/>
          <p:nvPr/>
        </p:nvSpPr>
        <p:spPr>
          <a:xfrm>
            <a:off x="6280190" y="7239714"/>
            <a:ext cx="3572470" cy="22860"/>
          </a:xfrm>
          <a:prstGeom prst="rect">
            <a:avLst/>
          </a:prstGeom>
          <a:solidFill>
            <a:srgbClr val="26A688"/>
          </a:solidFill>
          <a:ln/>
        </p:spPr>
        <p:txBody>
          <a:bodyPr/>
          <a:lstStyle/>
          <a:p>
            <a:endParaRPr lang="ru-RU"/>
          </a:p>
        </p:txBody>
      </p:sp>
      <p:sp>
        <p:nvSpPr>
          <p:cNvPr id="15" name="Text 12"/>
          <p:cNvSpPr/>
          <p:nvPr/>
        </p:nvSpPr>
        <p:spPr>
          <a:xfrm>
            <a:off x="6280190" y="7369731"/>
            <a:ext cx="3399711" cy="263485"/>
          </a:xfrm>
          <a:prstGeom prst="rect">
            <a:avLst/>
          </a:prstGeom>
          <a:noFill/>
          <a:ln/>
        </p:spPr>
        <p:txBody>
          <a:bodyPr wrap="none" lIns="0" tIns="0" rIns="0" bIns="0" rtlCol="0" anchor="t"/>
          <a:lstStyle/>
          <a:p>
            <a:pPr marL="0" indent="0" algn="l">
              <a:lnSpc>
                <a:spcPts val="2050"/>
              </a:lnSpc>
              <a:buNone/>
            </a:pPr>
            <a:r>
              <a:rPr lang="en-US" sz="1650" b="1" dirty="0">
                <a:solidFill>
                  <a:srgbClr val="333F70"/>
                </a:solidFill>
                <a:latin typeface="Unbounded Bold" pitchFamily="34" charset="0"/>
                <a:ea typeface="Unbounded Bold" pitchFamily="34" charset="-122"/>
                <a:cs typeface="Unbounded Bold" pitchFamily="34" charset="-120"/>
              </a:rPr>
              <a:t>Blockchain қолданулары</a:t>
            </a:r>
            <a:endParaRPr lang="en-US" sz="1650" dirty="0"/>
          </a:p>
        </p:txBody>
      </p:sp>
      <p:sp>
        <p:nvSpPr>
          <p:cNvPr id="16" name="Text 13"/>
          <p:cNvSpPr/>
          <p:nvPr/>
        </p:nvSpPr>
        <p:spPr>
          <a:xfrm>
            <a:off x="6280190" y="7776567"/>
            <a:ext cx="3572470" cy="499348"/>
          </a:xfrm>
          <a:prstGeom prst="rect">
            <a:avLst/>
          </a:prstGeom>
          <a:noFill/>
          <a:ln/>
        </p:spPr>
        <p:txBody>
          <a:bodyPr wrap="square" lIns="0" tIns="0" rIns="0" bIns="0" rtlCol="0" anchor="t"/>
          <a:lstStyle/>
          <a:p>
            <a:pPr marL="0" indent="0" algn="l">
              <a:lnSpc>
                <a:spcPts val="1950"/>
              </a:lnSpc>
              <a:buNone/>
            </a:pPr>
            <a:r>
              <a:rPr lang="en-US" sz="1300" dirty="0">
                <a:solidFill>
                  <a:srgbClr val="333F70"/>
                </a:solidFill>
                <a:latin typeface="Open Sans" pitchFamily="34" charset="0"/>
                <a:ea typeface="Open Sans" pitchFamily="34" charset="-122"/>
                <a:cs typeface="Open Sans" pitchFamily="34" charset="-120"/>
              </a:rPr>
              <a:t>Деректердің тұтастығын қамтамасыз ету және өзгертпеу</a:t>
            </a:r>
            <a:endParaRPr lang="en-US" sz="1300" dirty="0"/>
          </a:p>
        </p:txBody>
      </p:sp>
      <p:sp>
        <p:nvSpPr>
          <p:cNvPr id="17" name="Text 14"/>
          <p:cNvSpPr/>
          <p:nvPr/>
        </p:nvSpPr>
        <p:spPr>
          <a:xfrm>
            <a:off x="6280190" y="8545711"/>
            <a:ext cx="168593" cy="210860"/>
          </a:xfrm>
          <a:prstGeom prst="rect">
            <a:avLst/>
          </a:prstGeom>
          <a:noFill/>
          <a:ln/>
        </p:spPr>
        <p:txBody>
          <a:bodyPr wrap="none" lIns="0" tIns="0" rIns="0" bIns="0" rtlCol="0" anchor="t"/>
          <a:lstStyle/>
          <a:p>
            <a:pPr marL="0" indent="0" algn="l">
              <a:lnSpc>
                <a:spcPts val="1950"/>
              </a:lnSpc>
              <a:buNone/>
            </a:pPr>
            <a:r>
              <a:rPr lang="en-US" sz="1300" dirty="0">
                <a:solidFill>
                  <a:srgbClr val="333F70"/>
                </a:solidFill>
                <a:latin typeface="Unbounded Light" pitchFamily="34" charset="0"/>
                <a:ea typeface="Unbounded Light" pitchFamily="34" charset="-122"/>
                <a:cs typeface="Unbounded Light" pitchFamily="34" charset="-120"/>
              </a:rPr>
              <a:t>04</a:t>
            </a:r>
            <a:endParaRPr lang="en-US" sz="1300" dirty="0"/>
          </a:p>
        </p:txBody>
      </p:sp>
      <p:sp>
        <p:nvSpPr>
          <p:cNvPr id="18" name="Shape 15"/>
          <p:cNvSpPr/>
          <p:nvPr/>
        </p:nvSpPr>
        <p:spPr>
          <a:xfrm>
            <a:off x="6280190" y="8809553"/>
            <a:ext cx="3572470" cy="22860"/>
          </a:xfrm>
          <a:prstGeom prst="rect">
            <a:avLst/>
          </a:prstGeom>
          <a:solidFill>
            <a:srgbClr val="26A688"/>
          </a:solidFill>
          <a:ln/>
        </p:spPr>
        <p:txBody>
          <a:bodyPr/>
          <a:lstStyle/>
          <a:p>
            <a:endParaRPr lang="ru-RU"/>
          </a:p>
        </p:txBody>
      </p:sp>
      <p:sp>
        <p:nvSpPr>
          <p:cNvPr id="19" name="Text 16"/>
          <p:cNvSpPr/>
          <p:nvPr/>
        </p:nvSpPr>
        <p:spPr>
          <a:xfrm>
            <a:off x="6280190" y="8939570"/>
            <a:ext cx="2885122" cy="263485"/>
          </a:xfrm>
          <a:prstGeom prst="rect">
            <a:avLst/>
          </a:prstGeom>
          <a:noFill/>
          <a:ln/>
        </p:spPr>
        <p:txBody>
          <a:bodyPr wrap="none" lIns="0" tIns="0" rIns="0" bIns="0" rtlCol="0" anchor="t"/>
          <a:lstStyle/>
          <a:p>
            <a:pPr marL="0" indent="0" algn="l">
              <a:lnSpc>
                <a:spcPts val="2050"/>
              </a:lnSpc>
              <a:buNone/>
            </a:pPr>
            <a:r>
              <a:rPr lang="en-US" sz="1650" b="1" dirty="0">
                <a:solidFill>
                  <a:srgbClr val="333F70"/>
                </a:solidFill>
                <a:latin typeface="Unbounded Bold" pitchFamily="34" charset="0"/>
                <a:ea typeface="Unbounded Bold" pitchFamily="34" charset="-122"/>
                <a:cs typeface="Unbounded Bold" pitchFamily="34" charset="-120"/>
              </a:rPr>
              <a:t>Квант кілт бөлу (QKD)</a:t>
            </a:r>
            <a:endParaRPr lang="en-US" sz="1650" dirty="0"/>
          </a:p>
        </p:txBody>
      </p:sp>
      <p:sp>
        <p:nvSpPr>
          <p:cNvPr id="20" name="Text 17"/>
          <p:cNvSpPr/>
          <p:nvPr/>
        </p:nvSpPr>
        <p:spPr>
          <a:xfrm>
            <a:off x="6280190" y="9346406"/>
            <a:ext cx="3572470" cy="499348"/>
          </a:xfrm>
          <a:prstGeom prst="rect">
            <a:avLst/>
          </a:prstGeom>
          <a:noFill/>
          <a:ln/>
        </p:spPr>
        <p:txBody>
          <a:bodyPr wrap="square" lIns="0" tIns="0" rIns="0" bIns="0" rtlCol="0" anchor="t"/>
          <a:lstStyle/>
          <a:p>
            <a:pPr marL="0" indent="0" algn="l">
              <a:lnSpc>
                <a:spcPts val="1950"/>
              </a:lnSpc>
              <a:buNone/>
            </a:pPr>
            <a:r>
              <a:rPr lang="en-US" sz="1300" dirty="0">
                <a:solidFill>
                  <a:srgbClr val="333F70"/>
                </a:solidFill>
                <a:latin typeface="Open Sans" pitchFamily="34" charset="0"/>
                <a:ea typeface="Open Sans" pitchFamily="34" charset="-122"/>
                <a:cs typeface="Open Sans" pitchFamily="34" charset="-120"/>
              </a:rPr>
              <a:t>Абсолютті қауіпсіз кілттер алмасу технологиясы</a:t>
            </a:r>
            <a:endParaRPr lang="en-US" sz="1300" dirty="0"/>
          </a:p>
        </p:txBody>
      </p:sp>
      <p:sp>
        <p:nvSpPr>
          <p:cNvPr id="21" name="Text 18"/>
          <p:cNvSpPr/>
          <p:nvPr/>
        </p:nvSpPr>
        <p:spPr>
          <a:xfrm>
            <a:off x="10271760" y="2779038"/>
            <a:ext cx="3572470" cy="632460"/>
          </a:xfrm>
          <a:prstGeom prst="rect">
            <a:avLst/>
          </a:prstGeom>
          <a:noFill/>
          <a:ln/>
        </p:spPr>
        <p:txBody>
          <a:bodyPr wrap="square" lIns="0" tIns="0" rIns="0" bIns="0" rtlCol="0" anchor="t"/>
          <a:lstStyle/>
          <a:p>
            <a:pPr marL="0" indent="0" algn="l">
              <a:lnSpc>
                <a:spcPts val="2450"/>
              </a:lnSpc>
              <a:buNone/>
            </a:pPr>
            <a:r>
              <a:rPr lang="en-US" sz="1950" b="1" dirty="0">
                <a:solidFill>
                  <a:srgbClr val="333F70"/>
                </a:solidFill>
                <a:latin typeface="Unbounded Bold" pitchFamily="34" charset="0"/>
                <a:ea typeface="Unbounded Bold" pitchFamily="34" charset="-122"/>
                <a:cs typeface="Unbounded Bold" pitchFamily="34" charset="-120"/>
              </a:rPr>
              <a:t>Автоматтандырылған жүйелер</a:t>
            </a:r>
            <a:endParaRPr lang="en-US" sz="1950" dirty="0"/>
          </a:p>
        </p:txBody>
      </p:sp>
      <p:sp>
        <p:nvSpPr>
          <p:cNvPr id="22" name="Text 19"/>
          <p:cNvSpPr/>
          <p:nvPr/>
        </p:nvSpPr>
        <p:spPr>
          <a:xfrm>
            <a:off x="10271760" y="3572708"/>
            <a:ext cx="168593" cy="210860"/>
          </a:xfrm>
          <a:prstGeom prst="rect">
            <a:avLst/>
          </a:prstGeom>
          <a:noFill/>
          <a:ln/>
        </p:spPr>
        <p:txBody>
          <a:bodyPr wrap="none" lIns="0" tIns="0" rIns="0" bIns="0" rtlCol="0" anchor="t"/>
          <a:lstStyle/>
          <a:p>
            <a:pPr marL="0" indent="0" algn="l">
              <a:lnSpc>
                <a:spcPts val="1950"/>
              </a:lnSpc>
              <a:buNone/>
            </a:pPr>
            <a:r>
              <a:rPr lang="en-US" sz="1300" dirty="0">
                <a:solidFill>
                  <a:srgbClr val="333F70"/>
                </a:solidFill>
                <a:latin typeface="Unbounded Light" pitchFamily="34" charset="0"/>
                <a:ea typeface="Unbounded Light" pitchFamily="34" charset="-122"/>
                <a:cs typeface="Unbounded Light" pitchFamily="34" charset="-120"/>
              </a:rPr>
              <a:t>01</a:t>
            </a:r>
            <a:endParaRPr lang="en-US" sz="1300" dirty="0"/>
          </a:p>
        </p:txBody>
      </p:sp>
      <p:sp>
        <p:nvSpPr>
          <p:cNvPr id="23" name="Shape 20"/>
          <p:cNvSpPr/>
          <p:nvPr/>
        </p:nvSpPr>
        <p:spPr>
          <a:xfrm>
            <a:off x="10271760" y="3836551"/>
            <a:ext cx="3572470" cy="22860"/>
          </a:xfrm>
          <a:prstGeom prst="rect">
            <a:avLst/>
          </a:prstGeom>
          <a:solidFill>
            <a:srgbClr val="26A688"/>
          </a:solidFill>
          <a:ln/>
        </p:spPr>
        <p:txBody>
          <a:bodyPr/>
          <a:lstStyle/>
          <a:p>
            <a:endParaRPr lang="ru-RU"/>
          </a:p>
        </p:txBody>
      </p:sp>
      <p:sp>
        <p:nvSpPr>
          <p:cNvPr id="24" name="Text 21"/>
          <p:cNvSpPr/>
          <p:nvPr/>
        </p:nvSpPr>
        <p:spPr>
          <a:xfrm>
            <a:off x="10271760" y="3966567"/>
            <a:ext cx="2703195" cy="263485"/>
          </a:xfrm>
          <a:prstGeom prst="rect">
            <a:avLst/>
          </a:prstGeom>
          <a:noFill/>
          <a:ln/>
        </p:spPr>
        <p:txBody>
          <a:bodyPr wrap="none" lIns="0" tIns="0" rIns="0" bIns="0" rtlCol="0" anchor="t"/>
          <a:lstStyle/>
          <a:p>
            <a:pPr marL="0" indent="0" algn="l">
              <a:lnSpc>
                <a:spcPts val="2050"/>
              </a:lnSpc>
              <a:buNone/>
            </a:pPr>
            <a:r>
              <a:rPr lang="en-US" sz="1650" b="1" dirty="0">
                <a:solidFill>
                  <a:srgbClr val="333F70"/>
                </a:solidFill>
                <a:latin typeface="Unbounded Bold" pitchFamily="34" charset="0"/>
                <a:ea typeface="Unbounded Bold" pitchFamily="34" charset="-122"/>
                <a:cs typeface="Unbounded Bold" pitchFamily="34" charset="-120"/>
              </a:rPr>
              <a:t>ЖИ негізіндегі SIEM</a:t>
            </a:r>
            <a:endParaRPr lang="en-US" sz="1650" dirty="0"/>
          </a:p>
        </p:txBody>
      </p:sp>
      <p:sp>
        <p:nvSpPr>
          <p:cNvPr id="25" name="Text 22"/>
          <p:cNvSpPr/>
          <p:nvPr/>
        </p:nvSpPr>
        <p:spPr>
          <a:xfrm>
            <a:off x="10271760" y="4373404"/>
            <a:ext cx="3572470" cy="249674"/>
          </a:xfrm>
          <a:prstGeom prst="rect">
            <a:avLst/>
          </a:prstGeom>
          <a:noFill/>
          <a:ln/>
        </p:spPr>
        <p:txBody>
          <a:bodyPr wrap="none" lIns="0" tIns="0" rIns="0" bIns="0" rtlCol="0" anchor="t"/>
          <a:lstStyle/>
          <a:p>
            <a:pPr marL="0" indent="0" algn="l">
              <a:lnSpc>
                <a:spcPts val="1950"/>
              </a:lnSpc>
              <a:buNone/>
            </a:pPr>
            <a:r>
              <a:rPr lang="en-US" sz="1300" dirty="0">
                <a:solidFill>
                  <a:srgbClr val="333F70"/>
                </a:solidFill>
                <a:latin typeface="Open Sans" pitchFamily="34" charset="0"/>
                <a:ea typeface="Open Sans" pitchFamily="34" charset="-122"/>
                <a:cs typeface="Open Sans" pitchFamily="34" charset="-120"/>
              </a:rPr>
              <a:t>Қауіптерді автоматты анықтау және жіктеу</a:t>
            </a:r>
            <a:endParaRPr lang="en-US" sz="1300" dirty="0"/>
          </a:p>
        </p:txBody>
      </p:sp>
      <p:sp>
        <p:nvSpPr>
          <p:cNvPr id="26" name="Text 23"/>
          <p:cNvSpPr/>
          <p:nvPr/>
        </p:nvSpPr>
        <p:spPr>
          <a:xfrm>
            <a:off x="10271760" y="4892873"/>
            <a:ext cx="168593" cy="210860"/>
          </a:xfrm>
          <a:prstGeom prst="rect">
            <a:avLst/>
          </a:prstGeom>
          <a:noFill/>
          <a:ln/>
        </p:spPr>
        <p:txBody>
          <a:bodyPr wrap="none" lIns="0" tIns="0" rIns="0" bIns="0" rtlCol="0" anchor="t"/>
          <a:lstStyle/>
          <a:p>
            <a:pPr marL="0" indent="0" algn="l">
              <a:lnSpc>
                <a:spcPts val="1950"/>
              </a:lnSpc>
              <a:buNone/>
            </a:pPr>
            <a:r>
              <a:rPr lang="en-US" sz="1300" dirty="0">
                <a:solidFill>
                  <a:srgbClr val="333F70"/>
                </a:solidFill>
                <a:latin typeface="Unbounded Light" pitchFamily="34" charset="0"/>
                <a:ea typeface="Unbounded Light" pitchFamily="34" charset="-122"/>
                <a:cs typeface="Unbounded Light" pitchFamily="34" charset="-120"/>
              </a:rPr>
              <a:t>02</a:t>
            </a:r>
            <a:endParaRPr lang="en-US" sz="1300" dirty="0"/>
          </a:p>
        </p:txBody>
      </p:sp>
      <p:sp>
        <p:nvSpPr>
          <p:cNvPr id="27" name="Shape 24"/>
          <p:cNvSpPr/>
          <p:nvPr/>
        </p:nvSpPr>
        <p:spPr>
          <a:xfrm>
            <a:off x="10271760" y="5156716"/>
            <a:ext cx="3572470" cy="22860"/>
          </a:xfrm>
          <a:prstGeom prst="rect">
            <a:avLst/>
          </a:prstGeom>
          <a:solidFill>
            <a:srgbClr val="26A688"/>
          </a:solidFill>
          <a:ln/>
        </p:spPr>
        <p:txBody>
          <a:bodyPr/>
          <a:lstStyle/>
          <a:p>
            <a:endParaRPr lang="ru-RU"/>
          </a:p>
        </p:txBody>
      </p:sp>
      <p:sp>
        <p:nvSpPr>
          <p:cNvPr id="28" name="Text 25"/>
          <p:cNvSpPr/>
          <p:nvPr/>
        </p:nvSpPr>
        <p:spPr>
          <a:xfrm>
            <a:off x="10271760" y="5286732"/>
            <a:ext cx="3184803" cy="263485"/>
          </a:xfrm>
          <a:prstGeom prst="rect">
            <a:avLst/>
          </a:prstGeom>
          <a:noFill/>
          <a:ln/>
        </p:spPr>
        <p:txBody>
          <a:bodyPr wrap="none" lIns="0" tIns="0" rIns="0" bIns="0" rtlCol="0" anchor="t"/>
          <a:lstStyle/>
          <a:p>
            <a:pPr marL="0" indent="0" algn="l">
              <a:lnSpc>
                <a:spcPts val="2050"/>
              </a:lnSpc>
              <a:buNone/>
            </a:pPr>
            <a:r>
              <a:rPr lang="en-US" sz="1650" b="1" dirty="0">
                <a:solidFill>
                  <a:srgbClr val="333F70"/>
                </a:solidFill>
                <a:latin typeface="Unbounded Bold" pitchFamily="34" charset="0"/>
                <a:ea typeface="Unbounded Bold" pitchFamily="34" charset="-122"/>
                <a:cs typeface="Unbounded Bold" pitchFamily="34" charset="-120"/>
              </a:rPr>
              <a:t>SOAR платформалары</a:t>
            </a:r>
            <a:endParaRPr lang="en-US" sz="1650" dirty="0"/>
          </a:p>
        </p:txBody>
      </p:sp>
      <p:sp>
        <p:nvSpPr>
          <p:cNvPr id="29" name="Text 26"/>
          <p:cNvSpPr/>
          <p:nvPr/>
        </p:nvSpPr>
        <p:spPr>
          <a:xfrm>
            <a:off x="10271760" y="5693569"/>
            <a:ext cx="3572470" cy="499348"/>
          </a:xfrm>
          <a:prstGeom prst="rect">
            <a:avLst/>
          </a:prstGeom>
          <a:noFill/>
          <a:ln/>
        </p:spPr>
        <p:txBody>
          <a:bodyPr wrap="square" lIns="0" tIns="0" rIns="0" bIns="0" rtlCol="0" anchor="t"/>
          <a:lstStyle/>
          <a:p>
            <a:pPr marL="0" indent="0" algn="l">
              <a:lnSpc>
                <a:spcPts val="1950"/>
              </a:lnSpc>
              <a:buNone/>
            </a:pPr>
            <a:r>
              <a:rPr lang="en-US" sz="1300" dirty="0">
                <a:solidFill>
                  <a:srgbClr val="333F70"/>
                </a:solidFill>
                <a:latin typeface="Open Sans" pitchFamily="34" charset="0"/>
                <a:ea typeface="Open Sans" pitchFamily="34" charset="-122"/>
                <a:cs typeface="Open Sans" pitchFamily="34" charset="-120"/>
              </a:rPr>
              <a:t>Security Orchestration, Automation and Response</a:t>
            </a:r>
            <a:endParaRPr lang="en-US" sz="1300" dirty="0"/>
          </a:p>
        </p:txBody>
      </p:sp>
      <p:sp>
        <p:nvSpPr>
          <p:cNvPr id="30" name="Text 27"/>
          <p:cNvSpPr/>
          <p:nvPr/>
        </p:nvSpPr>
        <p:spPr>
          <a:xfrm>
            <a:off x="10271760" y="6462713"/>
            <a:ext cx="168593" cy="210860"/>
          </a:xfrm>
          <a:prstGeom prst="rect">
            <a:avLst/>
          </a:prstGeom>
          <a:noFill/>
          <a:ln/>
        </p:spPr>
        <p:txBody>
          <a:bodyPr wrap="none" lIns="0" tIns="0" rIns="0" bIns="0" rtlCol="0" anchor="t"/>
          <a:lstStyle/>
          <a:p>
            <a:pPr marL="0" indent="0" algn="l">
              <a:lnSpc>
                <a:spcPts val="1950"/>
              </a:lnSpc>
              <a:buNone/>
            </a:pPr>
            <a:r>
              <a:rPr lang="en-US" sz="1300" dirty="0">
                <a:solidFill>
                  <a:srgbClr val="333F70"/>
                </a:solidFill>
                <a:latin typeface="Unbounded Light" pitchFamily="34" charset="0"/>
                <a:ea typeface="Unbounded Light" pitchFamily="34" charset="-122"/>
                <a:cs typeface="Unbounded Light" pitchFamily="34" charset="-120"/>
              </a:rPr>
              <a:t>03</a:t>
            </a:r>
            <a:endParaRPr lang="en-US" sz="1300" dirty="0"/>
          </a:p>
        </p:txBody>
      </p:sp>
      <p:sp>
        <p:nvSpPr>
          <p:cNvPr id="31" name="Shape 28"/>
          <p:cNvSpPr/>
          <p:nvPr/>
        </p:nvSpPr>
        <p:spPr>
          <a:xfrm>
            <a:off x="10271760" y="6726555"/>
            <a:ext cx="3572470" cy="22860"/>
          </a:xfrm>
          <a:prstGeom prst="rect">
            <a:avLst/>
          </a:prstGeom>
          <a:solidFill>
            <a:srgbClr val="26A688"/>
          </a:solidFill>
          <a:ln/>
        </p:spPr>
        <p:txBody>
          <a:bodyPr/>
          <a:lstStyle/>
          <a:p>
            <a:endParaRPr lang="ru-RU"/>
          </a:p>
        </p:txBody>
      </p:sp>
      <p:sp>
        <p:nvSpPr>
          <p:cNvPr id="32" name="Text 29"/>
          <p:cNvSpPr/>
          <p:nvPr/>
        </p:nvSpPr>
        <p:spPr>
          <a:xfrm>
            <a:off x="10271760" y="6856571"/>
            <a:ext cx="3572470" cy="526971"/>
          </a:xfrm>
          <a:prstGeom prst="rect">
            <a:avLst/>
          </a:prstGeom>
          <a:noFill/>
          <a:ln/>
        </p:spPr>
        <p:txBody>
          <a:bodyPr wrap="square" lIns="0" tIns="0" rIns="0" bIns="0" rtlCol="0" anchor="t"/>
          <a:lstStyle/>
          <a:p>
            <a:pPr marL="0" indent="0" algn="l">
              <a:lnSpc>
                <a:spcPts val="2050"/>
              </a:lnSpc>
              <a:buNone/>
            </a:pPr>
            <a:r>
              <a:rPr lang="en-US" sz="1650" b="1" dirty="0">
                <a:solidFill>
                  <a:srgbClr val="333F70"/>
                </a:solidFill>
                <a:latin typeface="Unbounded Bold" pitchFamily="34" charset="0"/>
                <a:ea typeface="Unbounded Bold" pitchFamily="34" charset="-122"/>
                <a:cs typeface="Unbounded Bold" pitchFamily="34" charset="-120"/>
              </a:rPr>
              <a:t>Мінез-құлық аналитикасы (UBA)</a:t>
            </a:r>
            <a:endParaRPr lang="en-US" sz="1650" dirty="0"/>
          </a:p>
        </p:txBody>
      </p:sp>
      <p:sp>
        <p:nvSpPr>
          <p:cNvPr id="33" name="Text 30"/>
          <p:cNvSpPr/>
          <p:nvPr/>
        </p:nvSpPr>
        <p:spPr>
          <a:xfrm>
            <a:off x="10271760" y="7526893"/>
            <a:ext cx="3572470" cy="499348"/>
          </a:xfrm>
          <a:prstGeom prst="rect">
            <a:avLst/>
          </a:prstGeom>
          <a:noFill/>
          <a:ln/>
        </p:spPr>
        <p:txBody>
          <a:bodyPr wrap="square" lIns="0" tIns="0" rIns="0" bIns="0" rtlCol="0" anchor="t"/>
          <a:lstStyle/>
          <a:p>
            <a:pPr marL="0" indent="0" algn="l">
              <a:lnSpc>
                <a:spcPts val="1950"/>
              </a:lnSpc>
              <a:buNone/>
            </a:pPr>
            <a:r>
              <a:rPr lang="en-US" sz="1300" dirty="0">
                <a:solidFill>
                  <a:srgbClr val="333F70"/>
                </a:solidFill>
                <a:latin typeface="Open Sans" pitchFamily="34" charset="0"/>
                <a:ea typeface="Open Sans" pitchFamily="34" charset="-122"/>
                <a:cs typeface="Open Sans" pitchFamily="34" charset="-120"/>
              </a:rPr>
              <a:t>Пайдаланушылардың аномальды әрекеттерін анықтау</a:t>
            </a:r>
            <a:endParaRPr lang="en-US" sz="1300" dirty="0"/>
          </a:p>
        </p:txBody>
      </p:sp>
      <p:sp>
        <p:nvSpPr>
          <p:cNvPr id="34" name="Text 31"/>
          <p:cNvSpPr/>
          <p:nvPr/>
        </p:nvSpPr>
        <p:spPr>
          <a:xfrm>
            <a:off x="10271760" y="8296037"/>
            <a:ext cx="168593" cy="210860"/>
          </a:xfrm>
          <a:prstGeom prst="rect">
            <a:avLst/>
          </a:prstGeom>
          <a:noFill/>
          <a:ln/>
        </p:spPr>
        <p:txBody>
          <a:bodyPr wrap="none" lIns="0" tIns="0" rIns="0" bIns="0" rtlCol="0" anchor="t"/>
          <a:lstStyle/>
          <a:p>
            <a:pPr marL="0" indent="0" algn="l">
              <a:lnSpc>
                <a:spcPts val="1950"/>
              </a:lnSpc>
              <a:buNone/>
            </a:pPr>
            <a:r>
              <a:rPr lang="en-US" sz="1300" dirty="0">
                <a:solidFill>
                  <a:srgbClr val="333F70"/>
                </a:solidFill>
                <a:latin typeface="Unbounded Light" pitchFamily="34" charset="0"/>
                <a:ea typeface="Unbounded Light" pitchFamily="34" charset="-122"/>
                <a:cs typeface="Unbounded Light" pitchFamily="34" charset="-120"/>
              </a:rPr>
              <a:t>04</a:t>
            </a:r>
            <a:endParaRPr lang="en-US" sz="1300" dirty="0"/>
          </a:p>
        </p:txBody>
      </p:sp>
      <p:sp>
        <p:nvSpPr>
          <p:cNvPr id="35" name="Shape 32"/>
          <p:cNvSpPr/>
          <p:nvPr/>
        </p:nvSpPr>
        <p:spPr>
          <a:xfrm>
            <a:off x="10271760" y="8559879"/>
            <a:ext cx="3572470" cy="22860"/>
          </a:xfrm>
          <a:prstGeom prst="rect">
            <a:avLst/>
          </a:prstGeom>
          <a:solidFill>
            <a:srgbClr val="26A688"/>
          </a:solidFill>
          <a:ln/>
        </p:spPr>
        <p:txBody>
          <a:bodyPr/>
          <a:lstStyle/>
          <a:p>
            <a:endParaRPr lang="ru-RU"/>
          </a:p>
        </p:txBody>
      </p:sp>
      <p:sp>
        <p:nvSpPr>
          <p:cNvPr id="36" name="Text 33"/>
          <p:cNvSpPr/>
          <p:nvPr/>
        </p:nvSpPr>
        <p:spPr>
          <a:xfrm>
            <a:off x="10271760" y="8689896"/>
            <a:ext cx="3572470" cy="526971"/>
          </a:xfrm>
          <a:prstGeom prst="rect">
            <a:avLst/>
          </a:prstGeom>
          <a:noFill/>
          <a:ln/>
        </p:spPr>
        <p:txBody>
          <a:bodyPr wrap="square" lIns="0" tIns="0" rIns="0" bIns="0" rtlCol="0" anchor="t"/>
          <a:lstStyle/>
          <a:p>
            <a:pPr marL="0" indent="0" algn="l">
              <a:lnSpc>
                <a:spcPts val="2050"/>
              </a:lnSpc>
              <a:buNone/>
            </a:pPr>
            <a:r>
              <a:rPr lang="en-US" sz="1650" b="1" dirty="0">
                <a:solidFill>
                  <a:srgbClr val="333F70"/>
                </a:solidFill>
                <a:latin typeface="Unbounded Bold" pitchFamily="34" charset="0"/>
                <a:ea typeface="Unbounded Bold" pitchFamily="34" charset="-122"/>
                <a:cs typeface="Unbounded Bold" pitchFamily="34" charset="-120"/>
              </a:rPr>
              <a:t>Автоматты vulnerability scanning</a:t>
            </a:r>
            <a:endParaRPr lang="en-US" sz="1650" dirty="0"/>
          </a:p>
        </p:txBody>
      </p:sp>
      <p:sp>
        <p:nvSpPr>
          <p:cNvPr id="37" name="Text 34"/>
          <p:cNvSpPr/>
          <p:nvPr/>
        </p:nvSpPr>
        <p:spPr>
          <a:xfrm>
            <a:off x="10271760" y="9360218"/>
            <a:ext cx="3572470" cy="249674"/>
          </a:xfrm>
          <a:prstGeom prst="rect">
            <a:avLst/>
          </a:prstGeom>
          <a:noFill/>
          <a:ln/>
        </p:spPr>
        <p:txBody>
          <a:bodyPr wrap="none" lIns="0" tIns="0" rIns="0" bIns="0" rtlCol="0" anchor="t"/>
          <a:lstStyle/>
          <a:p>
            <a:pPr marL="0" indent="0" algn="l">
              <a:lnSpc>
                <a:spcPts val="1950"/>
              </a:lnSpc>
              <a:buNone/>
            </a:pPr>
            <a:r>
              <a:rPr lang="en-US" sz="1300" dirty="0">
                <a:solidFill>
                  <a:srgbClr val="333F70"/>
                </a:solidFill>
                <a:latin typeface="Open Sans" pitchFamily="34" charset="0"/>
                <a:ea typeface="Open Sans" pitchFamily="34" charset="-122"/>
                <a:cs typeface="Open Sans" pitchFamily="34" charset="-120"/>
              </a:rPr>
              <a:t>Әлсіздіктерді үздіксіз іздеу және жою</a:t>
            </a:r>
            <a:endParaRPr lang="en-US" sz="13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793790" y="2033349"/>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саласындағы болашақ технологиялар</a:t>
            </a:r>
            <a:endParaRPr lang="en-US" sz="3900" dirty="0"/>
          </a:p>
        </p:txBody>
      </p:sp>
      <p:pic>
        <p:nvPicPr>
          <p:cNvPr id="3" name="Image 0" descr="preencoded.png"/>
          <p:cNvPicPr>
            <a:picLocks noChangeAspect="1"/>
          </p:cNvPicPr>
          <p:nvPr/>
        </p:nvPicPr>
        <p:blipFill>
          <a:blip r:embed="rId3"/>
          <a:stretch>
            <a:fillRect/>
          </a:stretch>
        </p:blipFill>
        <p:spPr>
          <a:xfrm>
            <a:off x="793790" y="3670340"/>
            <a:ext cx="1502688" cy="928687"/>
          </a:xfrm>
          <a:prstGeom prst="rect">
            <a:avLst/>
          </a:prstGeom>
        </p:spPr>
      </p:pic>
      <p:sp>
        <p:nvSpPr>
          <p:cNvPr id="4" name="Text 1"/>
          <p:cNvSpPr/>
          <p:nvPr/>
        </p:nvSpPr>
        <p:spPr>
          <a:xfrm>
            <a:off x="2544485" y="3670340"/>
            <a:ext cx="2431494" cy="111621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Кванттық технологиялар</a:t>
            </a:r>
            <a:endParaRPr lang="en-US" sz="2300" dirty="0"/>
          </a:p>
        </p:txBody>
      </p:sp>
      <p:sp>
        <p:nvSpPr>
          <p:cNvPr id="5" name="Text 2"/>
          <p:cNvSpPr/>
          <p:nvPr/>
        </p:nvSpPr>
        <p:spPr>
          <a:xfrm>
            <a:off x="2544485" y="4905613"/>
            <a:ext cx="2431494" cy="3175397"/>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Кванттық криптография абсолютті қауіпсіз байланысты қамтамасыз етеді. Кванттық компьютерлер қазіргі шифрлау әдістерін бұза алады, сондықтан посткванттық криптографияны дамыту маңызды.</a:t>
            </a:r>
            <a:endParaRPr lang="en-US" sz="1550" dirty="0"/>
          </a:p>
        </p:txBody>
      </p:sp>
      <p:pic>
        <p:nvPicPr>
          <p:cNvPr id="6" name="Image 1" descr="preencoded.png"/>
          <p:cNvPicPr>
            <a:picLocks noChangeAspect="1"/>
          </p:cNvPicPr>
          <p:nvPr/>
        </p:nvPicPr>
        <p:blipFill>
          <a:blip r:embed="rId4"/>
          <a:stretch>
            <a:fillRect/>
          </a:stretch>
        </p:blipFill>
        <p:spPr>
          <a:xfrm>
            <a:off x="5223986" y="3670340"/>
            <a:ext cx="1502807" cy="928687"/>
          </a:xfrm>
          <a:prstGeom prst="rect">
            <a:avLst/>
          </a:prstGeom>
        </p:spPr>
      </p:pic>
      <p:sp>
        <p:nvSpPr>
          <p:cNvPr id="7" name="Text 3"/>
          <p:cNvSpPr/>
          <p:nvPr/>
        </p:nvSpPr>
        <p:spPr>
          <a:xfrm>
            <a:off x="6974800" y="3670340"/>
            <a:ext cx="2431494" cy="111621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Биометриялық қауіпсіздік</a:t>
            </a:r>
            <a:endParaRPr lang="en-US" sz="2300" dirty="0"/>
          </a:p>
        </p:txBody>
      </p:sp>
      <p:sp>
        <p:nvSpPr>
          <p:cNvPr id="8" name="Text 4"/>
          <p:cNvSpPr/>
          <p:nvPr/>
        </p:nvSpPr>
        <p:spPr>
          <a:xfrm>
            <a:off x="6974800" y="4905613"/>
            <a:ext cx="2431494" cy="3175397"/>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Саусақ ізі, бет тану, көз торының сканерлеуі, дауыс тану сияқты биометриялық әдістер парольдарды алмастыруда. Көп факторлы биометриялық аутентификация дамиды.</a:t>
            </a:r>
            <a:endParaRPr lang="en-US" sz="1550" dirty="0"/>
          </a:p>
        </p:txBody>
      </p:sp>
      <p:pic>
        <p:nvPicPr>
          <p:cNvPr id="9" name="Image 2" descr="preencoded.png"/>
          <p:cNvPicPr>
            <a:picLocks noChangeAspect="1"/>
          </p:cNvPicPr>
          <p:nvPr/>
        </p:nvPicPr>
        <p:blipFill>
          <a:blip r:embed="rId5"/>
          <a:stretch>
            <a:fillRect/>
          </a:stretch>
        </p:blipFill>
        <p:spPr>
          <a:xfrm>
            <a:off x="9654302" y="3670340"/>
            <a:ext cx="1502807" cy="928687"/>
          </a:xfrm>
          <a:prstGeom prst="rect">
            <a:avLst/>
          </a:prstGeom>
        </p:spPr>
      </p:pic>
      <p:sp>
        <p:nvSpPr>
          <p:cNvPr id="10" name="Text 5"/>
          <p:cNvSpPr/>
          <p:nvPr/>
        </p:nvSpPr>
        <p:spPr>
          <a:xfrm>
            <a:off x="11405116" y="3670340"/>
            <a:ext cx="2431494" cy="111621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Zero Trust архитектурасы</a:t>
            </a:r>
            <a:endParaRPr lang="en-US" sz="2300" dirty="0"/>
          </a:p>
        </p:txBody>
      </p:sp>
      <p:sp>
        <p:nvSpPr>
          <p:cNvPr id="11" name="Text 6"/>
          <p:cNvSpPr/>
          <p:nvPr/>
        </p:nvSpPr>
        <p:spPr>
          <a:xfrm>
            <a:off x="11405116" y="4905613"/>
            <a:ext cx="2431494" cy="254031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"Ешкімге сенбеу, бәрін тексеру" принципіне негізделген жаңа қауіпсіздік моделі. Әрбір қол жеткізу әрекеті расталады, ішкі және сыртқы қауіптер бірдей қарастырылады.</a:t>
            </a:r>
            <a:endParaRPr lang="en-US" sz="1550" dirty="0"/>
          </a:p>
        </p:txBody>
      </p:sp>
      <p:sp>
        <p:nvSpPr>
          <p:cNvPr id="12" name="Text 7"/>
          <p:cNvSpPr/>
          <p:nvPr/>
        </p:nvSpPr>
        <p:spPr>
          <a:xfrm>
            <a:off x="793790" y="8304252"/>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Болашақ технологиялары қауіпсіздік деңгейін айтарлықтай арттырады, бірақ олардың енгізілуі жаңа қауіптерді де тудыруы мүмкін. Сондықтан инновацияларды мұқият бағалап, дұрыс енгізу маңызды.</a:t>
            </a:r>
            <a:endParaRPr lang="en-US" sz="15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793790" y="1364813"/>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Қазақстанның ақпараттық қауіпсіздік саласындағы жетістіктері</a:t>
            </a:r>
            <a:endParaRPr lang="en-US" sz="3900" dirty="0"/>
          </a:p>
        </p:txBody>
      </p:sp>
      <p:sp>
        <p:nvSpPr>
          <p:cNvPr id="3" name="Shape 1"/>
          <p:cNvSpPr/>
          <p:nvPr/>
        </p:nvSpPr>
        <p:spPr>
          <a:xfrm>
            <a:off x="793790" y="3001804"/>
            <a:ext cx="6422231" cy="2173248"/>
          </a:xfrm>
          <a:prstGeom prst="roundRect">
            <a:avLst>
              <a:gd name="adj" fmla="val 21918"/>
            </a:avLst>
          </a:prstGeom>
          <a:solidFill>
            <a:srgbClr val="D6F5EE"/>
          </a:solidFill>
          <a:ln w="7620">
            <a:solidFill>
              <a:srgbClr val="BCDBD4"/>
            </a:solidFill>
            <a:prstDash val="solid"/>
          </a:ln>
        </p:spPr>
        <p:txBody>
          <a:bodyPr/>
          <a:lstStyle/>
          <a:p>
            <a:endParaRPr lang="ru-RU"/>
          </a:p>
        </p:txBody>
      </p:sp>
      <p:sp>
        <p:nvSpPr>
          <p:cNvPr id="4" name="Text 2"/>
          <p:cNvSpPr/>
          <p:nvPr/>
        </p:nvSpPr>
        <p:spPr>
          <a:xfrm>
            <a:off x="999768" y="3207782"/>
            <a:ext cx="2977039"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АҚҰҮО құрылуы</a:t>
            </a:r>
            <a:endParaRPr lang="en-US" sz="2300" dirty="0"/>
          </a:p>
        </p:txBody>
      </p:sp>
      <p:sp>
        <p:nvSpPr>
          <p:cNvPr id="5" name="Text 3"/>
          <p:cNvSpPr/>
          <p:nvPr/>
        </p:nvSpPr>
        <p:spPr>
          <a:xfrm>
            <a:off x="999768" y="3698915"/>
            <a:ext cx="601027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2018 жылы Ақпараттық қауіпсіздік ұлттық үйлестіру орталығы құрылып, киберкеңістіктегі қауіпсіздікті орталықтандырылған басқаруды қамтамасыз етті. Орталық халықаралық CERT желісіне қосылды.</a:t>
            </a:r>
            <a:endParaRPr lang="en-US" sz="1550" dirty="0"/>
          </a:p>
        </p:txBody>
      </p:sp>
      <p:sp>
        <p:nvSpPr>
          <p:cNvPr id="6" name="Shape 4"/>
          <p:cNvSpPr/>
          <p:nvPr/>
        </p:nvSpPr>
        <p:spPr>
          <a:xfrm>
            <a:off x="7414379" y="3001804"/>
            <a:ext cx="6422231" cy="2173248"/>
          </a:xfrm>
          <a:prstGeom prst="roundRect">
            <a:avLst>
              <a:gd name="adj" fmla="val 21918"/>
            </a:avLst>
          </a:prstGeom>
          <a:solidFill>
            <a:srgbClr val="D6F5EE"/>
          </a:solidFill>
          <a:ln w="7620">
            <a:solidFill>
              <a:srgbClr val="BCDBD4"/>
            </a:solidFill>
            <a:prstDash val="solid"/>
          </a:ln>
        </p:spPr>
        <p:txBody>
          <a:bodyPr/>
          <a:lstStyle/>
          <a:p>
            <a:endParaRPr lang="ru-RU"/>
          </a:p>
        </p:txBody>
      </p:sp>
      <p:sp>
        <p:nvSpPr>
          <p:cNvPr id="7" name="Text 5"/>
          <p:cNvSpPr/>
          <p:nvPr/>
        </p:nvSpPr>
        <p:spPr>
          <a:xfrm>
            <a:off x="7620357" y="3207782"/>
            <a:ext cx="3505081"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Заңнамалық база</a:t>
            </a:r>
            <a:endParaRPr lang="en-US" sz="2300" dirty="0"/>
          </a:p>
        </p:txBody>
      </p:sp>
      <p:sp>
        <p:nvSpPr>
          <p:cNvPr id="8" name="Text 6"/>
          <p:cNvSpPr/>
          <p:nvPr/>
        </p:nvSpPr>
        <p:spPr>
          <a:xfrm>
            <a:off x="7620357" y="3698915"/>
            <a:ext cx="601027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қауіпсіздік саласында кешенді заңнамалық база қалыптасты: мемлекеттік құпияларды қорғау, жеке деректерді қорғау, киберқылмыстарға қарсы күрес туралы заңдар қабылданды.</a:t>
            </a:r>
            <a:endParaRPr lang="en-US" sz="1550" dirty="0"/>
          </a:p>
        </p:txBody>
      </p:sp>
      <p:sp>
        <p:nvSpPr>
          <p:cNvPr id="9" name="Shape 7"/>
          <p:cNvSpPr/>
          <p:nvPr/>
        </p:nvSpPr>
        <p:spPr>
          <a:xfrm>
            <a:off x="793790" y="5373410"/>
            <a:ext cx="6422231" cy="2173248"/>
          </a:xfrm>
          <a:prstGeom prst="roundRect">
            <a:avLst>
              <a:gd name="adj" fmla="val 21918"/>
            </a:avLst>
          </a:prstGeom>
          <a:solidFill>
            <a:srgbClr val="D6F5EE"/>
          </a:solidFill>
          <a:ln w="7620">
            <a:solidFill>
              <a:srgbClr val="BCDBD4"/>
            </a:solidFill>
            <a:prstDash val="solid"/>
          </a:ln>
        </p:spPr>
        <p:txBody>
          <a:bodyPr/>
          <a:lstStyle/>
          <a:p>
            <a:endParaRPr lang="ru-RU"/>
          </a:p>
        </p:txBody>
      </p:sp>
      <p:sp>
        <p:nvSpPr>
          <p:cNvPr id="10" name="Text 8"/>
          <p:cNvSpPr/>
          <p:nvPr/>
        </p:nvSpPr>
        <p:spPr>
          <a:xfrm>
            <a:off x="999768" y="5579388"/>
            <a:ext cx="5490567"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Техникалық инфрақұрылым</a:t>
            </a:r>
            <a:endParaRPr lang="en-US" sz="2300" dirty="0"/>
          </a:p>
        </p:txBody>
      </p:sp>
      <p:sp>
        <p:nvSpPr>
          <p:cNvPr id="11" name="Text 9"/>
          <p:cNvSpPr/>
          <p:nvPr/>
        </p:nvSpPr>
        <p:spPr>
          <a:xfrm>
            <a:off x="999768" y="6070521"/>
            <a:ext cx="601027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Ұлттық деңгейде киберқауіпсіздік инфрақұрылымы дамытылды: мониторинг жүйелері, инциденттерге жауап беру орталықтары, қауіпсіз байланыс желілері орнатылды.</a:t>
            </a:r>
            <a:endParaRPr lang="en-US" sz="1550" dirty="0"/>
          </a:p>
        </p:txBody>
      </p:sp>
      <p:sp>
        <p:nvSpPr>
          <p:cNvPr id="12" name="Shape 10"/>
          <p:cNvSpPr/>
          <p:nvPr/>
        </p:nvSpPr>
        <p:spPr>
          <a:xfrm>
            <a:off x="7414379" y="5373410"/>
            <a:ext cx="6422231" cy="2173248"/>
          </a:xfrm>
          <a:prstGeom prst="roundRect">
            <a:avLst>
              <a:gd name="adj" fmla="val 21918"/>
            </a:avLst>
          </a:prstGeom>
          <a:solidFill>
            <a:srgbClr val="D6F5EE"/>
          </a:solidFill>
          <a:ln w="7620">
            <a:solidFill>
              <a:srgbClr val="BCDBD4"/>
            </a:solidFill>
            <a:prstDash val="solid"/>
          </a:ln>
        </p:spPr>
        <p:txBody>
          <a:bodyPr/>
          <a:lstStyle/>
          <a:p>
            <a:endParaRPr lang="ru-RU"/>
          </a:p>
        </p:txBody>
      </p:sp>
      <p:sp>
        <p:nvSpPr>
          <p:cNvPr id="13" name="Text 11"/>
          <p:cNvSpPr/>
          <p:nvPr/>
        </p:nvSpPr>
        <p:spPr>
          <a:xfrm>
            <a:off x="7620357" y="5579388"/>
            <a:ext cx="5901095"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Халықаралық ынтымақтастық</a:t>
            </a:r>
            <a:endParaRPr lang="en-US" sz="2300" dirty="0"/>
          </a:p>
        </p:txBody>
      </p:sp>
      <p:sp>
        <p:nvSpPr>
          <p:cNvPr id="14" name="Text 12"/>
          <p:cNvSpPr/>
          <p:nvPr/>
        </p:nvSpPr>
        <p:spPr>
          <a:xfrm>
            <a:off x="7620357" y="6070521"/>
            <a:ext cx="601027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 ТМД елдерімен, ШЫҰ-мен, Интерполмен және басқа халықаралық ұйымдармен киберқауіпсіздік бойынша белсенді ынтымақтасуда. Ақпарат алмасу және бірлескен жаттығулар өткізіледі.</a:t>
            </a:r>
            <a:endParaRPr lang="en-US" sz="1550" dirty="0"/>
          </a:p>
        </p:txBody>
      </p:sp>
      <p:sp>
        <p:nvSpPr>
          <p:cNvPr id="15" name="Text 13"/>
          <p:cNvSpPr/>
          <p:nvPr/>
        </p:nvSpPr>
        <p:spPr>
          <a:xfrm>
            <a:off x="793790" y="7968258"/>
            <a:ext cx="4583549"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Білім беру бағдарламалары</a:t>
            </a:r>
            <a:endParaRPr lang="en-US" sz="1950" dirty="0"/>
          </a:p>
        </p:txBody>
      </p:sp>
      <p:sp>
        <p:nvSpPr>
          <p:cNvPr id="16" name="Text 14"/>
          <p:cNvSpPr/>
          <p:nvPr/>
        </p:nvSpPr>
        <p:spPr>
          <a:xfrm>
            <a:off x="793790" y="8476774"/>
            <a:ext cx="627935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Университеттер мен колледждерде киберқауіпсіздік мамандықтары бойынша оқу бағдарламалары ашылды. Халықаралық сертификаттау орталықтары жұмыс істейді.</a:t>
            </a:r>
            <a:endParaRPr lang="en-US" sz="1550" dirty="0"/>
          </a:p>
        </p:txBody>
      </p:sp>
      <p:sp>
        <p:nvSpPr>
          <p:cNvPr id="17" name="Text 15"/>
          <p:cNvSpPr/>
          <p:nvPr/>
        </p:nvSpPr>
        <p:spPr>
          <a:xfrm>
            <a:off x="7564874" y="7968258"/>
            <a:ext cx="3967401"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Инцидент статистикасы</a:t>
            </a:r>
            <a:endParaRPr lang="en-US" sz="1950" dirty="0"/>
          </a:p>
        </p:txBody>
      </p:sp>
      <p:sp>
        <p:nvSpPr>
          <p:cNvPr id="18" name="Text 16"/>
          <p:cNvSpPr/>
          <p:nvPr/>
        </p:nvSpPr>
        <p:spPr>
          <a:xfrm>
            <a:off x="7564874" y="8476774"/>
            <a:ext cx="627935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АҚҰҮО жылына мыңдаған инциденттерді өңдейді, ірі шабуылдарды тоқтатады және ұйымдарға кеңес береді. Инцидентке жауап беру уақыты қысқарды.</a:t>
            </a:r>
            <a:endParaRPr lang="en-US" sz="15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232779"/>
          </a:xfrm>
          <a:prstGeom prst="rect">
            <a:avLst/>
          </a:prstGeom>
        </p:spPr>
      </p:pic>
      <p:sp>
        <p:nvSpPr>
          <p:cNvPr id="3" name="Text 0"/>
          <p:cNvSpPr/>
          <p:nvPr/>
        </p:nvSpPr>
        <p:spPr>
          <a:xfrm>
            <a:off x="793790" y="3024307"/>
            <a:ext cx="13042821" cy="2232660"/>
          </a:xfrm>
          <a:prstGeom prst="rect">
            <a:avLst/>
          </a:prstGeom>
          <a:noFill/>
          <a:ln/>
        </p:spPr>
        <p:txBody>
          <a:bodyPr wrap="square" lIns="0" tIns="0" rIns="0" bIns="0" rtlCol="0" anchor="t"/>
          <a:lstStyle/>
          <a:p>
            <a:pPr marL="0" indent="0" algn="l">
              <a:lnSpc>
                <a:spcPts val="8750"/>
              </a:lnSpc>
              <a:buNone/>
            </a:pPr>
            <a:r>
              <a:rPr lang="en-US" sz="7000" b="1" dirty="0">
                <a:solidFill>
                  <a:srgbClr val="333F70"/>
                </a:solidFill>
                <a:latin typeface="Unbounded Bold" pitchFamily="34" charset="0"/>
                <a:ea typeface="Unbounded Bold" pitchFamily="34" charset="-122"/>
                <a:cs typeface="Unbounded Bold" pitchFamily="34" charset="-120"/>
              </a:rPr>
              <a:t>Ақпараттық қауіпсіздік</a:t>
            </a:r>
            <a:endParaRPr lang="en-US" sz="7000" dirty="0"/>
          </a:p>
        </p:txBody>
      </p:sp>
      <p:sp>
        <p:nvSpPr>
          <p:cNvPr id="4" name="Text 1"/>
          <p:cNvSpPr/>
          <p:nvPr/>
        </p:nvSpPr>
        <p:spPr>
          <a:xfrm>
            <a:off x="793790" y="5498068"/>
            <a:ext cx="9160669" cy="558165"/>
          </a:xfrm>
          <a:prstGeom prst="rect">
            <a:avLst/>
          </a:prstGeom>
          <a:noFill/>
          <a:ln/>
        </p:spPr>
        <p:txBody>
          <a:bodyPr wrap="none" lIns="0" tIns="0" rIns="0" bIns="0" rtlCol="0" anchor="t"/>
          <a:lstStyle/>
          <a:p>
            <a:pPr marL="0" indent="0" algn="l">
              <a:lnSpc>
                <a:spcPts val="4350"/>
              </a:lnSpc>
              <a:buNone/>
            </a:pPr>
            <a:r>
              <a:rPr lang="en-US" sz="3500" b="1" dirty="0">
                <a:solidFill>
                  <a:srgbClr val="333F70"/>
                </a:solidFill>
                <a:latin typeface="Unbounded Bold" pitchFamily="34" charset="0"/>
                <a:ea typeface="Unbounded Bold" pitchFamily="34" charset="-122"/>
                <a:cs typeface="Unbounded Bold" pitchFamily="34" charset="-120"/>
              </a:rPr>
              <a:t>Біздің ортақ жауапкершілігіміз!</a:t>
            </a:r>
            <a:endParaRPr lang="en-US" sz="3500" dirty="0"/>
          </a:p>
        </p:txBody>
      </p:sp>
      <p:sp>
        <p:nvSpPr>
          <p:cNvPr id="5" name="Shape 2"/>
          <p:cNvSpPr/>
          <p:nvPr/>
        </p:nvSpPr>
        <p:spPr>
          <a:xfrm>
            <a:off x="793790" y="6297335"/>
            <a:ext cx="6441043" cy="1124426"/>
          </a:xfrm>
          <a:prstGeom prst="roundRect">
            <a:avLst>
              <a:gd name="adj" fmla="val 6672"/>
            </a:avLst>
          </a:prstGeom>
          <a:solidFill>
            <a:srgbClr val="FFFFFF"/>
          </a:solidFill>
          <a:ln w="22860">
            <a:solidFill>
              <a:srgbClr val="BCDBD4"/>
            </a:solidFill>
            <a:prstDash val="solid"/>
          </a:ln>
        </p:spPr>
        <p:txBody>
          <a:bodyPr/>
          <a:lstStyle/>
          <a:p>
            <a:endParaRPr lang="ru-RU"/>
          </a:p>
        </p:txBody>
      </p:sp>
      <p:pic>
        <p:nvPicPr>
          <p:cNvPr id="6" name="Image 1" descr="preencoded.png"/>
          <p:cNvPicPr>
            <a:picLocks noChangeAspect="1"/>
          </p:cNvPicPr>
          <p:nvPr/>
        </p:nvPicPr>
        <p:blipFill>
          <a:blip r:embed="rId4"/>
          <a:stretch>
            <a:fillRect/>
          </a:stretch>
        </p:blipFill>
        <p:spPr>
          <a:xfrm>
            <a:off x="709493" y="6213038"/>
            <a:ext cx="214313" cy="214313"/>
          </a:xfrm>
          <a:prstGeom prst="rect">
            <a:avLst/>
          </a:prstGeom>
        </p:spPr>
      </p:pic>
      <p:pic>
        <p:nvPicPr>
          <p:cNvPr id="7" name="Image 2" descr="preencoded.png"/>
          <p:cNvPicPr>
            <a:picLocks noChangeAspect="1"/>
          </p:cNvPicPr>
          <p:nvPr/>
        </p:nvPicPr>
        <p:blipFill>
          <a:blip r:embed="rId5"/>
          <a:stretch>
            <a:fillRect/>
          </a:stretch>
        </p:blipFill>
        <p:spPr>
          <a:xfrm>
            <a:off x="7104817" y="7291745"/>
            <a:ext cx="214313" cy="214313"/>
          </a:xfrm>
          <a:prstGeom prst="rect">
            <a:avLst/>
          </a:prstGeom>
        </p:spPr>
      </p:pic>
      <p:sp>
        <p:nvSpPr>
          <p:cNvPr id="8" name="Text 3"/>
          <p:cNvSpPr/>
          <p:nvPr/>
        </p:nvSpPr>
        <p:spPr>
          <a:xfrm>
            <a:off x="1084540" y="6588085"/>
            <a:ext cx="5859542" cy="542925"/>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Қауіпсіздік саясатын бірге жетілдірейік – әрбір қызметкердің үлесі маңызды</a:t>
            </a:r>
            <a:endParaRPr lang="en-US" sz="1400" dirty="0"/>
          </a:p>
        </p:txBody>
      </p:sp>
      <p:sp>
        <p:nvSpPr>
          <p:cNvPr id="9" name="Shape 4"/>
          <p:cNvSpPr/>
          <p:nvPr/>
        </p:nvSpPr>
        <p:spPr>
          <a:xfrm>
            <a:off x="7395567" y="6297335"/>
            <a:ext cx="6441043" cy="1124426"/>
          </a:xfrm>
          <a:prstGeom prst="roundRect">
            <a:avLst>
              <a:gd name="adj" fmla="val 6672"/>
            </a:avLst>
          </a:prstGeom>
          <a:solidFill>
            <a:srgbClr val="FFFFFF"/>
          </a:solidFill>
          <a:ln w="22860">
            <a:solidFill>
              <a:srgbClr val="BCDBD4"/>
            </a:solidFill>
            <a:prstDash val="solid"/>
          </a:ln>
        </p:spPr>
        <p:txBody>
          <a:bodyPr/>
          <a:lstStyle/>
          <a:p>
            <a:endParaRPr lang="ru-RU"/>
          </a:p>
        </p:txBody>
      </p:sp>
      <p:pic>
        <p:nvPicPr>
          <p:cNvPr id="10" name="Image 3" descr="preencoded.png"/>
          <p:cNvPicPr>
            <a:picLocks noChangeAspect="1"/>
          </p:cNvPicPr>
          <p:nvPr/>
        </p:nvPicPr>
        <p:blipFill>
          <a:blip r:embed="rId4"/>
          <a:stretch>
            <a:fillRect/>
          </a:stretch>
        </p:blipFill>
        <p:spPr>
          <a:xfrm>
            <a:off x="7311271" y="6213038"/>
            <a:ext cx="214313" cy="214313"/>
          </a:xfrm>
          <a:prstGeom prst="rect">
            <a:avLst/>
          </a:prstGeom>
        </p:spPr>
      </p:pic>
      <p:pic>
        <p:nvPicPr>
          <p:cNvPr id="11" name="Image 4" descr="preencoded.png"/>
          <p:cNvPicPr>
            <a:picLocks noChangeAspect="1"/>
          </p:cNvPicPr>
          <p:nvPr/>
        </p:nvPicPr>
        <p:blipFill>
          <a:blip r:embed="rId5"/>
          <a:stretch>
            <a:fillRect/>
          </a:stretch>
        </p:blipFill>
        <p:spPr>
          <a:xfrm>
            <a:off x="13706594" y="7291745"/>
            <a:ext cx="214313" cy="214313"/>
          </a:xfrm>
          <a:prstGeom prst="rect">
            <a:avLst/>
          </a:prstGeom>
        </p:spPr>
      </p:pic>
      <p:sp>
        <p:nvSpPr>
          <p:cNvPr id="12" name="Text 5"/>
          <p:cNvSpPr/>
          <p:nvPr/>
        </p:nvSpPr>
        <p:spPr>
          <a:xfrm>
            <a:off x="7686318" y="6588085"/>
            <a:ext cx="5859542" cy="542925"/>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Қорғаныс – ақпараттық қоғамның негізі және болашағымыздың кепілі</a:t>
            </a:r>
            <a:endParaRPr lang="en-US" sz="1400" dirty="0"/>
          </a:p>
        </p:txBody>
      </p:sp>
      <p:sp>
        <p:nvSpPr>
          <p:cNvPr id="13" name="Text 6"/>
          <p:cNvSpPr/>
          <p:nvPr/>
        </p:nvSpPr>
        <p:spPr>
          <a:xfrm>
            <a:off x="793790" y="7763351"/>
            <a:ext cx="2497574" cy="278963"/>
          </a:xfrm>
          <a:prstGeom prst="rect">
            <a:avLst/>
          </a:prstGeom>
          <a:noFill/>
          <a:ln/>
        </p:spPr>
        <p:txBody>
          <a:bodyPr wrap="none" lIns="0" tIns="0" rIns="0" bIns="0" rtlCol="0" anchor="t"/>
          <a:lstStyle/>
          <a:p>
            <a:pPr marL="0" indent="0" algn="l">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Мемлекеттің рөлі</a:t>
            </a:r>
            <a:endParaRPr lang="en-US" sz="1750" dirty="0"/>
          </a:p>
        </p:txBody>
      </p:sp>
      <p:sp>
        <p:nvSpPr>
          <p:cNvPr id="14" name="Text 7"/>
          <p:cNvSpPr/>
          <p:nvPr/>
        </p:nvSpPr>
        <p:spPr>
          <a:xfrm>
            <a:off x="793790" y="8203049"/>
            <a:ext cx="4012049" cy="271463"/>
          </a:xfrm>
          <a:prstGeom prst="rect">
            <a:avLst/>
          </a:prstGeom>
          <a:noFill/>
          <a:ln/>
        </p:spPr>
        <p:txBody>
          <a:bodyPr wrap="none" lIns="0" tIns="0" rIns="0" bIns="0" rtlCol="0" anchor="t"/>
          <a:lstStyle/>
          <a:p>
            <a:pPr marL="342900" indent="-342900" algn="l">
              <a:lnSpc>
                <a:spcPts val="2100"/>
              </a:lnSpc>
              <a:buSzPct val="100000"/>
              <a:buChar char="•"/>
            </a:pPr>
            <a:r>
              <a:rPr lang="en-US" sz="1400" dirty="0">
                <a:solidFill>
                  <a:srgbClr val="333F70"/>
                </a:solidFill>
                <a:latin typeface="Open Sans" pitchFamily="34" charset="0"/>
                <a:ea typeface="Open Sans" pitchFamily="34" charset="-122"/>
                <a:cs typeface="Open Sans" pitchFamily="34" charset="-120"/>
              </a:rPr>
              <a:t>Заңнамалық база</a:t>
            </a:r>
            <a:endParaRPr lang="en-US" sz="1400" dirty="0"/>
          </a:p>
        </p:txBody>
      </p:sp>
      <p:sp>
        <p:nvSpPr>
          <p:cNvPr id="15" name="Text 8"/>
          <p:cNvSpPr/>
          <p:nvPr/>
        </p:nvSpPr>
        <p:spPr>
          <a:xfrm>
            <a:off x="793790" y="8530709"/>
            <a:ext cx="4012049" cy="271463"/>
          </a:xfrm>
          <a:prstGeom prst="rect">
            <a:avLst/>
          </a:prstGeom>
          <a:noFill/>
          <a:ln/>
        </p:spPr>
        <p:txBody>
          <a:bodyPr wrap="none" lIns="0" tIns="0" rIns="0" bIns="0" rtlCol="0" anchor="t"/>
          <a:lstStyle/>
          <a:p>
            <a:pPr marL="342900" indent="-342900" algn="l">
              <a:lnSpc>
                <a:spcPts val="2100"/>
              </a:lnSpc>
              <a:buSzPct val="100000"/>
              <a:buChar char="•"/>
            </a:pPr>
            <a:r>
              <a:rPr lang="en-US" sz="1400" dirty="0">
                <a:solidFill>
                  <a:srgbClr val="333F70"/>
                </a:solidFill>
                <a:latin typeface="Open Sans" pitchFamily="34" charset="0"/>
                <a:ea typeface="Open Sans" pitchFamily="34" charset="-122"/>
                <a:cs typeface="Open Sans" pitchFamily="34" charset="-120"/>
              </a:rPr>
              <a:t>Ұлттық инфрақұрылым</a:t>
            </a:r>
            <a:endParaRPr lang="en-US" sz="1400" dirty="0"/>
          </a:p>
        </p:txBody>
      </p:sp>
      <p:sp>
        <p:nvSpPr>
          <p:cNvPr id="16" name="Text 9"/>
          <p:cNvSpPr/>
          <p:nvPr/>
        </p:nvSpPr>
        <p:spPr>
          <a:xfrm>
            <a:off x="793790" y="8858369"/>
            <a:ext cx="4012049" cy="271463"/>
          </a:xfrm>
          <a:prstGeom prst="rect">
            <a:avLst/>
          </a:prstGeom>
          <a:noFill/>
          <a:ln/>
        </p:spPr>
        <p:txBody>
          <a:bodyPr wrap="none" lIns="0" tIns="0" rIns="0" bIns="0" rtlCol="0" anchor="t"/>
          <a:lstStyle/>
          <a:p>
            <a:pPr marL="342900" indent="-342900" algn="l">
              <a:lnSpc>
                <a:spcPts val="2100"/>
              </a:lnSpc>
              <a:buSzPct val="100000"/>
              <a:buChar char="•"/>
            </a:pPr>
            <a:r>
              <a:rPr lang="en-US" sz="1400" dirty="0">
                <a:solidFill>
                  <a:srgbClr val="333F70"/>
                </a:solidFill>
                <a:latin typeface="Open Sans" pitchFamily="34" charset="0"/>
                <a:ea typeface="Open Sans" pitchFamily="34" charset="-122"/>
                <a:cs typeface="Open Sans" pitchFamily="34" charset="-120"/>
              </a:rPr>
              <a:t>Халықаралық ынтымақтастық</a:t>
            </a:r>
            <a:endParaRPr lang="en-US" sz="1400" dirty="0"/>
          </a:p>
        </p:txBody>
      </p:sp>
      <p:sp>
        <p:nvSpPr>
          <p:cNvPr id="17" name="Text 10"/>
          <p:cNvSpPr/>
          <p:nvPr/>
        </p:nvSpPr>
        <p:spPr>
          <a:xfrm>
            <a:off x="5249228" y="7763351"/>
            <a:ext cx="2555558" cy="278963"/>
          </a:xfrm>
          <a:prstGeom prst="rect">
            <a:avLst/>
          </a:prstGeom>
          <a:noFill/>
          <a:ln/>
        </p:spPr>
        <p:txBody>
          <a:bodyPr wrap="none" lIns="0" tIns="0" rIns="0" bIns="0" rtlCol="0" anchor="t"/>
          <a:lstStyle/>
          <a:p>
            <a:pPr marL="0" indent="0" algn="l">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Ұйымдардың рөлі</a:t>
            </a:r>
            <a:endParaRPr lang="en-US" sz="1750" dirty="0"/>
          </a:p>
        </p:txBody>
      </p:sp>
      <p:sp>
        <p:nvSpPr>
          <p:cNvPr id="18" name="Text 11"/>
          <p:cNvSpPr/>
          <p:nvPr/>
        </p:nvSpPr>
        <p:spPr>
          <a:xfrm>
            <a:off x="5249228" y="8203049"/>
            <a:ext cx="4146947" cy="271463"/>
          </a:xfrm>
          <a:prstGeom prst="rect">
            <a:avLst/>
          </a:prstGeom>
          <a:noFill/>
          <a:ln/>
        </p:spPr>
        <p:txBody>
          <a:bodyPr wrap="none" lIns="0" tIns="0" rIns="0" bIns="0" rtlCol="0" anchor="t"/>
          <a:lstStyle/>
          <a:p>
            <a:pPr marL="342900" indent="-342900" algn="l">
              <a:lnSpc>
                <a:spcPts val="2100"/>
              </a:lnSpc>
              <a:buSzPct val="100000"/>
              <a:buChar char="•"/>
            </a:pPr>
            <a:r>
              <a:rPr lang="en-US" sz="1400" dirty="0">
                <a:solidFill>
                  <a:srgbClr val="333F70"/>
                </a:solidFill>
                <a:latin typeface="Open Sans" pitchFamily="34" charset="0"/>
                <a:ea typeface="Open Sans" pitchFamily="34" charset="-122"/>
                <a:cs typeface="Open Sans" pitchFamily="34" charset="-120"/>
              </a:rPr>
              <a:t>Қауіпсіздік саясатын енгізу</a:t>
            </a:r>
            <a:endParaRPr lang="en-US" sz="1400" dirty="0"/>
          </a:p>
        </p:txBody>
      </p:sp>
      <p:sp>
        <p:nvSpPr>
          <p:cNvPr id="19" name="Text 12"/>
          <p:cNvSpPr/>
          <p:nvPr/>
        </p:nvSpPr>
        <p:spPr>
          <a:xfrm>
            <a:off x="5249228" y="8530709"/>
            <a:ext cx="4146947" cy="271463"/>
          </a:xfrm>
          <a:prstGeom prst="rect">
            <a:avLst/>
          </a:prstGeom>
          <a:noFill/>
          <a:ln/>
        </p:spPr>
        <p:txBody>
          <a:bodyPr wrap="none" lIns="0" tIns="0" rIns="0" bIns="0" rtlCol="0" anchor="t"/>
          <a:lstStyle/>
          <a:p>
            <a:pPr marL="342900" indent="-342900" algn="l">
              <a:lnSpc>
                <a:spcPts val="2100"/>
              </a:lnSpc>
              <a:buSzPct val="100000"/>
              <a:buChar char="•"/>
            </a:pPr>
            <a:r>
              <a:rPr lang="en-US" sz="1400" dirty="0">
                <a:solidFill>
                  <a:srgbClr val="333F70"/>
                </a:solidFill>
                <a:latin typeface="Open Sans" pitchFamily="34" charset="0"/>
                <a:ea typeface="Open Sans" pitchFamily="34" charset="-122"/>
                <a:cs typeface="Open Sans" pitchFamily="34" charset="-120"/>
              </a:rPr>
              <a:t>Қызметкерлерді оқыту</a:t>
            </a:r>
            <a:endParaRPr lang="en-US" sz="1400" dirty="0"/>
          </a:p>
        </p:txBody>
      </p:sp>
      <p:sp>
        <p:nvSpPr>
          <p:cNvPr id="20" name="Text 13"/>
          <p:cNvSpPr/>
          <p:nvPr/>
        </p:nvSpPr>
        <p:spPr>
          <a:xfrm>
            <a:off x="5249228" y="8858369"/>
            <a:ext cx="4146947" cy="271463"/>
          </a:xfrm>
          <a:prstGeom prst="rect">
            <a:avLst/>
          </a:prstGeom>
          <a:noFill/>
          <a:ln/>
        </p:spPr>
        <p:txBody>
          <a:bodyPr wrap="none" lIns="0" tIns="0" rIns="0" bIns="0" rtlCol="0" anchor="t"/>
          <a:lstStyle/>
          <a:p>
            <a:pPr marL="342900" indent="-342900" algn="l">
              <a:lnSpc>
                <a:spcPts val="2100"/>
              </a:lnSpc>
              <a:buSzPct val="100000"/>
              <a:buChar char="•"/>
            </a:pPr>
            <a:r>
              <a:rPr lang="en-US" sz="1400" dirty="0">
                <a:solidFill>
                  <a:srgbClr val="333F70"/>
                </a:solidFill>
                <a:latin typeface="Open Sans" pitchFamily="34" charset="0"/>
                <a:ea typeface="Open Sans" pitchFamily="34" charset="-122"/>
                <a:cs typeface="Open Sans" pitchFamily="34" charset="-120"/>
              </a:rPr>
              <a:t>Технологияларға инвестиция</a:t>
            </a:r>
            <a:endParaRPr lang="en-US" sz="1400" dirty="0"/>
          </a:p>
        </p:txBody>
      </p:sp>
      <p:sp>
        <p:nvSpPr>
          <p:cNvPr id="21" name="Text 14"/>
          <p:cNvSpPr/>
          <p:nvPr/>
        </p:nvSpPr>
        <p:spPr>
          <a:xfrm>
            <a:off x="9839563" y="7763351"/>
            <a:ext cx="2840712" cy="278963"/>
          </a:xfrm>
          <a:prstGeom prst="rect">
            <a:avLst/>
          </a:prstGeom>
          <a:noFill/>
          <a:ln/>
        </p:spPr>
        <p:txBody>
          <a:bodyPr wrap="none" lIns="0" tIns="0" rIns="0" bIns="0" rtlCol="0" anchor="t"/>
          <a:lstStyle/>
          <a:p>
            <a:pPr marL="0" indent="0" algn="l">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Азаматтардың рөлі</a:t>
            </a:r>
            <a:endParaRPr lang="en-US" sz="1750" dirty="0"/>
          </a:p>
        </p:txBody>
      </p:sp>
      <p:sp>
        <p:nvSpPr>
          <p:cNvPr id="22" name="Text 15"/>
          <p:cNvSpPr/>
          <p:nvPr/>
        </p:nvSpPr>
        <p:spPr>
          <a:xfrm>
            <a:off x="9839563" y="8203049"/>
            <a:ext cx="4012049" cy="271463"/>
          </a:xfrm>
          <a:prstGeom prst="rect">
            <a:avLst/>
          </a:prstGeom>
          <a:noFill/>
          <a:ln/>
        </p:spPr>
        <p:txBody>
          <a:bodyPr wrap="none" lIns="0" tIns="0" rIns="0" bIns="0" rtlCol="0" anchor="t"/>
          <a:lstStyle/>
          <a:p>
            <a:pPr marL="342900" indent="-342900" algn="l">
              <a:lnSpc>
                <a:spcPts val="2100"/>
              </a:lnSpc>
              <a:buSzPct val="100000"/>
              <a:buChar char="•"/>
            </a:pPr>
            <a:r>
              <a:rPr lang="en-US" sz="1400" dirty="0">
                <a:solidFill>
                  <a:srgbClr val="333F70"/>
                </a:solidFill>
                <a:latin typeface="Open Sans" pitchFamily="34" charset="0"/>
                <a:ea typeface="Open Sans" pitchFamily="34" charset="-122"/>
                <a:cs typeface="Open Sans" pitchFamily="34" charset="-120"/>
              </a:rPr>
              <a:t>Қауіпсіздік ережелерін білу</a:t>
            </a:r>
            <a:endParaRPr lang="en-US" sz="1400" dirty="0"/>
          </a:p>
        </p:txBody>
      </p:sp>
      <p:sp>
        <p:nvSpPr>
          <p:cNvPr id="23" name="Text 16"/>
          <p:cNvSpPr/>
          <p:nvPr/>
        </p:nvSpPr>
        <p:spPr>
          <a:xfrm>
            <a:off x="9839563" y="8530709"/>
            <a:ext cx="4012049" cy="271463"/>
          </a:xfrm>
          <a:prstGeom prst="rect">
            <a:avLst/>
          </a:prstGeom>
          <a:noFill/>
          <a:ln/>
        </p:spPr>
        <p:txBody>
          <a:bodyPr wrap="none" lIns="0" tIns="0" rIns="0" bIns="0" rtlCol="0" anchor="t"/>
          <a:lstStyle/>
          <a:p>
            <a:pPr marL="342900" indent="-342900" algn="l">
              <a:lnSpc>
                <a:spcPts val="2100"/>
              </a:lnSpc>
              <a:buSzPct val="100000"/>
              <a:buChar char="•"/>
            </a:pPr>
            <a:r>
              <a:rPr lang="en-US" sz="1400" dirty="0">
                <a:solidFill>
                  <a:srgbClr val="333F70"/>
                </a:solidFill>
                <a:latin typeface="Open Sans" pitchFamily="34" charset="0"/>
                <a:ea typeface="Open Sans" pitchFamily="34" charset="-122"/>
                <a:cs typeface="Open Sans" pitchFamily="34" charset="-120"/>
              </a:rPr>
              <a:t>Сақ болу және хабарлау</a:t>
            </a:r>
            <a:endParaRPr lang="en-US" sz="1400" dirty="0"/>
          </a:p>
        </p:txBody>
      </p:sp>
      <p:sp>
        <p:nvSpPr>
          <p:cNvPr id="24" name="Text 17"/>
          <p:cNvSpPr/>
          <p:nvPr/>
        </p:nvSpPr>
        <p:spPr>
          <a:xfrm>
            <a:off x="9839563" y="8858369"/>
            <a:ext cx="4012049" cy="271463"/>
          </a:xfrm>
          <a:prstGeom prst="rect">
            <a:avLst/>
          </a:prstGeom>
          <a:noFill/>
          <a:ln/>
        </p:spPr>
        <p:txBody>
          <a:bodyPr wrap="none" lIns="0" tIns="0" rIns="0" bIns="0" rtlCol="0" anchor="t"/>
          <a:lstStyle/>
          <a:p>
            <a:pPr marL="342900" indent="-342900" algn="l">
              <a:lnSpc>
                <a:spcPts val="2100"/>
              </a:lnSpc>
              <a:buSzPct val="100000"/>
              <a:buChar char="•"/>
            </a:pPr>
            <a:r>
              <a:rPr lang="en-US" sz="1400" dirty="0">
                <a:solidFill>
                  <a:srgbClr val="333F70"/>
                </a:solidFill>
                <a:latin typeface="Open Sans" pitchFamily="34" charset="0"/>
                <a:ea typeface="Open Sans" pitchFamily="34" charset="-122"/>
                <a:cs typeface="Open Sans" pitchFamily="34" charset="-120"/>
              </a:rPr>
              <a:t>Үздіксіз оқу</a:t>
            </a:r>
            <a:endParaRPr lang="en-US" sz="1400" dirty="0"/>
          </a:p>
        </p:txBody>
      </p:sp>
      <p:sp>
        <p:nvSpPr>
          <p:cNvPr id="25" name="Text 18"/>
          <p:cNvSpPr/>
          <p:nvPr/>
        </p:nvSpPr>
        <p:spPr>
          <a:xfrm>
            <a:off x="793790" y="9366885"/>
            <a:ext cx="13042821" cy="814388"/>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Ақпараттық қауіпсіздік – бұл технология ғана емес, мәдениет. Біз барлығымыз – мемлекет, ұйымдар, әрбір азамат – осы қауіпсіздікті қамтамасыз етуге жауаптымыз. Тек бірлескен күш-жігерімізбен ғана біз цифрлық кеңістікті қауіпсіз етіп, елімізді киберқауіптерден қорғай аламыз. Рахмет сіздерге назар аударғаныңыз үшін!</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3274</Words>
  <Application>Microsoft Office PowerPoint</Application>
  <PresentationFormat>Произвольный</PresentationFormat>
  <Paragraphs>471</Paragraphs>
  <Slides>40</Slides>
  <Notes>39</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40</vt:i4>
      </vt:variant>
    </vt:vector>
  </HeadingPairs>
  <TitlesOfParts>
    <vt:vector size="46" baseType="lpstr">
      <vt:lpstr>Unbounded Bold</vt:lpstr>
      <vt:lpstr>Unbounded Light</vt:lpstr>
      <vt:lpstr>Arial</vt:lpstr>
      <vt:lpstr>Times New Roman</vt:lpstr>
      <vt:lpstr>Open Sans</vt:lpstr>
      <vt:lpstr>Office Theme</vt:lpstr>
      <vt:lpstr>Техникалық құралдар және ақпаратты қорғау әдістері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Asel Erzhan</cp:lastModifiedBy>
  <cp:revision>3</cp:revision>
  <dcterms:created xsi:type="dcterms:W3CDTF">2026-01-18T16:16:08Z</dcterms:created>
  <dcterms:modified xsi:type="dcterms:W3CDTF">2026-11-03T19:40:46Z</dcterms:modified>
</cp:coreProperties>
</file>