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3"/>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14630400" cy="10972800"/>
  <p:notesSz cx="10972800" cy="14630400"/>
  <p:embeddedFontLst>
    <p:embeddedFont>
      <p:font typeface="Open Sans" pitchFamily="2" charset="0"/>
      <p:regular r:id="rId44"/>
      <p:bold r:id="rId45"/>
      <p:italic r:id="rId46"/>
      <p:boldItalic r:id="rId47"/>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9" d="100"/>
          <a:sy n="59" d="100"/>
        </p:scale>
        <p:origin x="10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6760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txBody>
          <a:bodyPr/>
          <a:lstStyle/>
          <a:p>
            <a:endParaRPr lang="ru-RU"/>
          </a:p>
        </p:txBody>
      </p:sp>
      <p:sp>
        <p:nvSpPr>
          <p:cNvPr id="3" name="Shape 1"/>
          <p:cNvSpPr/>
          <p:nvPr/>
        </p:nvSpPr>
        <p:spPr>
          <a:xfrm>
            <a:off x="0" y="0"/>
            <a:ext cx="14630400" cy="10972800"/>
          </a:xfrm>
          <a:prstGeom prst="rect">
            <a:avLst/>
          </a:prstGeom>
          <a:solidFill>
            <a:srgbClr val="FFFFFF"/>
          </a:solidFill>
          <a:ln/>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795781"/>
            <a:ext cx="12435840" cy="3820160"/>
          </a:xfrm>
        </p:spPr>
        <p:txBody>
          <a:bodyPr anchor="b"/>
          <a:lstStyle>
            <a:lvl1pPr algn="ctr">
              <a:defRPr sz="7200"/>
            </a:lvl1pPr>
          </a:lstStyle>
          <a:p>
            <a:r>
              <a:rPr lang="ru-RU"/>
              <a:t>Образец заголовка</a:t>
            </a:r>
            <a:endParaRPr lang="en-US" dirty="0"/>
          </a:p>
        </p:txBody>
      </p:sp>
      <p:sp>
        <p:nvSpPr>
          <p:cNvPr id="3" name="Subtitle 2"/>
          <p:cNvSpPr>
            <a:spLocks noGrp="1"/>
          </p:cNvSpPr>
          <p:nvPr>
            <p:ph type="subTitle" idx="1"/>
          </p:nvPr>
        </p:nvSpPr>
        <p:spPr>
          <a:xfrm>
            <a:off x="1828800" y="5763261"/>
            <a:ext cx="10972800" cy="2649219"/>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04.11.2026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33229286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1.svg"/><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20.svg"/><Relationship Id="rId4" Type="http://schemas.openxmlformats.org/officeDocument/2006/relationships/image" Target="../media/image19.sv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36.sv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29.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sv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10972800"/>
          </a:xfrm>
          <a:prstGeom prst="rect">
            <a:avLst/>
          </a:prstGeom>
        </p:spPr>
      </p:pic>
      <p:sp>
        <p:nvSpPr>
          <p:cNvPr id="6" name="Заголовок 5"/>
          <p:cNvSpPr txBox="1">
            <a:spLocks noGrp="1"/>
          </p:cNvSpPr>
          <p:nvPr>
            <p:ph type="ctrTitle"/>
          </p:nvPr>
        </p:nvSpPr>
        <p:spPr>
          <a:xfrm>
            <a:off x="2889013" y="4454091"/>
            <a:ext cx="9319465" cy="1717393"/>
          </a:xfrm>
          <a:prstGeom prst="rect">
            <a:avLst/>
          </a:prstGeom>
          <a:noFill/>
        </p:spPr>
        <p:txBody>
          <a:bodyPr wrap="square" rtlCol="0">
            <a:spAutoFit/>
          </a:bodyPr>
          <a:lstStyle/>
          <a:p>
            <a:r>
              <a:rPr lang="kk-KZ" sz="528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Техникалық құралдар және ақпаратты қорғау әдістері</a:t>
            </a:r>
            <a:endParaRPr lang="ru-RU" sz="336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0954" y="2314265"/>
            <a:ext cx="5014672" cy="1137377"/>
          </a:xfrm>
          <a:prstGeom prst="rect">
            <a:avLst/>
          </a:prstGeom>
        </p:spPr>
      </p:pic>
      <p:sp>
        <p:nvSpPr>
          <p:cNvPr id="2" name="TextBox 1"/>
          <p:cNvSpPr txBox="1"/>
          <p:nvPr/>
        </p:nvSpPr>
        <p:spPr>
          <a:xfrm>
            <a:off x="3916678" y="6171482"/>
            <a:ext cx="8702041" cy="1458861"/>
          </a:xfrm>
          <a:prstGeom prst="rect">
            <a:avLst/>
          </a:prstGeom>
          <a:noFill/>
        </p:spPr>
        <p:txBody>
          <a:bodyPr wrap="square" rtlCol="0">
            <a:spAutoFit/>
          </a:bodyPr>
          <a:lstStyle/>
          <a:p>
            <a:pPr algn="ctr"/>
            <a:r>
              <a:rPr lang="ru-RU" sz="2160" b="1" dirty="0">
                <a:solidFill>
                  <a:schemeClr val="bg1"/>
                </a:solidFill>
                <a:latin typeface="Times New Roman" panose="02020603050405020304" pitchFamily="18" charset="0"/>
                <a:cs typeface="Times New Roman" panose="02020603050405020304" pitchFamily="18" charset="0"/>
              </a:rPr>
              <a:t>Ержан </a:t>
            </a:r>
            <a:r>
              <a:rPr lang="ru-RU" sz="2160" b="1" dirty="0" err="1">
                <a:solidFill>
                  <a:schemeClr val="bg1"/>
                </a:solidFill>
                <a:latin typeface="Times New Roman" panose="02020603050405020304" pitchFamily="18" charset="0"/>
                <a:cs typeface="Times New Roman" panose="02020603050405020304" pitchFamily="18" charset="0"/>
              </a:rPr>
              <a:t>Асел</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Ануаркызы</a:t>
            </a:r>
            <a:r>
              <a:rPr lang="ru-RU" sz="2160" b="1" dirty="0">
                <a:solidFill>
                  <a:schemeClr val="bg1"/>
                </a:solidFill>
                <a:latin typeface="Times New Roman" panose="02020603050405020304" pitchFamily="18" charset="0"/>
                <a:cs typeface="Times New Roman" panose="02020603050405020304" pitchFamily="18" charset="0"/>
              </a:rPr>
              <a:t>,</a:t>
            </a:r>
            <a:r>
              <a:rPr lang="en-US" sz="2160" b="1" dirty="0">
                <a:solidFill>
                  <a:schemeClr val="bg1"/>
                </a:solidFill>
                <a:latin typeface="Times New Roman" panose="02020603050405020304" pitchFamily="18" charset="0"/>
                <a:cs typeface="Times New Roman" panose="02020603050405020304" pitchFamily="18" charset="0"/>
              </a:rPr>
              <a:t>Ph.D.</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қауымдастырылған</a:t>
            </a:r>
            <a:r>
              <a:rPr lang="ru-RU" sz="2160" b="1" dirty="0">
                <a:solidFill>
                  <a:schemeClr val="bg1"/>
                </a:solidFill>
                <a:latin typeface="Times New Roman" panose="02020603050405020304" pitchFamily="18" charset="0"/>
                <a:cs typeface="Times New Roman" panose="02020603050405020304" pitchFamily="18" charset="0"/>
              </a:rPr>
              <a:t> профессор</a:t>
            </a:r>
            <a:br>
              <a:rPr lang="en-US" sz="2160" b="1" dirty="0">
                <a:latin typeface="Times New Roman" panose="02020603050405020304" pitchFamily="18" charset="0"/>
                <a:cs typeface="Times New Roman" panose="02020603050405020304" pitchFamily="18" charset="0"/>
              </a:rPr>
            </a:br>
            <a:br>
              <a:rPr lang="ru-RU" sz="2160" b="1" dirty="0">
                <a:latin typeface="Times New Roman" panose="02020603050405020304" pitchFamily="18" charset="0"/>
                <a:cs typeface="Times New Roman" panose="02020603050405020304" pitchFamily="18" charset="0"/>
              </a:rPr>
            </a:br>
            <a:r>
              <a:rPr lang="en-US" sz="2400" b="1" dirty="0" err="1"/>
              <a:t>Assel.yerzhan@satbayev.university</a:t>
            </a:r>
            <a:br>
              <a:rPr lang="en-US" sz="2160" b="1" dirty="0">
                <a:latin typeface="Times New Roman" panose="02020603050405020304" pitchFamily="18" charset="0"/>
                <a:cs typeface="Times New Roman" panose="02020603050405020304" pitchFamily="18" charset="0"/>
              </a:rPr>
            </a:br>
            <a:endParaRPr lang="ru-RU" sz="21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3772376"/>
            <a:ext cx="7556421" cy="1860233"/>
          </a:xfrm>
          <a:prstGeom prst="rect">
            <a:avLst/>
          </a:prstGeom>
          <a:noFill/>
          <a:ln/>
        </p:spPr>
        <p:txBody>
          <a:bodyPr wrap="square" lIns="0" tIns="0" rIns="0" bIns="0" rtlCol="0" anchor="t"/>
          <a:lstStyle/>
          <a:p>
            <a:pPr marL="0" indent="0" algn="ctr">
              <a:lnSpc>
                <a:spcPts val="4850"/>
              </a:lnSpc>
              <a:buNone/>
            </a:pPr>
            <a:r>
              <a:rPr lang="en-US" sz="3900" b="1" dirty="0">
                <a:solidFill>
                  <a:srgbClr val="333F70"/>
                </a:solidFill>
                <a:latin typeface="Times New Roman" panose="02020603050405020304" pitchFamily="18" charset="0"/>
                <a:ea typeface="Unbounded Bold" pitchFamily="34" charset="-122"/>
                <a:cs typeface="Times New Roman" panose="02020603050405020304" pitchFamily="18" charset="0"/>
              </a:rPr>
              <a:t>Желілік қауіпсіздік құралдары және протоколдар</a:t>
            </a:r>
            <a:endParaRPr lang="en-US" sz="3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446734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Желілік қауіпсіздікке кіріспе</a:t>
            </a:r>
            <a:endParaRPr lang="en-US" sz="3900" dirty="0"/>
          </a:p>
        </p:txBody>
      </p:sp>
      <p:sp>
        <p:nvSpPr>
          <p:cNvPr id="7" name="Text 3"/>
          <p:cNvSpPr/>
          <p:nvPr/>
        </p:nvSpPr>
        <p:spPr>
          <a:xfrm>
            <a:off x="6280190" y="6005155"/>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қауіпсіздік – бұл ақпараттық жүйелер мен желілерді түрлі қатерлерден қорғаудың кешенді жүйесі. Бұл бөлімде біз желілік қауіпсіздіктің негізгі ұғымдары мен маңызын қарастырамыз.</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2002750"/>
            <a:ext cx="10521077"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Желілік қауіпсіздік дегеніміз не?</a:t>
            </a:r>
            <a:endParaRPr lang="en-US" sz="3900" dirty="0"/>
          </a:p>
        </p:txBody>
      </p:sp>
      <p:sp>
        <p:nvSpPr>
          <p:cNvPr id="3" name="Text 1"/>
          <p:cNvSpPr/>
          <p:nvPr/>
        </p:nvSpPr>
        <p:spPr>
          <a:xfrm>
            <a:off x="793790" y="3099078"/>
            <a:ext cx="695563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қауіпсіздік – ақпараттық жүйелер мен желілерді зиянды шабуылдардан, рұқсатсыз қолжетімділіктен және мәліметтердің жоғалуынан қорғаудың жан-жақты жүйесі. Бұл тек технологиялық шараларды ғана емес, сонымен қатар ұйымдастырушылық және құқықтық шараларды да қамтиды.</a:t>
            </a:r>
            <a:endParaRPr lang="en-US" sz="1550" dirty="0"/>
          </a:p>
        </p:txBody>
      </p:sp>
      <p:sp>
        <p:nvSpPr>
          <p:cNvPr id="4" name="Text 2"/>
          <p:cNvSpPr/>
          <p:nvPr/>
        </p:nvSpPr>
        <p:spPr>
          <a:xfrm>
            <a:off x="793790" y="4865370"/>
            <a:ext cx="695563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желілік қауіпсіздік саласының өзектілігі күннен-күнге артуда. Мемлекеттік және жеке ұйымдар өздерінің ақпараттық активтерін қорғауға үлкен көңіл бөлуде. 6B06303 «Желілік қауіпсіздік» мамандығы осы саладағы мамандарды даярлауда негізгі рөл атқарады.</a:t>
            </a:r>
            <a:endParaRPr lang="en-US" sz="1550" dirty="0"/>
          </a:p>
        </p:txBody>
      </p:sp>
      <p:pic>
        <p:nvPicPr>
          <p:cNvPr id="5" name="Image 0" descr="preencoded.png"/>
          <p:cNvPicPr>
            <a:picLocks noChangeAspect="1"/>
          </p:cNvPicPr>
          <p:nvPr/>
        </p:nvPicPr>
        <p:blipFill>
          <a:blip r:embed="rId3"/>
          <a:stretch>
            <a:fillRect/>
          </a:stretch>
        </p:blipFill>
        <p:spPr>
          <a:xfrm>
            <a:off x="8241149" y="3143726"/>
            <a:ext cx="5602962" cy="560296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271414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Желілік қауіпсіздіктің негізгі мақсаттары</a:t>
            </a:r>
            <a:endParaRPr lang="en-US" sz="3900" dirty="0"/>
          </a:p>
        </p:txBody>
      </p:sp>
      <p:sp>
        <p:nvSpPr>
          <p:cNvPr id="3" name="Shape 1"/>
          <p:cNvSpPr/>
          <p:nvPr/>
        </p:nvSpPr>
        <p:spPr>
          <a:xfrm>
            <a:off x="793790" y="4351139"/>
            <a:ext cx="4215289" cy="3049191"/>
          </a:xfrm>
          <a:prstGeom prst="roundRect">
            <a:avLst>
              <a:gd name="adj" fmla="val 2734"/>
            </a:avLst>
          </a:prstGeom>
          <a:solidFill>
            <a:srgbClr val="D6F5EE"/>
          </a:solidFill>
          <a:ln w="7620">
            <a:solidFill>
              <a:srgbClr val="BCDBD4"/>
            </a:solidFill>
            <a:prstDash val="solid"/>
          </a:ln>
        </p:spPr>
        <p:txBody>
          <a:bodyPr/>
          <a:lstStyle/>
          <a:p>
            <a:endParaRPr lang="ru-RU"/>
          </a:p>
        </p:txBody>
      </p:sp>
      <p:sp>
        <p:nvSpPr>
          <p:cNvPr id="4" name="Text 2"/>
          <p:cNvSpPr/>
          <p:nvPr/>
        </p:nvSpPr>
        <p:spPr>
          <a:xfrm>
            <a:off x="999768" y="4557117"/>
            <a:ext cx="357711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Құпиялылықты сақтау</a:t>
            </a:r>
            <a:endParaRPr lang="en-US" sz="1950" dirty="0"/>
          </a:p>
        </p:txBody>
      </p:sp>
      <p:sp>
        <p:nvSpPr>
          <p:cNvPr id="5" name="Text 3"/>
          <p:cNvSpPr/>
          <p:nvPr/>
        </p:nvSpPr>
        <p:spPr>
          <a:xfrm>
            <a:off x="999768" y="4986338"/>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Ақпаратқа рұқсат етілген адамдар ғана қол жеткізе алады. Мәліметтерді шифрлау, аутентификация және қатаң рұқсат жүйелері арқылы құпиялылық қамтамасыз етіледі.</a:t>
            </a:r>
            <a:endParaRPr lang="en-US" sz="1550" dirty="0"/>
          </a:p>
        </p:txBody>
      </p:sp>
      <p:sp>
        <p:nvSpPr>
          <p:cNvPr id="6" name="Shape 4"/>
          <p:cNvSpPr/>
          <p:nvPr/>
        </p:nvSpPr>
        <p:spPr>
          <a:xfrm>
            <a:off x="5207437" y="4351139"/>
            <a:ext cx="4215408" cy="3049191"/>
          </a:xfrm>
          <a:prstGeom prst="roundRect">
            <a:avLst>
              <a:gd name="adj" fmla="val 2734"/>
            </a:avLst>
          </a:prstGeom>
          <a:solidFill>
            <a:srgbClr val="D6F5EE"/>
          </a:solidFill>
          <a:ln w="7620">
            <a:solidFill>
              <a:srgbClr val="BCDBD4"/>
            </a:solidFill>
            <a:prstDash val="solid"/>
          </a:ln>
        </p:spPr>
        <p:txBody>
          <a:bodyPr/>
          <a:lstStyle/>
          <a:p>
            <a:endParaRPr lang="ru-RU"/>
          </a:p>
        </p:txBody>
      </p:sp>
      <p:sp>
        <p:nvSpPr>
          <p:cNvPr id="7" name="Text 5"/>
          <p:cNvSpPr/>
          <p:nvPr/>
        </p:nvSpPr>
        <p:spPr>
          <a:xfrm>
            <a:off x="5413415" y="4557117"/>
            <a:ext cx="3803452"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Мәліметтердің тұтастығын қамтамасыз ету</a:t>
            </a:r>
            <a:endParaRPr lang="en-US" sz="1950" dirty="0"/>
          </a:p>
        </p:txBody>
      </p:sp>
      <p:sp>
        <p:nvSpPr>
          <p:cNvPr id="8" name="Text 6"/>
          <p:cNvSpPr/>
          <p:nvPr/>
        </p:nvSpPr>
        <p:spPr>
          <a:xfrm>
            <a:off x="5413415" y="5606653"/>
            <a:ext cx="3803452"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 рұқсатсыз өзгертілмеуі керек. Хэш-функциялар, цифрлық қолтаңбалар және бақылау механизмдері арқылы мәліметтердің бүлінбеуі қамтамасыз етіледі.</a:t>
            </a:r>
            <a:endParaRPr lang="en-US" sz="1550" dirty="0"/>
          </a:p>
        </p:txBody>
      </p:sp>
      <p:sp>
        <p:nvSpPr>
          <p:cNvPr id="9" name="Shape 7"/>
          <p:cNvSpPr/>
          <p:nvPr/>
        </p:nvSpPr>
        <p:spPr>
          <a:xfrm>
            <a:off x="9621203" y="4351139"/>
            <a:ext cx="4215289" cy="3049191"/>
          </a:xfrm>
          <a:prstGeom prst="roundRect">
            <a:avLst>
              <a:gd name="adj" fmla="val 2734"/>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9827181" y="4557117"/>
            <a:ext cx="380333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 жетімділікті бақылау</a:t>
            </a:r>
            <a:endParaRPr lang="en-US" sz="1950" dirty="0"/>
          </a:p>
        </p:txBody>
      </p:sp>
      <p:sp>
        <p:nvSpPr>
          <p:cNvPr id="11" name="Text 9"/>
          <p:cNvSpPr/>
          <p:nvPr/>
        </p:nvSpPr>
        <p:spPr>
          <a:xfrm>
            <a:off x="9827181" y="5296495"/>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Рұқсат етілген пайдаланушылар қажетті уақытта жүйеге қол жеткізе алуы тиіс. DDoS шабуылдарынан қорғау және жүйелердің үздіксіз жұмыс істеуі қамтамасыз етіледі.</a:t>
            </a:r>
            <a:endParaRPr lang="en-US" sz="1550" dirty="0"/>
          </a:p>
        </p:txBody>
      </p:sp>
      <p:sp>
        <p:nvSpPr>
          <p:cNvPr id="12" name="Text 10"/>
          <p:cNvSpPr/>
          <p:nvPr/>
        </p:nvSpPr>
        <p:spPr>
          <a:xfrm>
            <a:off x="793790" y="7623572"/>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үш мақсат – CIA триадасы (Confidentiality, Integrity, Availability) деп аталады және желілік қауіпсіздіктің негізін құрайды. Әрбір ұйым өз қауіпсіздік стратегиясын осы принциптерге сүйене отырып құруы керек.</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896183"/>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Желілік қауіпсіздіктің заманауи қатерлері</a:t>
            </a:r>
            <a:endParaRPr lang="en-US" sz="3900" dirty="0"/>
          </a:p>
        </p:txBody>
      </p:sp>
      <p:sp>
        <p:nvSpPr>
          <p:cNvPr id="4" name="Shape 1"/>
          <p:cNvSpPr/>
          <p:nvPr/>
        </p:nvSpPr>
        <p:spPr>
          <a:xfrm>
            <a:off x="793790" y="2433995"/>
            <a:ext cx="3679031" cy="3729514"/>
          </a:xfrm>
          <a:prstGeom prst="roundRect">
            <a:avLst>
              <a:gd name="adj" fmla="val 2983"/>
            </a:avLst>
          </a:prstGeom>
          <a:solidFill>
            <a:srgbClr val="FFFFFF"/>
          </a:solidFill>
          <a:ln w="22860">
            <a:solidFill>
              <a:srgbClr val="BCDBD4"/>
            </a:solidFill>
            <a:prstDash val="solid"/>
          </a:ln>
        </p:spPr>
        <p:txBody>
          <a:bodyPr/>
          <a:lstStyle/>
          <a:p>
            <a:endParaRPr lang="ru-RU"/>
          </a:p>
        </p:txBody>
      </p:sp>
      <p:sp>
        <p:nvSpPr>
          <p:cNvPr id="5" name="Shape 2"/>
          <p:cNvSpPr/>
          <p:nvPr/>
        </p:nvSpPr>
        <p:spPr>
          <a:xfrm>
            <a:off x="770930" y="2433995"/>
            <a:ext cx="91440" cy="3729514"/>
          </a:xfrm>
          <a:prstGeom prst="roundRect">
            <a:avLst>
              <a:gd name="adj" fmla="val 91163"/>
            </a:avLst>
          </a:prstGeom>
          <a:solidFill>
            <a:srgbClr val="26A688"/>
          </a:solidFill>
          <a:ln/>
        </p:spPr>
        <p:txBody>
          <a:bodyPr/>
          <a:lstStyle/>
          <a:p>
            <a:endParaRPr lang="ru-RU"/>
          </a:p>
        </p:txBody>
      </p:sp>
      <p:sp>
        <p:nvSpPr>
          <p:cNvPr id="6" name="Text 3"/>
          <p:cNvSpPr/>
          <p:nvPr/>
        </p:nvSpPr>
        <p:spPr>
          <a:xfrm>
            <a:off x="1083588" y="2655213"/>
            <a:ext cx="312420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DDoS шабуылдары</a:t>
            </a:r>
            <a:endParaRPr lang="en-US" sz="1950" dirty="0"/>
          </a:p>
        </p:txBody>
      </p:sp>
      <p:sp>
        <p:nvSpPr>
          <p:cNvPr id="7" name="Text 4"/>
          <p:cNvSpPr/>
          <p:nvPr/>
        </p:nvSpPr>
        <p:spPr>
          <a:xfrm>
            <a:off x="1083588" y="3084433"/>
            <a:ext cx="3168015" cy="2857857"/>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2025 жылы әлем бойынша DDoS шабуылдарынан болатын экономикалық шығын 15 миллиард долларға жетеді деп болжануда. Бұл шабуылдар серверлерді өте көп сұранымдармен қамтып, қызметтің тоқтап қалуына әкеледі.</a:t>
            </a:r>
            <a:endParaRPr lang="en-US" sz="1550" dirty="0"/>
          </a:p>
        </p:txBody>
      </p:sp>
      <p:sp>
        <p:nvSpPr>
          <p:cNvPr id="8" name="Shape 5"/>
          <p:cNvSpPr/>
          <p:nvPr/>
        </p:nvSpPr>
        <p:spPr>
          <a:xfrm>
            <a:off x="4671179" y="2433995"/>
            <a:ext cx="3679031" cy="3729514"/>
          </a:xfrm>
          <a:prstGeom prst="roundRect">
            <a:avLst>
              <a:gd name="adj" fmla="val 2983"/>
            </a:avLst>
          </a:prstGeom>
          <a:solidFill>
            <a:srgbClr val="FFFFFF"/>
          </a:solidFill>
          <a:ln w="22860">
            <a:solidFill>
              <a:srgbClr val="BCDBD4"/>
            </a:solidFill>
            <a:prstDash val="solid"/>
          </a:ln>
        </p:spPr>
        <p:txBody>
          <a:bodyPr/>
          <a:lstStyle/>
          <a:p>
            <a:endParaRPr lang="ru-RU"/>
          </a:p>
        </p:txBody>
      </p:sp>
      <p:sp>
        <p:nvSpPr>
          <p:cNvPr id="9" name="Shape 6"/>
          <p:cNvSpPr/>
          <p:nvPr/>
        </p:nvSpPr>
        <p:spPr>
          <a:xfrm>
            <a:off x="4648319" y="2433995"/>
            <a:ext cx="91440" cy="3729514"/>
          </a:xfrm>
          <a:prstGeom prst="roundRect">
            <a:avLst>
              <a:gd name="adj" fmla="val 91163"/>
            </a:avLst>
          </a:prstGeom>
          <a:solidFill>
            <a:srgbClr val="26A688"/>
          </a:solidFill>
          <a:ln/>
        </p:spPr>
        <p:txBody>
          <a:bodyPr/>
          <a:lstStyle/>
          <a:p>
            <a:endParaRPr lang="ru-RU"/>
          </a:p>
        </p:txBody>
      </p:sp>
      <p:sp>
        <p:nvSpPr>
          <p:cNvPr id="10" name="Text 7"/>
          <p:cNvSpPr/>
          <p:nvPr/>
        </p:nvSpPr>
        <p:spPr>
          <a:xfrm>
            <a:off x="4960977" y="2655213"/>
            <a:ext cx="3168015"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Фишинг және әлеуметтік инженерия</a:t>
            </a:r>
            <a:endParaRPr lang="en-US" sz="1950" dirty="0"/>
          </a:p>
        </p:txBody>
      </p:sp>
      <p:sp>
        <p:nvSpPr>
          <p:cNvPr id="11" name="Text 8"/>
          <p:cNvSpPr/>
          <p:nvPr/>
        </p:nvSpPr>
        <p:spPr>
          <a:xfrm>
            <a:off x="4960977" y="3704749"/>
            <a:ext cx="3168015"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Қолданушыларды алдау арқылы құпия ақпаратты алу әдістері. Фишингтік электрондық хаттар, жалған веб-сайттар және телефон арқылы алаяқтық – әлеуметтік инженерияның негізгі құралдары.</a:t>
            </a:r>
            <a:endParaRPr lang="en-US" sz="1550" dirty="0"/>
          </a:p>
        </p:txBody>
      </p:sp>
      <p:sp>
        <p:nvSpPr>
          <p:cNvPr id="12" name="Shape 9"/>
          <p:cNvSpPr/>
          <p:nvPr/>
        </p:nvSpPr>
        <p:spPr>
          <a:xfrm>
            <a:off x="793790" y="6361867"/>
            <a:ext cx="3679031" cy="3714750"/>
          </a:xfrm>
          <a:prstGeom prst="roundRect">
            <a:avLst>
              <a:gd name="adj" fmla="val 2983"/>
            </a:avLst>
          </a:prstGeom>
          <a:solidFill>
            <a:srgbClr val="FFFFFF"/>
          </a:solidFill>
          <a:ln w="22860">
            <a:solidFill>
              <a:srgbClr val="BCDBD4"/>
            </a:solidFill>
            <a:prstDash val="solid"/>
          </a:ln>
        </p:spPr>
        <p:txBody>
          <a:bodyPr/>
          <a:lstStyle/>
          <a:p>
            <a:endParaRPr lang="ru-RU"/>
          </a:p>
        </p:txBody>
      </p:sp>
      <p:sp>
        <p:nvSpPr>
          <p:cNvPr id="13" name="Shape 10"/>
          <p:cNvSpPr/>
          <p:nvPr/>
        </p:nvSpPr>
        <p:spPr>
          <a:xfrm>
            <a:off x="770930" y="6361867"/>
            <a:ext cx="91440" cy="3714750"/>
          </a:xfrm>
          <a:prstGeom prst="roundRect">
            <a:avLst>
              <a:gd name="adj" fmla="val 91163"/>
            </a:avLst>
          </a:prstGeom>
          <a:solidFill>
            <a:srgbClr val="26A688"/>
          </a:solidFill>
          <a:ln/>
        </p:spPr>
        <p:txBody>
          <a:bodyPr/>
          <a:lstStyle/>
          <a:p>
            <a:endParaRPr lang="ru-RU"/>
          </a:p>
        </p:txBody>
      </p:sp>
      <p:sp>
        <p:nvSpPr>
          <p:cNvPr id="14" name="Text 11"/>
          <p:cNvSpPr/>
          <p:nvPr/>
        </p:nvSpPr>
        <p:spPr>
          <a:xfrm>
            <a:off x="1083588" y="6583085"/>
            <a:ext cx="3168015"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Зиянды бағдарламалар мен вирустар</a:t>
            </a:r>
            <a:endParaRPr lang="en-US" sz="1950" dirty="0"/>
          </a:p>
        </p:txBody>
      </p:sp>
      <p:sp>
        <p:nvSpPr>
          <p:cNvPr id="15" name="Text 12"/>
          <p:cNvSpPr/>
          <p:nvPr/>
        </p:nvSpPr>
        <p:spPr>
          <a:xfrm>
            <a:off x="1083588" y="7632621"/>
            <a:ext cx="3168015"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Троялар, ransomware, шпиондық бағдарламалар және басқа да зиянды кодтар желілерге үлкен қауіп төндіреді. Олар мәліметтерді ұрлауға, бұзуға немесе баспана ретінде пайдалануға бағытталған.</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4047530"/>
            <a:ext cx="7556421" cy="992267"/>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Желілік шабуылдардың схемасы</a:t>
            </a:r>
            <a:endParaRPr lang="en-US" sz="3100" dirty="0"/>
          </a:p>
        </p:txBody>
      </p:sp>
      <p:sp>
        <p:nvSpPr>
          <p:cNvPr id="4" name="Text 1"/>
          <p:cNvSpPr/>
          <p:nvPr/>
        </p:nvSpPr>
        <p:spPr>
          <a:xfrm>
            <a:off x="793790" y="5337453"/>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шабуылдар көп қабатты процесс болып табылады. Хакерлер әртүрлі әдістер мен құралдарды пайдаланып, қорғаныс қабаттарын бұзуға тырысады. Заманауи қорғаныс жүйелері де көп деңгейлі болып келеді: брандмауэрлер, IDS/IPS жүйелері, антивирустар және басқа құралдар бірлесіп жұмыс істейді.</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6" name="Text 2"/>
          <p:cNvSpPr/>
          <p:nvPr/>
        </p:nvSpPr>
        <p:spPr>
          <a:xfrm>
            <a:off x="793790" y="6176605"/>
            <a:ext cx="9897547"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Желілік қауіпсіздік құралдары</a:t>
            </a:r>
            <a:endParaRPr lang="en-US" sz="3900" dirty="0"/>
          </a:p>
        </p:txBody>
      </p:sp>
      <p:sp>
        <p:nvSpPr>
          <p:cNvPr id="7" name="Text 3"/>
          <p:cNvSpPr/>
          <p:nvPr/>
        </p:nvSpPr>
        <p:spPr>
          <a:xfrm>
            <a:off x="793790" y="7094339"/>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қауіпсіздікті қамтамасыз ету үшін көптеген арнайы құралдар мен технологиялар қолданылады. Бұл бөлімде ең маңызды және кеңінен таралған қауіпсіздік құралдарын қарастырамыз.</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2808446"/>
            <a:ext cx="11002089"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құралдарының түрлері</a:t>
            </a:r>
            <a:endParaRPr lang="en-US" sz="39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3825359"/>
            <a:ext cx="595313" cy="595313"/>
          </a:xfrm>
          <a:prstGeom prst="rect">
            <a:avLst/>
          </a:prstGeom>
        </p:spPr>
      </p:pic>
      <p:sp>
        <p:nvSpPr>
          <p:cNvPr id="4" name="Text 1"/>
          <p:cNvSpPr/>
          <p:nvPr/>
        </p:nvSpPr>
        <p:spPr>
          <a:xfrm>
            <a:off x="793790" y="4668679"/>
            <a:ext cx="412813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Брандмауэрлер (Firewall)</a:t>
            </a:r>
            <a:endParaRPr lang="en-US" sz="1950" dirty="0"/>
          </a:p>
        </p:txBody>
      </p:sp>
      <p:sp>
        <p:nvSpPr>
          <p:cNvPr id="5" name="Text 2"/>
          <p:cNvSpPr/>
          <p:nvPr/>
        </p:nvSpPr>
        <p:spPr>
          <a:xfrm>
            <a:off x="793790" y="5097899"/>
            <a:ext cx="4182189"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 трафигін бақылайтын және сүзетін құрылғылар немесе бағдарламалар. Олар белгілі бір ережелер бойынша трафикті өткізу немесе блоктау туралы шешім қабылдайды.</a:t>
            </a:r>
            <a:endParaRPr lang="en-US" sz="15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3986" y="3825359"/>
            <a:ext cx="595313" cy="595313"/>
          </a:xfrm>
          <a:prstGeom prst="rect">
            <a:avLst/>
          </a:prstGeom>
        </p:spPr>
      </p:pic>
      <p:sp>
        <p:nvSpPr>
          <p:cNvPr id="7" name="Text 3"/>
          <p:cNvSpPr/>
          <p:nvPr/>
        </p:nvSpPr>
        <p:spPr>
          <a:xfrm>
            <a:off x="5223986" y="4668679"/>
            <a:ext cx="4182308"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Антивирус және антишпиондық бағдарламалар</a:t>
            </a:r>
            <a:endParaRPr lang="en-US" sz="1950" dirty="0"/>
          </a:p>
        </p:txBody>
      </p:sp>
      <p:sp>
        <p:nvSpPr>
          <p:cNvPr id="8" name="Text 4"/>
          <p:cNvSpPr/>
          <p:nvPr/>
        </p:nvSpPr>
        <p:spPr>
          <a:xfrm>
            <a:off x="5223986" y="5718215"/>
            <a:ext cx="4182308"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Зиянды бағдарламаларды анықтау, оқшаулау және жою үшін арналған бағдарламалық қамтамасыз ету. Олар үнемі жаңартылатын вирус қолтаңбалары базасын пайдаланады.</a:t>
            </a:r>
            <a:endParaRPr lang="en-US" sz="15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54302" y="3825359"/>
            <a:ext cx="595313" cy="595313"/>
          </a:xfrm>
          <a:prstGeom prst="rect">
            <a:avLst/>
          </a:prstGeom>
        </p:spPr>
      </p:pic>
      <p:sp>
        <p:nvSpPr>
          <p:cNvPr id="10" name="Text 5"/>
          <p:cNvSpPr/>
          <p:nvPr/>
        </p:nvSpPr>
        <p:spPr>
          <a:xfrm>
            <a:off x="9654302" y="4668679"/>
            <a:ext cx="4182308"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VPN және шифрлау құралдары</a:t>
            </a:r>
            <a:endParaRPr lang="en-US" sz="1950" dirty="0"/>
          </a:p>
        </p:txBody>
      </p:sp>
      <p:sp>
        <p:nvSpPr>
          <p:cNvPr id="11" name="Text 6"/>
          <p:cNvSpPr/>
          <p:nvPr/>
        </p:nvSpPr>
        <p:spPr>
          <a:xfrm>
            <a:off x="9654302" y="5408057"/>
            <a:ext cx="4182308"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Виртуалды жеке желілер мен шифрлау технологиялары мәліметтерді қорғалған түрде беруді қамтамасыз етеді. Олар ашық желілерде қауіпсіз байланыс орнатуға мүмкіндік береді.</a:t>
            </a:r>
            <a:endParaRPr lang="en-US" sz="1550" dirty="0"/>
          </a:p>
        </p:txBody>
      </p:sp>
      <p:sp>
        <p:nvSpPr>
          <p:cNvPr id="12" name="Text 7"/>
          <p:cNvSpPr/>
          <p:nvPr/>
        </p:nvSpPr>
        <p:spPr>
          <a:xfrm>
            <a:off x="793790" y="752915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құралдардың әрқайсысы өз міндеттерін атқарады, бірақ олардың барлығын бірлесіп пайдаланған кезде ең жоғары қауіпсіздік деңгейіне қол жеткізуге болады.</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664613"/>
            <a:ext cx="7677388"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Брандмауэрлердің рөлі</a:t>
            </a:r>
            <a:endParaRPr lang="en-US" sz="3900" dirty="0"/>
          </a:p>
        </p:txBody>
      </p:sp>
      <p:sp>
        <p:nvSpPr>
          <p:cNvPr id="3" name="Text 1"/>
          <p:cNvSpPr/>
          <p:nvPr/>
        </p:nvSpPr>
        <p:spPr>
          <a:xfrm>
            <a:off x="793790" y="2780705"/>
            <a:ext cx="3824883"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Негізгі функциялар</a:t>
            </a:r>
            <a:endParaRPr lang="en-US" sz="2300" dirty="0"/>
          </a:p>
        </p:txBody>
      </p:sp>
      <p:sp>
        <p:nvSpPr>
          <p:cNvPr id="4" name="Text 2"/>
          <p:cNvSpPr/>
          <p:nvPr/>
        </p:nvSpPr>
        <p:spPr>
          <a:xfrm>
            <a:off x="793790" y="3351133"/>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Желіні сыртқы шабуылдардан қорғау – рұқсат етілмеген қосылыстарды блоктау</a:t>
            </a:r>
            <a:endParaRPr lang="en-US" sz="1550" dirty="0"/>
          </a:p>
        </p:txBody>
      </p:sp>
      <p:sp>
        <p:nvSpPr>
          <p:cNvPr id="5" name="Text 3"/>
          <p:cNvSpPr/>
          <p:nvPr/>
        </p:nvSpPr>
        <p:spPr>
          <a:xfrm>
            <a:off x="793790" y="4055626"/>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Трафикті сүзу және бақылау – кіріс және шығыс трафикті талдау</a:t>
            </a:r>
            <a:endParaRPr lang="en-US" sz="1550" dirty="0"/>
          </a:p>
        </p:txBody>
      </p:sp>
      <p:sp>
        <p:nvSpPr>
          <p:cNvPr id="6" name="Text 4"/>
          <p:cNvSpPr/>
          <p:nvPr/>
        </p:nvSpPr>
        <p:spPr>
          <a:xfrm>
            <a:off x="793790" y="476011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Желі ережелерін қолдану – қауіпсіздік саясатын енгізу</a:t>
            </a:r>
            <a:endParaRPr lang="en-US" sz="1550" dirty="0"/>
          </a:p>
        </p:txBody>
      </p:sp>
      <p:sp>
        <p:nvSpPr>
          <p:cNvPr id="7" name="Text 5"/>
          <p:cNvSpPr/>
          <p:nvPr/>
        </p:nvSpPr>
        <p:spPr>
          <a:xfrm>
            <a:off x="793790" y="5147072"/>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Журналдау және есеп беру – желілік әрекеттерді тіркеу</a:t>
            </a:r>
            <a:endParaRPr lang="en-US" sz="1550" dirty="0"/>
          </a:p>
        </p:txBody>
      </p:sp>
      <p:sp>
        <p:nvSpPr>
          <p:cNvPr id="8" name="Text 6"/>
          <p:cNvSpPr/>
          <p:nvPr/>
        </p:nvSpPr>
        <p:spPr>
          <a:xfrm>
            <a:off x="793790" y="5643205"/>
            <a:ext cx="6279356" cy="1270159"/>
          </a:xfrm>
          <a:prstGeom prst="rect">
            <a:avLst/>
          </a:prstGeom>
          <a:noFill/>
          <a:ln/>
        </p:spPr>
        <p:txBody>
          <a:bodyPr wrap="squar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Танымал шешімдер:</a:t>
            </a:r>
            <a:r>
              <a:rPr lang="en-US" sz="1550" dirty="0">
                <a:solidFill>
                  <a:srgbClr val="333F70"/>
                </a:solidFill>
                <a:latin typeface="Open Sans" pitchFamily="34" charset="0"/>
                <a:ea typeface="Open Sans" pitchFamily="34" charset="-122"/>
                <a:cs typeface="Open Sans" pitchFamily="34" charset="-120"/>
              </a:rPr>
              <a:t> Cisco ASA, Palo Alto Networks, Fortinet FortiGate, Check Point. Бұл өнімдер корпоративті деңгейде кеңінен қолданылады және жоғары сенімділік пен өнімділікті қамтамасыз етеді.</a:t>
            </a:r>
            <a:endParaRPr lang="en-US" sz="1550" dirty="0"/>
          </a:p>
        </p:txBody>
      </p:sp>
      <p:pic>
        <p:nvPicPr>
          <p:cNvPr id="9" name="Image 0" descr="preencoded.png"/>
          <p:cNvPicPr>
            <a:picLocks noChangeAspect="1"/>
          </p:cNvPicPr>
          <p:nvPr/>
        </p:nvPicPr>
        <p:blipFill>
          <a:blip r:embed="rId3"/>
          <a:stretch>
            <a:fillRect/>
          </a:stretch>
        </p:blipFill>
        <p:spPr>
          <a:xfrm>
            <a:off x="7564874" y="2805589"/>
            <a:ext cx="6279356" cy="627935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2036683"/>
            <a:ext cx="602218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VPN технологиясы</a:t>
            </a:r>
            <a:endParaRPr lang="en-US" sz="3900" dirty="0"/>
          </a:p>
        </p:txBody>
      </p:sp>
      <p:sp>
        <p:nvSpPr>
          <p:cNvPr id="4" name="Text 1"/>
          <p:cNvSpPr/>
          <p:nvPr/>
        </p:nvSpPr>
        <p:spPr>
          <a:xfrm>
            <a:off x="6280190" y="2954417"/>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01</a:t>
            </a:r>
            <a:endParaRPr lang="en-US" sz="1550" dirty="0"/>
          </a:p>
        </p:txBody>
      </p:sp>
      <p:sp>
        <p:nvSpPr>
          <p:cNvPr id="5" name="Shape 2"/>
          <p:cNvSpPr/>
          <p:nvPr/>
        </p:nvSpPr>
        <p:spPr>
          <a:xfrm>
            <a:off x="6280190" y="3268742"/>
            <a:ext cx="3679031" cy="22860"/>
          </a:xfrm>
          <a:prstGeom prst="rect">
            <a:avLst/>
          </a:prstGeom>
          <a:solidFill>
            <a:srgbClr val="26A688"/>
          </a:solidFill>
          <a:ln/>
        </p:spPr>
        <p:txBody>
          <a:bodyPr/>
          <a:lstStyle/>
          <a:p>
            <a:endParaRPr lang="ru-RU"/>
          </a:p>
        </p:txBody>
      </p:sp>
      <p:sp>
        <p:nvSpPr>
          <p:cNvPr id="6" name="Text 3"/>
          <p:cNvSpPr/>
          <p:nvPr/>
        </p:nvSpPr>
        <p:spPr>
          <a:xfrm>
            <a:off x="6280190" y="3413641"/>
            <a:ext cx="3679031"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Қашықтан қауіпсіз қосылу</a:t>
            </a:r>
            <a:endParaRPr lang="en-US" sz="1950" dirty="0"/>
          </a:p>
        </p:txBody>
      </p:sp>
      <p:sp>
        <p:nvSpPr>
          <p:cNvPr id="7" name="Text 4"/>
          <p:cNvSpPr/>
          <p:nvPr/>
        </p:nvSpPr>
        <p:spPr>
          <a:xfrm>
            <a:off x="6280190" y="4153019"/>
            <a:ext cx="367903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VPN қызметкерлерге кез келген жерден корпоративті желіге қауіпсіз қосылуға мүмкіндік береді. Бұл қашықтан жұмыс істеу кезінде өте маңызды.</a:t>
            </a:r>
            <a:endParaRPr lang="en-US" sz="1550" dirty="0"/>
          </a:p>
        </p:txBody>
      </p:sp>
      <p:sp>
        <p:nvSpPr>
          <p:cNvPr id="8" name="Text 5"/>
          <p:cNvSpPr/>
          <p:nvPr/>
        </p:nvSpPr>
        <p:spPr>
          <a:xfrm>
            <a:off x="10157579" y="2954417"/>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02</a:t>
            </a:r>
            <a:endParaRPr lang="en-US" sz="1550" dirty="0"/>
          </a:p>
        </p:txBody>
      </p:sp>
      <p:sp>
        <p:nvSpPr>
          <p:cNvPr id="9" name="Shape 6"/>
          <p:cNvSpPr/>
          <p:nvPr/>
        </p:nvSpPr>
        <p:spPr>
          <a:xfrm>
            <a:off x="10157579" y="3268742"/>
            <a:ext cx="3679031" cy="22860"/>
          </a:xfrm>
          <a:prstGeom prst="rect">
            <a:avLst/>
          </a:prstGeom>
          <a:solidFill>
            <a:srgbClr val="26A688"/>
          </a:solidFill>
          <a:ln/>
        </p:spPr>
        <p:txBody>
          <a:bodyPr/>
          <a:lstStyle/>
          <a:p>
            <a:endParaRPr lang="ru-RU"/>
          </a:p>
        </p:txBody>
      </p:sp>
      <p:sp>
        <p:nvSpPr>
          <p:cNvPr id="10" name="Text 7"/>
          <p:cNvSpPr/>
          <p:nvPr/>
        </p:nvSpPr>
        <p:spPr>
          <a:xfrm>
            <a:off x="10157579" y="3413641"/>
            <a:ext cx="3679031"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Мәліметтерді шифрлау арқылы қорғау</a:t>
            </a:r>
            <a:endParaRPr lang="en-US" sz="1950" dirty="0"/>
          </a:p>
        </p:txBody>
      </p:sp>
      <p:sp>
        <p:nvSpPr>
          <p:cNvPr id="11" name="Text 8"/>
          <p:cNvSpPr/>
          <p:nvPr/>
        </p:nvSpPr>
        <p:spPr>
          <a:xfrm>
            <a:off x="10157579" y="4463177"/>
            <a:ext cx="367903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трафик шифрланады, бұл үшінші тараптардың оны ұстап оқуын болдырмайды. IPsec, SSL/TLS сияқты протоколдар қолданылады.</a:t>
            </a:r>
            <a:endParaRPr lang="en-US" sz="1550" dirty="0"/>
          </a:p>
        </p:txBody>
      </p:sp>
      <p:sp>
        <p:nvSpPr>
          <p:cNvPr id="12" name="Text 9"/>
          <p:cNvSpPr/>
          <p:nvPr/>
        </p:nvSpPr>
        <p:spPr>
          <a:xfrm>
            <a:off x="6280190" y="6087904"/>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03</a:t>
            </a:r>
            <a:endParaRPr lang="en-US" sz="1550" dirty="0"/>
          </a:p>
        </p:txBody>
      </p:sp>
      <p:sp>
        <p:nvSpPr>
          <p:cNvPr id="13" name="Shape 10"/>
          <p:cNvSpPr/>
          <p:nvPr/>
        </p:nvSpPr>
        <p:spPr>
          <a:xfrm>
            <a:off x="6280190" y="6402229"/>
            <a:ext cx="7556421" cy="22860"/>
          </a:xfrm>
          <a:prstGeom prst="rect">
            <a:avLst/>
          </a:prstGeom>
          <a:solidFill>
            <a:srgbClr val="26A688"/>
          </a:solidFill>
          <a:ln/>
        </p:spPr>
        <p:txBody>
          <a:bodyPr/>
          <a:lstStyle/>
          <a:p>
            <a:endParaRPr lang="ru-RU"/>
          </a:p>
        </p:txBody>
      </p:sp>
      <p:sp>
        <p:nvSpPr>
          <p:cNvPr id="14" name="Text 11"/>
          <p:cNvSpPr/>
          <p:nvPr/>
        </p:nvSpPr>
        <p:spPr>
          <a:xfrm>
            <a:off x="6280190" y="6547128"/>
            <a:ext cx="389798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IP-мекенжайды жасыру</a:t>
            </a:r>
            <a:endParaRPr lang="en-US" sz="1950" dirty="0"/>
          </a:p>
        </p:txBody>
      </p:sp>
      <p:sp>
        <p:nvSpPr>
          <p:cNvPr id="15" name="Text 12"/>
          <p:cNvSpPr/>
          <p:nvPr/>
        </p:nvSpPr>
        <p:spPr>
          <a:xfrm>
            <a:off x="6280190" y="6976348"/>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VPN пайдаланушының IP-мекенжайын жасырып, анонимдылықты қамтамасыз етеді. Бұл геолокация шектеулерін айналып өтуге көмектеседі.</a:t>
            </a:r>
            <a:endParaRPr lang="en-US" sz="1550" dirty="0"/>
          </a:p>
        </p:txBody>
      </p:sp>
      <p:sp>
        <p:nvSpPr>
          <p:cNvPr id="16" name="Text 13"/>
          <p:cNvSpPr/>
          <p:nvPr/>
        </p:nvSpPr>
        <p:spPr>
          <a:xfrm>
            <a:off x="6280190" y="7983498"/>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VPN технологиясы банктер, үкімет мекемелері және ірі корпорацияларда белсенді түрде қолданылады. Қашықтан жұмыс істеу мәдениетінің дамуымен VPN-нің маңызы арта түсуде.</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203096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Антивирус бағдарламаларының маңызы</a:t>
            </a:r>
            <a:endParaRPr lang="en-US" sz="3900" dirty="0"/>
          </a:p>
        </p:txBody>
      </p:sp>
      <p:pic>
        <p:nvPicPr>
          <p:cNvPr id="3" name="Image 0" descr="preencoded.png"/>
          <p:cNvPicPr>
            <a:picLocks noChangeAspect="1"/>
          </p:cNvPicPr>
          <p:nvPr/>
        </p:nvPicPr>
        <p:blipFill>
          <a:blip r:embed="rId3"/>
          <a:stretch>
            <a:fillRect/>
          </a:stretch>
        </p:blipFill>
        <p:spPr>
          <a:xfrm>
            <a:off x="793790" y="3792022"/>
            <a:ext cx="4926568" cy="4926568"/>
          </a:xfrm>
          <a:prstGeom prst="rect">
            <a:avLst/>
          </a:prstGeom>
        </p:spPr>
      </p:pic>
      <p:sp>
        <p:nvSpPr>
          <p:cNvPr id="4" name="Text 1"/>
          <p:cNvSpPr/>
          <p:nvPr/>
        </p:nvSpPr>
        <p:spPr>
          <a:xfrm>
            <a:off x="6212086" y="3767138"/>
            <a:ext cx="3266956"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Негізгі міндеттер</a:t>
            </a:r>
            <a:endParaRPr lang="en-US" sz="2300" dirty="0"/>
          </a:p>
        </p:txBody>
      </p:sp>
      <p:sp>
        <p:nvSpPr>
          <p:cNvPr id="5" name="Text 2"/>
          <p:cNvSpPr/>
          <p:nvPr/>
        </p:nvSpPr>
        <p:spPr>
          <a:xfrm>
            <a:off x="6212086" y="4337566"/>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Антивирустық бағдарламалар зиянды кодтарды анықтау және жою үшін арнайы әзірленген. Олар сигнатуралық талдау, эвристикалық әдістер және мінез-құлық талдауын пайдаланады.</a:t>
            </a:r>
            <a:endParaRPr lang="en-US" sz="1550" dirty="0"/>
          </a:p>
        </p:txBody>
      </p:sp>
      <p:sp>
        <p:nvSpPr>
          <p:cNvPr id="6" name="Text 3"/>
          <p:cNvSpPr/>
          <p:nvPr/>
        </p:nvSpPr>
        <p:spPr>
          <a:xfrm>
            <a:off x="6212086" y="5468779"/>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Касперский</a:t>
            </a:r>
            <a:r>
              <a:rPr lang="en-US" sz="1550" dirty="0">
                <a:solidFill>
                  <a:srgbClr val="333F70"/>
                </a:solidFill>
                <a:latin typeface="Open Sans" pitchFamily="34" charset="0"/>
                <a:ea typeface="Open Sans" pitchFamily="34" charset="-122"/>
                <a:cs typeface="Open Sans" pitchFamily="34" charset="-120"/>
              </a:rPr>
              <a:t> – ресейлік өнім, Қазақстанда кеңінен танымал</a:t>
            </a:r>
            <a:endParaRPr lang="en-US" sz="1550" dirty="0"/>
          </a:p>
        </p:txBody>
      </p:sp>
      <p:sp>
        <p:nvSpPr>
          <p:cNvPr id="7" name="Text 4"/>
          <p:cNvSpPr/>
          <p:nvPr/>
        </p:nvSpPr>
        <p:spPr>
          <a:xfrm>
            <a:off x="6212086" y="5855732"/>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ESET NOD32</a:t>
            </a:r>
            <a:r>
              <a:rPr lang="en-US" sz="1550" dirty="0">
                <a:solidFill>
                  <a:srgbClr val="333F70"/>
                </a:solidFill>
                <a:latin typeface="Open Sans" pitchFamily="34" charset="0"/>
                <a:ea typeface="Open Sans" pitchFamily="34" charset="-122"/>
                <a:cs typeface="Open Sans" pitchFamily="34" charset="-120"/>
              </a:rPr>
              <a:t> – жеңіл және тиімді антивирус</a:t>
            </a:r>
            <a:endParaRPr lang="en-US" sz="1550" dirty="0"/>
          </a:p>
        </p:txBody>
      </p:sp>
      <p:sp>
        <p:nvSpPr>
          <p:cNvPr id="8" name="Text 5"/>
          <p:cNvSpPr/>
          <p:nvPr/>
        </p:nvSpPr>
        <p:spPr>
          <a:xfrm>
            <a:off x="6212086" y="6242685"/>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Norton</a:t>
            </a:r>
            <a:r>
              <a:rPr lang="en-US" sz="1550" dirty="0">
                <a:solidFill>
                  <a:srgbClr val="333F70"/>
                </a:solidFill>
                <a:latin typeface="Open Sans" pitchFamily="34" charset="0"/>
                <a:ea typeface="Open Sans" pitchFamily="34" charset="-122"/>
                <a:cs typeface="Open Sans" pitchFamily="34" charset="-120"/>
              </a:rPr>
              <a:t> – америкалық кешенді қауіпсіздік шешімі</a:t>
            </a:r>
            <a:endParaRPr lang="en-US" sz="1550" dirty="0"/>
          </a:p>
        </p:txBody>
      </p:sp>
      <p:sp>
        <p:nvSpPr>
          <p:cNvPr id="9" name="Text 6"/>
          <p:cNvSpPr/>
          <p:nvPr/>
        </p:nvSpPr>
        <p:spPr>
          <a:xfrm>
            <a:off x="6212086" y="6629638"/>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Avast</a:t>
            </a:r>
            <a:r>
              <a:rPr lang="en-US" sz="1550" dirty="0">
                <a:solidFill>
                  <a:srgbClr val="333F70"/>
                </a:solidFill>
                <a:latin typeface="Open Sans" pitchFamily="34" charset="0"/>
                <a:ea typeface="Open Sans" pitchFamily="34" charset="-122"/>
                <a:cs typeface="Open Sans" pitchFamily="34" charset="-120"/>
              </a:rPr>
              <a:t> – тегін және ақылы нұсқалары бар танымал өнім</a:t>
            </a:r>
            <a:endParaRPr lang="en-US" sz="1550" dirty="0"/>
          </a:p>
        </p:txBody>
      </p:sp>
      <p:sp>
        <p:nvSpPr>
          <p:cNvPr id="10" name="Text 7"/>
          <p:cNvSpPr/>
          <p:nvPr/>
        </p:nvSpPr>
        <p:spPr>
          <a:xfrm>
            <a:off x="6212086" y="7125772"/>
            <a:ext cx="763202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Антивирус бағдарламаларын үнемі жаңарту және толық сканерлеу жүргізу қажет. Олар желілік қауіпсіздіктің бірінші қорғаныс желісі болып табылады.</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5853589"/>
            <a:ext cx="13032700"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Желілік қауіпсіздік құралдарының архитектурасы</a:t>
            </a:r>
            <a:endParaRPr lang="en-US" sz="3100" dirty="0"/>
          </a:p>
        </p:txBody>
      </p:sp>
      <p:sp>
        <p:nvSpPr>
          <p:cNvPr id="4" name="Text 1"/>
          <p:cNvSpPr/>
          <p:nvPr/>
        </p:nvSpPr>
        <p:spPr>
          <a:xfrm>
            <a:off x="793790" y="6647378"/>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желілік қауіпсіздік архитектурасы көп қабатты қорғанысты қамтиды. Периметрлік қорғаныс (брандмауэрлер), ішкі сегментация, endpoint қорғанысы, мониторинг жүйелері және инцидентке жауап беру жүйелері бірлесіп жұмыс істейді. Бұл құрылым желіні әртүрлі деңгейдегі қатерлерден қорғауға мүмкіндік береді.</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157305"/>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Желілік протоколдар және олардың қауіпсіздігі</a:t>
            </a:r>
            <a:endParaRPr lang="en-US" sz="3900" dirty="0"/>
          </a:p>
        </p:txBody>
      </p:sp>
      <p:sp>
        <p:nvSpPr>
          <p:cNvPr id="7" name="Text 3"/>
          <p:cNvSpPr/>
          <p:nvPr/>
        </p:nvSpPr>
        <p:spPr>
          <a:xfrm>
            <a:off x="793790" y="6315194"/>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протоколдар – бұл желідегі құрылғылардың қалай байланыс жасайтынын анықтайтын ережелер жиынтығы. Қауіпсіздік протоколдары мәліметтерді қорғалған түрде беруді қамтамасыз етеді.</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2002750"/>
            <a:ext cx="11283672"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Желілік протоколдар дегеніміз не?</a:t>
            </a:r>
            <a:endParaRPr lang="en-US" sz="3900" dirty="0"/>
          </a:p>
        </p:txBody>
      </p:sp>
      <p:sp>
        <p:nvSpPr>
          <p:cNvPr id="3" name="Text 1"/>
          <p:cNvSpPr/>
          <p:nvPr/>
        </p:nvSpPr>
        <p:spPr>
          <a:xfrm>
            <a:off x="793790" y="3099078"/>
            <a:ext cx="695563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протоколдар – желідегі құрылғылардың өзара әрекеттесу ережелері. Олар мәліметтердің форматын, беру тәртібін, қателерді өңдеуді және басқа да параметрлерді анықтайды.</a:t>
            </a:r>
            <a:endParaRPr lang="en-US" sz="1550" dirty="0"/>
          </a:p>
        </p:txBody>
      </p:sp>
      <p:sp>
        <p:nvSpPr>
          <p:cNvPr id="4" name="Text 2"/>
          <p:cNvSpPr/>
          <p:nvPr/>
        </p:nvSpPr>
        <p:spPr>
          <a:xfrm>
            <a:off x="793790" y="4230291"/>
            <a:ext cx="695563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Протоколдар әртүрлі деңгейлерде жұмыс істейді – физикалық, канал, желілік, тасымалдау, сеанс, презентация және қолданбалы деңгейлерде (OSI моделі бойынша).</a:t>
            </a:r>
            <a:endParaRPr lang="en-US" sz="1550" dirty="0"/>
          </a:p>
        </p:txBody>
      </p:sp>
      <p:sp>
        <p:nvSpPr>
          <p:cNvPr id="5" name="Text 3"/>
          <p:cNvSpPr/>
          <p:nvPr/>
        </p:nvSpPr>
        <p:spPr>
          <a:xfrm>
            <a:off x="793790" y="5361503"/>
            <a:ext cx="6955631" cy="1270159"/>
          </a:xfrm>
          <a:prstGeom prst="rect">
            <a:avLst/>
          </a:prstGeom>
          <a:noFill/>
          <a:ln/>
        </p:spPr>
        <p:txBody>
          <a:bodyPr wrap="squar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Қауіпсіздік протоколдарының маңызы:</a:t>
            </a:r>
            <a:r>
              <a:rPr lang="en-US" sz="1550" dirty="0">
                <a:solidFill>
                  <a:srgbClr val="333F70"/>
                </a:solidFill>
                <a:latin typeface="Open Sans" pitchFamily="34" charset="0"/>
                <a:ea typeface="Open Sans" pitchFamily="34" charset="-122"/>
                <a:cs typeface="Open Sans" pitchFamily="34" charset="-120"/>
              </a:rPr>
              <a:t> Олар аутентификация, шифрлау, тұтастықты тексеру және рұқсатсыз қол жетімділіктен қорғауды қамтамасыз етеді. Протоколсыз қауіпсіз байланыс мүмкін емес.</a:t>
            </a:r>
            <a:endParaRPr lang="en-US" sz="1550" dirty="0"/>
          </a:p>
        </p:txBody>
      </p:sp>
      <p:pic>
        <p:nvPicPr>
          <p:cNvPr id="6" name="Image 0" descr="preencoded.png"/>
          <p:cNvPicPr>
            <a:picLocks noChangeAspect="1"/>
          </p:cNvPicPr>
          <p:nvPr/>
        </p:nvPicPr>
        <p:blipFill>
          <a:blip r:embed="rId3"/>
          <a:stretch>
            <a:fillRect/>
          </a:stretch>
        </p:blipFill>
        <p:spPr>
          <a:xfrm>
            <a:off x="8241149" y="3143726"/>
            <a:ext cx="5602962" cy="560296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262747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Ең көп қолданылатын қауіпсіздік протоколдары</a:t>
            </a:r>
            <a:endParaRPr lang="en-US" sz="3900" dirty="0"/>
          </a:p>
        </p:txBody>
      </p:sp>
      <p:sp>
        <p:nvSpPr>
          <p:cNvPr id="3" name="Shape 1"/>
          <p:cNvSpPr/>
          <p:nvPr/>
        </p:nvSpPr>
        <p:spPr>
          <a:xfrm>
            <a:off x="793790" y="4264462"/>
            <a:ext cx="4215289" cy="3222546"/>
          </a:xfrm>
          <a:prstGeom prst="roundRect">
            <a:avLst>
              <a:gd name="adj" fmla="val 2587"/>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999768" y="4470440"/>
            <a:ext cx="595313" cy="595313"/>
          </a:xfrm>
          <a:prstGeom prst="roundRect">
            <a:avLst>
              <a:gd name="adj" fmla="val 15358451"/>
            </a:avLst>
          </a:prstGeom>
          <a:solidFill>
            <a:srgbClr val="26A688"/>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479" y="4634032"/>
            <a:ext cx="267891" cy="267891"/>
          </a:xfrm>
          <a:prstGeom prst="rect">
            <a:avLst/>
          </a:prstGeom>
        </p:spPr>
      </p:pic>
      <p:sp>
        <p:nvSpPr>
          <p:cNvPr id="6" name="Text 3"/>
          <p:cNvSpPr/>
          <p:nvPr/>
        </p:nvSpPr>
        <p:spPr>
          <a:xfrm>
            <a:off x="999768" y="526411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SSL/TLS</a:t>
            </a:r>
            <a:endParaRPr lang="en-US" sz="1950" dirty="0"/>
          </a:p>
        </p:txBody>
      </p:sp>
      <p:sp>
        <p:nvSpPr>
          <p:cNvPr id="7" name="Text 4"/>
          <p:cNvSpPr/>
          <p:nvPr/>
        </p:nvSpPr>
        <p:spPr>
          <a:xfrm>
            <a:off x="999768" y="5693331"/>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Веб-қосымшаларды қорғау үшін қолданылады. HTTPS протоколы SSL/TLS негізінде жұмыс істейді. Браузер мен сервер арасындағы мәліметтерді шифрлайды.</a:t>
            </a:r>
            <a:endParaRPr lang="en-US" sz="1550" dirty="0"/>
          </a:p>
        </p:txBody>
      </p:sp>
      <p:sp>
        <p:nvSpPr>
          <p:cNvPr id="8" name="Shape 5"/>
          <p:cNvSpPr/>
          <p:nvPr/>
        </p:nvSpPr>
        <p:spPr>
          <a:xfrm>
            <a:off x="5207437" y="4264462"/>
            <a:ext cx="4215408" cy="3222546"/>
          </a:xfrm>
          <a:prstGeom prst="roundRect">
            <a:avLst>
              <a:gd name="adj" fmla="val 2587"/>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5413415" y="4470440"/>
            <a:ext cx="595313" cy="595313"/>
          </a:xfrm>
          <a:prstGeom prst="roundRect">
            <a:avLst>
              <a:gd name="adj" fmla="val 15358451"/>
            </a:avLst>
          </a:prstGeom>
          <a:solidFill>
            <a:srgbClr val="26A688"/>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77126" y="4634032"/>
            <a:ext cx="267891" cy="267891"/>
          </a:xfrm>
          <a:prstGeom prst="rect">
            <a:avLst/>
          </a:prstGeom>
        </p:spPr>
      </p:pic>
      <p:sp>
        <p:nvSpPr>
          <p:cNvPr id="11" name="Text 7"/>
          <p:cNvSpPr/>
          <p:nvPr/>
        </p:nvSpPr>
        <p:spPr>
          <a:xfrm>
            <a:off x="5413415" y="526411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IPsec</a:t>
            </a:r>
            <a:endParaRPr lang="en-US" sz="1950" dirty="0"/>
          </a:p>
        </p:txBody>
      </p:sp>
      <p:sp>
        <p:nvSpPr>
          <p:cNvPr id="12" name="Text 8"/>
          <p:cNvSpPr/>
          <p:nvPr/>
        </p:nvSpPr>
        <p:spPr>
          <a:xfrm>
            <a:off x="5413415" y="5693331"/>
            <a:ext cx="3803452"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деңгейдегі шифрлау протоколы. VPN-да кеңінен қолданылады. IP пакеттерін шифрлау және аутентификациялау арқылы қорғауды қамтамасыз етеді.</a:t>
            </a:r>
            <a:endParaRPr lang="en-US" sz="1550" dirty="0"/>
          </a:p>
        </p:txBody>
      </p:sp>
      <p:sp>
        <p:nvSpPr>
          <p:cNvPr id="13" name="Shape 9"/>
          <p:cNvSpPr/>
          <p:nvPr/>
        </p:nvSpPr>
        <p:spPr>
          <a:xfrm>
            <a:off x="9621203" y="4264462"/>
            <a:ext cx="4215289" cy="3222546"/>
          </a:xfrm>
          <a:prstGeom prst="roundRect">
            <a:avLst>
              <a:gd name="adj" fmla="val 2587"/>
            </a:avLst>
          </a:prstGeom>
          <a:solidFill>
            <a:srgbClr val="D6F5EE"/>
          </a:solidFill>
          <a:ln w="7620">
            <a:solidFill>
              <a:srgbClr val="BCDBD4"/>
            </a:solidFill>
            <a:prstDash val="solid"/>
          </a:ln>
        </p:spPr>
        <p:txBody>
          <a:bodyPr/>
          <a:lstStyle/>
          <a:p>
            <a:endParaRPr lang="ru-RU"/>
          </a:p>
        </p:txBody>
      </p:sp>
      <p:sp>
        <p:nvSpPr>
          <p:cNvPr id="14" name="Shape 10"/>
          <p:cNvSpPr/>
          <p:nvPr/>
        </p:nvSpPr>
        <p:spPr>
          <a:xfrm>
            <a:off x="9827181" y="4470440"/>
            <a:ext cx="595313" cy="595313"/>
          </a:xfrm>
          <a:prstGeom prst="roundRect">
            <a:avLst>
              <a:gd name="adj" fmla="val 15358451"/>
            </a:avLst>
          </a:prstGeom>
          <a:solidFill>
            <a:srgbClr val="26A688"/>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90892" y="4634032"/>
            <a:ext cx="267891" cy="267891"/>
          </a:xfrm>
          <a:prstGeom prst="rect">
            <a:avLst/>
          </a:prstGeom>
        </p:spPr>
      </p:pic>
      <p:sp>
        <p:nvSpPr>
          <p:cNvPr id="16" name="Text 11"/>
          <p:cNvSpPr/>
          <p:nvPr/>
        </p:nvSpPr>
        <p:spPr>
          <a:xfrm>
            <a:off x="9827181" y="526411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SSH</a:t>
            </a:r>
            <a:endParaRPr lang="en-US" sz="1950" dirty="0"/>
          </a:p>
        </p:txBody>
      </p:sp>
      <p:sp>
        <p:nvSpPr>
          <p:cNvPr id="17" name="Text 12"/>
          <p:cNvSpPr/>
          <p:nvPr/>
        </p:nvSpPr>
        <p:spPr>
          <a:xfrm>
            <a:off x="9827181" y="5693331"/>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 қашықтан басқару протоколы. Серверлерге қауіпсіз қосылу үшін пайдаланылады. Құпия сөздер мен кілттер арқылы аутентификация жүргізеді.</a:t>
            </a:r>
            <a:endParaRPr lang="en-US" sz="1550" dirty="0"/>
          </a:p>
        </p:txBody>
      </p:sp>
      <p:sp>
        <p:nvSpPr>
          <p:cNvPr id="18" name="Text 13"/>
          <p:cNvSpPr/>
          <p:nvPr/>
        </p:nvSpPr>
        <p:spPr>
          <a:xfrm>
            <a:off x="793790" y="7710249"/>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 протоколдар интернет қауіпсіздігінің негізін құрайды және күнделікті миллиардтаған қосылымдарды қорғайды. Олардың әрқайсысы белгілі бір міндеттерді шешуге бағытталған.</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779270"/>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SSL/TLS протоколының жұмыс істеу принципі</a:t>
            </a:r>
            <a:endParaRPr lang="en-US" sz="3900" dirty="0"/>
          </a:p>
        </p:txBody>
      </p:sp>
      <p:pic>
        <p:nvPicPr>
          <p:cNvPr id="4" name="Image 1" descr="preencoded.png"/>
          <p:cNvPicPr>
            <a:picLocks noChangeAspect="1"/>
          </p:cNvPicPr>
          <p:nvPr/>
        </p:nvPicPr>
        <p:blipFill>
          <a:blip r:embed="rId4"/>
          <a:stretch>
            <a:fillRect/>
          </a:stretch>
        </p:blipFill>
        <p:spPr>
          <a:xfrm>
            <a:off x="793790" y="3317081"/>
            <a:ext cx="992267" cy="1778556"/>
          </a:xfrm>
          <a:prstGeom prst="rect">
            <a:avLst/>
          </a:prstGeom>
        </p:spPr>
      </p:pic>
      <p:sp>
        <p:nvSpPr>
          <p:cNvPr id="5" name="Text 1"/>
          <p:cNvSpPr/>
          <p:nvPr/>
        </p:nvSpPr>
        <p:spPr>
          <a:xfrm>
            <a:off x="1984415" y="3515439"/>
            <a:ext cx="370403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 алысу (Handshake)</a:t>
            </a:r>
            <a:endParaRPr lang="en-US" sz="1950" dirty="0"/>
          </a:p>
        </p:txBody>
      </p:sp>
      <p:sp>
        <p:nvSpPr>
          <p:cNvPr id="6" name="Text 2"/>
          <p:cNvSpPr/>
          <p:nvPr/>
        </p:nvSpPr>
        <p:spPr>
          <a:xfrm>
            <a:off x="1984415" y="3944660"/>
            <a:ext cx="636579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Клиент пен сервер арасында байланыс орнатылады. Протокол нұсқасы, шифрлау алгоритмдері келіседі, сертификаттар тексеріледі.</a:t>
            </a:r>
            <a:endParaRPr lang="en-US" sz="1550" dirty="0"/>
          </a:p>
        </p:txBody>
      </p:sp>
      <p:pic>
        <p:nvPicPr>
          <p:cNvPr id="7" name="Image 2" descr="preencoded.png"/>
          <p:cNvPicPr>
            <a:picLocks noChangeAspect="1"/>
          </p:cNvPicPr>
          <p:nvPr/>
        </p:nvPicPr>
        <p:blipFill>
          <a:blip r:embed="rId5"/>
          <a:stretch>
            <a:fillRect/>
          </a:stretch>
        </p:blipFill>
        <p:spPr>
          <a:xfrm>
            <a:off x="793790" y="5095637"/>
            <a:ext cx="992267" cy="1778556"/>
          </a:xfrm>
          <a:prstGeom prst="rect">
            <a:avLst/>
          </a:prstGeom>
        </p:spPr>
      </p:pic>
      <p:sp>
        <p:nvSpPr>
          <p:cNvPr id="8" name="Text 3"/>
          <p:cNvSpPr/>
          <p:nvPr/>
        </p:nvSpPr>
        <p:spPr>
          <a:xfrm>
            <a:off x="1984415" y="5293995"/>
            <a:ext cx="281047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Кілттерді алмасу</a:t>
            </a:r>
            <a:endParaRPr lang="en-US" sz="1950" dirty="0"/>
          </a:p>
        </p:txBody>
      </p:sp>
      <p:sp>
        <p:nvSpPr>
          <p:cNvPr id="9" name="Text 4"/>
          <p:cNvSpPr/>
          <p:nvPr/>
        </p:nvSpPr>
        <p:spPr>
          <a:xfrm>
            <a:off x="1984415" y="5723215"/>
            <a:ext cx="636579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Ашық кілт криптографиясы арқылы сеанс кілттері қауіпсіз түрде алмасылады. Бұл кілттер мәліметтерді шифрлау үшін пайдаланылады.</a:t>
            </a:r>
            <a:endParaRPr lang="en-US" sz="1550" dirty="0"/>
          </a:p>
        </p:txBody>
      </p:sp>
      <p:pic>
        <p:nvPicPr>
          <p:cNvPr id="10" name="Image 3" descr="preencoded.png"/>
          <p:cNvPicPr>
            <a:picLocks noChangeAspect="1"/>
          </p:cNvPicPr>
          <p:nvPr/>
        </p:nvPicPr>
        <p:blipFill>
          <a:blip r:embed="rId6"/>
          <a:stretch>
            <a:fillRect/>
          </a:stretch>
        </p:blipFill>
        <p:spPr>
          <a:xfrm>
            <a:off x="793790" y="6874192"/>
            <a:ext cx="992267" cy="1461016"/>
          </a:xfrm>
          <a:prstGeom prst="rect">
            <a:avLst/>
          </a:prstGeom>
        </p:spPr>
      </p:pic>
      <p:sp>
        <p:nvSpPr>
          <p:cNvPr id="11" name="Text 5"/>
          <p:cNvSpPr/>
          <p:nvPr/>
        </p:nvSpPr>
        <p:spPr>
          <a:xfrm>
            <a:off x="1984415" y="7072551"/>
            <a:ext cx="555128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Мәліметтерді шифрлау және беру</a:t>
            </a:r>
            <a:endParaRPr lang="en-US" sz="1950" dirty="0"/>
          </a:p>
        </p:txBody>
      </p:sp>
      <p:sp>
        <p:nvSpPr>
          <p:cNvPr id="12" name="Text 6"/>
          <p:cNvSpPr/>
          <p:nvPr/>
        </p:nvSpPr>
        <p:spPr>
          <a:xfrm>
            <a:off x="1984415" y="7501771"/>
            <a:ext cx="636579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деректер симметриялық шифрлау арқылы қорғалады. Әр пакет шифрланып, тұтастығы тексеріліп жіберіледі.</a:t>
            </a:r>
            <a:endParaRPr lang="en-US" sz="1550" dirty="0"/>
          </a:p>
        </p:txBody>
      </p:sp>
      <p:sp>
        <p:nvSpPr>
          <p:cNvPr id="13" name="Text 7"/>
          <p:cNvSpPr/>
          <p:nvPr/>
        </p:nvSpPr>
        <p:spPr>
          <a:xfrm>
            <a:off x="793790" y="8558451"/>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SSL/TLS – интернет-банкинг, электрондық сауда және басқа да сенімді байланысты қажет ететін қызметтердің негізі.</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3790" y="813792"/>
            <a:ext cx="5341977"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IPsec протоколы</a:t>
            </a:r>
            <a:endParaRPr lang="en-US" sz="3900" dirty="0"/>
          </a:p>
        </p:txBody>
      </p:sp>
      <p:sp>
        <p:nvSpPr>
          <p:cNvPr id="3" name="Text 1"/>
          <p:cNvSpPr/>
          <p:nvPr/>
        </p:nvSpPr>
        <p:spPr>
          <a:xfrm>
            <a:off x="793790" y="1929884"/>
            <a:ext cx="408312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Негізгі ерекшеліктері</a:t>
            </a:r>
            <a:endParaRPr lang="en-US" sz="2300" dirty="0"/>
          </a:p>
        </p:txBody>
      </p:sp>
      <p:sp>
        <p:nvSpPr>
          <p:cNvPr id="4" name="Text 2"/>
          <p:cNvSpPr/>
          <p:nvPr/>
        </p:nvSpPr>
        <p:spPr>
          <a:xfrm>
            <a:off x="793790" y="2500313"/>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IPsec – IP деңгейінде қауіпсіздікті қамтамасыз ететін протоколдар жиынтығы. Ол екі режимде жұмыс істей алады: тасымалдау (Transport) және туннельдеу (Tunnel).</a:t>
            </a:r>
            <a:endParaRPr lang="en-US" sz="1550" dirty="0"/>
          </a:p>
        </p:txBody>
      </p:sp>
      <p:sp>
        <p:nvSpPr>
          <p:cNvPr id="5" name="Text 3"/>
          <p:cNvSpPr/>
          <p:nvPr/>
        </p:nvSpPr>
        <p:spPr>
          <a:xfrm>
            <a:off x="793790" y="3631525"/>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AH (Authentication Header)</a:t>
            </a:r>
            <a:r>
              <a:rPr lang="en-US" sz="1550" dirty="0">
                <a:solidFill>
                  <a:srgbClr val="333F70"/>
                </a:solidFill>
                <a:latin typeface="Open Sans" pitchFamily="34" charset="0"/>
                <a:ea typeface="Open Sans" pitchFamily="34" charset="-122"/>
                <a:cs typeface="Open Sans" pitchFamily="34" charset="-120"/>
              </a:rPr>
              <a:t> – аутентификация және тұтастықты қамтамасыз етеді</a:t>
            </a:r>
            <a:endParaRPr lang="en-US" sz="1550" dirty="0"/>
          </a:p>
        </p:txBody>
      </p:sp>
      <p:sp>
        <p:nvSpPr>
          <p:cNvPr id="6" name="Text 4"/>
          <p:cNvSpPr/>
          <p:nvPr/>
        </p:nvSpPr>
        <p:spPr>
          <a:xfrm>
            <a:off x="793790" y="4336018"/>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ESP (Encapsulating Security Payload)</a:t>
            </a:r>
            <a:r>
              <a:rPr lang="en-US" sz="1550" dirty="0">
                <a:solidFill>
                  <a:srgbClr val="333F70"/>
                </a:solidFill>
                <a:latin typeface="Open Sans" pitchFamily="34" charset="0"/>
                <a:ea typeface="Open Sans" pitchFamily="34" charset="-122"/>
                <a:cs typeface="Open Sans" pitchFamily="34" charset="-120"/>
              </a:rPr>
              <a:t> – шифрлау, аутентификация және тұтастық</a:t>
            </a:r>
            <a:endParaRPr lang="en-US" sz="1550" dirty="0"/>
          </a:p>
        </p:txBody>
      </p:sp>
      <p:sp>
        <p:nvSpPr>
          <p:cNvPr id="7" name="Text 5"/>
          <p:cNvSpPr/>
          <p:nvPr/>
        </p:nvSpPr>
        <p:spPr>
          <a:xfrm>
            <a:off x="793790" y="5040511"/>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IKE (Internet Key Exchange)</a:t>
            </a:r>
            <a:r>
              <a:rPr lang="en-US" sz="1550" dirty="0">
                <a:solidFill>
                  <a:srgbClr val="333F70"/>
                </a:solidFill>
                <a:latin typeface="Open Sans" pitchFamily="34" charset="0"/>
                <a:ea typeface="Open Sans" pitchFamily="34" charset="-122"/>
                <a:cs typeface="Open Sans" pitchFamily="34" charset="-120"/>
              </a:rPr>
              <a:t> – кілттерді басқару</a:t>
            </a:r>
            <a:endParaRPr lang="en-US" sz="1550" dirty="0"/>
          </a:p>
        </p:txBody>
      </p:sp>
      <p:sp>
        <p:nvSpPr>
          <p:cNvPr id="8" name="Text 6"/>
          <p:cNvSpPr/>
          <p:nvPr/>
        </p:nvSpPr>
        <p:spPr>
          <a:xfrm>
            <a:off x="793790" y="5536644"/>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IPsec VPN-да кеңінен қолданылады және site-to-site немесе remote access байланыстарын қорғайды.</a:t>
            </a:r>
            <a:endParaRPr lang="en-US" sz="1550" dirty="0"/>
          </a:p>
        </p:txBody>
      </p:sp>
      <p:pic>
        <p:nvPicPr>
          <p:cNvPr id="9" name="Image 0" descr="preencoded.png"/>
          <p:cNvPicPr>
            <a:picLocks noChangeAspect="1"/>
          </p:cNvPicPr>
          <p:nvPr/>
        </p:nvPicPr>
        <p:blipFill>
          <a:blip r:embed="rId3"/>
          <a:stretch>
            <a:fillRect/>
          </a:stretch>
        </p:blipFill>
        <p:spPr>
          <a:xfrm>
            <a:off x="7564874" y="1954768"/>
            <a:ext cx="6279356" cy="6279356"/>
          </a:xfrm>
          <a:prstGeom prst="rect">
            <a:avLst/>
          </a:prstGeom>
        </p:spPr>
      </p:pic>
      <p:sp>
        <p:nvSpPr>
          <p:cNvPr id="10" name="Shape 7"/>
          <p:cNvSpPr/>
          <p:nvPr/>
        </p:nvSpPr>
        <p:spPr>
          <a:xfrm>
            <a:off x="7564874" y="8457367"/>
            <a:ext cx="6279356" cy="1478280"/>
          </a:xfrm>
          <a:prstGeom prst="roundRect">
            <a:avLst>
              <a:gd name="adj" fmla="val 5639"/>
            </a:avLst>
          </a:prstGeom>
          <a:solidFill>
            <a:srgbClr val="C1F1E5"/>
          </a:solidFill>
          <a:ln/>
        </p:spPr>
        <p:txBody>
          <a:bodyPr/>
          <a:lstStyle/>
          <a:p>
            <a:endParaRPr lang="ru-RU"/>
          </a:p>
        </p:txBody>
      </p:sp>
      <p:pic>
        <p:nvPicPr>
          <p:cNvPr id="11" name="Image 1" descr="preencoded.png"/>
          <p:cNvPicPr>
            <a:picLocks noChangeAspect="1"/>
          </p:cNvPicPr>
          <p:nvPr/>
        </p:nvPicPr>
        <p:blipFill>
          <a:blip r:embed="rId4"/>
          <a:stretch>
            <a:fillRect/>
          </a:stretch>
        </p:blipFill>
        <p:spPr>
          <a:xfrm>
            <a:off x="7763232" y="8760262"/>
            <a:ext cx="248007" cy="198358"/>
          </a:xfrm>
          <a:prstGeom prst="rect">
            <a:avLst/>
          </a:prstGeom>
        </p:spPr>
      </p:pic>
      <p:sp>
        <p:nvSpPr>
          <p:cNvPr id="12" name="Text 8"/>
          <p:cNvSpPr/>
          <p:nvPr/>
        </p:nvSpPr>
        <p:spPr>
          <a:xfrm>
            <a:off x="8209598" y="8705255"/>
            <a:ext cx="5436275" cy="95261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Қазақстандағы қолданылуы:</a:t>
            </a:r>
            <a:r>
              <a:rPr lang="en-US" sz="1550" dirty="0">
                <a:solidFill>
                  <a:srgbClr val="000000"/>
                </a:solidFill>
                <a:latin typeface="Open Sans" pitchFamily="34" charset="0"/>
                <a:ea typeface="Open Sans" pitchFamily="34" charset="-122"/>
                <a:cs typeface="Open Sans" pitchFamily="34" charset="-120"/>
              </a:rPr>
              <a:t> Мемлекеттік ұйымдар мен банктер филиалдар арасында қауіпсіз байланыс үшін IPsec VPN-ді белсенді пайдаланады.</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741289"/>
            <a:ext cx="496181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SSH протоколы</a:t>
            </a:r>
            <a:endParaRPr lang="en-US" sz="3900" dirty="0"/>
          </a:p>
        </p:txBody>
      </p:sp>
      <p:sp>
        <p:nvSpPr>
          <p:cNvPr id="4" name="Shape 1"/>
          <p:cNvSpPr/>
          <p:nvPr/>
        </p:nvSpPr>
        <p:spPr>
          <a:xfrm>
            <a:off x="793790" y="2956679"/>
            <a:ext cx="3679031" cy="3679508"/>
          </a:xfrm>
          <a:prstGeom prst="roundRect">
            <a:avLst>
              <a:gd name="adj" fmla="val 2983"/>
            </a:avLst>
          </a:prstGeom>
          <a:solidFill>
            <a:srgbClr val="FFFFFF"/>
          </a:solidFill>
          <a:ln/>
        </p:spPr>
        <p:txBody>
          <a:bodyPr/>
          <a:lstStyle/>
          <a:p>
            <a:endParaRPr lang="ru-RU"/>
          </a:p>
        </p:txBody>
      </p:sp>
      <p:sp>
        <p:nvSpPr>
          <p:cNvPr id="5" name="Shape 2"/>
          <p:cNvSpPr/>
          <p:nvPr/>
        </p:nvSpPr>
        <p:spPr>
          <a:xfrm>
            <a:off x="793790" y="2933819"/>
            <a:ext cx="3679031" cy="91440"/>
          </a:xfrm>
          <a:prstGeom prst="roundRect">
            <a:avLst>
              <a:gd name="adj" fmla="val 91163"/>
            </a:avLst>
          </a:prstGeom>
          <a:solidFill>
            <a:srgbClr val="26A688"/>
          </a:solidFill>
          <a:ln/>
        </p:spPr>
        <p:txBody>
          <a:bodyPr/>
          <a:lstStyle/>
          <a:p>
            <a:endParaRPr lang="ru-RU"/>
          </a:p>
        </p:txBody>
      </p:sp>
      <p:sp>
        <p:nvSpPr>
          <p:cNvPr id="6" name="Shape 3"/>
          <p:cNvSpPr/>
          <p:nvPr/>
        </p:nvSpPr>
        <p:spPr>
          <a:xfrm>
            <a:off x="2335649" y="2659023"/>
            <a:ext cx="595313" cy="595313"/>
          </a:xfrm>
          <a:prstGeom prst="roundRect">
            <a:avLst>
              <a:gd name="adj" fmla="val 153600"/>
            </a:avLst>
          </a:prstGeom>
          <a:solidFill>
            <a:srgbClr val="26A688"/>
          </a:solidFill>
          <a:ln/>
        </p:spPr>
        <p:txBody>
          <a:bodyPr/>
          <a:lstStyle/>
          <a:p>
            <a:endParaRPr lang="ru-RU"/>
          </a:p>
        </p:txBody>
      </p:sp>
      <p:sp>
        <p:nvSpPr>
          <p:cNvPr id="7" name="Text 4"/>
          <p:cNvSpPr/>
          <p:nvPr/>
        </p:nvSpPr>
        <p:spPr>
          <a:xfrm>
            <a:off x="2514243" y="2807851"/>
            <a:ext cx="238125" cy="297656"/>
          </a:xfrm>
          <a:prstGeom prst="rect">
            <a:avLst/>
          </a:prstGeom>
          <a:noFill/>
          <a:ln/>
        </p:spPr>
        <p:txBody>
          <a:bodyPr wrap="none" lIns="0" tIns="0" rIns="0" bIns="0" rtlCol="0" anchor="t"/>
          <a:lstStyle/>
          <a:p>
            <a:pPr marL="0" indent="0" algn="l">
              <a:lnSpc>
                <a:spcPts val="3000"/>
              </a:lnSpc>
              <a:buNone/>
            </a:pPr>
            <a:r>
              <a:rPr lang="en-US" sz="1850" b="1" dirty="0">
                <a:solidFill>
                  <a:srgbClr val="FFFFFF"/>
                </a:solidFill>
                <a:latin typeface="Unbounded Bold" pitchFamily="34" charset="0"/>
                <a:ea typeface="Unbounded Bold" pitchFamily="34" charset="-122"/>
                <a:cs typeface="Unbounded Bold" pitchFamily="34" charset="-120"/>
              </a:rPr>
              <a:t>1</a:t>
            </a:r>
            <a:endParaRPr lang="en-US" sz="1850" dirty="0"/>
          </a:p>
        </p:txBody>
      </p:sp>
      <p:sp>
        <p:nvSpPr>
          <p:cNvPr id="8" name="Text 5"/>
          <p:cNvSpPr/>
          <p:nvPr/>
        </p:nvSpPr>
        <p:spPr>
          <a:xfrm>
            <a:off x="1015008" y="3452813"/>
            <a:ext cx="3236595"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Қашықтан серверге қауіпсіз қосылу</a:t>
            </a:r>
            <a:endParaRPr lang="en-US" sz="1950" dirty="0"/>
          </a:p>
        </p:txBody>
      </p:sp>
      <p:sp>
        <p:nvSpPr>
          <p:cNvPr id="9" name="Text 6"/>
          <p:cNvSpPr/>
          <p:nvPr/>
        </p:nvSpPr>
        <p:spPr>
          <a:xfrm>
            <a:off x="1015008" y="4192191"/>
            <a:ext cx="3236595"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SSH (Secure Shell) серверлерді қашықтан басқару үшін қолданылады. Ол telnet сияқты қауіпсіз емес протоколдардың орнын алды. Барлық командалар мен мәліметтер шифрланады.</a:t>
            </a:r>
            <a:endParaRPr lang="en-US" sz="1550" dirty="0"/>
          </a:p>
        </p:txBody>
      </p:sp>
      <p:sp>
        <p:nvSpPr>
          <p:cNvPr id="10" name="Shape 7"/>
          <p:cNvSpPr/>
          <p:nvPr/>
        </p:nvSpPr>
        <p:spPr>
          <a:xfrm>
            <a:off x="4671179" y="2956679"/>
            <a:ext cx="3679031" cy="3679508"/>
          </a:xfrm>
          <a:prstGeom prst="roundRect">
            <a:avLst>
              <a:gd name="adj" fmla="val 2983"/>
            </a:avLst>
          </a:prstGeom>
          <a:solidFill>
            <a:srgbClr val="FFFFFF"/>
          </a:solidFill>
          <a:ln/>
        </p:spPr>
        <p:txBody>
          <a:bodyPr/>
          <a:lstStyle/>
          <a:p>
            <a:endParaRPr lang="ru-RU"/>
          </a:p>
        </p:txBody>
      </p:sp>
      <p:sp>
        <p:nvSpPr>
          <p:cNvPr id="11" name="Shape 8"/>
          <p:cNvSpPr/>
          <p:nvPr/>
        </p:nvSpPr>
        <p:spPr>
          <a:xfrm>
            <a:off x="4671179" y="2933819"/>
            <a:ext cx="3679031" cy="91440"/>
          </a:xfrm>
          <a:prstGeom prst="roundRect">
            <a:avLst>
              <a:gd name="adj" fmla="val 91163"/>
            </a:avLst>
          </a:prstGeom>
          <a:solidFill>
            <a:srgbClr val="26A688"/>
          </a:solidFill>
          <a:ln/>
        </p:spPr>
        <p:txBody>
          <a:bodyPr/>
          <a:lstStyle/>
          <a:p>
            <a:endParaRPr lang="ru-RU"/>
          </a:p>
        </p:txBody>
      </p:sp>
      <p:sp>
        <p:nvSpPr>
          <p:cNvPr id="12" name="Shape 9"/>
          <p:cNvSpPr/>
          <p:nvPr/>
        </p:nvSpPr>
        <p:spPr>
          <a:xfrm>
            <a:off x="6213038" y="2659023"/>
            <a:ext cx="595313" cy="595313"/>
          </a:xfrm>
          <a:prstGeom prst="roundRect">
            <a:avLst>
              <a:gd name="adj" fmla="val 153600"/>
            </a:avLst>
          </a:prstGeom>
          <a:solidFill>
            <a:srgbClr val="26A688"/>
          </a:solidFill>
          <a:ln/>
        </p:spPr>
        <p:txBody>
          <a:bodyPr/>
          <a:lstStyle/>
          <a:p>
            <a:endParaRPr lang="ru-RU"/>
          </a:p>
        </p:txBody>
      </p:sp>
      <p:sp>
        <p:nvSpPr>
          <p:cNvPr id="13" name="Text 10"/>
          <p:cNvSpPr/>
          <p:nvPr/>
        </p:nvSpPr>
        <p:spPr>
          <a:xfrm>
            <a:off x="6391632" y="2807851"/>
            <a:ext cx="238125" cy="297656"/>
          </a:xfrm>
          <a:prstGeom prst="rect">
            <a:avLst/>
          </a:prstGeom>
          <a:noFill/>
          <a:ln/>
        </p:spPr>
        <p:txBody>
          <a:bodyPr wrap="none" lIns="0" tIns="0" rIns="0" bIns="0" rtlCol="0" anchor="t"/>
          <a:lstStyle/>
          <a:p>
            <a:pPr marL="0" indent="0" algn="l">
              <a:lnSpc>
                <a:spcPts val="3000"/>
              </a:lnSpc>
              <a:buNone/>
            </a:pPr>
            <a:r>
              <a:rPr lang="en-US" sz="1850" b="1" dirty="0">
                <a:solidFill>
                  <a:srgbClr val="FFFFFF"/>
                </a:solidFill>
                <a:latin typeface="Unbounded Bold" pitchFamily="34" charset="0"/>
                <a:ea typeface="Unbounded Bold" pitchFamily="34" charset="-122"/>
                <a:cs typeface="Unbounded Bold" pitchFamily="34" charset="-120"/>
              </a:rPr>
              <a:t>2</a:t>
            </a:r>
            <a:endParaRPr lang="en-US" sz="1850" dirty="0"/>
          </a:p>
        </p:txBody>
      </p:sp>
      <p:sp>
        <p:nvSpPr>
          <p:cNvPr id="14" name="Text 11"/>
          <p:cNvSpPr/>
          <p:nvPr/>
        </p:nvSpPr>
        <p:spPr>
          <a:xfrm>
            <a:off x="4892397" y="3452813"/>
            <a:ext cx="3236595"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 сөздер мен кілттер арқылы аутентификация</a:t>
            </a:r>
            <a:endParaRPr lang="en-US" sz="1950" dirty="0"/>
          </a:p>
        </p:txBody>
      </p:sp>
      <p:sp>
        <p:nvSpPr>
          <p:cNvPr id="15" name="Text 12"/>
          <p:cNvSpPr/>
          <p:nvPr/>
        </p:nvSpPr>
        <p:spPr>
          <a:xfrm>
            <a:off x="4892397" y="4502348"/>
            <a:ext cx="3236595"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SSH құпия сөз немесе ашық кілт криптографиясын пайдаланады. Кілттік аутентификация құпия сөзден қауіпсізірек және ыңғайлырақ болып саналады.</a:t>
            </a:r>
            <a:endParaRPr lang="en-US" sz="1550" dirty="0"/>
          </a:p>
        </p:txBody>
      </p:sp>
      <p:sp>
        <p:nvSpPr>
          <p:cNvPr id="16" name="Shape 13"/>
          <p:cNvSpPr/>
          <p:nvPr/>
        </p:nvSpPr>
        <p:spPr>
          <a:xfrm>
            <a:off x="793790" y="7132201"/>
            <a:ext cx="7556421" cy="2099191"/>
          </a:xfrm>
          <a:prstGeom prst="roundRect">
            <a:avLst>
              <a:gd name="adj" fmla="val 5227"/>
            </a:avLst>
          </a:prstGeom>
          <a:solidFill>
            <a:srgbClr val="FFFFFF"/>
          </a:solidFill>
          <a:ln/>
        </p:spPr>
        <p:txBody>
          <a:bodyPr/>
          <a:lstStyle/>
          <a:p>
            <a:endParaRPr lang="ru-RU"/>
          </a:p>
        </p:txBody>
      </p:sp>
      <p:sp>
        <p:nvSpPr>
          <p:cNvPr id="17" name="Shape 14"/>
          <p:cNvSpPr/>
          <p:nvPr/>
        </p:nvSpPr>
        <p:spPr>
          <a:xfrm>
            <a:off x="793790" y="7109341"/>
            <a:ext cx="7556421" cy="91440"/>
          </a:xfrm>
          <a:prstGeom prst="roundRect">
            <a:avLst>
              <a:gd name="adj" fmla="val 91163"/>
            </a:avLst>
          </a:prstGeom>
          <a:solidFill>
            <a:srgbClr val="26A688"/>
          </a:solidFill>
          <a:ln/>
        </p:spPr>
        <p:txBody>
          <a:bodyPr/>
          <a:lstStyle/>
          <a:p>
            <a:endParaRPr lang="ru-RU"/>
          </a:p>
        </p:txBody>
      </p:sp>
      <p:sp>
        <p:nvSpPr>
          <p:cNvPr id="18" name="Shape 15"/>
          <p:cNvSpPr/>
          <p:nvPr/>
        </p:nvSpPr>
        <p:spPr>
          <a:xfrm>
            <a:off x="4274344" y="6834545"/>
            <a:ext cx="595313" cy="595313"/>
          </a:xfrm>
          <a:prstGeom prst="roundRect">
            <a:avLst>
              <a:gd name="adj" fmla="val 153600"/>
            </a:avLst>
          </a:prstGeom>
          <a:solidFill>
            <a:srgbClr val="26A688"/>
          </a:solidFill>
          <a:ln/>
        </p:spPr>
        <p:txBody>
          <a:bodyPr/>
          <a:lstStyle/>
          <a:p>
            <a:endParaRPr lang="ru-RU"/>
          </a:p>
        </p:txBody>
      </p:sp>
      <p:sp>
        <p:nvSpPr>
          <p:cNvPr id="19" name="Text 16"/>
          <p:cNvSpPr/>
          <p:nvPr/>
        </p:nvSpPr>
        <p:spPr>
          <a:xfrm>
            <a:off x="4452938" y="6983373"/>
            <a:ext cx="238125" cy="297656"/>
          </a:xfrm>
          <a:prstGeom prst="rect">
            <a:avLst/>
          </a:prstGeom>
          <a:noFill/>
          <a:ln/>
        </p:spPr>
        <p:txBody>
          <a:bodyPr wrap="none" lIns="0" tIns="0" rIns="0" bIns="0" rtlCol="0" anchor="t"/>
          <a:lstStyle/>
          <a:p>
            <a:pPr marL="0" indent="0" algn="l">
              <a:lnSpc>
                <a:spcPts val="3000"/>
              </a:lnSpc>
              <a:buNone/>
            </a:pPr>
            <a:r>
              <a:rPr lang="en-US" sz="1850" b="1" dirty="0">
                <a:solidFill>
                  <a:srgbClr val="FFFFFF"/>
                </a:solidFill>
                <a:latin typeface="Unbounded Bold" pitchFamily="34" charset="0"/>
                <a:ea typeface="Unbounded Bold" pitchFamily="34" charset="-122"/>
                <a:cs typeface="Unbounded Bold" pitchFamily="34" charset="-120"/>
              </a:rPr>
              <a:t>3</a:t>
            </a:r>
            <a:endParaRPr lang="en-US" sz="1850" dirty="0"/>
          </a:p>
        </p:txBody>
      </p:sp>
      <p:sp>
        <p:nvSpPr>
          <p:cNvPr id="20" name="Text 17"/>
          <p:cNvSpPr/>
          <p:nvPr/>
        </p:nvSpPr>
        <p:spPr>
          <a:xfrm>
            <a:off x="1015008" y="7628334"/>
            <a:ext cx="419457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Файлдарды қауіпсіз беру</a:t>
            </a:r>
            <a:endParaRPr lang="en-US" sz="1950" dirty="0"/>
          </a:p>
        </p:txBody>
      </p:sp>
      <p:sp>
        <p:nvSpPr>
          <p:cNvPr id="21" name="Text 18"/>
          <p:cNvSpPr/>
          <p:nvPr/>
        </p:nvSpPr>
        <p:spPr>
          <a:xfrm>
            <a:off x="1015008" y="8057555"/>
            <a:ext cx="711398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SCP және SFTP протоколдары SSH негізінде жұмыс істейді және файлдарды қауіпсіз түрде көшіруге мүмкіндік береді. FTP сияқты қауіпсіз емес протоколдар орнына қолданылады.</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4047530"/>
            <a:ext cx="7556421" cy="992267"/>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Протоколдардың жұмыс схемасы</a:t>
            </a:r>
            <a:endParaRPr lang="en-US" sz="3100" dirty="0"/>
          </a:p>
        </p:txBody>
      </p:sp>
      <p:sp>
        <p:nvSpPr>
          <p:cNvPr id="4" name="Text 1"/>
          <p:cNvSpPr/>
          <p:nvPr/>
        </p:nvSpPr>
        <p:spPr>
          <a:xfrm>
            <a:off x="793790" y="5337453"/>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SSL/TLS, IPsec және SSH протоколдары әртүрлі деңгейлерде және сценарийлерде қолданылады. SSL/TLS – веб-трафик үшін, IPsec – желілік деңгейдегі VPN үшін, SSH – серверлерді басқару үшін. Олардың әрқайсысы өз салаларында үздік қауіпсіздікті қамтамасыз етеді және бірлесіп кешенді қорғанысты құрайды.</a:t>
            </a:r>
            <a:endParaRPr lang="en-US"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4157305"/>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саясаты және желіні қорғау стратегиялары</a:t>
            </a:r>
            <a:endParaRPr lang="en-US" sz="3900" dirty="0"/>
          </a:p>
        </p:txBody>
      </p:sp>
      <p:sp>
        <p:nvSpPr>
          <p:cNvPr id="7" name="Text 3"/>
          <p:cNvSpPr/>
          <p:nvPr/>
        </p:nvSpPr>
        <p:spPr>
          <a:xfrm>
            <a:off x="6280190" y="6315194"/>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Тиімді желілік қауіпсіздік технологиялардан ғана емес, сонымен қатар дұрыс ұйымдастырылған саясат пен стратегиядан тұрады. Бұл бөлімде қауіпсіздік саясатын әзірлеу және енгізу мәселелерін қарастырамыз.</a:t>
            </a:r>
            <a:endParaRPr lang="en-US" sz="1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93790" y="142232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Ұйымдағы қауіпсіздік саясатының маңызы</a:t>
            </a:r>
            <a:endParaRPr lang="en-US" sz="3900" dirty="0"/>
          </a:p>
        </p:txBody>
      </p:sp>
      <p:pic>
        <p:nvPicPr>
          <p:cNvPr id="3" name="Image 0" descr="preencoded.png"/>
          <p:cNvPicPr>
            <a:picLocks noChangeAspect="1"/>
          </p:cNvPicPr>
          <p:nvPr/>
        </p:nvPicPr>
        <p:blipFill>
          <a:blip r:embed="rId3"/>
          <a:stretch>
            <a:fillRect/>
          </a:stretch>
        </p:blipFill>
        <p:spPr>
          <a:xfrm>
            <a:off x="793790" y="3183374"/>
            <a:ext cx="5602962" cy="5602962"/>
          </a:xfrm>
          <a:prstGeom prst="rect">
            <a:avLst/>
          </a:prstGeom>
        </p:spPr>
      </p:pic>
      <p:sp>
        <p:nvSpPr>
          <p:cNvPr id="4" name="Text 1"/>
          <p:cNvSpPr/>
          <p:nvPr/>
        </p:nvSpPr>
        <p:spPr>
          <a:xfrm>
            <a:off x="6888480" y="3158490"/>
            <a:ext cx="4067056"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Негізгі компоненттер</a:t>
            </a:r>
            <a:endParaRPr lang="en-US" sz="2300" dirty="0"/>
          </a:p>
        </p:txBody>
      </p:sp>
      <p:sp>
        <p:nvSpPr>
          <p:cNvPr id="5" name="Text 2"/>
          <p:cNvSpPr/>
          <p:nvPr/>
        </p:nvSpPr>
        <p:spPr>
          <a:xfrm>
            <a:off x="6888480" y="3728918"/>
            <a:ext cx="695563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саясаты – ұйымдағы ақпараттық қауіпсіздікті қамтамасыз етудің негізі. Ол бекітілген ережелер, рәсімдер және нұсқаулықтар жиынтығынан тұрады.</a:t>
            </a:r>
            <a:endParaRPr lang="en-US" sz="1550" dirty="0"/>
          </a:p>
        </p:txBody>
      </p:sp>
      <p:sp>
        <p:nvSpPr>
          <p:cNvPr id="6" name="Text 3"/>
          <p:cNvSpPr/>
          <p:nvPr/>
        </p:nvSpPr>
        <p:spPr>
          <a:xfrm>
            <a:off x="6888480" y="4860131"/>
            <a:ext cx="6955631" cy="635079"/>
          </a:xfrm>
          <a:prstGeom prst="rect">
            <a:avLst/>
          </a:prstGeom>
          <a:noFill/>
          <a:ln/>
        </p:spPr>
        <p:txBody>
          <a:bodyPr wrap="square" lIns="0" tIns="0" rIns="0" bIns="0" rtlCol="0" anchor="t"/>
          <a:lstStyle/>
          <a:p>
            <a:pPr marL="342900" indent="-342900" algn="l">
              <a:lnSpc>
                <a:spcPts val="2500"/>
              </a:lnSpc>
              <a:buSzPct val="100000"/>
              <a:buFont typeface="+mj-lt"/>
              <a:buAutoNum type="arabicPeriod"/>
            </a:pPr>
            <a:r>
              <a:rPr lang="en-US" sz="1550" b="1" dirty="0">
                <a:solidFill>
                  <a:srgbClr val="333F70"/>
                </a:solidFill>
                <a:latin typeface="Open Sans" pitchFamily="34" charset="0"/>
                <a:ea typeface="Open Sans" pitchFamily="34" charset="-122"/>
                <a:cs typeface="Open Sans" pitchFamily="34" charset="-120"/>
              </a:rPr>
              <a:t>Қауіпсіздік ережелерін бекіту</a:t>
            </a:r>
            <a:r>
              <a:rPr lang="en-US" sz="1550" dirty="0">
                <a:solidFill>
                  <a:srgbClr val="333F70"/>
                </a:solidFill>
                <a:latin typeface="Open Sans" pitchFamily="34" charset="0"/>
                <a:ea typeface="Open Sans" pitchFamily="34" charset="-122"/>
                <a:cs typeface="Open Sans" pitchFamily="34" charset="-120"/>
              </a:rPr>
              <a:t> – құпия сөздер саясаты, қол жеткізу құқықтары, мәліметтерді жіктеу</a:t>
            </a:r>
            <a:endParaRPr lang="en-US" sz="1550" dirty="0"/>
          </a:p>
        </p:txBody>
      </p:sp>
      <p:sp>
        <p:nvSpPr>
          <p:cNvPr id="7" name="Text 4"/>
          <p:cNvSpPr/>
          <p:nvPr/>
        </p:nvSpPr>
        <p:spPr>
          <a:xfrm>
            <a:off x="6888480" y="5564624"/>
            <a:ext cx="6955631" cy="635079"/>
          </a:xfrm>
          <a:prstGeom prst="rect">
            <a:avLst/>
          </a:prstGeom>
          <a:noFill/>
          <a:ln/>
        </p:spPr>
        <p:txBody>
          <a:bodyPr wrap="square" lIns="0" tIns="0" rIns="0" bIns="0" rtlCol="0" anchor="t"/>
          <a:lstStyle/>
          <a:p>
            <a:pPr marL="342900" indent="-342900" algn="l">
              <a:lnSpc>
                <a:spcPts val="2500"/>
              </a:lnSpc>
              <a:buSzPct val="100000"/>
              <a:buFont typeface="+mj-lt"/>
              <a:buAutoNum type="arabicPeriod" startAt="2"/>
            </a:pPr>
            <a:r>
              <a:rPr lang="en-US" sz="1550" b="1" dirty="0">
                <a:solidFill>
                  <a:srgbClr val="333F70"/>
                </a:solidFill>
                <a:latin typeface="Open Sans" pitchFamily="34" charset="0"/>
                <a:ea typeface="Open Sans" pitchFamily="34" charset="-122"/>
                <a:cs typeface="Open Sans" pitchFamily="34" charset="-120"/>
              </a:rPr>
              <a:t>Қызметкерлерді оқыту және бақылау</a:t>
            </a:r>
            <a:r>
              <a:rPr lang="en-US" sz="1550" dirty="0">
                <a:solidFill>
                  <a:srgbClr val="333F70"/>
                </a:solidFill>
                <a:latin typeface="Open Sans" pitchFamily="34" charset="0"/>
                <a:ea typeface="Open Sans" pitchFamily="34" charset="-122"/>
                <a:cs typeface="Open Sans" pitchFamily="34" charset="-120"/>
              </a:rPr>
              <a:t> – тұрақты тренингтер, қауіпсіздік хабардарлығын арттыру</a:t>
            </a:r>
            <a:endParaRPr lang="en-US" sz="1550" dirty="0"/>
          </a:p>
        </p:txBody>
      </p:sp>
      <p:sp>
        <p:nvSpPr>
          <p:cNvPr id="8" name="Text 5"/>
          <p:cNvSpPr/>
          <p:nvPr/>
        </p:nvSpPr>
        <p:spPr>
          <a:xfrm>
            <a:off x="6888480" y="6269117"/>
            <a:ext cx="6955631" cy="635079"/>
          </a:xfrm>
          <a:prstGeom prst="rect">
            <a:avLst/>
          </a:prstGeom>
          <a:noFill/>
          <a:ln/>
        </p:spPr>
        <p:txBody>
          <a:bodyPr wrap="square" lIns="0" tIns="0" rIns="0" bIns="0" rtlCol="0" anchor="t"/>
          <a:lstStyle/>
          <a:p>
            <a:pPr marL="342900" indent="-342900" algn="l">
              <a:lnSpc>
                <a:spcPts val="2500"/>
              </a:lnSpc>
              <a:buSzPct val="100000"/>
              <a:buFont typeface="+mj-lt"/>
              <a:buAutoNum type="arabicPeriod" startAt="3"/>
            </a:pPr>
            <a:r>
              <a:rPr lang="en-US" sz="1550" b="1" dirty="0">
                <a:solidFill>
                  <a:srgbClr val="333F70"/>
                </a:solidFill>
                <a:latin typeface="Open Sans" pitchFamily="34" charset="0"/>
                <a:ea typeface="Open Sans" pitchFamily="34" charset="-122"/>
                <a:cs typeface="Open Sans" pitchFamily="34" charset="-120"/>
              </a:rPr>
              <a:t>Инциденттерге жауап беру жоспары</a:t>
            </a:r>
            <a:r>
              <a:rPr lang="en-US" sz="1550" dirty="0">
                <a:solidFill>
                  <a:srgbClr val="333F70"/>
                </a:solidFill>
                <a:latin typeface="Open Sans" pitchFamily="34" charset="0"/>
                <a:ea typeface="Open Sans" pitchFamily="34" charset="-122"/>
                <a:cs typeface="Open Sans" pitchFamily="34" charset="-120"/>
              </a:rPr>
              <a:t> – шабуыл жағдайында қандай әрекеттер жасау керектігін анықтау</a:t>
            </a:r>
            <a:endParaRPr lang="en-US" sz="1550" dirty="0"/>
          </a:p>
        </p:txBody>
      </p:sp>
      <p:sp>
        <p:nvSpPr>
          <p:cNvPr id="9" name="Text 6"/>
          <p:cNvSpPr/>
          <p:nvPr/>
        </p:nvSpPr>
        <p:spPr>
          <a:xfrm>
            <a:off x="793790" y="9232821"/>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саясатын тек қабылдау жеткіліксіз – оны үнемі қолдану, бақылау және жаңарту қажет.</a:t>
            </a:r>
            <a:endParaRPr lang="en-US" sz="1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3084909"/>
            <a:ext cx="9252585"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деңгейін бағалау</a:t>
            </a:r>
            <a:endParaRPr lang="en-US" sz="3900" dirty="0"/>
          </a:p>
        </p:txBody>
      </p:sp>
      <p:sp>
        <p:nvSpPr>
          <p:cNvPr id="3" name="Text 1"/>
          <p:cNvSpPr/>
          <p:nvPr/>
        </p:nvSpPr>
        <p:spPr>
          <a:xfrm>
            <a:off x="793790" y="4101822"/>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01</a:t>
            </a:r>
            <a:endParaRPr lang="en-US" sz="1550" dirty="0"/>
          </a:p>
        </p:txBody>
      </p:sp>
      <p:sp>
        <p:nvSpPr>
          <p:cNvPr id="4" name="Shape 2"/>
          <p:cNvSpPr/>
          <p:nvPr/>
        </p:nvSpPr>
        <p:spPr>
          <a:xfrm>
            <a:off x="793790" y="4416147"/>
            <a:ext cx="4215289" cy="22860"/>
          </a:xfrm>
          <a:prstGeom prst="rect">
            <a:avLst/>
          </a:prstGeom>
          <a:solidFill>
            <a:srgbClr val="26A688"/>
          </a:solidFill>
          <a:ln/>
        </p:spPr>
        <p:txBody>
          <a:bodyPr/>
          <a:lstStyle/>
          <a:p>
            <a:endParaRPr lang="ru-RU"/>
          </a:p>
        </p:txBody>
      </p:sp>
      <p:sp>
        <p:nvSpPr>
          <p:cNvPr id="5" name="Text 3"/>
          <p:cNvSpPr/>
          <p:nvPr/>
        </p:nvSpPr>
        <p:spPr>
          <a:xfrm>
            <a:off x="793790" y="4561046"/>
            <a:ext cx="357735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Желілік аудит жүргізу</a:t>
            </a:r>
            <a:endParaRPr lang="en-US" sz="1950" dirty="0"/>
          </a:p>
        </p:txBody>
      </p:sp>
      <p:sp>
        <p:nvSpPr>
          <p:cNvPr id="6" name="Text 4"/>
          <p:cNvSpPr/>
          <p:nvPr/>
        </p:nvSpPr>
        <p:spPr>
          <a:xfrm>
            <a:off x="793790" y="4990267"/>
            <a:ext cx="4215289"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инфрақұрылымды жан-жақты тексеру, әлсіз жақтарды анықтау, конфигурацияларды талдау. Бұл процесс автоматтандырылған құралдар мен қолмен тексеруді қамтиды.</a:t>
            </a:r>
            <a:endParaRPr lang="en-US" sz="1550" dirty="0"/>
          </a:p>
        </p:txBody>
      </p:sp>
      <p:sp>
        <p:nvSpPr>
          <p:cNvPr id="7" name="Text 5"/>
          <p:cNvSpPr/>
          <p:nvPr/>
        </p:nvSpPr>
        <p:spPr>
          <a:xfrm>
            <a:off x="5207437" y="4101822"/>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02</a:t>
            </a:r>
            <a:endParaRPr lang="en-US" sz="1550" dirty="0"/>
          </a:p>
        </p:txBody>
      </p:sp>
      <p:sp>
        <p:nvSpPr>
          <p:cNvPr id="8" name="Shape 6"/>
          <p:cNvSpPr/>
          <p:nvPr/>
        </p:nvSpPr>
        <p:spPr>
          <a:xfrm>
            <a:off x="5207437" y="4416147"/>
            <a:ext cx="4215408" cy="22860"/>
          </a:xfrm>
          <a:prstGeom prst="rect">
            <a:avLst/>
          </a:prstGeom>
          <a:solidFill>
            <a:srgbClr val="26A688"/>
          </a:solidFill>
          <a:ln/>
        </p:spPr>
        <p:txBody>
          <a:bodyPr/>
          <a:lstStyle/>
          <a:p>
            <a:endParaRPr lang="ru-RU"/>
          </a:p>
        </p:txBody>
      </p:sp>
      <p:sp>
        <p:nvSpPr>
          <p:cNvPr id="9" name="Text 7"/>
          <p:cNvSpPr/>
          <p:nvPr/>
        </p:nvSpPr>
        <p:spPr>
          <a:xfrm>
            <a:off x="5207437" y="4561046"/>
            <a:ext cx="4215408"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Ену тестілеуі (Penetration Testing)</a:t>
            </a:r>
            <a:endParaRPr lang="en-US" sz="1950" dirty="0"/>
          </a:p>
        </p:txBody>
      </p:sp>
      <p:sp>
        <p:nvSpPr>
          <p:cNvPr id="10" name="Text 8"/>
          <p:cNvSpPr/>
          <p:nvPr/>
        </p:nvSpPr>
        <p:spPr>
          <a:xfrm>
            <a:off x="5207437" y="5300424"/>
            <a:ext cx="4215408"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Этикалық хакерлер жүйені нақты шабуыл сценарийлері бойынша тексереді. Бұл әлсіз жерлерді олар пайдаланылғанға дейін табуға көмектеседі.</a:t>
            </a:r>
            <a:endParaRPr lang="en-US" sz="1550" dirty="0"/>
          </a:p>
        </p:txBody>
      </p:sp>
      <p:sp>
        <p:nvSpPr>
          <p:cNvPr id="11" name="Text 9"/>
          <p:cNvSpPr/>
          <p:nvPr/>
        </p:nvSpPr>
        <p:spPr>
          <a:xfrm>
            <a:off x="9621203" y="4101822"/>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03</a:t>
            </a:r>
            <a:endParaRPr lang="en-US" sz="1550" dirty="0"/>
          </a:p>
        </p:txBody>
      </p:sp>
      <p:sp>
        <p:nvSpPr>
          <p:cNvPr id="12" name="Shape 10"/>
          <p:cNvSpPr/>
          <p:nvPr/>
        </p:nvSpPr>
        <p:spPr>
          <a:xfrm>
            <a:off x="9621203" y="4416147"/>
            <a:ext cx="4215289" cy="22860"/>
          </a:xfrm>
          <a:prstGeom prst="rect">
            <a:avLst/>
          </a:prstGeom>
          <a:solidFill>
            <a:srgbClr val="26A688"/>
          </a:solidFill>
          <a:ln/>
        </p:spPr>
        <p:txBody>
          <a:bodyPr/>
          <a:lstStyle/>
          <a:p>
            <a:endParaRPr lang="ru-RU"/>
          </a:p>
        </p:txBody>
      </p:sp>
      <p:sp>
        <p:nvSpPr>
          <p:cNvPr id="13" name="Text 11"/>
          <p:cNvSpPr/>
          <p:nvPr/>
        </p:nvSpPr>
        <p:spPr>
          <a:xfrm>
            <a:off x="9621203" y="4561046"/>
            <a:ext cx="4215289"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Қазақстандағы стандарттарға сәйкестікті тексеру</a:t>
            </a:r>
            <a:endParaRPr lang="en-US" sz="1950" dirty="0"/>
          </a:p>
        </p:txBody>
      </p:sp>
      <p:sp>
        <p:nvSpPr>
          <p:cNvPr id="14" name="Text 12"/>
          <p:cNvSpPr/>
          <p:nvPr/>
        </p:nvSpPr>
        <p:spPr>
          <a:xfrm>
            <a:off x="9621203" y="5610582"/>
            <a:ext cx="4215289"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Ұлттық стандарттар мен халықаралық ISO 27001, PCI DSS сияқты стандарттарға сәйкестікті қамтамасыз ету. Бұл заңды талаптар мен үздік тәжірибелерге сай келуді білдіреді.</a:t>
            </a:r>
            <a:endParaRPr lang="en-US" sz="1550" dirty="0"/>
          </a:p>
        </p:txBody>
      </p:sp>
      <p:sp>
        <p:nvSpPr>
          <p:cNvPr id="15" name="Text 13"/>
          <p:cNvSpPr/>
          <p:nvPr/>
        </p:nvSpPr>
        <p:spPr>
          <a:xfrm>
            <a:off x="793790" y="7570351"/>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деңгейін жылына кемінде бір рет бағалау және үнемі мониторинг жүргізу ұсынылады.</a:t>
            </a:r>
            <a:endParaRPr lang="en-US" sz="1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4370189"/>
            <a:ext cx="1081135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шараларының кешені</a:t>
            </a:r>
            <a:endParaRPr lang="en-US" sz="3900" dirty="0"/>
          </a:p>
        </p:txBody>
      </p:sp>
      <p:sp>
        <p:nvSpPr>
          <p:cNvPr id="4" name="Shape 1"/>
          <p:cNvSpPr/>
          <p:nvPr/>
        </p:nvSpPr>
        <p:spPr>
          <a:xfrm>
            <a:off x="793790" y="5287923"/>
            <a:ext cx="13042821" cy="2937272"/>
          </a:xfrm>
          <a:prstGeom prst="roundRect">
            <a:avLst>
              <a:gd name="adj" fmla="val 2838"/>
            </a:avLst>
          </a:prstGeom>
          <a:solidFill>
            <a:srgbClr val="D6F5EE"/>
          </a:solidFill>
          <a:ln w="7620">
            <a:solidFill>
              <a:srgbClr val="BCDBD4"/>
            </a:solidFill>
            <a:prstDash val="solid"/>
          </a:ln>
        </p:spPr>
        <p:txBody>
          <a:bodyPr/>
          <a:lstStyle/>
          <a:p>
            <a:endParaRPr lang="ru-RU"/>
          </a:p>
        </p:txBody>
      </p:sp>
      <p:sp>
        <p:nvSpPr>
          <p:cNvPr id="5" name="Shape 2"/>
          <p:cNvSpPr/>
          <p:nvPr/>
        </p:nvSpPr>
        <p:spPr>
          <a:xfrm>
            <a:off x="801410" y="5295543"/>
            <a:ext cx="6513790" cy="1461016"/>
          </a:xfrm>
          <a:prstGeom prst="roundRect">
            <a:avLst>
              <a:gd name="adj" fmla="val 5706"/>
            </a:avLst>
          </a:prstGeom>
          <a:solidFill>
            <a:srgbClr val="D6F5EE"/>
          </a:solidFill>
          <a:ln/>
        </p:spPr>
        <p:txBody>
          <a:bodyPr/>
          <a:lstStyle/>
          <a:p>
            <a:endParaRPr lang="ru-RU"/>
          </a:p>
        </p:txBody>
      </p:sp>
      <p:sp>
        <p:nvSpPr>
          <p:cNvPr id="6" name="Text 3"/>
          <p:cNvSpPr/>
          <p:nvPr/>
        </p:nvSpPr>
        <p:spPr>
          <a:xfrm>
            <a:off x="999768" y="5493901"/>
            <a:ext cx="404181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Технологиялық шаралар</a:t>
            </a:r>
            <a:endParaRPr lang="en-US" sz="1950" dirty="0"/>
          </a:p>
        </p:txBody>
      </p:sp>
      <p:sp>
        <p:nvSpPr>
          <p:cNvPr id="7" name="Text 4"/>
          <p:cNvSpPr/>
          <p:nvPr/>
        </p:nvSpPr>
        <p:spPr>
          <a:xfrm>
            <a:off x="999768" y="5923121"/>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Брандмауэрлер, антивирус, IDS/IPS, VPN, шифрлау құралдары – технологиялық қорғаныс негізі</a:t>
            </a:r>
            <a:endParaRPr lang="en-US" sz="1550" dirty="0"/>
          </a:p>
        </p:txBody>
      </p:sp>
      <p:sp>
        <p:nvSpPr>
          <p:cNvPr id="8" name="Shape 5"/>
          <p:cNvSpPr/>
          <p:nvPr/>
        </p:nvSpPr>
        <p:spPr>
          <a:xfrm>
            <a:off x="7315200" y="5295543"/>
            <a:ext cx="6513790" cy="1461016"/>
          </a:xfrm>
          <a:prstGeom prst="rect">
            <a:avLst/>
          </a:prstGeom>
          <a:solidFill>
            <a:srgbClr val="D6F5EE"/>
          </a:solidFill>
          <a:ln/>
        </p:spPr>
        <p:txBody>
          <a:bodyPr/>
          <a:lstStyle/>
          <a:p>
            <a:endParaRPr lang="ru-RU"/>
          </a:p>
        </p:txBody>
      </p:sp>
      <p:sp>
        <p:nvSpPr>
          <p:cNvPr id="9" name="Shape 6"/>
          <p:cNvSpPr/>
          <p:nvPr/>
        </p:nvSpPr>
        <p:spPr>
          <a:xfrm>
            <a:off x="7315200" y="5295543"/>
            <a:ext cx="22860" cy="1461016"/>
          </a:xfrm>
          <a:prstGeom prst="roundRect">
            <a:avLst>
              <a:gd name="adj" fmla="val 364651"/>
            </a:avLst>
          </a:prstGeom>
          <a:solidFill>
            <a:srgbClr val="BCDBD4"/>
          </a:solidFill>
          <a:ln/>
        </p:spPr>
        <p:txBody>
          <a:bodyPr/>
          <a:lstStyle/>
          <a:p>
            <a:endParaRPr lang="ru-RU"/>
          </a:p>
        </p:txBody>
      </p:sp>
      <p:sp>
        <p:nvSpPr>
          <p:cNvPr id="10" name="Text 7"/>
          <p:cNvSpPr/>
          <p:nvPr/>
        </p:nvSpPr>
        <p:spPr>
          <a:xfrm>
            <a:off x="7513558" y="5493901"/>
            <a:ext cx="500014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Ұйымдастырушылық шаралар</a:t>
            </a:r>
            <a:endParaRPr lang="en-US" sz="1950" dirty="0"/>
          </a:p>
        </p:txBody>
      </p:sp>
      <p:sp>
        <p:nvSpPr>
          <p:cNvPr id="11" name="Text 8"/>
          <p:cNvSpPr/>
          <p:nvPr/>
        </p:nvSpPr>
        <p:spPr>
          <a:xfrm>
            <a:off x="7513558" y="5923121"/>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Саясаттар, рәсімдер, нұсқаулықтар, рөлдер мен жауапкершіліктерді анықтау</a:t>
            </a:r>
            <a:endParaRPr lang="en-US" sz="1550" dirty="0"/>
          </a:p>
        </p:txBody>
      </p:sp>
      <p:sp>
        <p:nvSpPr>
          <p:cNvPr id="12" name="Shape 9"/>
          <p:cNvSpPr/>
          <p:nvPr/>
        </p:nvSpPr>
        <p:spPr>
          <a:xfrm>
            <a:off x="801410" y="6756559"/>
            <a:ext cx="6513790" cy="1461016"/>
          </a:xfrm>
          <a:prstGeom prst="rect">
            <a:avLst/>
          </a:prstGeom>
          <a:solidFill>
            <a:srgbClr val="D6F5EE"/>
          </a:solidFill>
          <a:ln/>
        </p:spPr>
        <p:txBody>
          <a:bodyPr/>
          <a:lstStyle/>
          <a:p>
            <a:endParaRPr lang="ru-RU"/>
          </a:p>
        </p:txBody>
      </p:sp>
      <p:sp>
        <p:nvSpPr>
          <p:cNvPr id="13" name="Shape 10"/>
          <p:cNvSpPr/>
          <p:nvPr/>
        </p:nvSpPr>
        <p:spPr>
          <a:xfrm>
            <a:off x="801410" y="6756559"/>
            <a:ext cx="6513790" cy="22860"/>
          </a:xfrm>
          <a:prstGeom prst="roundRect">
            <a:avLst>
              <a:gd name="adj" fmla="val 364651"/>
            </a:avLst>
          </a:prstGeom>
          <a:solidFill>
            <a:srgbClr val="BCDBD4"/>
          </a:solidFill>
          <a:ln/>
        </p:spPr>
        <p:txBody>
          <a:bodyPr/>
          <a:lstStyle/>
          <a:p>
            <a:endParaRPr lang="ru-RU"/>
          </a:p>
        </p:txBody>
      </p:sp>
      <p:sp>
        <p:nvSpPr>
          <p:cNvPr id="14" name="Text 11"/>
          <p:cNvSpPr/>
          <p:nvPr/>
        </p:nvSpPr>
        <p:spPr>
          <a:xfrm>
            <a:off x="999768" y="6954917"/>
            <a:ext cx="348055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Физикалық шаралар</a:t>
            </a:r>
            <a:endParaRPr lang="en-US" sz="1950" dirty="0"/>
          </a:p>
        </p:txBody>
      </p:sp>
      <p:sp>
        <p:nvSpPr>
          <p:cNvPr id="15" name="Text 12"/>
          <p:cNvSpPr/>
          <p:nvPr/>
        </p:nvSpPr>
        <p:spPr>
          <a:xfrm>
            <a:off x="999768" y="7384137"/>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Сервер бөлмелерін қорғау, қол жетімді бақылау жүйелері, бейнебақылау</a:t>
            </a:r>
            <a:endParaRPr lang="en-US" sz="1550" dirty="0"/>
          </a:p>
        </p:txBody>
      </p:sp>
      <p:sp>
        <p:nvSpPr>
          <p:cNvPr id="16" name="Shape 13"/>
          <p:cNvSpPr/>
          <p:nvPr/>
        </p:nvSpPr>
        <p:spPr>
          <a:xfrm>
            <a:off x="7315200" y="6756559"/>
            <a:ext cx="6513790" cy="1461016"/>
          </a:xfrm>
          <a:prstGeom prst="rect">
            <a:avLst/>
          </a:prstGeom>
          <a:solidFill>
            <a:srgbClr val="D6F5EE"/>
          </a:solidFill>
          <a:ln/>
        </p:spPr>
        <p:txBody>
          <a:bodyPr/>
          <a:lstStyle/>
          <a:p>
            <a:endParaRPr lang="ru-RU"/>
          </a:p>
        </p:txBody>
      </p:sp>
      <p:sp>
        <p:nvSpPr>
          <p:cNvPr id="17" name="Shape 14"/>
          <p:cNvSpPr/>
          <p:nvPr/>
        </p:nvSpPr>
        <p:spPr>
          <a:xfrm>
            <a:off x="7315200" y="6756559"/>
            <a:ext cx="22860" cy="1461016"/>
          </a:xfrm>
          <a:prstGeom prst="roundRect">
            <a:avLst>
              <a:gd name="adj" fmla="val 364651"/>
            </a:avLst>
          </a:prstGeom>
          <a:solidFill>
            <a:srgbClr val="BCDBD4"/>
          </a:solidFill>
          <a:ln/>
        </p:spPr>
        <p:txBody>
          <a:bodyPr/>
          <a:lstStyle/>
          <a:p>
            <a:endParaRPr lang="ru-RU"/>
          </a:p>
        </p:txBody>
      </p:sp>
      <p:sp>
        <p:nvSpPr>
          <p:cNvPr id="18" name="Shape 15"/>
          <p:cNvSpPr/>
          <p:nvPr/>
        </p:nvSpPr>
        <p:spPr>
          <a:xfrm>
            <a:off x="7315200" y="6756559"/>
            <a:ext cx="6513790" cy="22860"/>
          </a:xfrm>
          <a:prstGeom prst="roundRect">
            <a:avLst>
              <a:gd name="adj" fmla="val 364651"/>
            </a:avLst>
          </a:prstGeom>
          <a:solidFill>
            <a:srgbClr val="BCDBD4"/>
          </a:solidFill>
          <a:ln/>
        </p:spPr>
        <p:txBody>
          <a:bodyPr/>
          <a:lstStyle/>
          <a:p>
            <a:endParaRPr lang="ru-RU"/>
          </a:p>
        </p:txBody>
      </p:sp>
      <p:sp>
        <p:nvSpPr>
          <p:cNvPr id="19" name="Text 16"/>
          <p:cNvSpPr/>
          <p:nvPr/>
        </p:nvSpPr>
        <p:spPr>
          <a:xfrm>
            <a:off x="7513558" y="695491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Адами фактор</a:t>
            </a:r>
            <a:endParaRPr lang="en-US" sz="1950" dirty="0"/>
          </a:p>
        </p:txBody>
      </p:sp>
      <p:sp>
        <p:nvSpPr>
          <p:cNvPr id="20" name="Text 17"/>
          <p:cNvSpPr/>
          <p:nvPr/>
        </p:nvSpPr>
        <p:spPr>
          <a:xfrm>
            <a:off x="7513558" y="7384137"/>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 оқыту, қауіпсіздік мәдениетін қалыптастыру, әлеуметтік инженерияға қарсы күрес</a:t>
            </a:r>
            <a:endParaRPr lang="en-US" sz="1550" dirty="0"/>
          </a:p>
        </p:txBody>
      </p:sp>
      <p:sp>
        <p:nvSpPr>
          <p:cNvPr id="21" name="Text 18"/>
          <p:cNvSpPr/>
          <p:nvPr/>
        </p:nvSpPr>
        <p:spPr>
          <a:xfrm>
            <a:off x="793790" y="844843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Құралдар мен протоколдарды үйлестіру, мониторинг және инциденттерге жедел жауап беру – бұл кешенді қауіпсіздіктің міндетті элементтері.</a:t>
            </a:r>
            <a:endParaRPr lang="en-US" sz="15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29734" y="667941"/>
            <a:ext cx="12788027" cy="570071"/>
          </a:xfrm>
          <a:prstGeom prst="rect">
            <a:avLst/>
          </a:prstGeom>
          <a:noFill/>
          <a:ln/>
        </p:spPr>
        <p:txBody>
          <a:bodyPr wrap="none" lIns="0" tIns="0" rIns="0" bIns="0" rtlCol="0" anchor="t"/>
          <a:lstStyle/>
          <a:p>
            <a:pPr marL="0" indent="0" algn="l">
              <a:lnSpc>
                <a:spcPts val="4450"/>
              </a:lnSpc>
              <a:buNone/>
            </a:pPr>
            <a:r>
              <a:rPr lang="en-US" sz="3550" b="1" dirty="0">
                <a:solidFill>
                  <a:srgbClr val="333F70"/>
                </a:solidFill>
                <a:latin typeface="Unbounded Bold" pitchFamily="34" charset="0"/>
                <a:ea typeface="Unbounded Bold" pitchFamily="34" charset="-122"/>
                <a:cs typeface="Unbounded Bold" pitchFamily="34" charset="-120"/>
              </a:rPr>
              <a:t>Желілік шабуылдарға қарсы күрес әдістері</a:t>
            </a:r>
            <a:endParaRPr lang="en-US" sz="3550" dirty="0"/>
          </a:p>
        </p:txBody>
      </p:sp>
      <p:sp>
        <p:nvSpPr>
          <p:cNvPr id="3" name="Text 1"/>
          <p:cNvSpPr/>
          <p:nvPr/>
        </p:nvSpPr>
        <p:spPr>
          <a:xfrm>
            <a:off x="729734" y="1694021"/>
            <a:ext cx="2957274" cy="341948"/>
          </a:xfrm>
          <a:prstGeom prst="rect">
            <a:avLst/>
          </a:prstGeom>
          <a:noFill/>
          <a:ln/>
        </p:spPr>
        <p:txBody>
          <a:bodyPr wrap="none" lIns="0" tIns="0" rIns="0" bIns="0" rtlCol="0" anchor="t"/>
          <a:lstStyle/>
          <a:p>
            <a:pPr marL="0" indent="0" algn="l">
              <a:lnSpc>
                <a:spcPts val="2650"/>
              </a:lnSpc>
              <a:buNone/>
            </a:pPr>
            <a:r>
              <a:rPr lang="en-US" sz="2150" b="1" dirty="0">
                <a:solidFill>
                  <a:srgbClr val="333F70"/>
                </a:solidFill>
                <a:latin typeface="Unbounded Bold" pitchFamily="34" charset="0"/>
                <a:ea typeface="Unbounded Bold" pitchFamily="34" charset="-122"/>
                <a:cs typeface="Unbounded Bold" pitchFamily="34" charset="-120"/>
              </a:rPr>
              <a:t>IDS/IPS жүйелері</a:t>
            </a:r>
            <a:endParaRPr lang="en-US" sz="2150" dirty="0"/>
          </a:p>
        </p:txBody>
      </p:sp>
      <p:sp>
        <p:nvSpPr>
          <p:cNvPr id="4" name="Text 2"/>
          <p:cNvSpPr/>
          <p:nvPr/>
        </p:nvSpPr>
        <p:spPr>
          <a:xfrm>
            <a:off x="729734" y="2218373"/>
            <a:ext cx="6362938" cy="875467"/>
          </a:xfrm>
          <a:prstGeom prst="rect">
            <a:avLst/>
          </a:prstGeom>
          <a:noFill/>
          <a:ln/>
        </p:spPr>
        <p:txBody>
          <a:bodyPr wrap="square" lIns="0" tIns="0" rIns="0" bIns="0" rtlCol="0" anchor="t"/>
          <a:lstStyle/>
          <a:p>
            <a:pPr marL="0" indent="0" algn="l">
              <a:lnSpc>
                <a:spcPts val="2250"/>
              </a:lnSpc>
              <a:buNone/>
            </a:pPr>
            <a:r>
              <a:rPr lang="en-US" sz="1400" b="1" dirty="0">
                <a:solidFill>
                  <a:srgbClr val="333F70"/>
                </a:solidFill>
                <a:latin typeface="Open Sans" pitchFamily="34" charset="0"/>
                <a:ea typeface="Open Sans" pitchFamily="34" charset="-122"/>
                <a:cs typeface="Open Sans" pitchFamily="34" charset="-120"/>
              </a:rPr>
              <a:t>IDS (Intrusion Detection System)</a:t>
            </a:r>
            <a:r>
              <a:rPr lang="en-US" sz="1400" dirty="0">
                <a:solidFill>
                  <a:srgbClr val="333F70"/>
                </a:solidFill>
                <a:latin typeface="Open Sans" pitchFamily="34" charset="0"/>
                <a:ea typeface="Open Sans" pitchFamily="34" charset="-122"/>
                <a:cs typeface="Open Sans" pitchFamily="34" charset="-120"/>
              </a:rPr>
              <a:t> – бұзушылықты анықтау жүйесі. Желілік трафикті талдап, күдікті әрекеттерді табады және оның туралы хабарлайды.</a:t>
            </a:r>
            <a:endParaRPr lang="en-US" sz="1400" dirty="0"/>
          </a:p>
        </p:txBody>
      </p:sp>
      <p:sp>
        <p:nvSpPr>
          <p:cNvPr id="5" name="Text 3"/>
          <p:cNvSpPr/>
          <p:nvPr/>
        </p:nvSpPr>
        <p:spPr>
          <a:xfrm>
            <a:off x="729734" y="3258026"/>
            <a:ext cx="6362938" cy="875467"/>
          </a:xfrm>
          <a:prstGeom prst="rect">
            <a:avLst/>
          </a:prstGeom>
          <a:noFill/>
          <a:ln/>
        </p:spPr>
        <p:txBody>
          <a:bodyPr wrap="square" lIns="0" tIns="0" rIns="0" bIns="0" rtlCol="0" anchor="t"/>
          <a:lstStyle/>
          <a:p>
            <a:pPr marL="0" indent="0" algn="l">
              <a:lnSpc>
                <a:spcPts val="2250"/>
              </a:lnSpc>
              <a:buNone/>
            </a:pPr>
            <a:r>
              <a:rPr lang="en-US" sz="1400" b="1" dirty="0">
                <a:solidFill>
                  <a:srgbClr val="333F70"/>
                </a:solidFill>
                <a:latin typeface="Open Sans" pitchFamily="34" charset="0"/>
                <a:ea typeface="Open Sans" pitchFamily="34" charset="-122"/>
                <a:cs typeface="Open Sans" pitchFamily="34" charset="-120"/>
              </a:rPr>
              <a:t>IPS (Intrusion Prevention System)</a:t>
            </a:r>
            <a:r>
              <a:rPr lang="en-US" sz="1400" dirty="0">
                <a:solidFill>
                  <a:srgbClr val="333F70"/>
                </a:solidFill>
                <a:latin typeface="Open Sans" pitchFamily="34" charset="0"/>
                <a:ea typeface="Open Sans" pitchFamily="34" charset="-122"/>
                <a:cs typeface="Open Sans" pitchFamily="34" charset="-120"/>
              </a:rPr>
              <a:t> – бұзушылықтың алдын алу жүйесі. IDS функцияларынан басқа, анықталған қауіптерді автоматты түрде блоктайды.</a:t>
            </a:r>
            <a:endParaRPr lang="en-US" sz="1400" dirty="0"/>
          </a:p>
        </p:txBody>
      </p:sp>
      <p:sp>
        <p:nvSpPr>
          <p:cNvPr id="6" name="Text 4"/>
          <p:cNvSpPr/>
          <p:nvPr/>
        </p:nvSpPr>
        <p:spPr>
          <a:xfrm>
            <a:off x="729734" y="4297680"/>
            <a:ext cx="6362938" cy="291822"/>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Сигнатуралық анықтау – белгілі шабуылдар үлгілерін іздеу</a:t>
            </a:r>
            <a:endParaRPr lang="en-US" sz="1400" dirty="0"/>
          </a:p>
        </p:txBody>
      </p:sp>
      <p:sp>
        <p:nvSpPr>
          <p:cNvPr id="7" name="Text 5"/>
          <p:cNvSpPr/>
          <p:nvPr/>
        </p:nvSpPr>
        <p:spPr>
          <a:xfrm>
            <a:off x="729734" y="4653320"/>
            <a:ext cx="6362938" cy="291822"/>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Аномалия анықтау – қалыпты мінез-құлықтан ауытқуларды табу</a:t>
            </a:r>
            <a:endParaRPr lang="en-US" sz="1400" dirty="0"/>
          </a:p>
        </p:txBody>
      </p:sp>
      <p:sp>
        <p:nvSpPr>
          <p:cNvPr id="8" name="Text 6"/>
          <p:cNvSpPr/>
          <p:nvPr/>
        </p:nvSpPr>
        <p:spPr>
          <a:xfrm>
            <a:off x="729734" y="5008959"/>
            <a:ext cx="6362938" cy="291822"/>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Мінез-құлық талдауы – күдікті әрекеттерді анықтау</a:t>
            </a:r>
            <a:endParaRPr lang="en-US" sz="1400" dirty="0"/>
          </a:p>
        </p:txBody>
      </p:sp>
      <p:pic>
        <p:nvPicPr>
          <p:cNvPr id="9" name="Image 0" descr="preencoded.png"/>
          <p:cNvPicPr>
            <a:picLocks noChangeAspect="1"/>
          </p:cNvPicPr>
          <p:nvPr/>
        </p:nvPicPr>
        <p:blipFill>
          <a:blip r:embed="rId3"/>
          <a:stretch>
            <a:fillRect/>
          </a:stretch>
        </p:blipFill>
        <p:spPr>
          <a:xfrm>
            <a:off x="7545348" y="1716762"/>
            <a:ext cx="6362938" cy="6362938"/>
          </a:xfrm>
          <a:prstGeom prst="rect">
            <a:avLst/>
          </a:prstGeom>
        </p:spPr>
      </p:pic>
      <p:sp>
        <p:nvSpPr>
          <p:cNvPr id="10" name="Text 7"/>
          <p:cNvSpPr/>
          <p:nvPr/>
        </p:nvSpPr>
        <p:spPr>
          <a:xfrm>
            <a:off x="7545348" y="8284845"/>
            <a:ext cx="5764887" cy="341948"/>
          </a:xfrm>
          <a:prstGeom prst="rect">
            <a:avLst/>
          </a:prstGeom>
          <a:noFill/>
          <a:ln/>
        </p:spPr>
        <p:txBody>
          <a:bodyPr wrap="none" lIns="0" tIns="0" rIns="0" bIns="0" rtlCol="0" anchor="t"/>
          <a:lstStyle/>
          <a:p>
            <a:pPr marL="0" indent="0" algn="l">
              <a:lnSpc>
                <a:spcPts val="2650"/>
              </a:lnSpc>
              <a:buNone/>
            </a:pPr>
            <a:r>
              <a:rPr lang="en-US" sz="2150" b="1" dirty="0">
                <a:solidFill>
                  <a:srgbClr val="333F70"/>
                </a:solidFill>
                <a:latin typeface="Unbounded Bold" pitchFamily="34" charset="0"/>
                <a:ea typeface="Unbounded Bold" pitchFamily="34" charset="-122"/>
                <a:cs typeface="Unbounded Bold" pitchFamily="34" charset="-120"/>
              </a:rPr>
              <a:t>Қауіпсіздік қабаттарын арттыру</a:t>
            </a:r>
            <a:endParaRPr lang="en-US" sz="2150" dirty="0"/>
          </a:p>
        </p:txBody>
      </p:sp>
      <p:sp>
        <p:nvSpPr>
          <p:cNvPr id="11" name="Text 8"/>
          <p:cNvSpPr/>
          <p:nvPr/>
        </p:nvSpPr>
        <p:spPr>
          <a:xfrm>
            <a:off x="7545348" y="8809196"/>
            <a:ext cx="6362938" cy="583644"/>
          </a:xfrm>
          <a:prstGeom prst="rect">
            <a:avLst/>
          </a:prstGeom>
          <a:noFill/>
          <a:ln/>
        </p:spPr>
        <p:txBody>
          <a:bodyPr wrap="square" lIns="0" tIns="0" rIns="0" bIns="0" rtlCol="0" anchor="t"/>
          <a:lstStyle/>
          <a:p>
            <a:pPr marL="0" indent="0" algn="l">
              <a:lnSpc>
                <a:spcPts val="2250"/>
              </a:lnSpc>
              <a:buNone/>
            </a:pPr>
            <a:r>
              <a:rPr lang="en-US" sz="1400" dirty="0">
                <a:solidFill>
                  <a:srgbClr val="333F70"/>
                </a:solidFill>
                <a:latin typeface="Open Sans" pitchFamily="34" charset="0"/>
                <a:ea typeface="Open Sans" pitchFamily="34" charset="-122"/>
                <a:cs typeface="Open Sans" pitchFamily="34" charset="-120"/>
              </a:rPr>
              <a:t>Defense in Depth стратегиясы – көп қабатты қорғаныс. Егер бір қабат бұзылса, басқалары қорғай береді.</a:t>
            </a:r>
            <a:endParaRPr lang="en-US" sz="1400" dirty="0"/>
          </a:p>
        </p:txBody>
      </p:sp>
      <p:sp>
        <p:nvSpPr>
          <p:cNvPr id="12" name="Text 9"/>
          <p:cNvSpPr/>
          <p:nvPr/>
        </p:nvSpPr>
        <p:spPr>
          <a:xfrm>
            <a:off x="7545348" y="9557028"/>
            <a:ext cx="6362938" cy="583644"/>
          </a:xfrm>
          <a:prstGeom prst="rect">
            <a:avLst/>
          </a:prstGeom>
          <a:noFill/>
          <a:ln/>
        </p:spPr>
        <p:txBody>
          <a:bodyPr wrap="square" lIns="0" tIns="0" rIns="0" bIns="0" rtlCol="0" anchor="t"/>
          <a:lstStyle/>
          <a:p>
            <a:pPr marL="0" indent="0" algn="l">
              <a:lnSpc>
                <a:spcPts val="2250"/>
              </a:lnSpc>
              <a:buNone/>
            </a:pPr>
            <a:r>
              <a:rPr lang="en-US" sz="1400" dirty="0">
                <a:solidFill>
                  <a:srgbClr val="333F70"/>
                </a:solidFill>
                <a:latin typeface="Open Sans" pitchFamily="34" charset="0"/>
                <a:ea typeface="Open Sans" pitchFamily="34" charset="-122"/>
                <a:cs typeface="Open Sans" pitchFamily="34" charset="-120"/>
              </a:rPr>
              <a:t>Әрбір қабат өз функциясын атқарады: периметрлік қорғаныс, сегментация, endpoint қорғанысы, қосымшалар қауіпсіздігі.</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3888819"/>
            <a:ext cx="7556421" cy="992267"/>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Желілік қауіпсіздік архитектурасының үлгісі</a:t>
            </a:r>
            <a:endParaRPr lang="en-US" sz="3100" dirty="0"/>
          </a:p>
        </p:txBody>
      </p:sp>
      <p:sp>
        <p:nvSpPr>
          <p:cNvPr id="4" name="Text 1"/>
          <p:cNvSpPr/>
          <p:nvPr/>
        </p:nvSpPr>
        <p:spPr>
          <a:xfrm>
            <a:off x="793790" y="5178743"/>
            <a:ext cx="7556421"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қауіпсіздік архитектурасы көп деңгейлі қорғанысты ұсынады. Сыртқы периметрден бастап, ішкі сегменттерге дейін әрбір деңгейде әртүрлі қорғаныс механизмдері орналасқан. Мониторинг орталығы барлық қабаттарды бақылап, инциденттерді анықтау және жауап беру функцияларын атқарады. Бұл модель кәсіпорындарға икемді және сенімді қауіпсіздік инфрақұрылымын құруға көмектеседі.</a:t>
            </a:r>
            <a:endParaRPr lang="en-US" sz="15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4157305"/>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Қазіргі заманғы желілік қауіпсіздік технологиялары</a:t>
            </a:r>
            <a:endParaRPr lang="en-US" sz="3900" dirty="0"/>
          </a:p>
        </p:txBody>
      </p:sp>
      <p:sp>
        <p:nvSpPr>
          <p:cNvPr id="7" name="Text 3"/>
          <p:cNvSpPr/>
          <p:nvPr/>
        </p:nvSpPr>
        <p:spPr>
          <a:xfrm>
            <a:off x="6280190" y="6315194"/>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қауіпсіздік технологиялары үнемі дамып, жаңаруда. Бұлттық шешімдер, жасанды интеллект және жаңа архитектуралық тәсілдер қауіпсіздік саласын трансформациялауда.</a:t>
            </a:r>
            <a:endParaRPr lang="en-US" sz="15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93790" y="260842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Құрылғылар мен бағдарламалық шешімдер</a:t>
            </a:r>
            <a:endParaRPr lang="en-US" sz="3900" dirty="0"/>
          </a:p>
        </p:txBody>
      </p:sp>
      <p:sp>
        <p:nvSpPr>
          <p:cNvPr id="3" name="Shape 1"/>
          <p:cNvSpPr/>
          <p:nvPr/>
        </p:nvSpPr>
        <p:spPr>
          <a:xfrm>
            <a:off x="793790" y="4245412"/>
            <a:ext cx="6422231" cy="4118967"/>
          </a:xfrm>
          <a:prstGeom prst="roundRect">
            <a:avLst>
              <a:gd name="adj" fmla="val 2024"/>
            </a:avLst>
          </a:prstGeom>
          <a:solidFill>
            <a:srgbClr val="FFFFFF"/>
          </a:solidFill>
          <a:ln w="22860">
            <a:solidFill>
              <a:srgbClr val="BCDBD4"/>
            </a:solidFill>
            <a:prstDash val="solid"/>
          </a:ln>
        </p:spPr>
        <p:txBody>
          <a:bodyPr/>
          <a:lstStyle/>
          <a:p>
            <a:endParaRPr lang="ru-RU"/>
          </a:p>
        </p:txBody>
      </p:sp>
      <p:sp>
        <p:nvSpPr>
          <p:cNvPr id="4" name="Shape 2"/>
          <p:cNvSpPr/>
          <p:nvPr/>
        </p:nvSpPr>
        <p:spPr>
          <a:xfrm>
            <a:off x="816650" y="4268272"/>
            <a:ext cx="6376511" cy="595313"/>
          </a:xfrm>
          <a:prstGeom prst="roundRect">
            <a:avLst>
              <a:gd name="adj" fmla="val 9395"/>
            </a:avLst>
          </a:prstGeom>
          <a:solidFill>
            <a:srgbClr val="D6F5EE"/>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56077" y="4413171"/>
            <a:ext cx="297656" cy="297656"/>
          </a:xfrm>
          <a:prstGeom prst="rect">
            <a:avLst/>
          </a:prstGeom>
        </p:spPr>
      </p:pic>
      <p:sp>
        <p:nvSpPr>
          <p:cNvPr id="6" name="Text 3"/>
          <p:cNvSpPr/>
          <p:nvPr/>
        </p:nvSpPr>
        <p:spPr>
          <a:xfrm>
            <a:off x="1015008" y="5061942"/>
            <a:ext cx="512778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Next-Generation Firewall (NGFW)</a:t>
            </a:r>
            <a:endParaRPr lang="en-US" sz="1950" dirty="0"/>
          </a:p>
        </p:txBody>
      </p:sp>
      <p:sp>
        <p:nvSpPr>
          <p:cNvPr id="7" name="Text 4"/>
          <p:cNvSpPr/>
          <p:nvPr/>
        </p:nvSpPr>
        <p:spPr>
          <a:xfrm>
            <a:off x="1015008" y="5491163"/>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Келесі буын брандмауэрлері дәстүрлі функциялардан тыс мүмкіндіктерді ұсынады. Олар қосымшаларды анықтау, ену алдын алу (IPS), веб-сүзгілеу, SSL инспекциясы және басқа да қосымша функцияларды орындайды.</a:t>
            </a:r>
            <a:endParaRPr lang="en-US" sz="1550" dirty="0"/>
          </a:p>
        </p:txBody>
      </p:sp>
      <p:sp>
        <p:nvSpPr>
          <p:cNvPr id="8" name="Text 5"/>
          <p:cNvSpPr/>
          <p:nvPr/>
        </p:nvSpPr>
        <p:spPr>
          <a:xfrm>
            <a:off x="1015008" y="6880384"/>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NGFW трафикті порт және протокол деңгейінде ғана емес, қосымша деңгейінде де талдайды. Бұл нақтырақ бақылау жасауға мүмкіндік береді.</a:t>
            </a:r>
            <a:endParaRPr lang="en-US" sz="1550" dirty="0"/>
          </a:p>
        </p:txBody>
      </p:sp>
      <p:sp>
        <p:nvSpPr>
          <p:cNvPr id="9" name="Shape 6"/>
          <p:cNvSpPr/>
          <p:nvPr/>
        </p:nvSpPr>
        <p:spPr>
          <a:xfrm>
            <a:off x="7414379" y="4245412"/>
            <a:ext cx="6422231" cy="4118967"/>
          </a:xfrm>
          <a:prstGeom prst="roundRect">
            <a:avLst>
              <a:gd name="adj" fmla="val 2024"/>
            </a:avLst>
          </a:prstGeom>
          <a:solidFill>
            <a:srgbClr val="FFFFFF"/>
          </a:solidFill>
          <a:ln w="22860">
            <a:solidFill>
              <a:srgbClr val="BCDBD4"/>
            </a:solidFill>
            <a:prstDash val="solid"/>
          </a:ln>
        </p:spPr>
        <p:txBody>
          <a:bodyPr/>
          <a:lstStyle/>
          <a:p>
            <a:endParaRPr lang="ru-RU"/>
          </a:p>
        </p:txBody>
      </p:sp>
      <p:sp>
        <p:nvSpPr>
          <p:cNvPr id="10" name="Shape 7"/>
          <p:cNvSpPr/>
          <p:nvPr/>
        </p:nvSpPr>
        <p:spPr>
          <a:xfrm>
            <a:off x="7437239" y="4268272"/>
            <a:ext cx="6376511" cy="595313"/>
          </a:xfrm>
          <a:prstGeom prst="roundRect">
            <a:avLst>
              <a:gd name="adj" fmla="val 9395"/>
            </a:avLst>
          </a:prstGeom>
          <a:solidFill>
            <a:srgbClr val="D6F5EE"/>
          </a:solidFill>
          <a:ln/>
        </p:spPr>
        <p:txBody>
          <a:bodyPr/>
          <a:lstStyle/>
          <a:p>
            <a:endParaRPr lang="ru-RU"/>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76667" y="4413171"/>
            <a:ext cx="297656" cy="297656"/>
          </a:xfrm>
          <a:prstGeom prst="rect">
            <a:avLst/>
          </a:prstGeom>
        </p:spPr>
      </p:pic>
      <p:sp>
        <p:nvSpPr>
          <p:cNvPr id="12" name="Text 8"/>
          <p:cNvSpPr/>
          <p:nvPr/>
        </p:nvSpPr>
        <p:spPr>
          <a:xfrm>
            <a:off x="7635597" y="5061942"/>
            <a:ext cx="5979795"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SIEM (Security Information and Event Management)</a:t>
            </a:r>
            <a:endParaRPr lang="en-US" sz="1950" dirty="0"/>
          </a:p>
        </p:txBody>
      </p:sp>
      <p:sp>
        <p:nvSpPr>
          <p:cNvPr id="13" name="Text 9"/>
          <p:cNvSpPr/>
          <p:nvPr/>
        </p:nvSpPr>
        <p:spPr>
          <a:xfrm>
            <a:off x="7635597" y="5801320"/>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ақпаратын және оқиғаларын басқару жүйесі барлық қауіпсіздік құралдарынан деректерді жинап, талдайды. SIEM нақты уақытта қауіптерді анықтауға, инциденттерді тергеуге және есептер құруға көмектеседі.</a:t>
            </a:r>
            <a:endParaRPr lang="en-US" sz="1550" dirty="0"/>
          </a:p>
        </p:txBody>
      </p:sp>
      <p:sp>
        <p:nvSpPr>
          <p:cNvPr id="14" name="Text 10"/>
          <p:cNvSpPr/>
          <p:nvPr/>
        </p:nvSpPr>
        <p:spPr>
          <a:xfrm>
            <a:off x="7635597" y="7190542"/>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Танымал SIEM шешімдері: Splunk, IBM QRadar, ArcSight, LogRhythm. Олар корпоративті деңгейде кеңінен қолданылады.</a:t>
            </a:r>
            <a:endParaRPr lang="en-US" sz="15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4144447"/>
            <a:ext cx="6253520"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Бұлттық қауіпсіздік</a:t>
            </a:r>
            <a:endParaRPr lang="en-US" sz="3900" dirty="0"/>
          </a:p>
        </p:txBody>
      </p:sp>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3790" y="5062180"/>
            <a:ext cx="496133" cy="496133"/>
          </a:xfrm>
          <a:prstGeom prst="rect">
            <a:avLst/>
          </a:prstGeom>
        </p:spPr>
      </p:pic>
      <p:sp>
        <p:nvSpPr>
          <p:cNvPr id="5" name="Text 1"/>
          <p:cNvSpPr/>
          <p:nvPr/>
        </p:nvSpPr>
        <p:spPr>
          <a:xfrm>
            <a:off x="793790" y="5806321"/>
            <a:ext cx="418218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AWS қауіпсіздік құралдары</a:t>
            </a:r>
            <a:endParaRPr lang="en-US" sz="1950" dirty="0"/>
          </a:p>
        </p:txBody>
      </p:sp>
      <p:sp>
        <p:nvSpPr>
          <p:cNvPr id="6" name="Text 2"/>
          <p:cNvSpPr/>
          <p:nvPr/>
        </p:nvSpPr>
        <p:spPr>
          <a:xfrm>
            <a:off x="793790" y="6545699"/>
            <a:ext cx="4182189"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Amazon Web Services кеңінен қауіпсіздік қызметтерін ұсынады: AWS WAF (веб-қосымшалар брандмауэрі), AWS Shield (DDoS қорғанысы), Amazon GuardDuty (қауіп анықтау), AWS Security Hub (орталықтандырылған басқару).</a:t>
            </a:r>
            <a:endParaRPr lang="en-US" sz="155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23986" y="5062180"/>
            <a:ext cx="496133" cy="496133"/>
          </a:xfrm>
          <a:prstGeom prst="rect">
            <a:avLst/>
          </a:prstGeom>
        </p:spPr>
      </p:pic>
      <p:sp>
        <p:nvSpPr>
          <p:cNvPr id="8" name="Text 3"/>
          <p:cNvSpPr/>
          <p:nvPr/>
        </p:nvSpPr>
        <p:spPr>
          <a:xfrm>
            <a:off x="5223986" y="5806321"/>
            <a:ext cx="4182308"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Azure қауіпсіздік шешімдері</a:t>
            </a:r>
            <a:endParaRPr lang="en-US" sz="1950" dirty="0"/>
          </a:p>
        </p:txBody>
      </p:sp>
      <p:sp>
        <p:nvSpPr>
          <p:cNvPr id="9" name="Text 4"/>
          <p:cNvSpPr/>
          <p:nvPr/>
        </p:nvSpPr>
        <p:spPr>
          <a:xfrm>
            <a:off x="5223986" y="6545699"/>
            <a:ext cx="4182308"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Microsoft Azure қауіпсіздік қызметтері: Azure Security Center, Azure Sentinel (SIEM), Azure DDoS Protection, Azure Firewall. Microsoft-тың корпоративті сегменттегі тәжірибесі қауіпсіздік шешімдеріне де көрініс тапқан.</a:t>
            </a:r>
            <a:endParaRPr lang="en-US" sz="155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54302" y="5062180"/>
            <a:ext cx="496133" cy="496133"/>
          </a:xfrm>
          <a:prstGeom prst="rect">
            <a:avLst/>
          </a:prstGeom>
        </p:spPr>
      </p:pic>
      <p:sp>
        <p:nvSpPr>
          <p:cNvPr id="11" name="Text 5"/>
          <p:cNvSpPr/>
          <p:nvPr/>
        </p:nvSpPr>
        <p:spPr>
          <a:xfrm>
            <a:off x="9654302" y="5806321"/>
            <a:ext cx="344709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Google Cloud Security</a:t>
            </a:r>
            <a:endParaRPr lang="en-US" sz="1950" dirty="0"/>
          </a:p>
        </p:txBody>
      </p:sp>
      <p:sp>
        <p:nvSpPr>
          <p:cNvPr id="12" name="Text 6"/>
          <p:cNvSpPr/>
          <p:nvPr/>
        </p:nvSpPr>
        <p:spPr>
          <a:xfrm>
            <a:off x="9654302" y="6235541"/>
            <a:ext cx="4182308"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Google Cloud Platform қауіпсіздік құралдары: Cloud Armor (DDoS қорғанысы), Cloud IAM (рұқсат басқару), Security Command Center, Chronicle (қауіп анықтау). Google-дың зерттеулері негізінде әзірленген.</a:t>
            </a:r>
            <a:endParaRPr lang="en-US" sz="1550" dirty="0"/>
          </a:p>
        </p:txBody>
      </p:sp>
      <p:sp>
        <p:nvSpPr>
          <p:cNvPr id="13" name="Text 7"/>
          <p:cNvSpPr/>
          <p:nvPr/>
        </p:nvSpPr>
        <p:spPr>
          <a:xfrm>
            <a:off x="793790" y="8674179"/>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Бұлттық инфрақұрылымды қорғау дәстүрлі желілерден өзгеше. Бұл жерде ортақ жауапкершілік моделі (Shared Responsibility Model) қолданылады – провайдер инфрақұрылымды, тұтынушы өз деректері мен қосымшаларын қорғайды.</a:t>
            </a:r>
            <a:endParaRPr lang="en-US" sz="15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793790" y="925354"/>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Машина оқыту және жасанды интеллект</a:t>
            </a:r>
            <a:endParaRPr lang="en-US" sz="3900" dirty="0"/>
          </a:p>
        </p:txBody>
      </p:sp>
      <p:sp>
        <p:nvSpPr>
          <p:cNvPr id="3" name="Text 1"/>
          <p:cNvSpPr/>
          <p:nvPr/>
        </p:nvSpPr>
        <p:spPr>
          <a:xfrm>
            <a:off x="793790" y="2661523"/>
            <a:ext cx="4829413"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ЖИ-дің рөлі қауіпсіздікте</a:t>
            </a:r>
            <a:endParaRPr lang="en-US" sz="2300" dirty="0"/>
          </a:p>
        </p:txBody>
      </p:sp>
      <p:sp>
        <p:nvSpPr>
          <p:cNvPr id="4" name="Text 2"/>
          <p:cNvSpPr/>
          <p:nvPr/>
        </p:nvSpPr>
        <p:spPr>
          <a:xfrm>
            <a:off x="793790" y="3231952"/>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Жасанды интеллект пен машина оқыту желілік қауіпсіздікті революциялық түрде өзгертуде. Олар үлкен көлемдегі деректерді талдап, аномалияларды анықтауда адамдарға қарағанда жылдамырақ әрі дәлірек.</a:t>
            </a:r>
            <a:endParaRPr lang="en-US" sz="1550" dirty="0"/>
          </a:p>
        </p:txBody>
      </p:sp>
      <p:sp>
        <p:nvSpPr>
          <p:cNvPr id="5" name="Text 3"/>
          <p:cNvSpPr/>
          <p:nvPr/>
        </p:nvSpPr>
        <p:spPr>
          <a:xfrm>
            <a:off x="793790" y="4680704"/>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Қауіптерді алдын ала анықтау</a:t>
            </a:r>
            <a:r>
              <a:rPr lang="en-US" sz="1550" dirty="0">
                <a:solidFill>
                  <a:srgbClr val="333F70"/>
                </a:solidFill>
                <a:latin typeface="Open Sans" pitchFamily="34" charset="0"/>
                <a:ea typeface="Open Sans" pitchFamily="34" charset="-122"/>
                <a:cs typeface="Open Sans" pitchFamily="34" charset="-120"/>
              </a:rPr>
              <a:t> – Machine Learning модельдері белгісіз шабуылдарды да табады</a:t>
            </a:r>
            <a:endParaRPr lang="en-US" sz="1550" dirty="0"/>
          </a:p>
        </p:txBody>
      </p:sp>
      <p:sp>
        <p:nvSpPr>
          <p:cNvPr id="6" name="Text 4"/>
          <p:cNvSpPr/>
          <p:nvPr/>
        </p:nvSpPr>
        <p:spPr>
          <a:xfrm>
            <a:off x="793790" y="5385197"/>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Автоматтандырылған жауап беру</a:t>
            </a:r>
            <a:r>
              <a:rPr lang="en-US" sz="1550" dirty="0">
                <a:solidFill>
                  <a:srgbClr val="333F70"/>
                </a:solidFill>
                <a:latin typeface="Open Sans" pitchFamily="34" charset="0"/>
                <a:ea typeface="Open Sans" pitchFamily="34" charset="-122"/>
                <a:cs typeface="Open Sans" pitchFamily="34" charset="-120"/>
              </a:rPr>
              <a:t> – AI жүйелері өздігінен қауіпті блоктайды</a:t>
            </a:r>
            <a:endParaRPr lang="en-US" sz="1550" dirty="0"/>
          </a:p>
        </p:txBody>
      </p:sp>
      <p:sp>
        <p:nvSpPr>
          <p:cNvPr id="7" name="Text 5"/>
          <p:cNvSpPr/>
          <p:nvPr/>
        </p:nvSpPr>
        <p:spPr>
          <a:xfrm>
            <a:off x="793790" y="6089690"/>
            <a:ext cx="6279356"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Жалған дабыларды азайту</a:t>
            </a:r>
            <a:r>
              <a:rPr lang="en-US" sz="1550" dirty="0">
                <a:solidFill>
                  <a:srgbClr val="333F70"/>
                </a:solidFill>
                <a:latin typeface="Open Sans" pitchFamily="34" charset="0"/>
                <a:ea typeface="Open Sans" pitchFamily="34" charset="-122"/>
                <a:cs typeface="Open Sans" pitchFamily="34" charset="-120"/>
              </a:rPr>
              <a:t> – интеллектуалды сүзгілер шынайы қауіптерді ажыратады</a:t>
            </a:r>
            <a:endParaRPr lang="en-US" sz="1550" dirty="0"/>
          </a:p>
        </p:txBody>
      </p:sp>
      <p:pic>
        <p:nvPicPr>
          <p:cNvPr id="8" name="Image 0" descr="preencoded.png"/>
          <p:cNvPicPr>
            <a:picLocks noChangeAspect="1"/>
          </p:cNvPicPr>
          <p:nvPr/>
        </p:nvPicPr>
        <p:blipFill>
          <a:blip r:embed="rId3"/>
          <a:stretch>
            <a:fillRect/>
          </a:stretch>
        </p:blipFill>
        <p:spPr>
          <a:xfrm>
            <a:off x="7564874" y="2686407"/>
            <a:ext cx="6279356" cy="6279356"/>
          </a:xfrm>
          <a:prstGeom prst="rect">
            <a:avLst/>
          </a:prstGeom>
        </p:spPr>
      </p:pic>
      <p:sp>
        <p:nvSpPr>
          <p:cNvPr id="9" name="Text 6"/>
          <p:cNvSpPr/>
          <p:nvPr/>
        </p:nvSpPr>
        <p:spPr>
          <a:xfrm>
            <a:off x="793790" y="941224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Алайда, хакерлер де ЖИ-ді қолданады – шабуылдарды автоматтандыру, фишинг хаттарын жасау, қорғанысты айналып өту үшін. Бұл AI гонкасын туғызады.</a:t>
            </a:r>
            <a:endParaRPr lang="en-US" sz="15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204436"/>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Zero Trust архитектурасы</a:t>
            </a:r>
            <a:endParaRPr lang="en-US" sz="3900" dirty="0"/>
          </a:p>
        </p:txBody>
      </p:sp>
      <p:sp>
        <p:nvSpPr>
          <p:cNvPr id="4" name="Shape 1"/>
          <p:cNvSpPr/>
          <p:nvPr/>
        </p:nvSpPr>
        <p:spPr>
          <a:xfrm>
            <a:off x="6280190" y="2742248"/>
            <a:ext cx="22860" cy="6167676"/>
          </a:xfrm>
          <a:prstGeom prst="roundRect">
            <a:avLst>
              <a:gd name="adj" fmla="val 364651"/>
            </a:avLst>
          </a:prstGeom>
          <a:solidFill>
            <a:srgbClr val="BCDBD4"/>
          </a:solidFill>
          <a:ln/>
        </p:spPr>
        <p:txBody>
          <a:bodyPr/>
          <a:lstStyle/>
          <a:p>
            <a:endParaRPr lang="ru-RU"/>
          </a:p>
        </p:txBody>
      </p:sp>
      <p:sp>
        <p:nvSpPr>
          <p:cNvPr id="5" name="Shape 2"/>
          <p:cNvSpPr/>
          <p:nvPr/>
        </p:nvSpPr>
        <p:spPr>
          <a:xfrm>
            <a:off x="6303050" y="2742248"/>
            <a:ext cx="7556421" cy="1793796"/>
          </a:xfrm>
          <a:prstGeom prst="rect">
            <a:avLst/>
          </a:prstGeom>
          <a:solidFill>
            <a:srgbClr val="D6F5EE"/>
          </a:solidFill>
          <a:ln w="7620">
            <a:solidFill>
              <a:srgbClr val="BCDBD4"/>
            </a:solidFill>
            <a:prstDash val="solid"/>
          </a:ln>
        </p:spPr>
        <p:txBody>
          <a:bodyPr/>
          <a:lstStyle/>
          <a:p>
            <a:endParaRPr lang="ru-RU"/>
          </a:p>
        </p:txBody>
      </p:sp>
      <p:sp>
        <p:nvSpPr>
          <p:cNvPr id="6" name="Text 3"/>
          <p:cNvSpPr/>
          <p:nvPr/>
        </p:nvSpPr>
        <p:spPr>
          <a:xfrm>
            <a:off x="6501408" y="2948226"/>
            <a:ext cx="640627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«Ешкімге сенбе, бәрін тексер» қағидасы</a:t>
            </a:r>
            <a:endParaRPr lang="en-US" sz="1950" dirty="0"/>
          </a:p>
        </p:txBody>
      </p:sp>
      <p:sp>
        <p:nvSpPr>
          <p:cNvPr id="7" name="Text 4"/>
          <p:cNvSpPr/>
          <p:nvPr/>
        </p:nvSpPr>
        <p:spPr>
          <a:xfrm>
            <a:off x="6501408" y="3377446"/>
            <a:ext cx="715208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Zero Trust моделі дәстүрлі «периметрлік қорғаныс» тұжырымдамасын жояды. Бұл модельде ешқандай пайдаланушы немесе құрылғы автоматты түрде сенімді деп саналмайды – тіпті ішкі желіде тұрса да.</a:t>
            </a:r>
            <a:endParaRPr lang="en-US" sz="1550" dirty="0"/>
          </a:p>
        </p:txBody>
      </p:sp>
      <p:sp>
        <p:nvSpPr>
          <p:cNvPr id="8" name="Shape 5"/>
          <p:cNvSpPr/>
          <p:nvPr/>
        </p:nvSpPr>
        <p:spPr>
          <a:xfrm>
            <a:off x="6303050" y="4932878"/>
            <a:ext cx="7556421" cy="2103953"/>
          </a:xfrm>
          <a:prstGeom prst="rect">
            <a:avLst/>
          </a:prstGeom>
          <a:solidFill>
            <a:srgbClr val="D6F5EE"/>
          </a:solidFill>
          <a:ln w="7620">
            <a:solidFill>
              <a:srgbClr val="BCDBD4"/>
            </a:solidFill>
            <a:prstDash val="solid"/>
          </a:ln>
        </p:spPr>
        <p:txBody>
          <a:bodyPr/>
          <a:lstStyle/>
          <a:p>
            <a:endParaRPr lang="ru-RU"/>
          </a:p>
        </p:txBody>
      </p:sp>
      <p:sp>
        <p:nvSpPr>
          <p:cNvPr id="9" name="Text 6"/>
          <p:cNvSpPr/>
          <p:nvPr/>
        </p:nvSpPr>
        <p:spPr>
          <a:xfrm>
            <a:off x="6501408" y="5138857"/>
            <a:ext cx="7152084"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Қолданушылар мен құрылғыларды үздіксіз аутентификациялау</a:t>
            </a:r>
            <a:endParaRPr lang="en-US" sz="1950" dirty="0"/>
          </a:p>
        </p:txBody>
      </p:sp>
      <p:sp>
        <p:nvSpPr>
          <p:cNvPr id="10" name="Text 7"/>
          <p:cNvSpPr/>
          <p:nvPr/>
        </p:nvSpPr>
        <p:spPr>
          <a:xfrm>
            <a:off x="6501408" y="5878235"/>
            <a:ext cx="715208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Әрбір қосылым, әрбір сұраныс тексеріледі. Көп факторлы аутентификация, контекстік талдау (құрылғы, орналасу, уақыт) және микросегментация қолданылады.</a:t>
            </a:r>
            <a:endParaRPr lang="en-US" sz="1550" dirty="0"/>
          </a:p>
        </p:txBody>
      </p:sp>
      <p:sp>
        <p:nvSpPr>
          <p:cNvPr id="11" name="Shape 8"/>
          <p:cNvSpPr/>
          <p:nvPr/>
        </p:nvSpPr>
        <p:spPr>
          <a:xfrm>
            <a:off x="6303050" y="7433667"/>
            <a:ext cx="7556421" cy="1476256"/>
          </a:xfrm>
          <a:prstGeom prst="rect">
            <a:avLst/>
          </a:prstGeom>
          <a:solidFill>
            <a:srgbClr val="D6F5EE"/>
          </a:solidFill>
          <a:ln w="7620">
            <a:solidFill>
              <a:srgbClr val="BCDBD4"/>
            </a:solidFill>
            <a:prstDash val="solid"/>
          </a:ln>
        </p:spPr>
        <p:txBody>
          <a:bodyPr/>
          <a:lstStyle/>
          <a:p>
            <a:endParaRPr lang="ru-RU"/>
          </a:p>
        </p:txBody>
      </p:sp>
      <p:sp>
        <p:nvSpPr>
          <p:cNvPr id="12" name="Text 9"/>
          <p:cNvSpPr/>
          <p:nvPr/>
        </p:nvSpPr>
        <p:spPr>
          <a:xfrm>
            <a:off x="6501408" y="7639645"/>
            <a:ext cx="514159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Ең аз артықшылықтар принципі</a:t>
            </a:r>
            <a:endParaRPr lang="en-US" sz="1950" dirty="0"/>
          </a:p>
        </p:txBody>
      </p:sp>
      <p:sp>
        <p:nvSpPr>
          <p:cNvPr id="13" name="Text 10"/>
          <p:cNvSpPr/>
          <p:nvPr/>
        </p:nvSpPr>
        <p:spPr>
          <a:xfrm>
            <a:off x="6501408" y="8068866"/>
            <a:ext cx="715208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Пайдаланушылар мен қосымшалар тек қажетті минимум ресурстарға ғана қол жеткізе алады. Бұл потенциалды залалдың ауқымын шектейді.</a:t>
            </a:r>
            <a:endParaRPr lang="en-US" sz="1550" dirty="0"/>
          </a:p>
        </p:txBody>
      </p:sp>
      <p:sp>
        <p:nvSpPr>
          <p:cNvPr id="14" name="Text 11"/>
          <p:cNvSpPr/>
          <p:nvPr/>
        </p:nvSpPr>
        <p:spPr>
          <a:xfrm>
            <a:off x="6280190" y="9133165"/>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Zero Trust – бұл тек технология емес, бұл қауіпсіздікке жаңа көзқарас. Ол гибридті және бұлттық орталарда әсіресе тиімді.</a:t>
            </a:r>
            <a:endParaRPr lang="en-US" sz="1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5694878"/>
            <a:ext cx="9447133"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Zero Trust желілік қауіпсіздік моделі</a:t>
            </a:r>
            <a:endParaRPr lang="en-US" sz="3100" dirty="0"/>
          </a:p>
        </p:txBody>
      </p:sp>
      <p:sp>
        <p:nvSpPr>
          <p:cNvPr id="4" name="Text 1"/>
          <p:cNvSpPr/>
          <p:nvPr/>
        </p:nvSpPr>
        <p:spPr>
          <a:xfrm>
            <a:off x="793790" y="6488668"/>
            <a:ext cx="130428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Zero Trust архитектурасы сенім шекарасын желі периметрінен әрбір пайдаланушы мен құрылғыға көшіреді. Бұл модельде микросегментация, динамикалық саясаттар, үздіксіз бақылау және автоматтандырылған жауап беру бірлесіп жұмыс істейді. Идентификация басқару платформасы (IAM) орталық рөл атқарып, барлық қол жетімді бақылайды. Нәтижесінде инсайдерлік қауіптер мен латералды қозғалыстар шектеледі.</a:t>
            </a:r>
            <a:endParaRPr lang="en-US" sz="15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157305"/>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желілік қауіпсіздік жағдайы және нормативтік база</a:t>
            </a:r>
            <a:endParaRPr lang="en-US" sz="3900" dirty="0"/>
          </a:p>
        </p:txBody>
      </p:sp>
      <p:sp>
        <p:nvSpPr>
          <p:cNvPr id="7" name="Text 3"/>
          <p:cNvSpPr/>
          <p:nvPr/>
        </p:nvSpPr>
        <p:spPr>
          <a:xfrm>
            <a:off x="793790" y="6315194"/>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желілік қауіпсіздікті мемлекеттік деңгейде басым бағыт ретінде қарастырады. Заңнамалық база мен мамандар даярлау жүйесі белсенді дамуда.</a:t>
            </a:r>
            <a:endParaRPr lang="en-US" sz="15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793790" y="238136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желілік қауіпсіздік саласындағы заңдар мен стандарттар</a:t>
            </a:r>
            <a:endParaRPr lang="en-US" sz="3900" dirty="0"/>
          </a:p>
        </p:txBody>
      </p:sp>
      <p:sp>
        <p:nvSpPr>
          <p:cNvPr id="3" name="Shape 1"/>
          <p:cNvSpPr/>
          <p:nvPr/>
        </p:nvSpPr>
        <p:spPr>
          <a:xfrm>
            <a:off x="793790" y="4018359"/>
            <a:ext cx="4215289" cy="4032290"/>
          </a:xfrm>
          <a:prstGeom prst="roundRect">
            <a:avLst>
              <a:gd name="adj" fmla="val 2067"/>
            </a:avLst>
          </a:prstGeom>
          <a:solidFill>
            <a:srgbClr val="FFFFFF"/>
          </a:solidFill>
          <a:ln w="22860">
            <a:solidFill>
              <a:srgbClr val="BCDBD4"/>
            </a:solidFill>
            <a:prstDash val="solid"/>
          </a:ln>
        </p:spPr>
        <p:txBody>
          <a:bodyPr/>
          <a:lstStyle/>
          <a:p>
            <a:endParaRPr lang="ru-RU"/>
          </a:p>
        </p:txBody>
      </p:sp>
      <p:sp>
        <p:nvSpPr>
          <p:cNvPr id="4" name="Text 2"/>
          <p:cNvSpPr/>
          <p:nvPr/>
        </p:nvSpPr>
        <p:spPr>
          <a:xfrm>
            <a:off x="1015008" y="4239578"/>
            <a:ext cx="377285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«Ақпараттандыру туралы» Заңы</a:t>
            </a:r>
            <a:endParaRPr lang="en-US" sz="1950" dirty="0"/>
          </a:p>
        </p:txBody>
      </p:sp>
      <p:sp>
        <p:nvSpPr>
          <p:cNvPr id="5" name="Text 3"/>
          <p:cNvSpPr/>
          <p:nvPr/>
        </p:nvSpPr>
        <p:spPr>
          <a:xfrm>
            <a:off x="1015008" y="4978956"/>
            <a:ext cx="3772853"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жүйелердің қауіпсіздігі, жеке деректерді қорғау және ақпараттық қауіпсіздік талаптарын реттейтін негізгі заң. Ұйымдар мен мемлекеттік органдар үшін міндетті нормалар белгілейді.</a:t>
            </a:r>
            <a:endParaRPr lang="en-US" sz="1550" dirty="0"/>
          </a:p>
        </p:txBody>
      </p:sp>
      <p:sp>
        <p:nvSpPr>
          <p:cNvPr id="6" name="Shape 4"/>
          <p:cNvSpPr/>
          <p:nvPr/>
        </p:nvSpPr>
        <p:spPr>
          <a:xfrm>
            <a:off x="5207437" y="4018359"/>
            <a:ext cx="4215408" cy="4032290"/>
          </a:xfrm>
          <a:prstGeom prst="roundRect">
            <a:avLst>
              <a:gd name="adj" fmla="val 2067"/>
            </a:avLst>
          </a:prstGeom>
          <a:solidFill>
            <a:srgbClr val="FFFFFF"/>
          </a:solidFill>
          <a:ln w="22860">
            <a:solidFill>
              <a:srgbClr val="BCDBD4"/>
            </a:solidFill>
            <a:prstDash val="solid"/>
          </a:ln>
        </p:spPr>
        <p:txBody>
          <a:bodyPr/>
          <a:lstStyle/>
          <a:p>
            <a:endParaRPr lang="ru-RU"/>
          </a:p>
        </p:txBody>
      </p:sp>
      <p:sp>
        <p:nvSpPr>
          <p:cNvPr id="7" name="Text 5"/>
          <p:cNvSpPr/>
          <p:nvPr/>
        </p:nvSpPr>
        <p:spPr>
          <a:xfrm>
            <a:off x="5428655" y="4239578"/>
            <a:ext cx="3772972"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6B06303 «Желілік қауіпсіздік» мамандығы</a:t>
            </a:r>
            <a:endParaRPr lang="en-US" sz="1950" dirty="0"/>
          </a:p>
        </p:txBody>
      </p:sp>
      <p:sp>
        <p:nvSpPr>
          <p:cNvPr id="8" name="Text 6"/>
          <p:cNvSpPr/>
          <p:nvPr/>
        </p:nvSpPr>
        <p:spPr>
          <a:xfrm>
            <a:off x="5428655" y="5289113"/>
            <a:ext cx="3772972"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Қазақстандық жоғары оқу орындарында желілік қауіпсіздік бойынша мамандар даярлау бағдарламасы. Бұл мамандық технологиялық дағдыларды, криптографияны, желілік протоколдарды және киберқорғанысты қамтиды.</a:t>
            </a:r>
            <a:endParaRPr lang="en-US" sz="1550" dirty="0"/>
          </a:p>
        </p:txBody>
      </p:sp>
      <p:sp>
        <p:nvSpPr>
          <p:cNvPr id="9" name="Shape 7"/>
          <p:cNvSpPr/>
          <p:nvPr/>
        </p:nvSpPr>
        <p:spPr>
          <a:xfrm>
            <a:off x="9621203" y="4018359"/>
            <a:ext cx="4215289" cy="4032290"/>
          </a:xfrm>
          <a:prstGeom prst="roundRect">
            <a:avLst>
              <a:gd name="adj" fmla="val 2067"/>
            </a:avLst>
          </a:prstGeom>
          <a:solidFill>
            <a:srgbClr val="FFFFFF"/>
          </a:solidFill>
          <a:ln w="22860">
            <a:solidFill>
              <a:srgbClr val="BCDBD4"/>
            </a:solidFill>
            <a:prstDash val="solid"/>
          </a:ln>
        </p:spPr>
        <p:txBody>
          <a:bodyPr/>
          <a:lstStyle/>
          <a:p>
            <a:endParaRPr lang="ru-RU"/>
          </a:p>
        </p:txBody>
      </p:sp>
      <p:sp>
        <p:nvSpPr>
          <p:cNvPr id="10" name="Text 8"/>
          <p:cNvSpPr/>
          <p:nvPr/>
        </p:nvSpPr>
        <p:spPr>
          <a:xfrm>
            <a:off x="9842421" y="4239578"/>
            <a:ext cx="3772853" cy="1240631"/>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Ақпараттық қауіпсіздік бойынша мемлекеттік бағдарламалар</a:t>
            </a:r>
            <a:endParaRPr lang="en-US" sz="1950" dirty="0"/>
          </a:p>
        </p:txBody>
      </p:sp>
      <p:sp>
        <p:nvSpPr>
          <p:cNvPr id="11" name="Text 9"/>
          <p:cNvSpPr/>
          <p:nvPr/>
        </p:nvSpPr>
        <p:spPr>
          <a:xfrm>
            <a:off x="9842421" y="5599271"/>
            <a:ext cx="3772853"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«Цифрлық Қазақстан» бағдарламасы шеңберінде киберқауіпсіздікті дамыту шаралары жүзеге асырылуда. Ұлттық қауіпсіздік жүйесін нығайту, инфрақұрылымды қорғау және халықаралық ынтымақтастықты дамыту назарда.</a:t>
            </a:r>
            <a:endParaRPr lang="en-US" sz="1550" dirty="0"/>
          </a:p>
        </p:txBody>
      </p:sp>
      <p:sp>
        <p:nvSpPr>
          <p:cNvPr id="12" name="Text 10"/>
          <p:cNvSpPr/>
          <p:nvPr/>
        </p:nvSpPr>
        <p:spPr>
          <a:xfrm>
            <a:off x="793790" y="8273891"/>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халықаралық киберқауіпсіздік ұйымдарымен белсенді ынтымақтасады және озық тәжірибелерді енгізуде.</a:t>
            </a:r>
            <a:endParaRPr lang="en-US" sz="15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793790" y="2002750"/>
            <a:ext cx="11000542"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Ұлттық қауіпсіздік агенттігінің рөлі</a:t>
            </a:r>
            <a:endParaRPr lang="en-US" sz="3900" dirty="0"/>
          </a:p>
        </p:txBody>
      </p:sp>
      <p:pic>
        <p:nvPicPr>
          <p:cNvPr id="3" name="Image 0" descr="preencoded.png"/>
          <p:cNvPicPr>
            <a:picLocks noChangeAspect="1"/>
          </p:cNvPicPr>
          <p:nvPr/>
        </p:nvPicPr>
        <p:blipFill>
          <a:blip r:embed="rId3"/>
          <a:stretch>
            <a:fillRect/>
          </a:stretch>
        </p:blipFill>
        <p:spPr>
          <a:xfrm>
            <a:off x="793790" y="3143726"/>
            <a:ext cx="5602962" cy="5602962"/>
          </a:xfrm>
          <a:prstGeom prst="rect">
            <a:avLst/>
          </a:prstGeom>
        </p:spPr>
      </p:pic>
      <p:sp>
        <p:nvSpPr>
          <p:cNvPr id="4" name="Text 1"/>
          <p:cNvSpPr/>
          <p:nvPr/>
        </p:nvSpPr>
        <p:spPr>
          <a:xfrm>
            <a:off x="6888480" y="3118842"/>
            <a:ext cx="3824883"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Негізгі функциялар</a:t>
            </a:r>
            <a:endParaRPr lang="en-US" sz="2300" dirty="0"/>
          </a:p>
        </p:txBody>
      </p:sp>
      <p:sp>
        <p:nvSpPr>
          <p:cNvPr id="5" name="Text 2"/>
          <p:cNvSpPr/>
          <p:nvPr/>
        </p:nvSpPr>
        <p:spPr>
          <a:xfrm>
            <a:off x="6888480" y="3689271"/>
            <a:ext cx="695563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Ұлттық қауіпсіздік агенттігі (ҰҚА) Қазақстанның киберқауіпсіздігін қамтамасыз етуде жетекші рөл атқарады.</a:t>
            </a:r>
            <a:endParaRPr lang="en-US" sz="1550" dirty="0"/>
          </a:p>
        </p:txBody>
      </p:sp>
      <p:sp>
        <p:nvSpPr>
          <p:cNvPr id="6" name="Text 3"/>
          <p:cNvSpPr/>
          <p:nvPr/>
        </p:nvSpPr>
        <p:spPr>
          <a:xfrm>
            <a:off x="6888480" y="4502944"/>
            <a:ext cx="6955631"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Желілік қауіпсіздік мониторингі</a:t>
            </a:r>
            <a:r>
              <a:rPr lang="en-US" sz="1550" dirty="0">
                <a:solidFill>
                  <a:srgbClr val="333F70"/>
                </a:solidFill>
                <a:latin typeface="Open Sans" pitchFamily="34" charset="0"/>
                <a:ea typeface="Open Sans" pitchFamily="34" charset="-122"/>
                <a:cs typeface="Open Sans" pitchFamily="34" charset="-120"/>
              </a:rPr>
              <a:t> – сыни маңызды инфрақұрылымды үздіксіз бақылау</a:t>
            </a:r>
            <a:endParaRPr lang="en-US" sz="1550" dirty="0"/>
          </a:p>
        </p:txBody>
      </p:sp>
      <p:sp>
        <p:nvSpPr>
          <p:cNvPr id="7" name="Text 4"/>
          <p:cNvSpPr/>
          <p:nvPr/>
        </p:nvSpPr>
        <p:spPr>
          <a:xfrm>
            <a:off x="6888480" y="5207437"/>
            <a:ext cx="6955631"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Қауіптерге қарсы іс-қимыл</a:t>
            </a:r>
            <a:r>
              <a:rPr lang="en-US" sz="1550" dirty="0">
                <a:solidFill>
                  <a:srgbClr val="333F70"/>
                </a:solidFill>
                <a:latin typeface="Open Sans" pitchFamily="34" charset="0"/>
                <a:ea typeface="Open Sans" pitchFamily="34" charset="-122"/>
                <a:cs typeface="Open Sans" pitchFamily="34" charset="-120"/>
              </a:rPr>
              <a:t> – кибершабуылдарды анықтау және жою</a:t>
            </a:r>
            <a:endParaRPr lang="en-US" sz="1550" dirty="0"/>
          </a:p>
        </p:txBody>
      </p:sp>
      <p:sp>
        <p:nvSpPr>
          <p:cNvPr id="8" name="Text 5"/>
          <p:cNvSpPr/>
          <p:nvPr/>
        </p:nvSpPr>
        <p:spPr>
          <a:xfrm>
            <a:off x="6888480" y="5911929"/>
            <a:ext cx="6955631" cy="635079"/>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Халықаралық ынтымақтастық</a:t>
            </a:r>
            <a:r>
              <a:rPr lang="en-US" sz="1550" dirty="0">
                <a:solidFill>
                  <a:srgbClr val="333F70"/>
                </a:solidFill>
                <a:latin typeface="Open Sans" pitchFamily="34" charset="0"/>
                <a:ea typeface="Open Sans" pitchFamily="34" charset="-122"/>
                <a:cs typeface="Open Sans" pitchFamily="34" charset="-120"/>
              </a:rPr>
              <a:t> – басқа елдермен киберқауіптер туралы ақпарат алмасу</a:t>
            </a:r>
            <a:endParaRPr lang="en-US" sz="1550" dirty="0"/>
          </a:p>
        </p:txBody>
      </p:sp>
      <p:sp>
        <p:nvSpPr>
          <p:cNvPr id="9" name="Text 6"/>
          <p:cNvSpPr/>
          <p:nvPr/>
        </p:nvSpPr>
        <p:spPr>
          <a:xfrm>
            <a:off x="6888480" y="6616422"/>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333F70"/>
                </a:solidFill>
                <a:latin typeface="Open Sans" pitchFamily="34" charset="0"/>
                <a:ea typeface="Open Sans" pitchFamily="34" charset="-122"/>
                <a:cs typeface="Open Sans" pitchFamily="34" charset="-120"/>
              </a:rPr>
              <a:t>Стандарттар әзірлеу</a:t>
            </a:r>
            <a:r>
              <a:rPr lang="en-US" sz="1550" dirty="0">
                <a:solidFill>
                  <a:srgbClr val="333F70"/>
                </a:solidFill>
                <a:latin typeface="Open Sans" pitchFamily="34" charset="0"/>
                <a:ea typeface="Open Sans" pitchFamily="34" charset="-122"/>
                <a:cs typeface="Open Sans" pitchFamily="34" charset="-120"/>
              </a:rPr>
              <a:t> – ұлттық қауіпсіздік талаптарын белгілеу</a:t>
            </a:r>
            <a:endParaRPr lang="en-US" sz="1550" dirty="0"/>
          </a:p>
        </p:txBody>
      </p:sp>
      <p:sp>
        <p:nvSpPr>
          <p:cNvPr id="10" name="Text 7"/>
          <p:cNvSpPr/>
          <p:nvPr/>
        </p:nvSpPr>
        <p:spPr>
          <a:xfrm>
            <a:off x="6888480" y="7112556"/>
            <a:ext cx="695563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ҰҚА мемлекеттік органдар мен критикалық инфрақұрылым объектілеріне киберқорғаныс бойынша кеңес береді.</a:t>
            </a:r>
            <a:endParaRPr lang="en-US" sz="15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088827"/>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желілік шабуылдар мен олардың салдары</a:t>
            </a:r>
            <a:endParaRPr lang="en-US" sz="3900" dirty="0"/>
          </a:p>
        </p:txBody>
      </p:sp>
      <p:sp>
        <p:nvSpPr>
          <p:cNvPr id="4" name="Shape 1"/>
          <p:cNvSpPr/>
          <p:nvPr/>
        </p:nvSpPr>
        <p:spPr>
          <a:xfrm>
            <a:off x="6503432" y="3246715"/>
            <a:ext cx="22860" cy="5461397"/>
          </a:xfrm>
          <a:prstGeom prst="roundRect">
            <a:avLst>
              <a:gd name="adj" fmla="val 364651"/>
            </a:avLst>
          </a:prstGeom>
          <a:solidFill>
            <a:srgbClr val="BCDBD4"/>
          </a:solidFill>
          <a:ln/>
        </p:spPr>
        <p:txBody>
          <a:bodyPr/>
          <a:lstStyle/>
          <a:p>
            <a:endParaRPr lang="ru-RU"/>
          </a:p>
        </p:txBody>
      </p:sp>
      <p:sp>
        <p:nvSpPr>
          <p:cNvPr id="5" name="Shape 2"/>
          <p:cNvSpPr/>
          <p:nvPr/>
        </p:nvSpPr>
        <p:spPr>
          <a:xfrm>
            <a:off x="6703814" y="3458527"/>
            <a:ext cx="595313" cy="22860"/>
          </a:xfrm>
          <a:prstGeom prst="roundRect">
            <a:avLst>
              <a:gd name="adj" fmla="val 364651"/>
            </a:avLst>
          </a:prstGeom>
          <a:solidFill>
            <a:srgbClr val="BCDBD4"/>
          </a:solidFill>
          <a:ln/>
        </p:spPr>
        <p:txBody>
          <a:bodyPr/>
          <a:lstStyle/>
          <a:p>
            <a:endParaRPr lang="ru-RU"/>
          </a:p>
        </p:txBody>
      </p:sp>
      <p:sp>
        <p:nvSpPr>
          <p:cNvPr id="6" name="Shape 3"/>
          <p:cNvSpPr/>
          <p:nvPr/>
        </p:nvSpPr>
        <p:spPr>
          <a:xfrm>
            <a:off x="6280190" y="3246715"/>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7" name="Text 4"/>
          <p:cNvSpPr/>
          <p:nvPr/>
        </p:nvSpPr>
        <p:spPr>
          <a:xfrm>
            <a:off x="6354604" y="328392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8" name="Text 5"/>
          <p:cNvSpPr/>
          <p:nvPr/>
        </p:nvSpPr>
        <p:spPr>
          <a:xfrm>
            <a:off x="7495818" y="331493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2023 жыл</a:t>
            </a:r>
            <a:endParaRPr lang="en-US" sz="1950" dirty="0"/>
          </a:p>
        </p:txBody>
      </p:sp>
      <p:sp>
        <p:nvSpPr>
          <p:cNvPr id="9" name="Text 6"/>
          <p:cNvSpPr/>
          <p:nvPr/>
        </p:nvSpPr>
        <p:spPr>
          <a:xfrm>
            <a:off x="7495818" y="3744158"/>
            <a:ext cx="634079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Бірнеше мемлекеттік порталдарға DDoS шабуылдары жасалды. Қызметтер уақытша тоқтатылды, бірақ деректер жоғалған жоқ. Қорғаныс жүйелері күшейтілді.</a:t>
            </a:r>
            <a:endParaRPr lang="en-US" sz="1550" dirty="0"/>
          </a:p>
        </p:txBody>
      </p:sp>
      <p:sp>
        <p:nvSpPr>
          <p:cNvPr id="10" name="Shape 7"/>
          <p:cNvSpPr/>
          <p:nvPr/>
        </p:nvSpPr>
        <p:spPr>
          <a:xfrm>
            <a:off x="6703814" y="5305425"/>
            <a:ext cx="595313" cy="22860"/>
          </a:xfrm>
          <a:prstGeom prst="roundRect">
            <a:avLst>
              <a:gd name="adj" fmla="val 364651"/>
            </a:avLst>
          </a:prstGeom>
          <a:solidFill>
            <a:srgbClr val="BCDBD4"/>
          </a:solidFill>
          <a:ln/>
        </p:spPr>
        <p:txBody>
          <a:bodyPr/>
          <a:lstStyle/>
          <a:p>
            <a:endParaRPr lang="ru-RU"/>
          </a:p>
        </p:txBody>
      </p:sp>
      <p:sp>
        <p:nvSpPr>
          <p:cNvPr id="11" name="Shape 8"/>
          <p:cNvSpPr/>
          <p:nvPr/>
        </p:nvSpPr>
        <p:spPr>
          <a:xfrm>
            <a:off x="6280190" y="5093613"/>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2" name="Text 9"/>
          <p:cNvSpPr/>
          <p:nvPr/>
        </p:nvSpPr>
        <p:spPr>
          <a:xfrm>
            <a:off x="6354604" y="5130820"/>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3" name="Text 10"/>
          <p:cNvSpPr/>
          <p:nvPr/>
        </p:nvSpPr>
        <p:spPr>
          <a:xfrm>
            <a:off x="7495818" y="516183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2024 жыл</a:t>
            </a:r>
            <a:endParaRPr lang="en-US" sz="1950" dirty="0"/>
          </a:p>
        </p:txBody>
      </p:sp>
      <p:sp>
        <p:nvSpPr>
          <p:cNvPr id="14" name="Text 11"/>
          <p:cNvSpPr/>
          <p:nvPr/>
        </p:nvSpPr>
        <p:spPr>
          <a:xfrm>
            <a:off x="7495818" y="5591056"/>
            <a:ext cx="634079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Банк секторына фишинг науқаны бағытталды. Бірнеше клиенттер құрбан болды, бірақ банктердің жедел әрекеті залалды азайтты. Қауіпсіздік хабардарлығын арттыру науқандары өткізілді.</a:t>
            </a:r>
            <a:endParaRPr lang="en-US" sz="1550" dirty="0"/>
          </a:p>
        </p:txBody>
      </p:sp>
      <p:sp>
        <p:nvSpPr>
          <p:cNvPr id="15" name="Shape 12"/>
          <p:cNvSpPr/>
          <p:nvPr/>
        </p:nvSpPr>
        <p:spPr>
          <a:xfrm>
            <a:off x="6703814" y="7469862"/>
            <a:ext cx="595313" cy="22860"/>
          </a:xfrm>
          <a:prstGeom prst="roundRect">
            <a:avLst>
              <a:gd name="adj" fmla="val 364651"/>
            </a:avLst>
          </a:prstGeom>
          <a:solidFill>
            <a:srgbClr val="BCDBD4"/>
          </a:solidFill>
          <a:ln/>
        </p:spPr>
        <p:txBody>
          <a:bodyPr/>
          <a:lstStyle/>
          <a:p>
            <a:endParaRPr lang="ru-RU"/>
          </a:p>
        </p:txBody>
      </p:sp>
      <p:sp>
        <p:nvSpPr>
          <p:cNvPr id="16" name="Shape 13"/>
          <p:cNvSpPr/>
          <p:nvPr/>
        </p:nvSpPr>
        <p:spPr>
          <a:xfrm>
            <a:off x="6280190" y="7258050"/>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7" name="Text 14"/>
          <p:cNvSpPr/>
          <p:nvPr/>
        </p:nvSpPr>
        <p:spPr>
          <a:xfrm>
            <a:off x="6354604" y="7295257"/>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8" name="Text 15"/>
          <p:cNvSpPr/>
          <p:nvPr/>
        </p:nvSpPr>
        <p:spPr>
          <a:xfrm>
            <a:off x="7495818" y="732627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2025 жыл</a:t>
            </a:r>
            <a:endParaRPr lang="en-US" sz="1950" dirty="0"/>
          </a:p>
        </p:txBody>
      </p:sp>
      <p:sp>
        <p:nvSpPr>
          <p:cNvPr id="19" name="Text 16"/>
          <p:cNvSpPr/>
          <p:nvPr/>
        </p:nvSpPr>
        <p:spPr>
          <a:xfrm>
            <a:off x="7495818" y="7755493"/>
            <a:ext cx="634079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Ransomware шабуылдары жеке компанияларға бағытталды. Киберқылмыскерлер қупия деректерді шифрлап, төлем талап етті. Бұл инциденттер бекап жасаудың маңыздылығын көрсетті.</a:t>
            </a:r>
            <a:endParaRPr lang="en-US" sz="1550" dirty="0"/>
          </a:p>
        </p:txBody>
      </p:sp>
      <p:sp>
        <p:nvSpPr>
          <p:cNvPr id="20" name="Text 17"/>
          <p:cNvSpPr/>
          <p:nvPr/>
        </p:nvSpPr>
        <p:spPr>
          <a:xfrm>
            <a:off x="6280190" y="8931354"/>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Қорғаныс шараларының тиімділігі артуда – инциденттерге жауап беру уақыты қысқарды, автоматтандыру деңгейі өсті, мамандардың біліктілігі жоғарылады.</a:t>
            </a:r>
            <a:endParaRPr lang="en-US" sz="15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3640693"/>
            <a:ext cx="7556421" cy="1488400"/>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Қазақстандағы киберқауіпсіздік инфрақұрылымы</a:t>
            </a:r>
            <a:endParaRPr lang="en-US" sz="3100" dirty="0"/>
          </a:p>
        </p:txBody>
      </p:sp>
      <p:sp>
        <p:nvSpPr>
          <p:cNvPr id="4" name="Text 1"/>
          <p:cNvSpPr/>
          <p:nvPr/>
        </p:nvSpPr>
        <p:spPr>
          <a:xfrm>
            <a:off x="6280190" y="5426750"/>
            <a:ext cx="7556421"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Қазақстанның киберқауіпсіздік инфрақұрылымы мемлекеттік мониторинг орталықтары, сыни инфрақұрылым объектілерінің қорғаныс жүйелері, зерттеу орталықтары және мамандар даярлау мекемелерінен тұрады. Ұлттық CERT (Computer Emergency Response Team) киберинциденттерге жедел жауап береді. Халықаралық ынтымақтастық аясында озық технологиялар мен тәжірибелер енгізілуде.</a:t>
            </a:r>
            <a:endParaRPr lang="en-US" sz="15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626173"/>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Практикалық кеңестер мен ұсыныстар</a:t>
            </a:r>
            <a:endParaRPr lang="en-US" sz="3900" dirty="0"/>
          </a:p>
        </p:txBody>
      </p:sp>
      <p:sp>
        <p:nvSpPr>
          <p:cNvPr id="7" name="Text 3"/>
          <p:cNvSpPr/>
          <p:nvPr/>
        </p:nvSpPr>
        <p:spPr>
          <a:xfrm>
            <a:off x="793790" y="6163985"/>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Теориялық білімді практикаға қолдану – желілік қауіпсіздіктің ең маңызды аспектісі. Бұл бөлімде нақты кеңестер мен ұсыныстар берілген.</a:t>
            </a:r>
            <a:endParaRPr lang="en-US" sz="15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793790" y="230564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Желілік қауіпсіздікті қамтамасыз етудің негізгі ережелері</a:t>
            </a:r>
            <a:endParaRPr lang="en-US" sz="3900" dirty="0"/>
          </a:p>
        </p:txBody>
      </p:sp>
      <p:sp>
        <p:nvSpPr>
          <p:cNvPr id="3" name="Shape 1"/>
          <p:cNvSpPr/>
          <p:nvPr/>
        </p:nvSpPr>
        <p:spPr>
          <a:xfrm>
            <a:off x="793790" y="394263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4" name="Text 2"/>
          <p:cNvSpPr/>
          <p:nvPr/>
        </p:nvSpPr>
        <p:spPr>
          <a:xfrm>
            <a:off x="868204" y="397984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5" name="Text 3"/>
          <p:cNvSpPr/>
          <p:nvPr/>
        </p:nvSpPr>
        <p:spPr>
          <a:xfrm>
            <a:off x="1438632" y="4010858"/>
            <a:ext cx="3537347"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 сөздерді үнемі жаңарту</a:t>
            </a:r>
            <a:endParaRPr lang="en-US" sz="1950" dirty="0"/>
          </a:p>
        </p:txBody>
      </p:sp>
      <p:sp>
        <p:nvSpPr>
          <p:cNvPr id="6" name="Text 4"/>
          <p:cNvSpPr/>
          <p:nvPr/>
        </p:nvSpPr>
        <p:spPr>
          <a:xfrm>
            <a:off x="1438632" y="4750237"/>
            <a:ext cx="3537347"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Күрделі құпия сөздерді қолданыңыз: кемінде 12 символ, әріптер, сандар, арнайы белгілер. Әр қызметке әр түрлі құпия сөз пайдаланыңыз. Құпия сөздер менеджерін (Password Manager) қолданған тиімді. Құпия сөзді 3-6 айда бір рет ауыстырыңыз.</a:t>
            </a:r>
            <a:endParaRPr lang="en-US" sz="1550" dirty="0"/>
          </a:p>
        </p:txBody>
      </p:sp>
      <p:sp>
        <p:nvSpPr>
          <p:cNvPr id="7" name="Shape 5"/>
          <p:cNvSpPr/>
          <p:nvPr/>
        </p:nvSpPr>
        <p:spPr>
          <a:xfrm>
            <a:off x="5223986" y="394263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8" name="Text 6"/>
          <p:cNvSpPr/>
          <p:nvPr/>
        </p:nvSpPr>
        <p:spPr>
          <a:xfrm>
            <a:off x="5298400" y="397984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9" name="Text 7"/>
          <p:cNvSpPr/>
          <p:nvPr/>
        </p:nvSpPr>
        <p:spPr>
          <a:xfrm>
            <a:off x="5868829" y="4010858"/>
            <a:ext cx="3537466" cy="930473"/>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Құрылғылар мен бағдарламаларды жаңарту</a:t>
            </a:r>
            <a:endParaRPr lang="en-US" sz="1950" dirty="0"/>
          </a:p>
        </p:txBody>
      </p:sp>
      <p:sp>
        <p:nvSpPr>
          <p:cNvPr id="10" name="Text 8"/>
          <p:cNvSpPr/>
          <p:nvPr/>
        </p:nvSpPr>
        <p:spPr>
          <a:xfrm>
            <a:off x="5868829" y="5060394"/>
            <a:ext cx="3537466"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Операциялық жүйелерді, қосымшаларды және антивирус базаларын үнемі жаңартып отырыңыз. Жаңартулар қауіпсіздік олқылықтарын жояды. Автоматты жаңарту функциясын қосыңыз. Қолдау тоқтатылған бағдарламаларды пайдаланбаңыз.</a:t>
            </a:r>
            <a:endParaRPr lang="en-US" sz="1550" dirty="0"/>
          </a:p>
        </p:txBody>
      </p:sp>
      <p:sp>
        <p:nvSpPr>
          <p:cNvPr id="11" name="Shape 9"/>
          <p:cNvSpPr/>
          <p:nvPr/>
        </p:nvSpPr>
        <p:spPr>
          <a:xfrm>
            <a:off x="9654302" y="3942636"/>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2" name="Text 10"/>
          <p:cNvSpPr/>
          <p:nvPr/>
        </p:nvSpPr>
        <p:spPr>
          <a:xfrm>
            <a:off x="9728716" y="3979843"/>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3" name="Text 11"/>
          <p:cNvSpPr/>
          <p:nvPr/>
        </p:nvSpPr>
        <p:spPr>
          <a:xfrm>
            <a:off x="10299144" y="4010858"/>
            <a:ext cx="3537466"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Қызметкерлерді оқыту</a:t>
            </a:r>
            <a:endParaRPr lang="en-US" sz="1950" dirty="0"/>
          </a:p>
        </p:txBody>
      </p:sp>
      <p:sp>
        <p:nvSpPr>
          <p:cNvPr id="14" name="Text 12"/>
          <p:cNvSpPr/>
          <p:nvPr/>
        </p:nvSpPr>
        <p:spPr>
          <a:xfrm>
            <a:off x="10299144" y="4750237"/>
            <a:ext cx="3537466"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қызметкерлерге киберқауіпсіздік бойынша тұрақты тренингтер өткізіңіз. Фишингті танып білуге үйретіңіз. Қауіпсіздік инциденттері туралы хабарлау рәсімін түсіндіріңіз. Қауіпсіздік мәдениетін қалыптастырыңыз.</a:t>
            </a:r>
            <a:endParaRPr lang="en-US" sz="1550" dirty="0"/>
          </a:p>
        </p:txBody>
      </p:sp>
      <p:sp>
        <p:nvSpPr>
          <p:cNvPr id="15" name="Shape 13"/>
          <p:cNvSpPr/>
          <p:nvPr/>
        </p:nvSpPr>
        <p:spPr>
          <a:xfrm>
            <a:off x="793790" y="7823954"/>
            <a:ext cx="13042821" cy="843201"/>
          </a:xfrm>
          <a:prstGeom prst="roundRect">
            <a:avLst>
              <a:gd name="adj" fmla="val 9886"/>
            </a:avLst>
          </a:prstGeom>
          <a:solidFill>
            <a:srgbClr val="C1F1E5"/>
          </a:solidFill>
          <a:ln/>
        </p:spPr>
        <p:txBody>
          <a:bodyPr/>
          <a:lstStyle/>
          <a:p>
            <a:endParaRPr lang="ru-RU"/>
          </a:p>
        </p:txBody>
      </p:sp>
      <p:pic>
        <p:nvPicPr>
          <p:cNvPr id="16" name="Image 0" descr="preencoded.png"/>
          <p:cNvPicPr>
            <a:picLocks noChangeAspect="1"/>
          </p:cNvPicPr>
          <p:nvPr/>
        </p:nvPicPr>
        <p:blipFill>
          <a:blip r:embed="rId3"/>
          <a:stretch>
            <a:fillRect/>
          </a:stretch>
        </p:blipFill>
        <p:spPr>
          <a:xfrm>
            <a:off x="992148" y="8126849"/>
            <a:ext cx="248007" cy="198358"/>
          </a:xfrm>
          <a:prstGeom prst="rect">
            <a:avLst/>
          </a:prstGeom>
        </p:spPr>
      </p:pic>
      <p:sp>
        <p:nvSpPr>
          <p:cNvPr id="17" name="Text 14"/>
          <p:cNvSpPr/>
          <p:nvPr/>
        </p:nvSpPr>
        <p:spPr>
          <a:xfrm>
            <a:off x="1438513" y="8071842"/>
            <a:ext cx="12199739" cy="317540"/>
          </a:xfrm>
          <a:prstGeom prst="rect">
            <a:avLst/>
          </a:prstGeom>
          <a:noFill/>
          <a:ln/>
        </p:spPr>
        <p:txBody>
          <a:bodyPr wrap="non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Маңызды ескерту:</a:t>
            </a:r>
            <a:r>
              <a:rPr lang="en-US" sz="1550" dirty="0">
                <a:solidFill>
                  <a:srgbClr val="000000"/>
                </a:solidFill>
                <a:latin typeface="Open Sans" pitchFamily="34" charset="0"/>
                <a:ea typeface="Open Sans" pitchFamily="34" charset="-122"/>
                <a:cs typeface="Open Sans" pitchFamily="34" charset="-120"/>
              </a:rPr>
              <a:t> Қауіпсіздік – бір реттік шара емес, үздіксіз процесс. Үнемі сақ болу және жаңа қауіптерді қадағалау қажет.</a:t>
            </a:r>
            <a:endParaRPr lang="en-US" sz="15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3421618"/>
            <a:ext cx="12399883"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инциденттеріне дайындық</a:t>
            </a:r>
            <a:endParaRPr lang="en-US" sz="3900" dirty="0"/>
          </a:p>
        </p:txBody>
      </p:sp>
      <p:sp>
        <p:nvSpPr>
          <p:cNvPr id="4" name="Shape 1"/>
          <p:cNvSpPr/>
          <p:nvPr/>
        </p:nvSpPr>
        <p:spPr>
          <a:xfrm>
            <a:off x="793790" y="4637008"/>
            <a:ext cx="6422231" cy="198358"/>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5" name="Text 2"/>
          <p:cNvSpPr/>
          <p:nvPr/>
        </p:nvSpPr>
        <p:spPr>
          <a:xfrm>
            <a:off x="992148" y="5033724"/>
            <a:ext cx="6025515"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Жедел әрекет ету жоспары дайындау</a:t>
            </a:r>
            <a:endParaRPr lang="en-US" sz="1950" dirty="0"/>
          </a:p>
        </p:txBody>
      </p:sp>
      <p:sp>
        <p:nvSpPr>
          <p:cNvPr id="6" name="Text 3"/>
          <p:cNvSpPr/>
          <p:nvPr/>
        </p:nvSpPr>
        <p:spPr>
          <a:xfrm>
            <a:off x="992148" y="5773103"/>
            <a:ext cx="602551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 жағдайында не істеу керектігін алдын ала жоспарлаңыз. Жауапты адамдарды тағайындаңыз, байланыс тізімін жасаңыз, эскалация процедурасын белгілеңіз. Жоспарды жазбаша түрде ресімдеңіз.</a:t>
            </a:r>
            <a:endParaRPr lang="en-US" sz="1550" dirty="0"/>
          </a:p>
        </p:txBody>
      </p:sp>
      <p:sp>
        <p:nvSpPr>
          <p:cNvPr id="7" name="Shape 4"/>
          <p:cNvSpPr/>
          <p:nvPr/>
        </p:nvSpPr>
        <p:spPr>
          <a:xfrm>
            <a:off x="7414379" y="4339352"/>
            <a:ext cx="6422231" cy="198358"/>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8" name="Text 5"/>
          <p:cNvSpPr/>
          <p:nvPr/>
        </p:nvSpPr>
        <p:spPr>
          <a:xfrm>
            <a:off x="7612737" y="4736068"/>
            <a:ext cx="6025515"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Инциденттерді анықтау және оқшаулау</a:t>
            </a:r>
            <a:endParaRPr lang="en-US" sz="1950" dirty="0"/>
          </a:p>
        </p:txBody>
      </p:sp>
      <p:sp>
        <p:nvSpPr>
          <p:cNvPr id="9" name="Text 6"/>
          <p:cNvSpPr/>
          <p:nvPr/>
        </p:nvSpPr>
        <p:spPr>
          <a:xfrm>
            <a:off x="7612737" y="5475446"/>
            <a:ext cx="60255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Мониторинг жүйелері арқылы күдікті әрекеттерді анықтаңыз. Зардап шеккен жүйелерді желіден оқшаулаңыз. Қосымша залалдың алдын алыңыз. Барлық әрекеттерді құжаттаңыз.</a:t>
            </a:r>
            <a:endParaRPr lang="en-US" sz="1550" dirty="0"/>
          </a:p>
        </p:txBody>
      </p:sp>
      <p:sp>
        <p:nvSpPr>
          <p:cNvPr id="10" name="Shape 7"/>
          <p:cNvSpPr/>
          <p:nvPr/>
        </p:nvSpPr>
        <p:spPr>
          <a:xfrm>
            <a:off x="793790" y="7737634"/>
            <a:ext cx="6422231" cy="198358"/>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11" name="Text 8"/>
          <p:cNvSpPr/>
          <p:nvPr/>
        </p:nvSpPr>
        <p:spPr>
          <a:xfrm>
            <a:off x="992148" y="8134350"/>
            <a:ext cx="480631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Қалпына келтіру және талдау</a:t>
            </a:r>
            <a:endParaRPr lang="en-US" sz="1950" dirty="0"/>
          </a:p>
        </p:txBody>
      </p:sp>
      <p:sp>
        <p:nvSpPr>
          <p:cNvPr id="12" name="Text 9"/>
          <p:cNvSpPr/>
          <p:nvPr/>
        </p:nvSpPr>
        <p:spPr>
          <a:xfrm>
            <a:off x="992148" y="8563570"/>
            <a:ext cx="602551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Зақымдалған жүйелерді тазалаңыз немесе қайта орнатыңыз. Бекаптардан деректерді қалпына келтіріңіз. Инцидент себептерін талдап, олқылықтарды жойыңыз. Есепті әзірлеп, қорытынды жасаңыз.</a:t>
            </a:r>
            <a:endParaRPr lang="en-US" sz="1550" dirty="0"/>
          </a:p>
        </p:txBody>
      </p:sp>
      <p:sp>
        <p:nvSpPr>
          <p:cNvPr id="13" name="Shape 10"/>
          <p:cNvSpPr/>
          <p:nvPr/>
        </p:nvSpPr>
        <p:spPr>
          <a:xfrm>
            <a:off x="7414379" y="7439978"/>
            <a:ext cx="6422231" cy="198358"/>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14" name="Text 11"/>
          <p:cNvSpPr/>
          <p:nvPr/>
        </p:nvSpPr>
        <p:spPr>
          <a:xfrm>
            <a:off x="7612737" y="7836694"/>
            <a:ext cx="365688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Үйрену және жетілдіру</a:t>
            </a:r>
            <a:endParaRPr lang="en-US" sz="1950" dirty="0"/>
          </a:p>
        </p:txBody>
      </p:sp>
      <p:sp>
        <p:nvSpPr>
          <p:cNvPr id="15" name="Text 12"/>
          <p:cNvSpPr/>
          <p:nvPr/>
        </p:nvSpPr>
        <p:spPr>
          <a:xfrm>
            <a:off x="7612737" y="8265914"/>
            <a:ext cx="602551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Инциденттен сабақ алыңыз. Қорғаныс жүйесін күшейтіңіз. Рәсімдерді жетілдіріңіз. Қызметкерлерге қосымша оқыту өткізіңіз. Кезекті тестілеу жүргізіңіз.</a:t>
            </a:r>
            <a:endParaRPr lang="en-US" sz="15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793790" y="210026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Қорытынды: Желілік қауіпсіздік – тұрақты даму кепілі</a:t>
            </a:r>
            <a:endParaRPr lang="en-US" sz="3900" dirty="0"/>
          </a:p>
        </p:txBody>
      </p:sp>
      <p:sp>
        <p:nvSpPr>
          <p:cNvPr id="3" name="Shape 1"/>
          <p:cNvSpPr/>
          <p:nvPr/>
        </p:nvSpPr>
        <p:spPr>
          <a:xfrm>
            <a:off x="793790" y="3737253"/>
            <a:ext cx="4215289" cy="2428875"/>
          </a:xfrm>
          <a:prstGeom prst="roundRect">
            <a:avLst>
              <a:gd name="adj" fmla="val 19611"/>
            </a:avLst>
          </a:prstGeom>
          <a:solidFill>
            <a:srgbClr val="D6F5EE"/>
          </a:solidFill>
          <a:ln w="7620">
            <a:solidFill>
              <a:srgbClr val="BCDBD4"/>
            </a:solidFill>
            <a:prstDash val="solid"/>
          </a:ln>
        </p:spPr>
        <p:txBody>
          <a:bodyPr/>
          <a:lstStyle/>
          <a:p>
            <a:endParaRPr lang="ru-RU"/>
          </a:p>
        </p:txBody>
      </p:sp>
      <p:sp>
        <p:nvSpPr>
          <p:cNvPr id="4" name="Text 2"/>
          <p:cNvSpPr/>
          <p:nvPr/>
        </p:nvSpPr>
        <p:spPr>
          <a:xfrm>
            <a:off x="999768" y="394323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Кешенді тәсіл</a:t>
            </a:r>
            <a:endParaRPr lang="en-US" sz="1950" dirty="0"/>
          </a:p>
        </p:txBody>
      </p:sp>
      <p:sp>
        <p:nvSpPr>
          <p:cNvPr id="5" name="Text 3"/>
          <p:cNvSpPr/>
          <p:nvPr/>
        </p:nvSpPr>
        <p:spPr>
          <a:xfrm>
            <a:off x="999768" y="4372451"/>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құралдары мен протоколдарды үйлестіріп қолдану – технологиялық, ұйымдастырушылық және адами факторларды біріктіру арқылы максималды қорғанысқа жету.</a:t>
            </a:r>
            <a:endParaRPr lang="en-US" sz="1550" dirty="0"/>
          </a:p>
        </p:txBody>
      </p:sp>
      <p:sp>
        <p:nvSpPr>
          <p:cNvPr id="6" name="Shape 4"/>
          <p:cNvSpPr/>
          <p:nvPr/>
        </p:nvSpPr>
        <p:spPr>
          <a:xfrm>
            <a:off x="5207437" y="3737253"/>
            <a:ext cx="4215408" cy="2428875"/>
          </a:xfrm>
          <a:prstGeom prst="roundRect">
            <a:avLst>
              <a:gd name="adj" fmla="val 19611"/>
            </a:avLst>
          </a:prstGeom>
          <a:solidFill>
            <a:srgbClr val="D6F5EE"/>
          </a:solidFill>
          <a:ln w="7620">
            <a:solidFill>
              <a:srgbClr val="BCDBD4"/>
            </a:solidFill>
            <a:prstDash val="solid"/>
          </a:ln>
        </p:spPr>
        <p:txBody>
          <a:bodyPr/>
          <a:lstStyle/>
          <a:p>
            <a:endParaRPr lang="ru-RU"/>
          </a:p>
        </p:txBody>
      </p:sp>
      <p:sp>
        <p:nvSpPr>
          <p:cNvPr id="7" name="Text 5"/>
          <p:cNvSpPr/>
          <p:nvPr/>
        </p:nvSpPr>
        <p:spPr>
          <a:xfrm>
            <a:off x="5413415" y="394323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 даму</a:t>
            </a:r>
            <a:endParaRPr lang="en-US" sz="1950" dirty="0"/>
          </a:p>
        </p:txBody>
      </p:sp>
      <p:sp>
        <p:nvSpPr>
          <p:cNvPr id="8" name="Text 6"/>
          <p:cNvSpPr/>
          <p:nvPr/>
        </p:nvSpPr>
        <p:spPr>
          <a:xfrm>
            <a:off x="5413415" y="4372451"/>
            <a:ext cx="3803452"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Киберқауіптер үнемі эволюциялануда, сондықтан қорғаныс жүйелері де дамып отыруы керек. Жаңа технологияларды енгізу, мамандарды оқыту, тәжірибе алмасу маңызды.</a:t>
            </a:r>
            <a:endParaRPr lang="en-US" sz="1550" dirty="0"/>
          </a:p>
        </p:txBody>
      </p:sp>
      <p:sp>
        <p:nvSpPr>
          <p:cNvPr id="9" name="Shape 7"/>
          <p:cNvSpPr/>
          <p:nvPr/>
        </p:nvSpPr>
        <p:spPr>
          <a:xfrm>
            <a:off x="9621203" y="3737253"/>
            <a:ext cx="4215289" cy="2428875"/>
          </a:xfrm>
          <a:prstGeom prst="roundRect">
            <a:avLst>
              <a:gd name="adj" fmla="val 19611"/>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9827181" y="3943231"/>
            <a:ext cx="292953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Ұлттық қауіпсіздік</a:t>
            </a:r>
            <a:endParaRPr lang="en-US" sz="1950" dirty="0"/>
          </a:p>
        </p:txBody>
      </p:sp>
      <p:sp>
        <p:nvSpPr>
          <p:cNvPr id="11" name="Text 9"/>
          <p:cNvSpPr/>
          <p:nvPr/>
        </p:nvSpPr>
        <p:spPr>
          <a:xfrm>
            <a:off x="9827181" y="4372451"/>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Қазақстанның цифрлық қауіпсіздігін нығайтуға әрбір маман, әрбір ұйым үлес қоса алады. Бірлескен күш-жігер арқылы қауіпсіз цифрлық кеңістік құрамыз.</a:t>
            </a:r>
            <a:endParaRPr lang="en-US" sz="1550" dirty="0"/>
          </a:p>
        </p:txBody>
      </p:sp>
      <p:sp>
        <p:nvSpPr>
          <p:cNvPr id="12" name="Text 10"/>
          <p:cNvSpPr/>
          <p:nvPr/>
        </p:nvSpPr>
        <p:spPr>
          <a:xfrm>
            <a:off x="793790" y="6389370"/>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қауіпсіздік – бұл бір жолы емес, үздіксіз саяхат. Технологиялар дамып, қауіптер өзгеріп, қорғаныс әдістері жетіліп отырады. Маңыздысы – сақ болу, білім жинау және қауіпсіздік мәдениетін қалыптастыру. Осы принциптерді ұстана отырып, біз сенімді және қауіпсіз цифрлық болашақ құра аламыз.</a:t>
            </a:r>
            <a:endParaRPr lang="en-US" sz="1550" dirty="0"/>
          </a:p>
        </p:txBody>
      </p:sp>
      <p:sp>
        <p:nvSpPr>
          <p:cNvPr id="13" name="Shape 11"/>
          <p:cNvSpPr/>
          <p:nvPr/>
        </p:nvSpPr>
        <p:spPr>
          <a:xfrm>
            <a:off x="793790" y="7664380"/>
            <a:ext cx="13042821" cy="32385"/>
          </a:xfrm>
          <a:prstGeom prst="rect">
            <a:avLst/>
          </a:prstGeom>
          <a:solidFill>
            <a:srgbClr val="333F70">
              <a:alpha val="50000"/>
            </a:srgbClr>
          </a:solidFill>
          <a:ln/>
        </p:spPr>
        <p:txBody>
          <a:bodyPr/>
          <a:lstStyle/>
          <a:p>
            <a:endParaRPr lang="ru-RU"/>
          </a:p>
        </p:txBody>
      </p:sp>
      <p:sp>
        <p:nvSpPr>
          <p:cNvPr id="14" name="Text 12"/>
          <p:cNvSpPr/>
          <p:nvPr/>
        </p:nvSpPr>
        <p:spPr>
          <a:xfrm>
            <a:off x="793790" y="7919918"/>
            <a:ext cx="13042821" cy="952619"/>
          </a:xfrm>
          <a:prstGeom prst="rect">
            <a:avLst/>
          </a:prstGeom>
          <a:noFill/>
          <a:ln/>
        </p:spPr>
        <p:txBody>
          <a:bodyPr wrap="squar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Назар аударыңыз:</a:t>
            </a:r>
            <a:r>
              <a:rPr lang="en-US" sz="1550" dirty="0">
                <a:solidFill>
                  <a:srgbClr val="333F70"/>
                </a:solidFill>
                <a:latin typeface="Open Sans" pitchFamily="34" charset="0"/>
                <a:ea typeface="Open Sans" pitchFamily="34" charset="-122"/>
                <a:cs typeface="Open Sans" pitchFamily="34" charset="-120"/>
              </a:rPr>
              <a:t> Бұл презентация желілік қауіпсіздіктің негізгі аспектілерін қамтыды. Тереңірек зерттеу үшін арнайы әдебиеттермен танысыңыз, практикалық тәжірибе жинаңыз және кәсіби сертификаттар алуды қарастырыңыз (CEH, CISSP, CompTIA Security+).</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3092</Words>
  <Application>Microsoft Office PowerPoint</Application>
  <PresentationFormat>Произвольный</PresentationFormat>
  <Paragraphs>283</Paragraphs>
  <Slides>41</Slides>
  <Notes>40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41</vt:i4>
      </vt:variant>
    </vt:vector>
  </HeadingPairs>
  <TitlesOfParts>
    <vt:vector size="47" baseType="lpstr">
      <vt:lpstr>Unbounded Bold</vt:lpstr>
      <vt:lpstr>Unbounded Light</vt:lpstr>
      <vt:lpstr>Arial</vt:lpstr>
      <vt:lpstr>Times New Roman</vt:lpstr>
      <vt:lpstr>Open Sans</vt:lpstr>
      <vt:lpstr>Office Theme</vt:lpstr>
      <vt:lpstr>Техникалық құралдар және ақпаратты қорғау әдістері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4</cp:revision>
  <dcterms:created xsi:type="dcterms:W3CDTF">2026-01-18T16:32:55Z</dcterms:created>
  <dcterms:modified xsi:type="dcterms:W3CDTF">2026-11-03T19:41:20Z</dcterms:modified>
</cp:coreProperties>
</file>