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0"/>
  </p:notesMasterIdLst>
  <p:sldIdLst>
    <p:sldId id="30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5" r:id="rId31"/>
    <p:sldId id="286" r:id="rId32"/>
    <p:sldId id="288" r:id="rId33"/>
    <p:sldId id="289" r:id="rId34"/>
    <p:sldId id="290" r:id="rId35"/>
    <p:sldId id="291" r:id="rId36"/>
    <p:sldId id="292" r:id="rId37"/>
    <p:sldId id="293" r:id="rId38"/>
    <p:sldId id="294" r:id="rId39"/>
  </p:sldIdLst>
  <p:sldSz cx="14630400" cy="10972800"/>
  <p:notesSz cx="10972800" cy="14630400"/>
  <p:embeddedFontLst>
    <p:embeddedFont>
      <p:font typeface="Open Sans" pitchFamily="2" charset="0"/>
      <p:regular r:id="rId41"/>
      <p:bold r:id="rId42"/>
      <p:italic r:id="rId43"/>
      <p:boldItalic r:id="rId44"/>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9" d="100"/>
          <a:sy n="59" d="100"/>
        </p:scale>
        <p:origin x="106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3023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txBody>
          <a:bodyPr/>
          <a:lstStyle/>
          <a:p>
            <a:endParaRPr lang="ru-RU"/>
          </a:p>
        </p:txBody>
      </p:sp>
      <p:sp>
        <p:nvSpPr>
          <p:cNvPr id="3" name="Shape 1"/>
          <p:cNvSpPr/>
          <p:nvPr/>
        </p:nvSpPr>
        <p:spPr>
          <a:xfrm>
            <a:off x="0" y="0"/>
            <a:ext cx="14630400" cy="10972800"/>
          </a:xfrm>
          <a:prstGeom prst="rect">
            <a:avLst/>
          </a:prstGeom>
          <a:solidFill>
            <a:srgbClr val="FFFFFF"/>
          </a:solidFill>
          <a:ln/>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lide 3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lide 3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lide 3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lide 3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lide 3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lide 3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lide 3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lide 3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lide 3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lide 3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lide 4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1795781"/>
            <a:ext cx="12435840" cy="3820160"/>
          </a:xfrm>
        </p:spPr>
        <p:txBody>
          <a:bodyPr anchor="b"/>
          <a:lstStyle>
            <a:lvl1pPr algn="ctr">
              <a:defRPr sz="7200"/>
            </a:lvl1pPr>
          </a:lstStyle>
          <a:p>
            <a:r>
              <a:rPr lang="ru-RU"/>
              <a:t>Образец заголовка</a:t>
            </a:r>
            <a:endParaRPr lang="en-US" dirty="0"/>
          </a:p>
        </p:txBody>
      </p:sp>
      <p:sp>
        <p:nvSpPr>
          <p:cNvPr id="3" name="Subtitle 2"/>
          <p:cNvSpPr>
            <a:spLocks noGrp="1"/>
          </p:cNvSpPr>
          <p:nvPr>
            <p:ph type="subTitle" idx="1"/>
          </p:nvPr>
        </p:nvSpPr>
        <p:spPr>
          <a:xfrm>
            <a:off x="1828800" y="5763261"/>
            <a:ext cx="10972800" cy="2649219"/>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04.11.2026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376386226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6.svg"/><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16.xml"/><Relationship Id="rId1" Type="http://schemas.openxmlformats.org/officeDocument/2006/relationships/slideLayout" Target="../slideLayouts/slideLayout17.xml"/><Relationship Id="rId5" Type="http://schemas.openxmlformats.org/officeDocument/2006/relationships/image" Target="../media/image28.svg"/><Relationship Id="rId4" Type="http://schemas.openxmlformats.org/officeDocument/2006/relationships/image" Target="../media/image27.sv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21.xml"/><Relationship Id="rId1" Type="http://schemas.openxmlformats.org/officeDocument/2006/relationships/slideLayout" Target="../slideLayouts/slideLayout22.xml"/><Relationship Id="rId5" Type="http://schemas.openxmlformats.org/officeDocument/2006/relationships/image" Target="../media/image33.svg"/><Relationship Id="rId4" Type="http://schemas.openxmlformats.org/officeDocument/2006/relationships/image" Target="../media/image32.sv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3.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notesSlide" Target="../notesSlides/notesSlide26.xml"/><Relationship Id="rId1" Type="http://schemas.openxmlformats.org/officeDocument/2006/relationships/slideLayout" Target="../slideLayouts/slideLayout27.xml"/><Relationship Id="rId5" Type="http://schemas.openxmlformats.org/officeDocument/2006/relationships/image" Target="../media/image40.svg"/><Relationship Id="rId4" Type="http://schemas.openxmlformats.org/officeDocument/2006/relationships/image" Target="../media/image39.svg"/></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32.xml"/><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notesSlide" Target="../notesSlides/notesSlide32.xml"/><Relationship Id="rId1" Type="http://schemas.openxmlformats.org/officeDocument/2006/relationships/slideLayout" Target="../slideLayouts/slideLayout35.xml"/><Relationship Id="rId5" Type="http://schemas.openxmlformats.org/officeDocument/2006/relationships/image" Target="../media/image47.svg"/><Relationship Id="rId4" Type="http://schemas.openxmlformats.org/officeDocument/2006/relationships/image" Target="../media/image46.svg"/></Relationships>
</file>

<file path=ppt/slides/_rels/slide34.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7.svg"/><Relationship Id="rId2" Type="http://schemas.openxmlformats.org/officeDocument/2006/relationships/notesSlide" Target="../notesSlides/notesSlide33.xml"/><Relationship Id="rId1" Type="http://schemas.openxmlformats.org/officeDocument/2006/relationships/slideLayout" Target="../slideLayouts/slideLayout36.xml"/><Relationship Id="rId6" Type="http://schemas.openxmlformats.org/officeDocument/2006/relationships/image" Target="../media/image51.sv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svg"/><Relationship Id="rId4" Type="http://schemas.openxmlformats.org/officeDocument/2006/relationships/image" Target="../media/image49.svg"/><Relationship Id="rId9" Type="http://schemas.openxmlformats.org/officeDocument/2006/relationships/image" Target="../media/image54.png"/></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4.xml"/><Relationship Id="rId1" Type="http://schemas.openxmlformats.org/officeDocument/2006/relationships/slideLayout" Target="../slideLayouts/slideLayout3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8.xml"/></Relationships>
</file>

<file path=ppt/slides/_rels/slide37.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notesSlide" Target="../notesSlides/notesSlide36.xml"/><Relationship Id="rId1" Type="http://schemas.openxmlformats.org/officeDocument/2006/relationships/slideLayout" Target="../slideLayouts/slideLayout39.xml"/><Relationship Id="rId5" Type="http://schemas.openxmlformats.org/officeDocument/2006/relationships/image" Target="../media/image61.svg"/><Relationship Id="rId4" Type="http://schemas.openxmlformats.org/officeDocument/2006/relationships/image" Target="../media/image60.svg"/></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7.xml"/><Relationship Id="rId1" Type="http://schemas.openxmlformats.org/officeDocument/2006/relationships/slideLayout" Target="../slideLayouts/slideLayout40.xml"/><Relationship Id="rId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10972800"/>
          </a:xfrm>
          <a:prstGeom prst="rect">
            <a:avLst/>
          </a:prstGeom>
        </p:spPr>
      </p:pic>
      <p:sp>
        <p:nvSpPr>
          <p:cNvPr id="6" name="Заголовок 5"/>
          <p:cNvSpPr txBox="1">
            <a:spLocks noGrp="1"/>
          </p:cNvSpPr>
          <p:nvPr>
            <p:ph type="ctrTitle"/>
          </p:nvPr>
        </p:nvSpPr>
        <p:spPr>
          <a:xfrm>
            <a:off x="2889013" y="4454091"/>
            <a:ext cx="9319465" cy="1717393"/>
          </a:xfrm>
          <a:prstGeom prst="rect">
            <a:avLst/>
          </a:prstGeom>
          <a:noFill/>
        </p:spPr>
        <p:txBody>
          <a:bodyPr wrap="square" rtlCol="0">
            <a:spAutoFit/>
          </a:bodyPr>
          <a:lstStyle/>
          <a:p>
            <a:r>
              <a:rPr lang="kk-KZ" sz="5280"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Техникалық құралдар және ақпаратты қорғау әдістері</a:t>
            </a:r>
            <a:endParaRPr lang="ru-RU" sz="3360" b="1"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30954" y="2314265"/>
            <a:ext cx="5014672" cy="1137377"/>
          </a:xfrm>
          <a:prstGeom prst="rect">
            <a:avLst/>
          </a:prstGeom>
        </p:spPr>
      </p:pic>
      <p:sp>
        <p:nvSpPr>
          <p:cNvPr id="2" name="TextBox 1"/>
          <p:cNvSpPr txBox="1"/>
          <p:nvPr/>
        </p:nvSpPr>
        <p:spPr>
          <a:xfrm>
            <a:off x="3916678" y="6171482"/>
            <a:ext cx="8702041" cy="1458861"/>
          </a:xfrm>
          <a:prstGeom prst="rect">
            <a:avLst/>
          </a:prstGeom>
          <a:noFill/>
        </p:spPr>
        <p:txBody>
          <a:bodyPr wrap="square" rtlCol="0">
            <a:spAutoFit/>
          </a:bodyPr>
          <a:lstStyle/>
          <a:p>
            <a:pPr algn="ctr"/>
            <a:r>
              <a:rPr lang="ru-RU" sz="2160" b="1" dirty="0">
                <a:solidFill>
                  <a:schemeClr val="bg1"/>
                </a:solidFill>
                <a:latin typeface="Times New Roman" panose="02020603050405020304" pitchFamily="18" charset="0"/>
                <a:cs typeface="Times New Roman" panose="02020603050405020304" pitchFamily="18" charset="0"/>
              </a:rPr>
              <a:t>Ержан </a:t>
            </a:r>
            <a:r>
              <a:rPr lang="ru-RU" sz="2160" b="1" dirty="0" err="1">
                <a:solidFill>
                  <a:schemeClr val="bg1"/>
                </a:solidFill>
                <a:latin typeface="Times New Roman" panose="02020603050405020304" pitchFamily="18" charset="0"/>
                <a:cs typeface="Times New Roman" panose="02020603050405020304" pitchFamily="18" charset="0"/>
              </a:rPr>
              <a:t>Асел</a:t>
            </a:r>
            <a:r>
              <a:rPr lang="ru-RU" sz="2160" b="1" dirty="0">
                <a:solidFill>
                  <a:schemeClr val="bg1"/>
                </a:solidFill>
                <a:latin typeface="Times New Roman" panose="02020603050405020304" pitchFamily="18" charset="0"/>
                <a:cs typeface="Times New Roman" panose="02020603050405020304" pitchFamily="18" charset="0"/>
              </a:rPr>
              <a:t> </a:t>
            </a:r>
            <a:r>
              <a:rPr lang="ru-RU" sz="2160" b="1" dirty="0" err="1">
                <a:solidFill>
                  <a:schemeClr val="bg1"/>
                </a:solidFill>
                <a:latin typeface="Times New Roman" panose="02020603050405020304" pitchFamily="18" charset="0"/>
                <a:cs typeface="Times New Roman" panose="02020603050405020304" pitchFamily="18" charset="0"/>
              </a:rPr>
              <a:t>Ануаркызы</a:t>
            </a:r>
            <a:r>
              <a:rPr lang="ru-RU" sz="2160" b="1" dirty="0">
                <a:solidFill>
                  <a:schemeClr val="bg1"/>
                </a:solidFill>
                <a:latin typeface="Times New Roman" panose="02020603050405020304" pitchFamily="18" charset="0"/>
                <a:cs typeface="Times New Roman" panose="02020603050405020304" pitchFamily="18" charset="0"/>
              </a:rPr>
              <a:t>,</a:t>
            </a:r>
            <a:r>
              <a:rPr lang="en-US" sz="2160" b="1" dirty="0">
                <a:solidFill>
                  <a:schemeClr val="bg1"/>
                </a:solidFill>
                <a:latin typeface="Times New Roman" panose="02020603050405020304" pitchFamily="18" charset="0"/>
                <a:cs typeface="Times New Roman" panose="02020603050405020304" pitchFamily="18" charset="0"/>
              </a:rPr>
              <a:t>Ph.D.</a:t>
            </a:r>
            <a:r>
              <a:rPr lang="ru-RU" sz="2160" b="1" dirty="0">
                <a:solidFill>
                  <a:schemeClr val="bg1"/>
                </a:solidFill>
                <a:latin typeface="Times New Roman" panose="02020603050405020304" pitchFamily="18" charset="0"/>
                <a:cs typeface="Times New Roman" panose="02020603050405020304" pitchFamily="18" charset="0"/>
              </a:rPr>
              <a:t>, </a:t>
            </a:r>
            <a:r>
              <a:rPr lang="ru-RU" sz="2160" b="1" dirty="0" err="1">
                <a:solidFill>
                  <a:schemeClr val="bg1"/>
                </a:solidFill>
                <a:latin typeface="Times New Roman" panose="02020603050405020304" pitchFamily="18" charset="0"/>
                <a:cs typeface="Times New Roman" panose="02020603050405020304" pitchFamily="18" charset="0"/>
              </a:rPr>
              <a:t>қауымдастырылған</a:t>
            </a:r>
            <a:r>
              <a:rPr lang="ru-RU" sz="2160" b="1" dirty="0">
                <a:solidFill>
                  <a:schemeClr val="bg1"/>
                </a:solidFill>
                <a:latin typeface="Times New Roman" panose="02020603050405020304" pitchFamily="18" charset="0"/>
                <a:cs typeface="Times New Roman" panose="02020603050405020304" pitchFamily="18" charset="0"/>
              </a:rPr>
              <a:t> профессор</a:t>
            </a:r>
            <a:br>
              <a:rPr lang="en-US" sz="2160" b="1" dirty="0">
                <a:latin typeface="Times New Roman" panose="02020603050405020304" pitchFamily="18" charset="0"/>
                <a:cs typeface="Times New Roman" panose="02020603050405020304" pitchFamily="18" charset="0"/>
              </a:rPr>
            </a:br>
            <a:br>
              <a:rPr lang="ru-RU" sz="2160" b="1" dirty="0">
                <a:latin typeface="Times New Roman" panose="02020603050405020304" pitchFamily="18" charset="0"/>
                <a:cs typeface="Times New Roman" panose="02020603050405020304" pitchFamily="18" charset="0"/>
              </a:rPr>
            </a:br>
            <a:r>
              <a:rPr lang="en-US" sz="2400" b="1" dirty="0" err="1"/>
              <a:t>Assel.yerzhan@satbayev.university</a:t>
            </a:r>
            <a:br>
              <a:rPr lang="en-US" sz="2160" b="1" dirty="0">
                <a:latin typeface="Times New Roman" panose="02020603050405020304" pitchFamily="18" charset="0"/>
                <a:cs typeface="Times New Roman" panose="02020603050405020304" pitchFamily="18" charset="0"/>
              </a:rPr>
            </a:br>
            <a:endParaRPr lang="ru-RU" sz="216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7840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3779877"/>
            <a:ext cx="7556421" cy="2480310"/>
          </a:xfrm>
          <a:prstGeom prst="rect">
            <a:avLst/>
          </a:prstGeom>
          <a:noFill/>
          <a:ln/>
        </p:spPr>
        <p:txBody>
          <a:bodyPr wrap="square" lIns="0" tIns="0" rIns="0" bIns="0" rtlCol="0" anchor="t"/>
          <a:lstStyle/>
          <a:p>
            <a:pPr marL="0" indent="0" algn="ctr">
              <a:lnSpc>
                <a:spcPts val="4850"/>
              </a:lnSpc>
              <a:buNone/>
            </a:pPr>
            <a:r>
              <a:rPr lang="en-US" sz="3900" b="1" dirty="0">
                <a:solidFill>
                  <a:srgbClr val="333F70"/>
                </a:solidFill>
                <a:latin typeface="Times New Roman" panose="02020603050405020304" pitchFamily="18" charset="0"/>
                <a:ea typeface="Unbounded Bold" pitchFamily="34" charset="-122"/>
                <a:cs typeface="Times New Roman" panose="02020603050405020304" pitchFamily="18" charset="0"/>
              </a:rPr>
              <a:t>Ақпаратты қорғаудағы техникалық және бағдарламалық кешендер</a:t>
            </a:r>
            <a:endParaRPr lang="en-US" sz="39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5" name="Text 2"/>
          <p:cNvSpPr/>
          <p:nvPr/>
        </p:nvSpPr>
        <p:spPr>
          <a:xfrm>
            <a:off x="793790" y="2257068"/>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маңызы</a:t>
            </a:r>
            <a:endParaRPr lang="en-US" sz="3900" dirty="0"/>
          </a:p>
        </p:txBody>
      </p:sp>
      <p:sp>
        <p:nvSpPr>
          <p:cNvPr id="6" name="Shape 3"/>
          <p:cNvSpPr/>
          <p:nvPr/>
        </p:nvSpPr>
        <p:spPr>
          <a:xfrm>
            <a:off x="793790" y="3794879"/>
            <a:ext cx="7556421" cy="2587466"/>
          </a:xfrm>
          <a:prstGeom prst="roundRect">
            <a:avLst>
              <a:gd name="adj" fmla="val 3222"/>
            </a:avLst>
          </a:prstGeom>
          <a:solidFill>
            <a:srgbClr val="D6F5EE"/>
          </a:solidFill>
          <a:ln w="7620">
            <a:solidFill>
              <a:srgbClr val="BCDBD4"/>
            </a:solidFill>
            <a:prstDash val="solid"/>
          </a:ln>
        </p:spPr>
        <p:txBody>
          <a:bodyPr/>
          <a:lstStyle/>
          <a:p>
            <a:endParaRPr lang="ru-RU"/>
          </a:p>
        </p:txBody>
      </p:sp>
      <p:sp>
        <p:nvSpPr>
          <p:cNvPr id="7" name="Shape 4"/>
          <p:cNvSpPr/>
          <p:nvPr/>
        </p:nvSpPr>
        <p:spPr>
          <a:xfrm>
            <a:off x="999768" y="4000857"/>
            <a:ext cx="595313" cy="595313"/>
          </a:xfrm>
          <a:prstGeom prst="roundRect">
            <a:avLst>
              <a:gd name="adj" fmla="val 15358451"/>
            </a:avLst>
          </a:prstGeom>
          <a:solidFill>
            <a:srgbClr val="26A688"/>
          </a:solidFill>
          <a:ln/>
        </p:spPr>
        <p:txBody>
          <a:bodyPr/>
          <a:lstStyle/>
          <a:p>
            <a:endParaRPr lang="ru-RU"/>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63479" y="4164449"/>
            <a:ext cx="267891" cy="267891"/>
          </a:xfrm>
          <a:prstGeom prst="rect">
            <a:avLst/>
          </a:prstGeom>
        </p:spPr>
      </p:pic>
      <p:sp>
        <p:nvSpPr>
          <p:cNvPr id="9" name="Text 5"/>
          <p:cNvSpPr/>
          <p:nvPr/>
        </p:nvSpPr>
        <p:spPr>
          <a:xfrm>
            <a:off x="999768" y="4794528"/>
            <a:ext cx="383726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Ақпарат – құнды ресурс</a:t>
            </a:r>
            <a:endParaRPr lang="en-US" sz="1950" dirty="0"/>
          </a:p>
        </p:txBody>
      </p:sp>
      <p:sp>
        <p:nvSpPr>
          <p:cNvPr id="10" name="Text 6"/>
          <p:cNvSpPr/>
          <p:nvPr/>
        </p:nvSpPr>
        <p:spPr>
          <a:xfrm>
            <a:off x="999768" y="5223748"/>
            <a:ext cx="7144464"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Заманауи цифрлық экономикада ақпарат ең құнды стратегиялық активке айналды. Жеке деректерден бизнес-процестерге дейін барлық деректер тиісті қорғауды қажет етеді.</a:t>
            </a:r>
            <a:endParaRPr lang="en-US" sz="1550" dirty="0"/>
          </a:p>
        </p:txBody>
      </p:sp>
      <p:sp>
        <p:nvSpPr>
          <p:cNvPr id="11" name="Shape 7"/>
          <p:cNvSpPr/>
          <p:nvPr/>
        </p:nvSpPr>
        <p:spPr>
          <a:xfrm>
            <a:off x="793790" y="6580703"/>
            <a:ext cx="7556421" cy="2587466"/>
          </a:xfrm>
          <a:prstGeom prst="roundRect">
            <a:avLst>
              <a:gd name="adj" fmla="val 3222"/>
            </a:avLst>
          </a:prstGeom>
          <a:solidFill>
            <a:srgbClr val="D6F5EE"/>
          </a:solidFill>
          <a:ln w="7620">
            <a:solidFill>
              <a:srgbClr val="BCDBD4"/>
            </a:solidFill>
            <a:prstDash val="solid"/>
          </a:ln>
        </p:spPr>
        <p:txBody>
          <a:bodyPr/>
          <a:lstStyle/>
          <a:p>
            <a:endParaRPr lang="ru-RU"/>
          </a:p>
        </p:txBody>
      </p:sp>
      <p:sp>
        <p:nvSpPr>
          <p:cNvPr id="12" name="Shape 8"/>
          <p:cNvSpPr/>
          <p:nvPr/>
        </p:nvSpPr>
        <p:spPr>
          <a:xfrm>
            <a:off x="999768" y="6786682"/>
            <a:ext cx="595313" cy="595313"/>
          </a:xfrm>
          <a:prstGeom prst="roundRect">
            <a:avLst>
              <a:gd name="adj" fmla="val 15358451"/>
            </a:avLst>
          </a:prstGeom>
          <a:solidFill>
            <a:srgbClr val="26A688"/>
          </a:solidFill>
          <a:ln/>
        </p:spPr>
        <p:txBody>
          <a:bodyPr/>
          <a:lstStyle/>
          <a:p>
            <a:endParaRPr lang="ru-RU"/>
          </a:p>
        </p:txBody>
      </p:sp>
      <p:pic>
        <p:nvPicPr>
          <p:cNvPr id="1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63479" y="6950273"/>
            <a:ext cx="267891" cy="267891"/>
          </a:xfrm>
          <a:prstGeom prst="rect">
            <a:avLst/>
          </a:prstGeom>
        </p:spPr>
      </p:pic>
      <p:sp>
        <p:nvSpPr>
          <p:cNvPr id="14" name="Text 9"/>
          <p:cNvSpPr/>
          <p:nvPr/>
        </p:nvSpPr>
        <p:spPr>
          <a:xfrm>
            <a:off x="999768" y="7580352"/>
            <a:ext cx="293774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Кешенді қорғаныс</a:t>
            </a:r>
            <a:endParaRPr lang="en-US" sz="1950" dirty="0"/>
          </a:p>
        </p:txBody>
      </p:sp>
      <p:sp>
        <p:nvSpPr>
          <p:cNvPr id="15" name="Text 10"/>
          <p:cNvSpPr/>
          <p:nvPr/>
        </p:nvSpPr>
        <p:spPr>
          <a:xfrm>
            <a:off x="999768" y="8009573"/>
            <a:ext cx="7144464"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Қорғаудың техникалық және бағдарламалық кешендері – ақпараттық қауіпсіздіктің негізі. Олар көп деңгейлі қорғанысты қамтамасыз етіп, киберқауіптерден сенімді қалқан болады.</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5" name="Text 2"/>
          <p:cNvSpPr/>
          <p:nvPr/>
        </p:nvSpPr>
        <p:spPr>
          <a:xfrm>
            <a:off x="793790" y="3010257"/>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Қазақстандағы ұлттық деңгей</a:t>
            </a:r>
            <a:endParaRPr lang="en-US" sz="3900" dirty="0"/>
          </a:p>
        </p:txBody>
      </p:sp>
      <p:sp>
        <p:nvSpPr>
          <p:cNvPr id="6" name="Text 3"/>
          <p:cNvSpPr/>
          <p:nvPr/>
        </p:nvSpPr>
        <p:spPr>
          <a:xfrm>
            <a:off x="793790" y="4746427"/>
            <a:ext cx="447139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АҚҰҮО – негізгі координатор</a:t>
            </a:r>
            <a:endParaRPr lang="en-US" sz="1950" dirty="0"/>
          </a:p>
        </p:txBody>
      </p:sp>
      <p:sp>
        <p:nvSpPr>
          <p:cNvPr id="7" name="Text 4"/>
          <p:cNvSpPr/>
          <p:nvPr/>
        </p:nvSpPr>
        <p:spPr>
          <a:xfrm>
            <a:off x="793790" y="5254943"/>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2018 жылы құрылған Ақпараттық қауіпсіздіктің ұлттық үйлестіру орталығы (АҚҰҮО) елдегі киберқауіпсіздік саласындағы орталық координациялық орган болып табылады.</a:t>
            </a:r>
            <a:endParaRPr lang="en-US" sz="1550" dirty="0"/>
          </a:p>
        </p:txBody>
      </p:sp>
      <p:sp>
        <p:nvSpPr>
          <p:cNvPr id="8" name="Text 5"/>
          <p:cNvSpPr/>
          <p:nvPr/>
        </p:nvSpPr>
        <p:spPr>
          <a:xfrm>
            <a:off x="793790" y="6386155"/>
            <a:ext cx="7632025"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Орталық келесі негізгі функцияларды атқарады:</a:t>
            </a:r>
            <a:endParaRPr lang="en-US" sz="1550" dirty="0"/>
          </a:p>
        </p:txBody>
      </p:sp>
      <p:sp>
        <p:nvSpPr>
          <p:cNvPr id="9" name="Text 6"/>
          <p:cNvSpPr/>
          <p:nvPr/>
        </p:nvSpPr>
        <p:spPr>
          <a:xfrm>
            <a:off x="793790" y="6882289"/>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ҚР киберкеңістігін қорғауды үйлестіру</a:t>
            </a:r>
            <a:endParaRPr lang="en-US" sz="1550" dirty="0"/>
          </a:p>
        </p:txBody>
      </p:sp>
      <p:sp>
        <p:nvSpPr>
          <p:cNvPr id="10" name="Text 7"/>
          <p:cNvSpPr/>
          <p:nvPr/>
        </p:nvSpPr>
        <p:spPr>
          <a:xfrm>
            <a:off x="793790" y="7269242"/>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Халықаралық ынтымақтастықты дамыту</a:t>
            </a:r>
            <a:endParaRPr lang="en-US" sz="1550" dirty="0"/>
          </a:p>
        </p:txBody>
      </p:sp>
      <p:sp>
        <p:nvSpPr>
          <p:cNvPr id="11" name="Text 8"/>
          <p:cNvSpPr/>
          <p:nvPr/>
        </p:nvSpPr>
        <p:spPr>
          <a:xfrm>
            <a:off x="793790" y="7656195"/>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Киберқауіптерді мониторингілеу</a:t>
            </a:r>
            <a:endParaRPr lang="en-US" sz="1550" dirty="0"/>
          </a:p>
        </p:txBody>
      </p:sp>
      <p:sp>
        <p:nvSpPr>
          <p:cNvPr id="12" name="Text 9"/>
          <p:cNvSpPr/>
          <p:nvPr/>
        </p:nvSpPr>
        <p:spPr>
          <a:xfrm>
            <a:off x="793790" y="8043148"/>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Инциденттерге жедел жауап беру</a:t>
            </a:r>
            <a:endParaRPr lang="en-US" sz="1550" dirty="0"/>
          </a:p>
        </p:txBody>
      </p:sp>
      <p:sp>
        <p:nvSpPr>
          <p:cNvPr id="13" name="Shape 10"/>
          <p:cNvSpPr/>
          <p:nvPr/>
        </p:nvSpPr>
        <p:spPr>
          <a:xfrm>
            <a:off x="8917543" y="4771311"/>
            <a:ext cx="4926568" cy="1795820"/>
          </a:xfrm>
          <a:prstGeom prst="roundRect">
            <a:avLst>
              <a:gd name="adj" fmla="val 4642"/>
            </a:avLst>
          </a:prstGeom>
          <a:solidFill>
            <a:srgbClr val="C1F1E5"/>
          </a:solidFill>
          <a:ln/>
        </p:spPr>
        <p:txBody>
          <a:bodyPr/>
          <a:lstStyle/>
          <a:p>
            <a:endParaRPr lang="ru-RU"/>
          </a:p>
        </p:txBody>
      </p:sp>
      <p:pic>
        <p:nvPicPr>
          <p:cNvPr id="14" name="Image 1" descr="preencoded.png"/>
          <p:cNvPicPr>
            <a:picLocks noChangeAspect="1"/>
          </p:cNvPicPr>
          <p:nvPr/>
        </p:nvPicPr>
        <p:blipFill>
          <a:blip r:embed="rId3"/>
          <a:stretch>
            <a:fillRect/>
          </a:stretch>
        </p:blipFill>
        <p:spPr>
          <a:xfrm>
            <a:off x="9115901" y="5074206"/>
            <a:ext cx="248007" cy="198358"/>
          </a:xfrm>
          <a:prstGeom prst="rect">
            <a:avLst/>
          </a:prstGeom>
        </p:spPr>
      </p:pic>
      <p:sp>
        <p:nvSpPr>
          <p:cNvPr id="15" name="Text 11"/>
          <p:cNvSpPr/>
          <p:nvPr/>
        </p:nvSpPr>
        <p:spPr>
          <a:xfrm>
            <a:off x="9562267" y="5019199"/>
            <a:ext cx="4083487" cy="1270159"/>
          </a:xfrm>
          <a:prstGeom prst="rect">
            <a:avLst/>
          </a:prstGeom>
          <a:noFill/>
          <a:ln/>
        </p:spPr>
        <p:txBody>
          <a:bodyPr wrap="square" lIns="0" tIns="0" rIns="0" bIns="0" rtlCol="0" anchor="t"/>
          <a:lstStyle/>
          <a:p>
            <a:pPr marL="0" indent="0" algn="l">
              <a:lnSpc>
                <a:spcPts val="2500"/>
              </a:lnSpc>
              <a:buNone/>
            </a:pPr>
            <a:r>
              <a:rPr lang="en-US" sz="1550" b="1" dirty="0">
                <a:solidFill>
                  <a:srgbClr val="000000"/>
                </a:solidFill>
                <a:latin typeface="Open Sans" pitchFamily="34" charset="0"/>
                <a:ea typeface="Open Sans" pitchFamily="34" charset="-122"/>
                <a:cs typeface="Open Sans" pitchFamily="34" charset="-120"/>
              </a:rPr>
              <a:t>2018</a:t>
            </a:r>
            <a:r>
              <a:rPr lang="en-US" sz="1550" dirty="0">
                <a:solidFill>
                  <a:srgbClr val="000000"/>
                </a:solidFill>
                <a:latin typeface="Open Sans" pitchFamily="34" charset="0"/>
                <a:ea typeface="Open Sans" pitchFamily="34" charset="-122"/>
                <a:cs typeface="Open Sans" pitchFamily="34" charset="-120"/>
              </a:rPr>
              <a:t> жылдан бастап АҚҰҮО Қазақстанның киберқауіпсіздігін қамтамасыз етудің ұлттық жүйесін құруда жетекші рөл атқарады.</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3958233"/>
            <a:ext cx="7556421" cy="1488400"/>
          </a:xfrm>
          <a:prstGeom prst="rect">
            <a:avLst/>
          </a:prstGeom>
          <a:noFill/>
          <a:ln/>
        </p:spPr>
        <p:txBody>
          <a:bodyPr wrap="squar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Қазақстанның киберқауіпсіздік инфрақұрылымы</a:t>
            </a:r>
            <a:endParaRPr lang="en-US" sz="3100" dirty="0"/>
          </a:p>
        </p:txBody>
      </p:sp>
      <p:sp>
        <p:nvSpPr>
          <p:cNvPr id="4" name="Text 1"/>
          <p:cNvSpPr/>
          <p:nvPr/>
        </p:nvSpPr>
        <p:spPr>
          <a:xfrm>
            <a:off x="793790" y="5744289"/>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Ұлттық киберқауіпсіздік инфрақұрылымы мемлекеттік органдар, жеке сектор және халықаралық ұйымдардың тығыз өзара іс-қимылын қамтиды. Орталық координациялық орталықтар, аймақтық бөлімшелер және арнайы жауап беру топтары бірыңғай қорғаныс желісін құрайды.</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1956197"/>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қауіпсіздіктің негізгі қағидаттары</a:t>
            </a:r>
            <a:endParaRPr lang="en-US" sz="3900" dirty="0"/>
          </a:p>
        </p:txBody>
      </p:sp>
      <p:sp>
        <p:nvSpPr>
          <p:cNvPr id="3" name="Text 1"/>
          <p:cNvSpPr/>
          <p:nvPr/>
        </p:nvSpPr>
        <p:spPr>
          <a:xfrm>
            <a:off x="2154912" y="5025985"/>
            <a:ext cx="2480905"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Құпиялылық</a:t>
            </a:r>
            <a:endParaRPr lang="en-US" sz="1950" dirty="0"/>
          </a:p>
        </p:txBody>
      </p:sp>
      <p:sp>
        <p:nvSpPr>
          <p:cNvPr id="4" name="Text 2"/>
          <p:cNvSpPr/>
          <p:nvPr/>
        </p:nvSpPr>
        <p:spPr>
          <a:xfrm>
            <a:off x="793790" y="5455206"/>
            <a:ext cx="3842028" cy="127015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 рұқсат етілмеген қол жеткізуден қорғау. Деректерге тек авторизацияланған пайдаланушылар ғана қол жеткізе алады.</a:t>
            </a:r>
            <a:endParaRPr lang="en-US" sz="1550" dirty="0"/>
          </a:p>
        </p:txBody>
      </p:sp>
      <p:pic>
        <p:nvPicPr>
          <p:cNvPr id="5" name="Image 0" descr="preencoded.png"/>
          <p:cNvPicPr>
            <a:picLocks noChangeAspect="1"/>
          </p:cNvPicPr>
          <p:nvPr/>
        </p:nvPicPr>
        <p:blipFill>
          <a:blip r:embed="rId3"/>
          <a:stretch>
            <a:fillRect/>
          </a:stretch>
        </p:blipFill>
        <p:spPr>
          <a:xfrm>
            <a:off x="5032653" y="3593187"/>
            <a:ext cx="4564975" cy="4564975"/>
          </a:xfrm>
          <a:prstGeom prst="rect">
            <a:avLst/>
          </a:prstGeom>
        </p:spPr>
      </p:pic>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68851" y="5727085"/>
            <a:ext cx="296942" cy="296942"/>
          </a:xfrm>
          <a:prstGeom prst="rect">
            <a:avLst/>
          </a:prstGeom>
        </p:spPr>
      </p:pic>
      <p:sp>
        <p:nvSpPr>
          <p:cNvPr id="7" name="Text 3"/>
          <p:cNvSpPr/>
          <p:nvPr/>
        </p:nvSpPr>
        <p:spPr>
          <a:xfrm>
            <a:off x="9895284" y="3889653"/>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Бүтіндік</a:t>
            </a:r>
            <a:endParaRPr lang="en-US" sz="1950" dirty="0"/>
          </a:p>
        </p:txBody>
      </p:sp>
      <p:sp>
        <p:nvSpPr>
          <p:cNvPr id="8" name="Text 4"/>
          <p:cNvSpPr/>
          <p:nvPr/>
        </p:nvSpPr>
        <p:spPr>
          <a:xfrm>
            <a:off x="9895284" y="4318873"/>
            <a:ext cx="3941326"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Ақпараттың дұрыстығы мен толықтығын қамтамасыз ету. Деректердің рұқсатсыз өзгеруін болдырмау.</a:t>
            </a:r>
            <a:endParaRPr lang="en-US" sz="1550" dirty="0"/>
          </a:p>
        </p:txBody>
      </p:sp>
      <p:pic>
        <p:nvPicPr>
          <p:cNvPr id="9" name="Image 2" descr="preencoded.png"/>
          <p:cNvPicPr>
            <a:picLocks noChangeAspect="1"/>
          </p:cNvPicPr>
          <p:nvPr/>
        </p:nvPicPr>
        <p:blipFill>
          <a:blip r:embed="rId5"/>
          <a:stretch>
            <a:fillRect/>
          </a:stretch>
        </p:blipFill>
        <p:spPr>
          <a:xfrm>
            <a:off x="5032653" y="3593187"/>
            <a:ext cx="4564975" cy="4564975"/>
          </a:xfrm>
          <a:prstGeom prst="rect">
            <a:avLst/>
          </a:prstGeom>
        </p:spPr>
      </p:pic>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965460" y="4343460"/>
            <a:ext cx="296942" cy="296942"/>
          </a:xfrm>
          <a:prstGeom prst="rect">
            <a:avLst/>
          </a:prstGeom>
        </p:spPr>
      </p:pic>
      <p:sp>
        <p:nvSpPr>
          <p:cNvPr id="11" name="Text 5"/>
          <p:cNvSpPr/>
          <p:nvPr/>
        </p:nvSpPr>
        <p:spPr>
          <a:xfrm>
            <a:off x="9895284" y="6479738"/>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Қолжетімділік</a:t>
            </a:r>
            <a:endParaRPr lang="en-US" sz="1950" dirty="0"/>
          </a:p>
        </p:txBody>
      </p:sp>
      <p:sp>
        <p:nvSpPr>
          <p:cNvPr id="12" name="Text 6"/>
          <p:cNvSpPr/>
          <p:nvPr/>
        </p:nvSpPr>
        <p:spPr>
          <a:xfrm>
            <a:off x="9895284" y="6908959"/>
            <a:ext cx="394132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Рұқсат етілген пайдаланушыларға қажетті уақытта ақпаратқа қол жеткізуді қамтамасыз ету.</a:t>
            </a:r>
            <a:endParaRPr lang="en-US" sz="1550" dirty="0"/>
          </a:p>
        </p:txBody>
      </p:sp>
      <p:pic>
        <p:nvPicPr>
          <p:cNvPr id="13" name="Image 4" descr="preencoded.png"/>
          <p:cNvPicPr>
            <a:picLocks noChangeAspect="1"/>
          </p:cNvPicPr>
          <p:nvPr/>
        </p:nvPicPr>
        <p:blipFill>
          <a:blip r:embed="rId7"/>
          <a:stretch>
            <a:fillRect/>
          </a:stretch>
        </p:blipFill>
        <p:spPr>
          <a:xfrm>
            <a:off x="5032653" y="3593187"/>
            <a:ext cx="4564975" cy="4564975"/>
          </a:xfrm>
          <a:prstGeom prst="rect">
            <a:avLst/>
          </a:prstGeom>
        </p:spPr>
      </p:pic>
      <p:pic>
        <p:nvPicPr>
          <p:cNvPr id="1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965460" y="7110710"/>
            <a:ext cx="296942" cy="296942"/>
          </a:xfrm>
          <a:prstGeom prst="rect">
            <a:avLst/>
          </a:prstGeom>
        </p:spPr>
      </p:pic>
      <p:sp>
        <p:nvSpPr>
          <p:cNvPr id="15" name="Text 7"/>
          <p:cNvSpPr/>
          <p:nvPr/>
        </p:nvSpPr>
        <p:spPr>
          <a:xfrm>
            <a:off x="793790" y="8381405"/>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Сонымен қатар, заңнамалық талаптарды сақтау және үздік халықаралық тәжірибелерді қолдану ақпараттық қауіпсіздік жүйесінің тиімділігін арттырады.</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3" name="Text 0"/>
          <p:cNvSpPr/>
          <p:nvPr/>
        </p:nvSpPr>
        <p:spPr>
          <a:xfrm>
            <a:off x="793790" y="4171831"/>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қорғау кешендерінің құрылымы</a:t>
            </a:r>
            <a:endParaRPr lang="en-US" sz="3900" dirty="0"/>
          </a:p>
        </p:txBody>
      </p:sp>
      <p:pic>
        <p:nvPicPr>
          <p:cNvPr id="4" name="Image 1" descr="preencoded.png"/>
          <p:cNvPicPr>
            <a:picLocks noChangeAspect="1"/>
          </p:cNvPicPr>
          <p:nvPr/>
        </p:nvPicPr>
        <p:blipFill>
          <a:blip r:embed="rId4"/>
          <a:stretch>
            <a:fillRect/>
          </a:stretch>
        </p:blipFill>
        <p:spPr>
          <a:xfrm>
            <a:off x="793790" y="5709642"/>
            <a:ext cx="992267" cy="1190744"/>
          </a:xfrm>
          <a:prstGeom prst="rect">
            <a:avLst/>
          </a:prstGeom>
        </p:spPr>
      </p:pic>
      <p:sp>
        <p:nvSpPr>
          <p:cNvPr id="5" name="Text 1"/>
          <p:cNvSpPr/>
          <p:nvPr/>
        </p:nvSpPr>
        <p:spPr>
          <a:xfrm>
            <a:off x="1984415" y="5908000"/>
            <a:ext cx="358949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Аппараттық құралдар</a:t>
            </a:r>
            <a:endParaRPr lang="en-US" sz="1950" dirty="0"/>
          </a:p>
        </p:txBody>
      </p:sp>
      <p:sp>
        <p:nvSpPr>
          <p:cNvPr id="6" name="Text 2"/>
          <p:cNvSpPr/>
          <p:nvPr/>
        </p:nvSpPr>
        <p:spPr>
          <a:xfrm>
            <a:off x="1984415" y="6337221"/>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Желілік құрылғылар, қауіпсіздік шлюздері, шифрлау модульдері және басқа техникалық компоненттер.</a:t>
            </a:r>
            <a:endParaRPr lang="en-US" sz="1550" dirty="0"/>
          </a:p>
        </p:txBody>
      </p:sp>
      <p:pic>
        <p:nvPicPr>
          <p:cNvPr id="7" name="Image 2" descr="preencoded.png"/>
          <p:cNvPicPr>
            <a:picLocks noChangeAspect="1"/>
          </p:cNvPicPr>
          <p:nvPr/>
        </p:nvPicPr>
        <p:blipFill>
          <a:blip r:embed="rId5"/>
          <a:stretch>
            <a:fillRect/>
          </a:stretch>
        </p:blipFill>
        <p:spPr>
          <a:xfrm>
            <a:off x="793790" y="6900386"/>
            <a:ext cx="992267" cy="1190744"/>
          </a:xfrm>
          <a:prstGeom prst="rect">
            <a:avLst/>
          </a:prstGeom>
        </p:spPr>
      </p:pic>
      <p:sp>
        <p:nvSpPr>
          <p:cNvPr id="8" name="Text 3"/>
          <p:cNvSpPr/>
          <p:nvPr/>
        </p:nvSpPr>
        <p:spPr>
          <a:xfrm>
            <a:off x="1984415" y="7098744"/>
            <a:ext cx="536198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Бағдарламалық қамтамасыз ету</a:t>
            </a:r>
            <a:endParaRPr lang="en-US" sz="1950" dirty="0"/>
          </a:p>
        </p:txBody>
      </p:sp>
      <p:sp>
        <p:nvSpPr>
          <p:cNvPr id="9" name="Text 4"/>
          <p:cNvSpPr/>
          <p:nvPr/>
        </p:nvSpPr>
        <p:spPr>
          <a:xfrm>
            <a:off x="1984415" y="7527965"/>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Антивирустық жүйелер, файрволлдар, шифрлау бағдарламалары және мониторинг құралдары.</a:t>
            </a:r>
            <a:endParaRPr lang="en-US" sz="1550" dirty="0"/>
          </a:p>
        </p:txBody>
      </p:sp>
      <p:pic>
        <p:nvPicPr>
          <p:cNvPr id="10" name="Image 3" descr="preencoded.png"/>
          <p:cNvPicPr>
            <a:picLocks noChangeAspect="1"/>
          </p:cNvPicPr>
          <p:nvPr/>
        </p:nvPicPr>
        <p:blipFill>
          <a:blip r:embed="rId6"/>
          <a:stretch>
            <a:fillRect/>
          </a:stretch>
        </p:blipFill>
        <p:spPr>
          <a:xfrm>
            <a:off x="793790" y="8091130"/>
            <a:ext cx="992267" cy="1190744"/>
          </a:xfrm>
          <a:prstGeom prst="rect">
            <a:avLst/>
          </a:prstGeom>
        </p:spPr>
      </p:pic>
      <p:sp>
        <p:nvSpPr>
          <p:cNvPr id="11" name="Text 5"/>
          <p:cNvSpPr/>
          <p:nvPr/>
        </p:nvSpPr>
        <p:spPr>
          <a:xfrm>
            <a:off x="1984415" y="8289488"/>
            <a:ext cx="5000149"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Ұйымдастырушылық шаралар</a:t>
            </a:r>
            <a:endParaRPr lang="en-US" sz="1950" dirty="0"/>
          </a:p>
        </p:txBody>
      </p:sp>
      <p:sp>
        <p:nvSpPr>
          <p:cNvPr id="12" name="Text 6"/>
          <p:cNvSpPr/>
          <p:nvPr/>
        </p:nvSpPr>
        <p:spPr>
          <a:xfrm>
            <a:off x="1984415" y="8718709"/>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Саясаттар, процедуралар, қызметкерлерді оқыту және қауіпсіздік мәдениетін қалыптастыру.</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4" name="Text 2"/>
          <p:cNvSpPr/>
          <p:nvPr/>
        </p:nvSpPr>
        <p:spPr>
          <a:xfrm>
            <a:off x="793790" y="3713917"/>
            <a:ext cx="7180778"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Аппараттық құралдар</a:t>
            </a:r>
            <a:endParaRPr lang="en-US" sz="3900" dirty="0"/>
          </a:p>
        </p:txBody>
      </p:sp>
      <p:sp>
        <p:nvSpPr>
          <p:cNvPr id="5" name="Shape 3"/>
          <p:cNvSpPr/>
          <p:nvPr/>
        </p:nvSpPr>
        <p:spPr>
          <a:xfrm>
            <a:off x="793790" y="4631650"/>
            <a:ext cx="4215289" cy="3079671"/>
          </a:xfrm>
          <a:prstGeom prst="roundRect">
            <a:avLst>
              <a:gd name="adj" fmla="val 3563"/>
            </a:avLst>
          </a:prstGeom>
          <a:solidFill>
            <a:srgbClr val="FFFFFF"/>
          </a:solidFill>
          <a:ln w="22860">
            <a:solidFill>
              <a:srgbClr val="BCDBD4"/>
            </a:solidFill>
            <a:prstDash val="solid"/>
          </a:ln>
        </p:spPr>
        <p:txBody>
          <a:bodyPr/>
          <a:lstStyle/>
          <a:p>
            <a:endParaRPr lang="ru-RU"/>
          </a:p>
        </p:txBody>
      </p:sp>
      <p:sp>
        <p:nvSpPr>
          <p:cNvPr id="6" name="Shape 4"/>
          <p:cNvSpPr/>
          <p:nvPr/>
        </p:nvSpPr>
        <p:spPr>
          <a:xfrm>
            <a:off x="770930" y="4631650"/>
            <a:ext cx="91440" cy="3079671"/>
          </a:xfrm>
          <a:prstGeom prst="roundRect">
            <a:avLst>
              <a:gd name="adj" fmla="val 91163"/>
            </a:avLst>
          </a:prstGeom>
          <a:solidFill>
            <a:srgbClr val="26A688"/>
          </a:solidFill>
          <a:ln/>
        </p:spPr>
        <p:txBody>
          <a:bodyPr/>
          <a:lstStyle/>
          <a:p>
            <a:endParaRPr lang="ru-RU"/>
          </a:p>
        </p:txBody>
      </p:sp>
      <p:sp>
        <p:nvSpPr>
          <p:cNvPr id="7" name="Text 5"/>
          <p:cNvSpPr/>
          <p:nvPr/>
        </p:nvSpPr>
        <p:spPr>
          <a:xfrm>
            <a:off x="1083588" y="4852868"/>
            <a:ext cx="3704273"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Қауіпсіздік шлюздері (Firewall)</a:t>
            </a:r>
            <a:endParaRPr lang="en-US" sz="1950" dirty="0"/>
          </a:p>
        </p:txBody>
      </p:sp>
      <p:sp>
        <p:nvSpPr>
          <p:cNvPr id="8" name="Text 6"/>
          <p:cNvSpPr/>
          <p:nvPr/>
        </p:nvSpPr>
        <p:spPr>
          <a:xfrm>
            <a:off x="1083588" y="5592247"/>
            <a:ext cx="3704273"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Желілік трафикті бақылайды және сүзеді. Ішкі желі мен сыртқы әлем арасындағы шекара күзетшісі ретінде әрекет етеді, қауіпті байланыстарды блоктайды.</a:t>
            </a:r>
            <a:endParaRPr lang="en-US" sz="1550" dirty="0"/>
          </a:p>
        </p:txBody>
      </p:sp>
      <p:sp>
        <p:nvSpPr>
          <p:cNvPr id="9" name="Shape 7"/>
          <p:cNvSpPr/>
          <p:nvPr/>
        </p:nvSpPr>
        <p:spPr>
          <a:xfrm>
            <a:off x="5207437" y="4631650"/>
            <a:ext cx="4215408" cy="3079671"/>
          </a:xfrm>
          <a:prstGeom prst="roundRect">
            <a:avLst>
              <a:gd name="adj" fmla="val 3563"/>
            </a:avLst>
          </a:prstGeom>
          <a:solidFill>
            <a:srgbClr val="FFFFFF"/>
          </a:solidFill>
          <a:ln w="22860">
            <a:solidFill>
              <a:srgbClr val="BCDBD4"/>
            </a:solidFill>
            <a:prstDash val="solid"/>
          </a:ln>
        </p:spPr>
        <p:txBody>
          <a:bodyPr/>
          <a:lstStyle/>
          <a:p>
            <a:endParaRPr lang="ru-RU"/>
          </a:p>
        </p:txBody>
      </p:sp>
      <p:sp>
        <p:nvSpPr>
          <p:cNvPr id="10" name="Shape 8"/>
          <p:cNvSpPr/>
          <p:nvPr/>
        </p:nvSpPr>
        <p:spPr>
          <a:xfrm>
            <a:off x="5184577" y="4631650"/>
            <a:ext cx="91440" cy="3079671"/>
          </a:xfrm>
          <a:prstGeom prst="roundRect">
            <a:avLst>
              <a:gd name="adj" fmla="val 91163"/>
            </a:avLst>
          </a:prstGeom>
          <a:solidFill>
            <a:srgbClr val="26A688"/>
          </a:solidFill>
          <a:ln/>
        </p:spPr>
        <p:txBody>
          <a:bodyPr/>
          <a:lstStyle/>
          <a:p>
            <a:endParaRPr lang="ru-RU"/>
          </a:p>
        </p:txBody>
      </p:sp>
      <p:sp>
        <p:nvSpPr>
          <p:cNvPr id="11" name="Text 9"/>
          <p:cNvSpPr/>
          <p:nvPr/>
        </p:nvSpPr>
        <p:spPr>
          <a:xfrm>
            <a:off x="5497235" y="4852868"/>
            <a:ext cx="3704392" cy="930473"/>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Антивирус және антишпиондық жүйелер</a:t>
            </a:r>
            <a:endParaRPr lang="en-US" sz="1950" dirty="0"/>
          </a:p>
        </p:txBody>
      </p:sp>
      <p:sp>
        <p:nvSpPr>
          <p:cNvPr id="12" name="Text 10"/>
          <p:cNvSpPr/>
          <p:nvPr/>
        </p:nvSpPr>
        <p:spPr>
          <a:xfrm>
            <a:off x="5497235" y="5902404"/>
            <a:ext cx="3704392"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Зиянды бағдарламаларды анықтау, оқшаулау және жою. Нақты уақыт режимінде жүйені қорғау және үнемі жаңартылатын қауіптер базасын пайдалану.</a:t>
            </a:r>
            <a:endParaRPr lang="en-US" sz="1550" dirty="0"/>
          </a:p>
        </p:txBody>
      </p:sp>
      <p:sp>
        <p:nvSpPr>
          <p:cNvPr id="13" name="Shape 11"/>
          <p:cNvSpPr/>
          <p:nvPr/>
        </p:nvSpPr>
        <p:spPr>
          <a:xfrm>
            <a:off x="9621203" y="4631650"/>
            <a:ext cx="4215289" cy="3079671"/>
          </a:xfrm>
          <a:prstGeom prst="roundRect">
            <a:avLst>
              <a:gd name="adj" fmla="val 3563"/>
            </a:avLst>
          </a:prstGeom>
          <a:solidFill>
            <a:srgbClr val="FFFFFF"/>
          </a:solidFill>
          <a:ln w="22860">
            <a:solidFill>
              <a:srgbClr val="BCDBD4"/>
            </a:solidFill>
            <a:prstDash val="solid"/>
          </a:ln>
        </p:spPr>
        <p:txBody>
          <a:bodyPr/>
          <a:lstStyle/>
          <a:p>
            <a:endParaRPr lang="ru-RU"/>
          </a:p>
        </p:txBody>
      </p:sp>
      <p:sp>
        <p:nvSpPr>
          <p:cNvPr id="14" name="Shape 12"/>
          <p:cNvSpPr/>
          <p:nvPr/>
        </p:nvSpPr>
        <p:spPr>
          <a:xfrm>
            <a:off x="9598343" y="4631650"/>
            <a:ext cx="91440" cy="3079671"/>
          </a:xfrm>
          <a:prstGeom prst="roundRect">
            <a:avLst>
              <a:gd name="adj" fmla="val 91163"/>
            </a:avLst>
          </a:prstGeom>
          <a:solidFill>
            <a:srgbClr val="26A688"/>
          </a:solidFill>
          <a:ln/>
        </p:spPr>
        <p:txBody>
          <a:bodyPr/>
          <a:lstStyle/>
          <a:p>
            <a:endParaRPr lang="ru-RU"/>
          </a:p>
        </p:txBody>
      </p:sp>
      <p:sp>
        <p:nvSpPr>
          <p:cNvPr id="15" name="Text 13"/>
          <p:cNvSpPr/>
          <p:nvPr/>
        </p:nvSpPr>
        <p:spPr>
          <a:xfrm>
            <a:off x="9911001" y="4852868"/>
            <a:ext cx="3704273" cy="930473"/>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Инциденттерді анықтау жүйелері (IDS/IPS)</a:t>
            </a:r>
            <a:endParaRPr lang="en-US" sz="1950" dirty="0"/>
          </a:p>
        </p:txBody>
      </p:sp>
      <p:sp>
        <p:nvSpPr>
          <p:cNvPr id="16" name="Text 14"/>
          <p:cNvSpPr/>
          <p:nvPr/>
        </p:nvSpPr>
        <p:spPr>
          <a:xfrm>
            <a:off x="9911001" y="5902404"/>
            <a:ext cx="3704273"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Желілік мониторинг және күдікті белсенділікті анықтау. IPS жүйелері шабуылдарды автоматты түрде блоктау мүмкіндігін қамтамасыз етеді.</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5" name="Text 2"/>
          <p:cNvSpPr/>
          <p:nvPr/>
        </p:nvSpPr>
        <p:spPr>
          <a:xfrm>
            <a:off x="793790" y="2975253"/>
            <a:ext cx="4961811"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Негізгі түрлері</a:t>
            </a:r>
            <a:endParaRPr lang="en-US" sz="3900" dirty="0"/>
          </a:p>
        </p:txBody>
      </p:sp>
      <p:sp>
        <p:nvSpPr>
          <p:cNvPr id="6" name="Text 3"/>
          <p:cNvSpPr/>
          <p:nvPr/>
        </p:nvSpPr>
        <p:spPr>
          <a:xfrm>
            <a:off x="793790" y="4091345"/>
            <a:ext cx="216920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Шифрлау</a:t>
            </a:r>
            <a:endParaRPr lang="en-US" sz="1950" dirty="0"/>
          </a:p>
        </p:txBody>
      </p:sp>
      <p:sp>
        <p:nvSpPr>
          <p:cNvPr id="7" name="Text 4"/>
          <p:cNvSpPr/>
          <p:nvPr/>
        </p:nvSpPr>
        <p:spPr>
          <a:xfrm>
            <a:off x="793790" y="4599861"/>
            <a:ext cx="2169200" cy="222277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Құпиялылықты қамтамасыз ететін шифрлау бағдарламалары деректерді рұқсатсыз қол жеткізуден қорғайды.</a:t>
            </a:r>
            <a:endParaRPr lang="en-US" sz="1550" dirty="0"/>
          </a:p>
        </p:txBody>
      </p:sp>
      <p:sp>
        <p:nvSpPr>
          <p:cNvPr id="8" name="Text 5"/>
          <p:cNvSpPr/>
          <p:nvPr/>
        </p:nvSpPr>
        <p:spPr>
          <a:xfrm>
            <a:off x="793790" y="7001232"/>
            <a:ext cx="2169200"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Симметриялық және асимметриялық алгоритмдер қолданылады.</a:t>
            </a:r>
            <a:endParaRPr lang="en-US" sz="1550" dirty="0"/>
          </a:p>
        </p:txBody>
      </p:sp>
      <p:sp>
        <p:nvSpPr>
          <p:cNvPr id="9" name="Text 6"/>
          <p:cNvSpPr/>
          <p:nvPr/>
        </p:nvSpPr>
        <p:spPr>
          <a:xfrm>
            <a:off x="3454718" y="4091345"/>
            <a:ext cx="2169200"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Аутентификация</a:t>
            </a:r>
            <a:endParaRPr lang="en-US" sz="1950" dirty="0"/>
          </a:p>
        </p:txBody>
      </p:sp>
      <p:sp>
        <p:nvSpPr>
          <p:cNvPr id="10" name="Text 7"/>
          <p:cNvSpPr/>
          <p:nvPr/>
        </p:nvSpPr>
        <p:spPr>
          <a:xfrm>
            <a:off x="3454718" y="4910018"/>
            <a:ext cx="2169200"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Қол жеткізуді бақылау және пайдаланушыларды тексеру жүйелері сәйкестікті растайды.</a:t>
            </a:r>
            <a:endParaRPr lang="en-US" sz="1550" dirty="0"/>
          </a:p>
        </p:txBody>
      </p:sp>
      <p:sp>
        <p:nvSpPr>
          <p:cNvPr id="11" name="Text 8"/>
          <p:cNvSpPr/>
          <p:nvPr/>
        </p:nvSpPr>
        <p:spPr>
          <a:xfrm>
            <a:off x="3454718" y="6676311"/>
            <a:ext cx="2169200"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Көп факторлы аутентификация қауіпсіздікті арттырады.</a:t>
            </a:r>
            <a:endParaRPr lang="en-US" sz="1550" dirty="0"/>
          </a:p>
        </p:txBody>
      </p:sp>
      <p:sp>
        <p:nvSpPr>
          <p:cNvPr id="12" name="Text 9"/>
          <p:cNvSpPr/>
          <p:nvPr/>
        </p:nvSpPr>
        <p:spPr>
          <a:xfrm>
            <a:off x="6115645" y="4091345"/>
            <a:ext cx="2249567"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Аудит құралдары</a:t>
            </a:r>
            <a:endParaRPr lang="en-US" sz="1950" dirty="0"/>
          </a:p>
        </p:txBody>
      </p:sp>
      <p:sp>
        <p:nvSpPr>
          <p:cNvPr id="13" name="Text 10"/>
          <p:cNvSpPr/>
          <p:nvPr/>
        </p:nvSpPr>
        <p:spPr>
          <a:xfrm>
            <a:off x="6115645" y="4910018"/>
            <a:ext cx="2249567"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аудиті және логтарды талдау құралдары инциденттерді анықтауға көмектеседі.</a:t>
            </a:r>
            <a:endParaRPr lang="en-US" sz="1550" dirty="0"/>
          </a:p>
        </p:txBody>
      </p:sp>
      <p:sp>
        <p:nvSpPr>
          <p:cNvPr id="14" name="Text 11"/>
          <p:cNvSpPr/>
          <p:nvPr/>
        </p:nvSpPr>
        <p:spPr>
          <a:xfrm>
            <a:off x="6115645" y="6993850"/>
            <a:ext cx="2249567"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Автоматтандырылған талдау тиімділікті арттырады.</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4206359"/>
            <a:ext cx="7556421" cy="992267"/>
          </a:xfrm>
          <a:prstGeom prst="rect">
            <a:avLst/>
          </a:prstGeom>
          <a:noFill/>
          <a:ln/>
        </p:spPr>
        <p:txBody>
          <a:bodyPr wrap="squar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Желілік қауіпсіздік құрылғылары</a:t>
            </a:r>
            <a:endParaRPr lang="en-US" sz="3100" dirty="0"/>
          </a:p>
        </p:txBody>
      </p:sp>
      <p:sp>
        <p:nvSpPr>
          <p:cNvPr id="4" name="Text 1"/>
          <p:cNvSpPr/>
          <p:nvPr/>
        </p:nvSpPr>
        <p:spPr>
          <a:xfrm>
            <a:off x="6280190" y="5496282"/>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Заманауи желілік қауіпсіздік құрылғылары аппараттық және бағдарламалық компоненттерді біріктіріп, көп деңгейлі қорғанысты қамтамасыз етеді. Интуитивті интерфейстер әкімшілерге жүйені оңай басқаруға және конфигурациялауға мүмкіндік береді.</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1997393"/>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шабуылдардың түрлері және оларға қарсы кешендер</a:t>
            </a:r>
            <a:endParaRPr lang="en-US" sz="3900" dirty="0"/>
          </a:p>
        </p:txBody>
      </p:sp>
      <p:pic>
        <p:nvPicPr>
          <p:cNvPr id="3" name="Image 0" descr="preencoded.png"/>
          <p:cNvPicPr>
            <a:picLocks noChangeAspect="1"/>
          </p:cNvPicPr>
          <p:nvPr/>
        </p:nvPicPr>
        <p:blipFill>
          <a:blip r:embed="rId3"/>
          <a:stretch>
            <a:fillRect/>
          </a:stretch>
        </p:blipFill>
        <p:spPr>
          <a:xfrm>
            <a:off x="793790" y="3634383"/>
            <a:ext cx="4182189" cy="2584728"/>
          </a:xfrm>
          <a:prstGeom prst="rect">
            <a:avLst/>
          </a:prstGeom>
        </p:spPr>
      </p:pic>
      <p:sp>
        <p:nvSpPr>
          <p:cNvPr id="4" name="Text 1"/>
          <p:cNvSpPr/>
          <p:nvPr/>
        </p:nvSpPr>
        <p:spPr>
          <a:xfrm>
            <a:off x="793790" y="6417469"/>
            <a:ext cx="387417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Вирустар мен трояндар</a:t>
            </a:r>
            <a:endParaRPr lang="en-US" sz="1950" dirty="0"/>
          </a:p>
        </p:txBody>
      </p:sp>
      <p:sp>
        <p:nvSpPr>
          <p:cNvPr id="5" name="Text 2"/>
          <p:cNvSpPr/>
          <p:nvPr/>
        </p:nvSpPr>
        <p:spPr>
          <a:xfrm>
            <a:off x="793790" y="6846689"/>
            <a:ext cx="4182189"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Зиянды бағдарламалар жүйені зақымдап, деректерді ұрлайды. Антивирустық жүйелер мен қауіпсіздік патчтары қорғанысты қамтамасыз етеді.</a:t>
            </a:r>
            <a:endParaRPr lang="en-US" sz="1550" dirty="0"/>
          </a:p>
        </p:txBody>
      </p:sp>
      <p:pic>
        <p:nvPicPr>
          <p:cNvPr id="6" name="Image 1" descr="preencoded.png"/>
          <p:cNvPicPr>
            <a:picLocks noChangeAspect="1"/>
          </p:cNvPicPr>
          <p:nvPr/>
        </p:nvPicPr>
        <p:blipFill>
          <a:blip r:embed="rId4"/>
          <a:stretch>
            <a:fillRect/>
          </a:stretch>
        </p:blipFill>
        <p:spPr>
          <a:xfrm>
            <a:off x="5223986" y="3634383"/>
            <a:ext cx="4182308" cy="2584847"/>
          </a:xfrm>
          <a:prstGeom prst="rect">
            <a:avLst/>
          </a:prstGeom>
        </p:spPr>
      </p:pic>
      <p:sp>
        <p:nvSpPr>
          <p:cNvPr id="7" name="Text 3"/>
          <p:cNvSpPr/>
          <p:nvPr/>
        </p:nvSpPr>
        <p:spPr>
          <a:xfrm>
            <a:off x="5223986" y="6417588"/>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Фишинг</a:t>
            </a:r>
            <a:endParaRPr lang="en-US" sz="1950" dirty="0"/>
          </a:p>
        </p:txBody>
      </p:sp>
      <p:sp>
        <p:nvSpPr>
          <p:cNvPr id="8" name="Text 4"/>
          <p:cNvSpPr/>
          <p:nvPr/>
        </p:nvSpPr>
        <p:spPr>
          <a:xfrm>
            <a:off x="5223986" y="6846808"/>
            <a:ext cx="4182308"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Әлеуметтік инженерия арқылы құпия деректерді ұрлау. Қызметкерлерді оқыту және электрондық пошта сүзгілері тиімді қорғаныс құралдары.</a:t>
            </a:r>
            <a:endParaRPr lang="en-US" sz="1550" dirty="0"/>
          </a:p>
        </p:txBody>
      </p:sp>
      <p:pic>
        <p:nvPicPr>
          <p:cNvPr id="9" name="Image 2" descr="preencoded.png"/>
          <p:cNvPicPr>
            <a:picLocks noChangeAspect="1"/>
          </p:cNvPicPr>
          <p:nvPr/>
        </p:nvPicPr>
        <p:blipFill>
          <a:blip r:embed="rId5"/>
          <a:stretch>
            <a:fillRect/>
          </a:stretch>
        </p:blipFill>
        <p:spPr>
          <a:xfrm>
            <a:off x="9654302" y="3634383"/>
            <a:ext cx="4182308" cy="2584847"/>
          </a:xfrm>
          <a:prstGeom prst="rect">
            <a:avLst/>
          </a:prstGeom>
        </p:spPr>
      </p:pic>
      <p:sp>
        <p:nvSpPr>
          <p:cNvPr id="10" name="Text 5"/>
          <p:cNvSpPr/>
          <p:nvPr/>
        </p:nvSpPr>
        <p:spPr>
          <a:xfrm>
            <a:off x="9654302" y="6417588"/>
            <a:ext cx="312420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DDoS шабуылдары</a:t>
            </a:r>
            <a:endParaRPr lang="en-US" sz="1950" dirty="0"/>
          </a:p>
        </p:txBody>
      </p:sp>
      <p:sp>
        <p:nvSpPr>
          <p:cNvPr id="11" name="Text 6"/>
          <p:cNvSpPr/>
          <p:nvPr/>
        </p:nvSpPr>
        <p:spPr>
          <a:xfrm>
            <a:off x="9654302" y="6846808"/>
            <a:ext cx="4182308"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Қызметті бұзу мақсатында жүйені шамадан тыс жүктеу. Арнайы қорғаныс жүйелері мен CDN желілері қолданылады.</a:t>
            </a:r>
            <a:endParaRPr lang="en-US" sz="1550" dirty="0"/>
          </a:p>
        </p:txBody>
      </p:sp>
      <p:sp>
        <p:nvSpPr>
          <p:cNvPr id="12" name="Text 7"/>
          <p:cNvSpPr/>
          <p:nvPr/>
        </p:nvSpPr>
        <p:spPr>
          <a:xfrm>
            <a:off x="793790" y="8340209"/>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Honeypot тұзақтары мен Machine Learning негізіндегі қорғаныс жүйелері жаңа қауіптерді ертерек анықтауға және оларға тиімді жауап беруге мүмкіндік береді.</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3790" y="2969895"/>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Қазақстандағы ақпараттық қауіпсіздік саясаты</a:t>
            </a:r>
            <a:endParaRPr lang="en-US" sz="3900" dirty="0"/>
          </a:p>
        </p:txBody>
      </p:sp>
      <p:sp>
        <p:nvSpPr>
          <p:cNvPr id="3" name="Text 1"/>
          <p:cNvSpPr/>
          <p:nvPr/>
        </p:nvSpPr>
        <p:spPr>
          <a:xfrm>
            <a:off x="793790" y="4706064"/>
            <a:ext cx="492561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«Қазақтелеком» АҚ тәжірибесі</a:t>
            </a:r>
            <a:endParaRPr lang="en-US" sz="1950" dirty="0"/>
          </a:p>
        </p:txBody>
      </p:sp>
      <p:sp>
        <p:nvSpPr>
          <p:cNvPr id="4" name="Text 2"/>
          <p:cNvSpPr/>
          <p:nvPr/>
        </p:nvSpPr>
        <p:spPr>
          <a:xfrm>
            <a:off x="793790" y="5214580"/>
            <a:ext cx="6279356"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«Қазақтелеком» АҚ ақпараттық қауіпсіздік саясаты халықаралық стандарттарға сәйкес әзірленген және жүзеге асырылады.</a:t>
            </a:r>
            <a:endParaRPr lang="en-US" sz="1550" dirty="0"/>
          </a:p>
        </p:txBody>
      </p:sp>
      <p:sp>
        <p:nvSpPr>
          <p:cNvPr id="5" name="Text 3"/>
          <p:cNvSpPr/>
          <p:nvPr/>
        </p:nvSpPr>
        <p:spPr>
          <a:xfrm>
            <a:off x="793790" y="6028253"/>
            <a:ext cx="6279356"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Компания ISO 27001 сертификатын алып, үздік тәжірибелерді енгізуде көшбасшы болып табылады.</a:t>
            </a:r>
            <a:endParaRPr lang="en-US" sz="1550" dirty="0"/>
          </a:p>
        </p:txBody>
      </p:sp>
      <p:sp>
        <p:nvSpPr>
          <p:cNvPr id="6" name="Text 4"/>
          <p:cNvSpPr/>
          <p:nvPr/>
        </p:nvSpPr>
        <p:spPr>
          <a:xfrm>
            <a:off x="793790" y="6841927"/>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Кешенді қауіпсіздік бағдарламалары</a:t>
            </a:r>
            <a:endParaRPr lang="en-US" sz="1550" dirty="0"/>
          </a:p>
        </p:txBody>
      </p:sp>
      <p:sp>
        <p:nvSpPr>
          <p:cNvPr id="7" name="Text 5"/>
          <p:cNvSpPr/>
          <p:nvPr/>
        </p:nvSpPr>
        <p:spPr>
          <a:xfrm>
            <a:off x="793790" y="7228880"/>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Үздіксіз мониторинг және бағалау</a:t>
            </a:r>
            <a:endParaRPr lang="en-US" sz="1550" dirty="0"/>
          </a:p>
        </p:txBody>
      </p:sp>
      <p:sp>
        <p:nvSpPr>
          <p:cNvPr id="8" name="Text 6"/>
          <p:cNvSpPr/>
          <p:nvPr/>
        </p:nvSpPr>
        <p:spPr>
          <a:xfrm>
            <a:off x="793790" y="7615833"/>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Қызметкерлерді оқыту бағдарламалары</a:t>
            </a:r>
            <a:endParaRPr lang="en-US" sz="1550" dirty="0"/>
          </a:p>
        </p:txBody>
      </p:sp>
      <p:sp>
        <p:nvSpPr>
          <p:cNvPr id="9" name="Text 7"/>
          <p:cNvSpPr/>
          <p:nvPr/>
        </p:nvSpPr>
        <p:spPr>
          <a:xfrm>
            <a:off x="7564874" y="4706064"/>
            <a:ext cx="3513177"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Заңнамалық негіздер</a:t>
            </a:r>
            <a:endParaRPr lang="en-US" sz="1950" dirty="0"/>
          </a:p>
        </p:txBody>
      </p:sp>
      <p:sp>
        <p:nvSpPr>
          <p:cNvPr id="10" name="Text 8"/>
          <p:cNvSpPr/>
          <p:nvPr/>
        </p:nvSpPr>
        <p:spPr>
          <a:xfrm>
            <a:off x="7564874" y="5214580"/>
            <a:ext cx="6279356"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Дербес деректерді қорғау және ақпараттық қауіпсіздікті қамтамасыз ету ҚР заңнамасында айқын регламенттелген.</a:t>
            </a:r>
            <a:endParaRPr lang="en-US" sz="1550" dirty="0"/>
          </a:p>
        </p:txBody>
      </p:sp>
      <p:sp>
        <p:nvSpPr>
          <p:cNvPr id="11" name="Shape 9"/>
          <p:cNvSpPr/>
          <p:nvPr/>
        </p:nvSpPr>
        <p:spPr>
          <a:xfrm>
            <a:off x="7564874" y="6072902"/>
            <a:ext cx="6279356" cy="1160740"/>
          </a:xfrm>
          <a:prstGeom prst="roundRect">
            <a:avLst>
              <a:gd name="adj" fmla="val 7182"/>
            </a:avLst>
          </a:prstGeom>
          <a:solidFill>
            <a:srgbClr val="C1F1E5"/>
          </a:solidFill>
          <a:ln/>
        </p:spPr>
        <p:txBody>
          <a:bodyPr/>
          <a:lstStyle/>
          <a:p>
            <a:endParaRPr lang="ru-RU"/>
          </a:p>
        </p:txBody>
      </p:sp>
      <p:pic>
        <p:nvPicPr>
          <p:cNvPr id="12" name="Image 0" descr="preencoded.png"/>
          <p:cNvPicPr>
            <a:picLocks noChangeAspect="1"/>
          </p:cNvPicPr>
          <p:nvPr/>
        </p:nvPicPr>
        <p:blipFill>
          <a:blip r:embed="rId3"/>
          <a:stretch>
            <a:fillRect/>
          </a:stretch>
        </p:blipFill>
        <p:spPr>
          <a:xfrm>
            <a:off x="7763232" y="6375797"/>
            <a:ext cx="248007" cy="198358"/>
          </a:xfrm>
          <a:prstGeom prst="rect">
            <a:avLst/>
          </a:prstGeom>
        </p:spPr>
      </p:pic>
      <p:sp>
        <p:nvSpPr>
          <p:cNvPr id="13" name="Text 10"/>
          <p:cNvSpPr/>
          <p:nvPr/>
        </p:nvSpPr>
        <p:spPr>
          <a:xfrm>
            <a:off x="8209598" y="6320790"/>
            <a:ext cx="5436275" cy="63507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Open Sans" pitchFamily="34" charset="0"/>
                <a:ea typeface="Open Sans" pitchFamily="34" charset="-122"/>
                <a:cs typeface="Open Sans" pitchFamily="34" charset="-120"/>
              </a:rPr>
              <a:t>Ақпараттық қауіпсіздік талаптарын бұзғаны үшін әкімшілік және қылмыстық жауапкершілік көзделген.</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3200281"/>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қауіпсіздікті қамтамасыз етудің жүйелі тәсілі</a:t>
            </a:r>
            <a:endParaRPr lang="en-US" sz="3900" dirty="0"/>
          </a:p>
        </p:txBody>
      </p:sp>
      <p:sp>
        <p:nvSpPr>
          <p:cNvPr id="3" name="Text 1"/>
          <p:cNvSpPr/>
          <p:nvPr/>
        </p:nvSpPr>
        <p:spPr>
          <a:xfrm>
            <a:off x="793790" y="4837271"/>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01</a:t>
            </a:r>
            <a:endParaRPr lang="en-US" sz="1550" dirty="0"/>
          </a:p>
        </p:txBody>
      </p:sp>
      <p:sp>
        <p:nvSpPr>
          <p:cNvPr id="4" name="Shape 2"/>
          <p:cNvSpPr/>
          <p:nvPr/>
        </p:nvSpPr>
        <p:spPr>
          <a:xfrm>
            <a:off x="793790" y="5151596"/>
            <a:ext cx="4215289" cy="22860"/>
          </a:xfrm>
          <a:prstGeom prst="rect">
            <a:avLst/>
          </a:prstGeom>
          <a:solidFill>
            <a:srgbClr val="26A688"/>
          </a:solidFill>
          <a:ln/>
        </p:spPr>
        <p:txBody>
          <a:bodyPr/>
          <a:lstStyle/>
          <a:p>
            <a:endParaRPr lang="ru-RU"/>
          </a:p>
        </p:txBody>
      </p:sp>
      <p:sp>
        <p:nvSpPr>
          <p:cNvPr id="5" name="Text 3"/>
          <p:cNvSpPr/>
          <p:nvPr/>
        </p:nvSpPr>
        <p:spPr>
          <a:xfrm>
            <a:off x="793790" y="5296495"/>
            <a:ext cx="4215289"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Қауіпсіз қашықтан қол жеткізу</a:t>
            </a:r>
            <a:endParaRPr lang="en-US" sz="1950" dirty="0"/>
          </a:p>
        </p:txBody>
      </p:sp>
      <p:sp>
        <p:nvSpPr>
          <p:cNvPr id="6" name="Text 4"/>
          <p:cNvSpPr/>
          <p:nvPr/>
        </p:nvSpPr>
        <p:spPr>
          <a:xfrm>
            <a:off x="793790" y="6035873"/>
            <a:ext cx="4215289"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ресурстарға қауіпсіз қашықтан қол жеткізуді ұйымдастыру VPN технологиялары мен көп факторлы аутентификация арқылы жүзеге асырылады.</a:t>
            </a:r>
            <a:endParaRPr lang="en-US" sz="1550" dirty="0"/>
          </a:p>
        </p:txBody>
      </p:sp>
      <p:sp>
        <p:nvSpPr>
          <p:cNvPr id="7" name="Text 5"/>
          <p:cNvSpPr/>
          <p:nvPr/>
        </p:nvSpPr>
        <p:spPr>
          <a:xfrm>
            <a:off x="5207437" y="4837271"/>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02</a:t>
            </a:r>
            <a:endParaRPr lang="en-US" sz="1550" dirty="0"/>
          </a:p>
        </p:txBody>
      </p:sp>
      <p:sp>
        <p:nvSpPr>
          <p:cNvPr id="8" name="Shape 6"/>
          <p:cNvSpPr/>
          <p:nvPr/>
        </p:nvSpPr>
        <p:spPr>
          <a:xfrm>
            <a:off x="5207437" y="5151596"/>
            <a:ext cx="4215408" cy="22860"/>
          </a:xfrm>
          <a:prstGeom prst="rect">
            <a:avLst/>
          </a:prstGeom>
          <a:solidFill>
            <a:srgbClr val="26A688"/>
          </a:solidFill>
          <a:ln/>
        </p:spPr>
        <p:txBody>
          <a:bodyPr/>
          <a:lstStyle/>
          <a:p>
            <a:endParaRPr lang="ru-RU"/>
          </a:p>
        </p:txBody>
      </p:sp>
      <p:sp>
        <p:nvSpPr>
          <p:cNvPr id="9" name="Text 7"/>
          <p:cNvSpPr/>
          <p:nvPr/>
        </p:nvSpPr>
        <p:spPr>
          <a:xfrm>
            <a:off x="5207437" y="5296495"/>
            <a:ext cx="4215408"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Интернетті қауіпсіз пайдалану</a:t>
            </a:r>
            <a:endParaRPr lang="en-US" sz="1950" dirty="0"/>
          </a:p>
        </p:txBody>
      </p:sp>
      <p:sp>
        <p:nvSpPr>
          <p:cNvPr id="10" name="Text 8"/>
          <p:cNvSpPr/>
          <p:nvPr/>
        </p:nvSpPr>
        <p:spPr>
          <a:xfrm>
            <a:off x="5207437" y="6035873"/>
            <a:ext cx="4215408"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Веб-трафикті фильтрлеу, қауіпті сайттарды блоктау және SSL/TLS шифрлауды қолдану интернетті қауіпсіз пайдалануды қамтамасыз етеді.</a:t>
            </a:r>
            <a:endParaRPr lang="en-US" sz="1550" dirty="0"/>
          </a:p>
        </p:txBody>
      </p:sp>
      <p:sp>
        <p:nvSpPr>
          <p:cNvPr id="11" name="Text 9"/>
          <p:cNvSpPr/>
          <p:nvPr/>
        </p:nvSpPr>
        <p:spPr>
          <a:xfrm>
            <a:off x="9621203" y="4837271"/>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03</a:t>
            </a:r>
            <a:endParaRPr lang="en-US" sz="1550" dirty="0"/>
          </a:p>
        </p:txBody>
      </p:sp>
      <p:sp>
        <p:nvSpPr>
          <p:cNvPr id="12" name="Shape 10"/>
          <p:cNvSpPr/>
          <p:nvPr/>
        </p:nvSpPr>
        <p:spPr>
          <a:xfrm>
            <a:off x="9621203" y="5151596"/>
            <a:ext cx="4215289" cy="22860"/>
          </a:xfrm>
          <a:prstGeom prst="rect">
            <a:avLst/>
          </a:prstGeom>
          <a:solidFill>
            <a:srgbClr val="26A688"/>
          </a:solidFill>
          <a:ln/>
        </p:spPr>
        <p:txBody>
          <a:bodyPr/>
          <a:lstStyle/>
          <a:p>
            <a:endParaRPr lang="ru-RU"/>
          </a:p>
        </p:txBody>
      </p:sp>
      <p:sp>
        <p:nvSpPr>
          <p:cNvPr id="13" name="Text 11"/>
          <p:cNvSpPr/>
          <p:nvPr/>
        </p:nvSpPr>
        <p:spPr>
          <a:xfrm>
            <a:off x="9621203" y="5296495"/>
            <a:ext cx="4215289" cy="930473"/>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Артықшылықты пайдаланушыларды бақылау</a:t>
            </a:r>
            <a:endParaRPr lang="en-US" sz="1950" dirty="0"/>
          </a:p>
        </p:txBody>
      </p:sp>
      <p:sp>
        <p:nvSpPr>
          <p:cNvPr id="14" name="Text 12"/>
          <p:cNvSpPr/>
          <p:nvPr/>
        </p:nvSpPr>
        <p:spPr>
          <a:xfrm>
            <a:off x="9621203" y="6346031"/>
            <a:ext cx="4215289"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Әкімші құқықтары бар пайдаланушылардың әрекеттерін үздіксіз мониторингілеу және логтау ішкі қауіптерді азайтады.</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5" name="Text 2"/>
          <p:cNvSpPr/>
          <p:nvPr/>
        </p:nvSpPr>
        <p:spPr>
          <a:xfrm>
            <a:off x="793790" y="3204686"/>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Zero Trust тұжырымдамасы: жаңа қауіпсіздік парадигмасы</a:t>
            </a:r>
            <a:endParaRPr lang="en-US" sz="3900" dirty="0"/>
          </a:p>
        </p:txBody>
      </p:sp>
      <p:sp>
        <p:nvSpPr>
          <p:cNvPr id="6" name="Shape 3"/>
          <p:cNvSpPr/>
          <p:nvPr/>
        </p:nvSpPr>
        <p:spPr>
          <a:xfrm>
            <a:off x="793790" y="4742498"/>
            <a:ext cx="4215289" cy="3493175"/>
          </a:xfrm>
          <a:prstGeom prst="roundRect">
            <a:avLst>
              <a:gd name="adj" fmla="val 2386"/>
            </a:avLst>
          </a:prstGeom>
          <a:solidFill>
            <a:srgbClr val="D6F5EE"/>
          </a:solidFill>
          <a:ln w="7620">
            <a:solidFill>
              <a:srgbClr val="BCDBD4"/>
            </a:solidFill>
            <a:prstDash val="solid"/>
          </a:ln>
        </p:spPr>
        <p:txBody>
          <a:bodyPr/>
          <a:lstStyle/>
          <a:p>
            <a:endParaRPr lang="ru-RU"/>
          </a:p>
        </p:txBody>
      </p:sp>
      <p:sp>
        <p:nvSpPr>
          <p:cNvPr id="7" name="Text 4"/>
          <p:cNvSpPr/>
          <p:nvPr/>
        </p:nvSpPr>
        <p:spPr>
          <a:xfrm>
            <a:off x="999768" y="4948476"/>
            <a:ext cx="3803333"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Ешкімге сенбеу қағидаты</a:t>
            </a:r>
            <a:endParaRPr lang="en-US" sz="1950" dirty="0"/>
          </a:p>
        </p:txBody>
      </p:sp>
      <p:sp>
        <p:nvSpPr>
          <p:cNvPr id="8" name="Text 5"/>
          <p:cNvSpPr/>
          <p:nvPr/>
        </p:nvSpPr>
        <p:spPr>
          <a:xfrm>
            <a:off x="999768" y="5687854"/>
            <a:ext cx="3803333"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Zero Trust моделі барлық қатынастарды әдепкі бойынша сенімсіз деп санайды – ол желінің ішінде немесе сыртында болса да.</a:t>
            </a:r>
            <a:endParaRPr lang="en-US" sz="1550" dirty="0"/>
          </a:p>
        </p:txBody>
      </p:sp>
      <p:sp>
        <p:nvSpPr>
          <p:cNvPr id="9" name="Text 6"/>
          <p:cNvSpPr/>
          <p:nvPr/>
        </p:nvSpPr>
        <p:spPr>
          <a:xfrm>
            <a:off x="999768" y="7077075"/>
            <a:ext cx="3803333"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Бұл жаңа көзқарас дәстүрлі периметрлік қорғанысты біржола өзгертеді.</a:t>
            </a:r>
            <a:endParaRPr lang="en-US" sz="1550" dirty="0"/>
          </a:p>
        </p:txBody>
      </p:sp>
      <p:sp>
        <p:nvSpPr>
          <p:cNvPr id="10" name="Shape 7"/>
          <p:cNvSpPr/>
          <p:nvPr/>
        </p:nvSpPr>
        <p:spPr>
          <a:xfrm>
            <a:off x="5207437" y="4742498"/>
            <a:ext cx="4215408" cy="3493175"/>
          </a:xfrm>
          <a:prstGeom prst="roundRect">
            <a:avLst>
              <a:gd name="adj" fmla="val 2386"/>
            </a:avLst>
          </a:prstGeom>
          <a:solidFill>
            <a:srgbClr val="D6F5EE"/>
          </a:solidFill>
          <a:ln w="7620">
            <a:solidFill>
              <a:srgbClr val="BCDBD4"/>
            </a:solidFill>
            <a:prstDash val="solid"/>
          </a:ln>
        </p:spPr>
        <p:txBody>
          <a:bodyPr/>
          <a:lstStyle/>
          <a:p>
            <a:endParaRPr lang="ru-RU"/>
          </a:p>
        </p:txBody>
      </p:sp>
      <p:sp>
        <p:nvSpPr>
          <p:cNvPr id="11" name="Text 8"/>
          <p:cNvSpPr/>
          <p:nvPr/>
        </p:nvSpPr>
        <p:spPr>
          <a:xfrm>
            <a:off x="5413415" y="4948476"/>
            <a:ext cx="258306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Үздіксіз тексеру</a:t>
            </a:r>
            <a:endParaRPr lang="en-US" sz="1950" dirty="0"/>
          </a:p>
        </p:txBody>
      </p:sp>
      <p:sp>
        <p:nvSpPr>
          <p:cNvPr id="12" name="Text 9"/>
          <p:cNvSpPr/>
          <p:nvPr/>
        </p:nvSpPr>
        <p:spPr>
          <a:xfrm>
            <a:off x="5413415" y="5377696"/>
            <a:ext cx="3803452"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Қол жеткізуді үздіксіз тексеру және бақылау әрбір транзакцияның қауіпсіздігін қамтамасыз етеді.</a:t>
            </a:r>
            <a:endParaRPr lang="en-US" sz="1550" dirty="0"/>
          </a:p>
        </p:txBody>
      </p:sp>
      <p:sp>
        <p:nvSpPr>
          <p:cNvPr id="13" name="Text 10"/>
          <p:cNvSpPr/>
          <p:nvPr/>
        </p:nvSpPr>
        <p:spPr>
          <a:xfrm>
            <a:off x="5413415" y="6449378"/>
            <a:ext cx="3803452"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Пайдаланушылар, құрылғылар және қосымшалар үнемі аутентификациядан өтеді.</a:t>
            </a:r>
            <a:endParaRPr lang="en-US" sz="1550" dirty="0"/>
          </a:p>
        </p:txBody>
      </p:sp>
      <p:sp>
        <p:nvSpPr>
          <p:cNvPr id="14" name="Shape 11"/>
          <p:cNvSpPr/>
          <p:nvPr/>
        </p:nvSpPr>
        <p:spPr>
          <a:xfrm>
            <a:off x="9621203" y="4742498"/>
            <a:ext cx="4215289" cy="3493175"/>
          </a:xfrm>
          <a:prstGeom prst="roundRect">
            <a:avLst>
              <a:gd name="adj" fmla="val 2386"/>
            </a:avLst>
          </a:prstGeom>
          <a:solidFill>
            <a:srgbClr val="D6F5EE"/>
          </a:solidFill>
          <a:ln w="7620">
            <a:solidFill>
              <a:srgbClr val="BCDBD4"/>
            </a:solidFill>
            <a:prstDash val="solid"/>
          </a:ln>
        </p:spPr>
        <p:txBody>
          <a:bodyPr/>
          <a:lstStyle/>
          <a:p>
            <a:endParaRPr lang="ru-RU"/>
          </a:p>
        </p:txBody>
      </p:sp>
      <p:sp>
        <p:nvSpPr>
          <p:cNvPr id="15" name="Text 12"/>
          <p:cNvSpPr/>
          <p:nvPr/>
        </p:nvSpPr>
        <p:spPr>
          <a:xfrm>
            <a:off x="9827181" y="4948476"/>
            <a:ext cx="3803333"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Минималды артықшылықтар</a:t>
            </a:r>
            <a:endParaRPr lang="en-US" sz="1950" dirty="0"/>
          </a:p>
        </p:txBody>
      </p:sp>
      <p:sp>
        <p:nvSpPr>
          <p:cNvPr id="16" name="Text 13"/>
          <p:cNvSpPr/>
          <p:nvPr/>
        </p:nvSpPr>
        <p:spPr>
          <a:xfrm>
            <a:off x="9827181" y="5687854"/>
            <a:ext cx="3803333"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Әрбір пайдаланушыға тек қажетті минималды қол жеткізу құқықтары беріледі.</a:t>
            </a:r>
            <a:endParaRPr lang="en-US" sz="1550" dirty="0"/>
          </a:p>
        </p:txBody>
      </p:sp>
      <p:sp>
        <p:nvSpPr>
          <p:cNvPr id="17" name="Text 14"/>
          <p:cNvSpPr/>
          <p:nvPr/>
        </p:nvSpPr>
        <p:spPr>
          <a:xfrm>
            <a:off x="9827181" y="6759535"/>
            <a:ext cx="3803333"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Бұл потенциалды зиян аумағын айтарлықтай азайтады.</a:t>
            </a:r>
            <a:endParaRPr lang="en-US" sz="1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3" name="Text 0"/>
          <p:cNvSpPr/>
          <p:nvPr/>
        </p:nvSpPr>
        <p:spPr>
          <a:xfrm>
            <a:off x="793790" y="6012418"/>
            <a:ext cx="6692622" cy="496133"/>
          </a:xfrm>
          <a:prstGeom prst="rect">
            <a:avLst/>
          </a:prstGeom>
          <a:noFill/>
          <a:ln/>
        </p:spPr>
        <p:txBody>
          <a:bodyPr wrap="non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Zero Trust архитектурасы</a:t>
            </a:r>
            <a:endParaRPr lang="en-US" sz="3100" dirty="0"/>
          </a:p>
        </p:txBody>
      </p:sp>
      <p:sp>
        <p:nvSpPr>
          <p:cNvPr id="4" name="Text 1"/>
          <p:cNvSpPr/>
          <p:nvPr/>
        </p:nvSpPr>
        <p:spPr>
          <a:xfrm>
            <a:off x="793790" y="6806208"/>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Zero Trust архитектурасы деректерді, қосымшаларды, активтерді және қызметтерді қорғайтын бірнеше қауіпсіздік деңгейлерін қамтиды. Бұл модель қазіргі заманғы гибридті және бұлтты орталарда ерекше тиімді болып табылады.</a:t>
            </a:r>
            <a:endParaRPr lang="en-US" sz="15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5" name="Text 2"/>
          <p:cNvSpPr/>
          <p:nvPr/>
        </p:nvSpPr>
        <p:spPr>
          <a:xfrm>
            <a:off x="793790" y="1630918"/>
            <a:ext cx="7556421" cy="3100388"/>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қауіпсіздікке арналған аппараттық кешендердің мысалдары</a:t>
            </a:r>
            <a:endParaRPr lang="en-US" sz="3900" dirty="0"/>
          </a:p>
        </p:txBody>
      </p:sp>
      <p:sp>
        <p:nvSpPr>
          <p:cNvPr id="6" name="Text 3"/>
          <p:cNvSpPr/>
          <p:nvPr/>
        </p:nvSpPr>
        <p:spPr>
          <a:xfrm>
            <a:off x="793790" y="5227320"/>
            <a:ext cx="3475077"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Қауіпсіздік шлюздері</a:t>
            </a:r>
            <a:endParaRPr lang="en-US" sz="1950" dirty="0"/>
          </a:p>
        </p:txBody>
      </p:sp>
      <p:sp>
        <p:nvSpPr>
          <p:cNvPr id="7" name="Text 4"/>
          <p:cNvSpPr/>
          <p:nvPr/>
        </p:nvSpPr>
        <p:spPr>
          <a:xfrm>
            <a:off x="793790" y="5735836"/>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Cisco ASA</a:t>
            </a:r>
            <a:r>
              <a:rPr lang="en-US" sz="1550" dirty="0">
                <a:solidFill>
                  <a:srgbClr val="333F70"/>
                </a:solidFill>
                <a:latin typeface="Open Sans" pitchFamily="34" charset="0"/>
                <a:ea typeface="Open Sans" pitchFamily="34" charset="-122"/>
                <a:cs typeface="Open Sans" pitchFamily="34" charset="-120"/>
              </a:rPr>
              <a:t> – кәсіби деңгейдегі файрволл</a:t>
            </a:r>
            <a:endParaRPr lang="en-US" sz="1550" dirty="0"/>
          </a:p>
        </p:txBody>
      </p:sp>
      <p:sp>
        <p:nvSpPr>
          <p:cNvPr id="8" name="Text 5"/>
          <p:cNvSpPr/>
          <p:nvPr/>
        </p:nvSpPr>
        <p:spPr>
          <a:xfrm>
            <a:off x="793790" y="6440329"/>
            <a:ext cx="3536156"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Fortinet FortiGate</a:t>
            </a:r>
            <a:r>
              <a:rPr lang="en-US" sz="1550" dirty="0">
                <a:solidFill>
                  <a:srgbClr val="333F70"/>
                </a:solidFill>
                <a:latin typeface="Open Sans" pitchFamily="34" charset="0"/>
                <a:ea typeface="Open Sans" pitchFamily="34" charset="-122"/>
                <a:cs typeface="Open Sans" pitchFamily="34" charset="-120"/>
              </a:rPr>
              <a:t> – UTM шешімі</a:t>
            </a:r>
            <a:endParaRPr lang="en-US" sz="1550" dirty="0"/>
          </a:p>
        </p:txBody>
      </p:sp>
      <p:sp>
        <p:nvSpPr>
          <p:cNvPr id="9" name="Text 6"/>
          <p:cNvSpPr/>
          <p:nvPr/>
        </p:nvSpPr>
        <p:spPr>
          <a:xfrm>
            <a:off x="793790" y="6827282"/>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Palo Alto Networks</a:t>
            </a:r>
            <a:r>
              <a:rPr lang="en-US" sz="1550" dirty="0">
                <a:solidFill>
                  <a:srgbClr val="333F70"/>
                </a:solidFill>
                <a:latin typeface="Open Sans" pitchFamily="34" charset="0"/>
                <a:ea typeface="Open Sans" pitchFamily="34" charset="-122"/>
                <a:cs typeface="Open Sans" pitchFamily="34" charset="-120"/>
              </a:rPr>
              <a:t> – жаңа буын файрволл</a:t>
            </a:r>
            <a:endParaRPr lang="en-US" sz="1550" dirty="0"/>
          </a:p>
        </p:txBody>
      </p:sp>
      <p:sp>
        <p:nvSpPr>
          <p:cNvPr id="10" name="Text 7"/>
          <p:cNvSpPr/>
          <p:nvPr/>
        </p:nvSpPr>
        <p:spPr>
          <a:xfrm>
            <a:off x="793790" y="7531775"/>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Check Point</a:t>
            </a:r>
            <a:r>
              <a:rPr lang="en-US" sz="1550" dirty="0">
                <a:solidFill>
                  <a:srgbClr val="333F70"/>
                </a:solidFill>
                <a:latin typeface="Open Sans" pitchFamily="34" charset="0"/>
                <a:ea typeface="Open Sans" pitchFamily="34" charset="-122"/>
                <a:cs typeface="Open Sans" pitchFamily="34" charset="-120"/>
              </a:rPr>
              <a:t> – кешенді қауіпсіздік платформасы</a:t>
            </a:r>
            <a:endParaRPr lang="en-US" sz="1550" dirty="0"/>
          </a:p>
        </p:txBody>
      </p:sp>
      <p:sp>
        <p:nvSpPr>
          <p:cNvPr id="11" name="Text 8"/>
          <p:cNvSpPr/>
          <p:nvPr/>
        </p:nvSpPr>
        <p:spPr>
          <a:xfrm>
            <a:off x="793790" y="8345448"/>
            <a:ext cx="3536156"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Бұл шешімдер жоғары өнімділік пен кең функционалдылықты ұсынады.</a:t>
            </a:r>
            <a:endParaRPr lang="en-US" sz="1550" dirty="0"/>
          </a:p>
        </p:txBody>
      </p:sp>
      <p:sp>
        <p:nvSpPr>
          <p:cNvPr id="12" name="Text 9"/>
          <p:cNvSpPr/>
          <p:nvPr/>
        </p:nvSpPr>
        <p:spPr>
          <a:xfrm>
            <a:off x="4821674" y="5227320"/>
            <a:ext cx="3271599"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Желілік құрылғылар</a:t>
            </a:r>
            <a:endParaRPr lang="en-US" sz="1950" dirty="0"/>
          </a:p>
        </p:txBody>
      </p:sp>
      <p:sp>
        <p:nvSpPr>
          <p:cNvPr id="13" name="Text 10"/>
          <p:cNvSpPr/>
          <p:nvPr/>
        </p:nvSpPr>
        <p:spPr>
          <a:xfrm>
            <a:off x="4821674" y="5735836"/>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Маршрутизаторлар</a:t>
            </a:r>
            <a:r>
              <a:rPr lang="en-US" sz="1550" dirty="0">
                <a:solidFill>
                  <a:srgbClr val="333F70"/>
                </a:solidFill>
                <a:latin typeface="Open Sans" pitchFamily="34" charset="0"/>
                <a:ea typeface="Open Sans" pitchFamily="34" charset="-122"/>
                <a:cs typeface="Open Sans" pitchFamily="34" charset="-120"/>
              </a:rPr>
              <a:t> – трафикті басқару</a:t>
            </a:r>
            <a:endParaRPr lang="en-US" sz="1550" dirty="0"/>
          </a:p>
        </p:txBody>
      </p:sp>
      <p:sp>
        <p:nvSpPr>
          <p:cNvPr id="14" name="Text 11"/>
          <p:cNvSpPr/>
          <p:nvPr/>
        </p:nvSpPr>
        <p:spPr>
          <a:xfrm>
            <a:off x="4821674" y="6440329"/>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Коммутаторлар</a:t>
            </a:r>
            <a:r>
              <a:rPr lang="en-US" sz="1550" dirty="0">
                <a:solidFill>
                  <a:srgbClr val="333F70"/>
                </a:solidFill>
                <a:latin typeface="Open Sans" pitchFamily="34" charset="0"/>
                <a:ea typeface="Open Sans" pitchFamily="34" charset="-122"/>
                <a:cs typeface="Open Sans" pitchFamily="34" charset="-120"/>
              </a:rPr>
              <a:t> – желіні сегменттеу</a:t>
            </a:r>
            <a:endParaRPr lang="en-US" sz="1550" dirty="0"/>
          </a:p>
        </p:txBody>
      </p:sp>
      <p:sp>
        <p:nvSpPr>
          <p:cNvPr id="15" name="Text 12"/>
          <p:cNvSpPr/>
          <p:nvPr/>
        </p:nvSpPr>
        <p:spPr>
          <a:xfrm>
            <a:off x="4821674" y="7144822"/>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IDS/IPS жүйелері</a:t>
            </a:r>
            <a:r>
              <a:rPr lang="en-US" sz="1550" dirty="0">
                <a:solidFill>
                  <a:srgbClr val="333F70"/>
                </a:solidFill>
                <a:latin typeface="Open Sans" pitchFamily="34" charset="0"/>
                <a:ea typeface="Open Sans" pitchFamily="34" charset="-122"/>
                <a:cs typeface="Open Sans" pitchFamily="34" charset="-120"/>
              </a:rPr>
              <a:t> – қауіптерді анықтау</a:t>
            </a:r>
            <a:endParaRPr lang="en-US" sz="1550" dirty="0"/>
          </a:p>
        </p:txBody>
      </p:sp>
      <p:sp>
        <p:nvSpPr>
          <p:cNvPr id="16" name="Text 13"/>
          <p:cNvSpPr/>
          <p:nvPr/>
        </p:nvSpPr>
        <p:spPr>
          <a:xfrm>
            <a:off x="4821674" y="7849314"/>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VPN концентраторлары</a:t>
            </a:r>
            <a:r>
              <a:rPr lang="en-US" sz="1550" dirty="0">
                <a:solidFill>
                  <a:srgbClr val="333F70"/>
                </a:solidFill>
                <a:latin typeface="Open Sans" pitchFamily="34" charset="0"/>
                <a:ea typeface="Open Sans" pitchFamily="34" charset="-122"/>
                <a:cs typeface="Open Sans" pitchFamily="34" charset="-120"/>
              </a:rPr>
              <a:t> – қауіпсіз қосылым</a:t>
            </a:r>
            <a:endParaRPr lang="en-US" sz="1550" dirty="0"/>
          </a:p>
        </p:txBody>
      </p:sp>
      <p:sp>
        <p:nvSpPr>
          <p:cNvPr id="17" name="Text 14"/>
          <p:cNvSpPr/>
          <p:nvPr/>
        </p:nvSpPr>
        <p:spPr>
          <a:xfrm>
            <a:off x="4821674" y="8662987"/>
            <a:ext cx="353615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Желілік инфрақұрылым қауіпсіздіктің негізі болып табылады.</a:t>
            </a:r>
            <a:endParaRPr lang="en-US" sz="15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4" name="Text 2"/>
          <p:cNvSpPr/>
          <p:nvPr/>
        </p:nvSpPr>
        <p:spPr>
          <a:xfrm>
            <a:off x="793790" y="3308628"/>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Бағдарламалық кешендердің мысалдары</a:t>
            </a:r>
            <a:endParaRPr lang="en-US" sz="3900" dirty="0"/>
          </a:p>
        </p:txBody>
      </p:sp>
      <p:sp>
        <p:nvSpPr>
          <p:cNvPr id="5" name="Shape 3"/>
          <p:cNvSpPr/>
          <p:nvPr/>
        </p:nvSpPr>
        <p:spPr>
          <a:xfrm>
            <a:off x="793790" y="5144095"/>
            <a:ext cx="4215289" cy="2972395"/>
          </a:xfrm>
          <a:prstGeom prst="roundRect">
            <a:avLst>
              <a:gd name="adj" fmla="val 3692"/>
            </a:avLst>
          </a:prstGeom>
          <a:solidFill>
            <a:srgbClr val="FFFFFF"/>
          </a:solidFill>
          <a:ln/>
        </p:spPr>
        <p:txBody>
          <a:bodyPr/>
          <a:lstStyle/>
          <a:p>
            <a:endParaRPr lang="ru-RU"/>
          </a:p>
        </p:txBody>
      </p:sp>
      <p:sp>
        <p:nvSpPr>
          <p:cNvPr id="6" name="Shape 4"/>
          <p:cNvSpPr/>
          <p:nvPr/>
        </p:nvSpPr>
        <p:spPr>
          <a:xfrm>
            <a:off x="793790" y="5121235"/>
            <a:ext cx="4215289" cy="91440"/>
          </a:xfrm>
          <a:prstGeom prst="roundRect">
            <a:avLst>
              <a:gd name="adj" fmla="val 91163"/>
            </a:avLst>
          </a:prstGeom>
          <a:solidFill>
            <a:srgbClr val="26A688"/>
          </a:solidFill>
          <a:ln/>
        </p:spPr>
        <p:txBody>
          <a:bodyPr/>
          <a:lstStyle/>
          <a:p>
            <a:endParaRPr lang="ru-RU"/>
          </a:p>
        </p:txBody>
      </p:sp>
      <p:sp>
        <p:nvSpPr>
          <p:cNvPr id="7" name="Shape 5"/>
          <p:cNvSpPr/>
          <p:nvPr/>
        </p:nvSpPr>
        <p:spPr>
          <a:xfrm>
            <a:off x="2603778" y="4846439"/>
            <a:ext cx="595313" cy="595313"/>
          </a:xfrm>
          <a:prstGeom prst="roundRect">
            <a:avLst>
              <a:gd name="adj" fmla="val 153600"/>
            </a:avLst>
          </a:prstGeom>
          <a:solidFill>
            <a:srgbClr val="26A688"/>
          </a:solidFill>
          <a:ln/>
        </p:spPr>
        <p:txBody>
          <a:bodyPr/>
          <a:lstStyle/>
          <a:p>
            <a:endParaRPr lang="ru-RU"/>
          </a:p>
        </p:txBody>
      </p:sp>
      <p:pic>
        <p:nvPicPr>
          <p:cNvPr id="8"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782372" y="5025033"/>
            <a:ext cx="238125" cy="238125"/>
          </a:xfrm>
          <a:prstGeom prst="rect">
            <a:avLst/>
          </a:prstGeom>
        </p:spPr>
      </p:pic>
      <p:sp>
        <p:nvSpPr>
          <p:cNvPr id="9" name="Text 6"/>
          <p:cNvSpPr/>
          <p:nvPr/>
        </p:nvSpPr>
        <p:spPr>
          <a:xfrm>
            <a:off x="1015008" y="5640229"/>
            <a:ext cx="360378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Антивирус шешімдері</a:t>
            </a:r>
            <a:endParaRPr lang="en-US" sz="1950" dirty="0"/>
          </a:p>
        </p:txBody>
      </p:sp>
      <p:sp>
        <p:nvSpPr>
          <p:cNvPr id="10" name="Text 7"/>
          <p:cNvSpPr/>
          <p:nvPr/>
        </p:nvSpPr>
        <p:spPr>
          <a:xfrm>
            <a:off x="1015008" y="6069449"/>
            <a:ext cx="3772853" cy="635079"/>
          </a:xfrm>
          <a:prstGeom prst="rect">
            <a:avLst/>
          </a:prstGeom>
          <a:noFill/>
          <a:ln/>
        </p:spPr>
        <p:txBody>
          <a:bodyPr wrap="squar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Kaspersky</a:t>
            </a:r>
            <a:r>
              <a:rPr lang="en-US" sz="1550" dirty="0">
                <a:solidFill>
                  <a:srgbClr val="333F70"/>
                </a:solidFill>
                <a:latin typeface="Open Sans" pitchFamily="34" charset="0"/>
                <a:ea typeface="Open Sans" pitchFamily="34" charset="-122"/>
                <a:cs typeface="Open Sans" pitchFamily="34" charset="-120"/>
              </a:rPr>
              <a:t> – кең таралған ресейлік антивирус</a:t>
            </a:r>
            <a:endParaRPr lang="en-US" sz="1550" dirty="0"/>
          </a:p>
        </p:txBody>
      </p:sp>
      <p:sp>
        <p:nvSpPr>
          <p:cNvPr id="11" name="Text 8"/>
          <p:cNvSpPr/>
          <p:nvPr/>
        </p:nvSpPr>
        <p:spPr>
          <a:xfrm>
            <a:off x="1015008" y="6823591"/>
            <a:ext cx="3772853"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ESET</a:t>
            </a:r>
            <a:r>
              <a:rPr lang="en-US" sz="1550" dirty="0">
                <a:solidFill>
                  <a:srgbClr val="333F70"/>
                </a:solidFill>
                <a:latin typeface="Open Sans" pitchFamily="34" charset="0"/>
                <a:ea typeface="Open Sans" pitchFamily="34" charset="-122"/>
                <a:cs typeface="Open Sans" pitchFamily="34" charset="-120"/>
              </a:rPr>
              <a:t> – жылдам және тиімді қорғаныс</a:t>
            </a:r>
            <a:endParaRPr lang="en-US" sz="1550" dirty="0"/>
          </a:p>
        </p:txBody>
      </p:sp>
      <p:sp>
        <p:nvSpPr>
          <p:cNvPr id="12" name="Text 9"/>
          <p:cNvSpPr/>
          <p:nvPr/>
        </p:nvSpPr>
        <p:spPr>
          <a:xfrm>
            <a:off x="1015008" y="7260193"/>
            <a:ext cx="3772853" cy="635079"/>
          </a:xfrm>
          <a:prstGeom prst="rect">
            <a:avLst/>
          </a:prstGeom>
          <a:noFill/>
          <a:ln/>
        </p:spPr>
        <p:txBody>
          <a:bodyPr wrap="squar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Symantec</a:t>
            </a:r>
            <a:r>
              <a:rPr lang="en-US" sz="1550" dirty="0">
                <a:solidFill>
                  <a:srgbClr val="333F70"/>
                </a:solidFill>
                <a:latin typeface="Open Sans" pitchFamily="34" charset="0"/>
                <a:ea typeface="Open Sans" pitchFamily="34" charset="-122"/>
                <a:cs typeface="Open Sans" pitchFamily="34" charset="-120"/>
              </a:rPr>
              <a:t> – кәсіпорындар үшін шешімдер</a:t>
            </a:r>
            <a:endParaRPr lang="en-US" sz="1550" dirty="0"/>
          </a:p>
        </p:txBody>
      </p:sp>
      <p:sp>
        <p:nvSpPr>
          <p:cNvPr id="13" name="Shape 10"/>
          <p:cNvSpPr/>
          <p:nvPr/>
        </p:nvSpPr>
        <p:spPr>
          <a:xfrm>
            <a:off x="5207437" y="5144095"/>
            <a:ext cx="4215408" cy="2972395"/>
          </a:xfrm>
          <a:prstGeom prst="roundRect">
            <a:avLst>
              <a:gd name="adj" fmla="val 3692"/>
            </a:avLst>
          </a:prstGeom>
          <a:solidFill>
            <a:srgbClr val="FFFFFF"/>
          </a:solidFill>
          <a:ln/>
        </p:spPr>
        <p:txBody>
          <a:bodyPr/>
          <a:lstStyle/>
          <a:p>
            <a:endParaRPr lang="ru-RU"/>
          </a:p>
        </p:txBody>
      </p:sp>
      <p:sp>
        <p:nvSpPr>
          <p:cNvPr id="14" name="Shape 11"/>
          <p:cNvSpPr/>
          <p:nvPr/>
        </p:nvSpPr>
        <p:spPr>
          <a:xfrm>
            <a:off x="5207437" y="5121235"/>
            <a:ext cx="4215408" cy="91440"/>
          </a:xfrm>
          <a:prstGeom prst="roundRect">
            <a:avLst>
              <a:gd name="adj" fmla="val 91163"/>
            </a:avLst>
          </a:prstGeom>
          <a:solidFill>
            <a:srgbClr val="26A688"/>
          </a:solidFill>
          <a:ln/>
        </p:spPr>
        <p:txBody>
          <a:bodyPr/>
          <a:lstStyle/>
          <a:p>
            <a:endParaRPr lang="ru-RU"/>
          </a:p>
        </p:txBody>
      </p:sp>
      <p:sp>
        <p:nvSpPr>
          <p:cNvPr id="15" name="Shape 12"/>
          <p:cNvSpPr/>
          <p:nvPr/>
        </p:nvSpPr>
        <p:spPr>
          <a:xfrm>
            <a:off x="7017425" y="4846439"/>
            <a:ext cx="595313" cy="595313"/>
          </a:xfrm>
          <a:prstGeom prst="roundRect">
            <a:avLst>
              <a:gd name="adj" fmla="val 153600"/>
            </a:avLst>
          </a:prstGeom>
          <a:solidFill>
            <a:srgbClr val="26A688"/>
          </a:solidFill>
          <a:ln/>
        </p:spPr>
        <p:txBody>
          <a:bodyPr/>
          <a:lstStyle/>
          <a:p>
            <a:endParaRPr lang="ru-RU"/>
          </a:p>
        </p:txBody>
      </p:sp>
      <p:pic>
        <p:nvPicPr>
          <p:cNvPr id="1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96018" y="5025033"/>
            <a:ext cx="238125" cy="238125"/>
          </a:xfrm>
          <a:prstGeom prst="rect">
            <a:avLst/>
          </a:prstGeom>
        </p:spPr>
      </p:pic>
      <p:sp>
        <p:nvSpPr>
          <p:cNvPr id="17" name="Text 13"/>
          <p:cNvSpPr/>
          <p:nvPr/>
        </p:nvSpPr>
        <p:spPr>
          <a:xfrm>
            <a:off x="5428655" y="5640229"/>
            <a:ext cx="320409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Шифрлау жүйелері</a:t>
            </a:r>
            <a:endParaRPr lang="en-US" sz="1950" dirty="0"/>
          </a:p>
        </p:txBody>
      </p:sp>
      <p:sp>
        <p:nvSpPr>
          <p:cNvPr id="18" name="Text 14"/>
          <p:cNvSpPr/>
          <p:nvPr/>
        </p:nvSpPr>
        <p:spPr>
          <a:xfrm>
            <a:off x="5428655" y="6069449"/>
            <a:ext cx="3772972"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PGP</a:t>
            </a:r>
            <a:r>
              <a:rPr lang="en-US" sz="1550" dirty="0">
                <a:solidFill>
                  <a:srgbClr val="333F70"/>
                </a:solidFill>
                <a:latin typeface="Open Sans" pitchFamily="34" charset="0"/>
                <a:ea typeface="Open Sans" pitchFamily="34" charset="-122"/>
                <a:cs typeface="Open Sans" pitchFamily="34" charset="-120"/>
              </a:rPr>
              <a:t> – электрондық пошта шифрлауы</a:t>
            </a:r>
            <a:endParaRPr lang="en-US" sz="1550" dirty="0"/>
          </a:p>
        </p:txBody>
      </p:sp>
      <p:sp>
        <p:nvSpPr>
          <p:cNvPr id="19" name="Text 15"/>
          <p:cNvSpPr/>
          <p:nvPr/>
        </p:nvSpPr>
        <p:spPr>
          <a:xfrm>
            <a:off x="5428655" y="6506051"/>
            <a:ext cx="3772972"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VeraCrypt</a:t>
            </a:r>
            <a:r>
              <a:rPr lang="en-US" sz="1550" dirty="0">
                <a:solidFill>
                  <a:srgbClr val="333F70"/>
                </a:solidFill>
                <a:latin typeface="Open Sans" pitchFamily="34" charset="0"/>
                <a:ea typeface="Open Sans" pitchFamily="34" charset="-122"/>
                <a:cs typeface="Open Sans" pitchFamily="34" charset="-120"/>
              </a:rPr>
              <a:t> – дискілерді шифрлау</a:t>
            </a:r>
            <a:endParaRPr lang="en-US" sz="1550" dirty="0"/>
          </a:p>
        </p:txBody>
      </p:sp>
      <p:sp>
        <p:nvSpPr>
          <p:cNvPr id="20" name="Text 16"/>
          <p:cNvSpPr/>
          <p:nvPr/>
        </p:nvSpPr>
        <p:spPr>
          <a:xfrm>
            <a:off x="5428655" y="6942653"/>
            <a:ext cx="3772972"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BitLocker</a:t>
            </a:r>
            <a:r>
              <a:rPr lang="en-US" sz="1550" dirty="0">
                <a:solidFill>
                  <a:srgbClr val="333F70"/>
                </a:solidFill>
                <a:latin typeface="Open Sans" pitchFamily="34" charset="0"/>
                <a:ea typeface="Open Sans" pitchFamily="34" charset="-122"/>
                <a:cs typeface="Open Sans" pitchFamily="34" charset="-120"/>
              </a:rPr>
              <a:t> – Windows үшін шифрлау</a:t>
            </a:r>
            <a:endParaRPr lang="en-US" sz="1550" dirty="0"/>
          </a:p>
        </p:txBody>
      </p:sp>
      <p:sp>
        <p:nvSpPr>
          <p:cNvPr id="21" name="Shape 17"/>
          <p:cNvSpPr/>
          <p:nvPr/>
        </p:nvSpPr>
        <p:spPr>
          <a:xfrm>
            <a:off x="9621203" y="5144095"/>
            <a:ext cx="4215289" cy="2972395"/>
          </a:xfrm>
          <a:prstGeom prst="roundRect">
            <a:avLst>
              <a:gd name="adj" fmla="val 3692"/>
            </a:avLst>
          </a:prstGeom>
          <a:solidFill>
            <a:srgbClr val="FFFFFF"/>
          </a:solidFill>
          <a:ln/>
        </p:spPr>
        <p:txBody>
          <a:bodyPr/>
          <a:lstStyle/>
          <a:p>
            <a:endParaRPr lang="ru-RU"/>
          </a:p>
        </p:txBody>
      </p:sp>
      <p:sp>
        <p:nvSpPr>
          <p:cNvPr id="22" name="Shape 18"/>
          <p:cNvSpPr/>
          <p:nvPr/>
        </p:nvSpPr>
        <p:spPr>
          <a:xfrm>
            <a:off x="9621203" y="5121235"/>
            <a:ext cx="4215289" cy="91440"/>
          </a:xfrm>
          <a:prstGeom prst="roundRect">
            <a:avLst>
              <a:gd name="adj" fmla="val 91163"/>
            </a:avLst>
          </a:prstGeom>
          <a:solidFill>
            <a:srgbClr val="26A688"/>
          </a:solidFill>
          <a:ln/>
        </p:spPr>
        <p:txBody>
          <a:bodyPr/>
          <a:lstStyle/>
          <a:p>
            <a:endParaRPr lang="ru-RU"/>
          </a:p>
        </p:txBody>
      </p:sp>
      <p:sp>
        <p:nvSpPr>
          <p:cNvPr id="23" name="Shape 19"/>
          <p:cNvSpPr/>
          <p:nvPr/>
        </p:nvSpPr>
        <p:spPr>
          <a:xfrm>
            <a:off x="11431191" y="4846439"/>
            <a:ext cx="595313" cy="595313"/>
          </a:xfrm>
          <a:prstGeom prst="roundRect">
            <a:avLst>
              <a:gd name="adj" fmla="val 153600"/>
            </a:avLst>
          </a:prstGeom>
          <a:solidFill>
            <a:srgbClr val="26A688"/>
          </a:solidFill>
          <a:ln/>
        </p:spPr>
        <p:txBody>
          <a:bodyPr/>
          <a:lstStyle/>
          <a:p>
            <a:endParaRPr lang="ru-RU"/>
          </a:p>
        </p:txBody>
      </p:sp>
      <p:pic>
        <p:nvPicPr>
          <p:cNvPr id="24"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609784" y="5025033"/>
            <a:ext cx="238125" cy="238125"/>
          </a:xfrm>
          <a:prstGeom prst="rect">
            <a:avLst/>
          </a:prstGeom>
        </p:spPr>
      </p:pic>
      <p:sp>
        <p:nvSpPr>
          <p:cNvPr id="25" name="Text 20"/>
          <p:cNvSpPr/>
          <p:nvPr/>
        </p:nvSpPr>
        <p:spPr>
          <a:xfrm>
            <a:off x="9842421" y="5640229"/>
            <a:ext cx="3772853"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Аутентификация жүйелері</a:t>
            </a:r>
            <a:endParaRPr lang="en-US" sz="1950" dirty="0"/>
          </a:p>
        </p:txBody>
      </p:sp>
      <p:sp>
        <p:nvSpPr>
          <p:cNvPr id="26" name="Text 21"/>
          <p:cNvSpPr/>
          <p:nvPr/>
        </p:nvSpPr>
        <p:spPr>
          <a:xfrm>
            <a:off x="9842421" y="6379607"/>
            <a:ext cx="3772853"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LDAP</a:t>
            </a:r>
            <a:r>
              <a:rPr lang="en-US" sz="1550" dirty="0">
                <a:solidFill>
                  <a:srgbClr val="333F70"/>
                </a:solidFill>
                <a:latin typeface="Open Sans" pitchFamily="34" charset="0"/>
                <a:ea typeface="Open Sans" pitchFamily="34" charset="-122"/>
                <a:cs typeface="Open Sans" pitchFamily="34" charset="-120"/>
              </a:rPr>
              <a:t> – каталог қызметтері</a:t>
            </a:r>
            <a:endParaRPr lang="en-US" sz="1550" dirty="0"/>
          </a:p>
        </p:txBody>
      </p:sp>
      <p:sp>
        <p:nvSpPr>
          <p:cNvPr id="27" name="Text 22"/>
          <p:cNvSpPr/>
          <p:nvPr/>
        </p:nvSpPr>
        <p:spPr>
          <a:xfrm>
            <a:off x="9842421" y="6816209"/>
            <a:ext cx="3772853"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Kerberos</a:t>
            </a:r>
            <a:r>
              <a:rPr lang="en-US" sz="1550" dirty="0">
                <a:solidFill>
                  <a:srgbClr val="333F70"/>
                </a:solidFill>
                <a:latin typeface="Open Sans" pitchFamily="34" charset="0"/>
                <a:ea typeface="Open Sans" pitchFamily="34" charset="-122"/>
                <a:cs typeface="Open Sans" pitchFamily="34" charset="-120"/>
              </a:rPr>
              <a:t> – желілік аутентификация</a:t>
            </a:r>
            <a:endParaRPr lang="en-US" sz="1550" dirty="0"/>
          </a:p>
        </p:txBody>
      </p:sp>
      <p:sp>
        <p:nvSpPr>
          <p:cNvPr id="28" name="Text 23"/>
          <p:cNvSpPr/>
          <p:nvPr/>
        </p:nvSpPr>
        <p:spPr>
          <a:xfrm>
            <a:off x="9842421" y="7252811"/>
            <a:ext cx="3772853"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OAuth/SAML</a:t>
            </a:r>
            <a:r>
              <a:rPr lang="en-US" sz="1550" dirty="0">
                <a:solidFill>
                  <a:srgbClr val="333F70"/>
                </a:solidFill>
                <a:latin typeface="Open Sans" pitchFamily="34" charset="0"/>
                <a:ea typeface="Open Sans" pitchFamily="34" charset="-122"/>
                <a:cs typeface="Open Sans" pitchFamily="34" charset="-120"/>
              </a:rPr>
              <a:t> – заманауи протоколдар</a:t>
            </a:r>
            <a:endParaRPr lang="en-US" sz="15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2148602"/>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Ұйымдастырушылық шаралар мен кадрлық қамтамасыз ету</a:t>
            </a:r>
            <a:endParaRPr lang="en-US" sz="3900" dirty="0"/>
          </a:p>
        </p:txBody>
      </p:sp>
      <p:sp>
        <p:nvSpPr>
          <p:cNvPr id="4" name="Shape 1"/>
          <p:cNvSpPr/>
          <p:nvPr/>
        </p:nvSpPr>
        <p:spPr>
          <a:xfrm>
            <a:off x="6280190" y="4306491"/>
            <a:ext cx="7556421" cy="4517588"/>
          </a:xfrm>
          <a:prstGeom prst="roundRect">
            <a:avLst>
              <a:gd name="adj" fmla="val 1845"/>
            </a:avLst>
          </a:prstGeom>
          <a:solidFill>
            <a:srgbClr val="D6F5EE"/>
          </a:solidFill>
          <a:ln w="7620">
            <a:solidFill>
              <a:srgbClr val="BCDBD4"/>
            </a:solidFill>
            <a:prstDash val="solid"/>
          </a:ln>
        </p:spPr>
        <p:txBody>
          <a:bodyPr/>
          <a:lstStyle/>
          <a:p>
            <a:endParaRPr lang="ru-RU"/>
          </a:p>
        </p:txBody>
      </p:sp>
      <p:sp>
        <p:nvSpPr>
          <p:cNvPr id="5" name="Shape 2"/>
          <p:cNvSpPr/>
          <p:nvPr/>
        </p:nvSpPr>
        <p:spPr>
          <a:xfrm>
            <a:off x="6287810" y="4314111"/>
            <a:ext cx="3770590" cy="3041333"/>
          </a:xfrm>
          <a:prstGeom prst="roundRect">
            <a:avLst>
              <a:gd name="adj" fmla="val 2741"/>
            </a:avLst>
          </a:prstGeom>
          <a:solidFill>
            <a:srgbClr val="D6F5EE"/>
          </a:solidFill>
          <a:ln/>
        </p:spPr>
        <p:txBody>
          <a:bodyPr/>
          <a:lstStyle/>
          <a:p>
            <a:endParaRPr lang="ru-RU"/>
          </a:p>
        </p:txBody>
      </p:sp>
      <p:sp>
        <p:nvSpPr>
          <p:cNvPr id="6" name="Text 3"/>
          <p:cNvSpPr/>
          <p:nvPr/>
        </p:nvSpPr>
        <p:spPr>
          <a:xfrm>
            <a:off x="6486168" y="4512469"/>
            <a:ext cx="3373874"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Қызметкерлерді оқыту</a:t>
            </a:r>
            <a:endParaRPr lang="en-US" sz="1950" dirty="0"/>
          </a:p>
        </p:txBody>
      </p:sp>
      <p:sp>
        <p:nvSpPr>
          <p:cNvPr id="7" name="Text 4"/>
          <p:cNvSpPr/>
          <p:nvPr/>
        </p:nvSpPr>
        <p:spPr>
          <a:xfrm>
            <a:off x="6486168" y="5251847"/>
            <a:ext cx="3373874"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 бойынша тұрақты оқыту бағдарламалары персоналдың хабардарлығын арттырады және адами факторға байланысты қауіптерді азайтады.</a:t>
            </a:r>
            <a:endParaRPr lang="en-US" sz="1550" dirty="0"/>
          </a:p>
        </p:txBody>
      </p:sp>
      <p:sp>
        <p:nvSpPr>
          <p:cNvPr id="8" name="Shape 5"/>
          <p:cNvSpPr/>
          <p:nvPr/>
        </p:nvSpPr>
        <p:spPr>
          <a:xfrm>
            <a:off x="10058400" y="4314111"/>
            <a:ext cx="3770590" cy="3041333"/>
          </a:xfrm>
          <a:prstGeom prst="rect">
            <a:avLst/>
          </a:prstGeom>
          <a:solidFill>
            <a:srgbClr val="D6F5EE"/>
          </a:solidFill>
          <a:ln/>
        </p:spPr>
        <p:txBody>
          <a:bodyPr/>
          <a:lstStyle/>
          <a:p>
            <a:endParaRPr lang="ru-RU"/>
          </a:p>
        </p:txBody>
      </p:sp>
      <p:sp>
        <p:nvSpPr>
          <p:cNvPr id="9" name="Shape 6"/>
          <p:cNvSpPr/>
          <p:nvPr/>
        </p:nvSpPr>
        <p:spPr>
          <a:xfrm>
            <a:off x="10058400" y="4314111"/>
            <a:ext cx="22860" cy="3041333"/>
          </a:xfrm>
          <a:prstGeom prst="roundRect">
            <a:avLst>
              <a:gd name="adj" fmla="val 364651"/>
            </a:avLst>
          </a:prstGeom>
          <a:solidFill>
            <a:srgbClr val="BCDBD4"/>
          </a:solidFill>
          <a:ln/>
        </p:spPr>
        <p:txBody>
          <a:bodyPr/>
          <a:lstStyle/>
          <a:p>
            <a:endParaRPr lang="ru-RU"/>
          </a:p>
        </p:txBody>
      </p:sp>
      <p:sp>
        <p:nvSpPr>
          <p:cNvPr id="10" name="Text 7"/>
          <p:cNvSpPr/>
          <p:nvPr/>
        </p:nvSpPr>
        <p:spPr>
          <a:xfrm>
            <a:off x="10256758" y="4512469"/>
            <a:ext cx="3373874"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Қауіпсіздік мәдениеті</a:t>
            </a:r>
            <a:endParaRPr lang="en-US" sz="1950" dirty="0"/>
          </a:p>
        </p:txBody>
      </p:sp>
      <p:sp>
        <p:nvSpPr>
          <p:cNvPr id="11" name="Text 8"/>
          <p:cNvSpPr/>
          <p:nvPr/>
        </p:nvSpPr>
        <p:spPr>
          <a:xfrm>
            <a:off x="10256758" y="5251847"/>
            <a:ext cx="3373874"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Ұйымдастырушылық мәдениетте ақпараттық қауіпсіздікті қалыптастыру ұзақ мерзімді табысқа жеткізеді. Әрбір қызметкер қауіпсіздіктің маңыздылығын түсінуі керек.</a:t>
            </a:r>
            <a:endParaRPr lang="en-US" sz="1550" dirty="0"/>
          </a:p>
        </p:txBody>
      </p:sp>
      <p:sp>
        <p:nvSpPr>
          <p:cNvPr id="12" name="Shape 9"/>
          <p:cNvSpPr/>
          <p:nvPr/>
        </p:nvSpPr>
        <p:spPr>
          <a:xfrm>
            <a:off x="6287810" y="7355443"/>
            <a:ext cx="7541181" cy="1461016"/>
          </a:xfrm>
          <a:prstGeom prst="rect">
            <a:avLst/>
          </a:prstGeom>
          <a:solidFill>
            <a:srgbClr val="D6F5EE"/>
          </a:solidFill>
          <a:ln/>
        </p:spPr>
        <p:txBody>
          <a:bodyPr/>
          <a:lstStyle/>
          <a:p>
            <a:endParaRPr lang="ru-RU"/>
          </a:p>
        </p:txBody>
      </p:sp>
      <p:sp>
        <p:nvSpPr>
          <p:cNvPr id="13" name="Shape 10"/>
          <p:cNvSpPr/>
          <p:nvPr/>
        </p:nvSpPr>
        <p:spPr>
          <a:xfrm>
            <a:off x="6287810" y="7355443"/>
            <a:ext cx="7541181" cy="22860"/>
          </a:xfrm>
          <a:prstGeom prst="roundRect">
            <a:avLst>
              <a:gd name="adj" fmla="val 364651"/>
            </a:avLst>
          </a:prstGeom>
          <a:solidFill>
            <a:srgbClr val="BCDBD4"/>
          </a:solidFill>
          <a:ln/>
        </p:spPr>
        <p:txBody>
          <a:bodyPr/>
          <a:lstStyle/>
          <a:p>
            <a:endParaRPr lang="ru-RU"/>
          </a:p>
        </p:txBody>
      </p:sp>
      <p:sp>
        <p:nvSpPr>
          <p:cNvPr id="14" name="Text 11"/>
          <p:cNvSpPr/>
          <p:nvPr/>
        </p:nvSpPr>
        <p:spPr>
          <a:xfrm>
            <a:off x="6486168" y="7553801"/>
            <a:ext cx="255853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Жедел орталық</a:t>
            </a:r>
            <a:endParaRPr lang="en-US" sz="1950" dirty="0"/>
          </a:p>
        </p:txBody>
      </p:sp>
      <p:sp>
        <p:nvSpPr>
          <p:cNvPr id="15" name="Text 12"/>
          <p:cNvSpPr/>
          <p:nvPr/>
        </p:nvSpPr>
        <p:spPr>
          <a:xfrm>
            <a:off x="6486168" y="7983022"/>
            <a:ext cx="714446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 жедел орталығы (SOC) инциденттерді үздіксіз мониторингілейді, талдайды және оларға жедел жауап береді.</a:t>
            </a:r>
            <a:endParaRPr lang="en-US" sz="15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793790" y="1704975"/>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инциденттерін басқару</a:t>
            </a:r>
            <a:endParaRPr lang="en-US" sz="3900" dirty="0"/>
          </a:p>
        </p:txBody>
      </p:sp>
      <p:sp>
        <p:nvSpPr>
          <p:cNvPr id="3" name="Shape 1"/>
          <p:cNvSpPr/>
          <p:nvPr/>
        </p:nvSpPr>
        <p:spPr>
          <a:xfrm>
            <a:off x="7303770" y="3341965"/>
            <a:ext cx="22860" cy="5925860"/>
          </a:xfrm>
          <a:prstGeom prst="roundRect">
            <a:avLst>
              <a:gd name="adj" fmla="val 364651"/>
            </a:avLst>
          </a:prstGeom>
          <a:solidFill>
            <a:srgbClr val="BCDBD4"/>
          </a:solidFill>
          <a:ln/>
        </p:spPr>
        <p:txBody>
          <a:bodyPr/>
          <a:lstStyle/>
          <a:p>
            <a:endParaRPr lang="ru-RU"/>
          </a:p>
        </p:txBody>
      </p:sp>
      <p:sp>
        <p:nvSpPr>
          <p:cNvPr id="4" name="Shape 2"/>
          <p:cNvSpPr/>
          <p:nvPr/>
        </p:nvSpPr>
        <p:spPr>
          <a:xfrm>
            <a:off x="6519505" y="3553778"/>
            <a:ext cx="595313" cy="22860"/>
          </a:xfrm>
          <a:prstGeom prst="roundRect">
            <a:avLst>
              <a:gd name="adj" fmla="val 364651"/>
            </a:avLst>
          </a:prstGeom>
          <a:solidFill>
            <a:srgbClr val="BCDBD4"/>
          </a:solidFill>
          <a:ln/>
        </p:spPr>
        <p:txBody>
          <a:bodyPr/>
          <a:lstStyle/>
          <a:p>
            <a:endParaRPr lang="ru-RU"/>
          </a:p>
        </p:txBody>
      </p:sp>
      <p:sp>
        <p:nvSpPr>
          <p:cNvPr id="5" name="Shape 3"/>
          <p:cNvSpPr/>
          <p:nvPr/>
        </p:nvSpPr>
        <p:spPr>
          <a:xfrm>
            <a:off x="7091958" y="3341965"/>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6" name="Text 4"/>
          <p:cNvSpPr/>
          <p:nvPr/>
        </p:nvSpPr>
        <p:spPr>
          <a:xfrm>
            <a:off x="7166372" y="3379172"/>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1</a:t>
            </a:r>
            <a:endParaRPr lang="en-US" sz="2300" dirty="0"/>
          </a:p>
        </p:txBody>
      </p:sp>
      <p:sp>
        <p:nvSpPr>
          <p:cNvPr id="7" name="Text 5"/>
          <p:cNvSpPr/>
          <p:nvPr/>
        </p:nvSpPr>
        <p:spPr>
          <a:xfrm>
            <a:off x="3842028" y="3410188"/>
            <a:ext cx="2480905"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Анықтау</a:t>
            </a:r>
            <a:endParaRPr lang="en-US" sz="1950" dirty="0"/>
          </a:p>
        </p:txBody>
      </p:sp>
      <p:sp>
        <p:nvSpPr>
          <p:cNvPr id="8" name="Text 6"/>
          <p:cNvSpPr/>
          <p:nvPr/>
        </p:nvSpPr>
        <p:spPr>
          <a:xfrm>
            <a:off x="793790" y="3839408"/>
            <a:ext cx="5529143" cy="95261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Инциденттерді ерте анықтау үшін автоматтандырылған мониторинг жүйелері мен аналитикалық құралдарды қолдану.</a:t>
            </a:r>
            <a:endParaRPr lang="en-US" sz="1550" dirty="0"/>
          </a:p>
        </p:txBody>
      </p:sp>
      <p:sp>
        <p:nvSpPr>
          <p:cNvPr id="9" name="Shape 7"/>
          <p:cNvSpPr/>
          <p:nvPr/>
        </p:nvSpPr>
        <p:spPr>
          <a:xfrm>
            <a:off x="7515582" y="4744403"/>
            <a:ext cx="595313" cy="22860"/>
          </a:xfrm>
          <a:prstGeom prst="roundRect">
            <a:avLst>
              <a:gd name="adj" fmla="val 364651"/>
            </a:avLst>
          </a:prstGeom>
          <a:solidFill>
            <a:srgbClr val="BCDBD4"/>
          </a:solidFill>
          <a:ln/>
        </p:spPr>
        <p:txBody>
          <a:bodyPr/>
          <a:lstStyle/>
          <a:p>
            <a:endParaRPr lang="ru-RU"/>
          </a:p>
        </p:txBody>
      </p:sp>
      <p:sp>
        <p:nvSpPr>
          <p:cNvPr id="10" name="Shape 8"/>
          <p:cNvSpPr/>
          <p:nvPr/>
        </p:nvSpPr>
        <p:spPr>
          <a:xfrm>
            <a:off x="7091958" y="4532590"/>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1" name="Text 9"/>
          <p:cNvSpPr/>
          <p:nvPr/>
        </p:nvSpPr>
        <p:spPr>
          <a:xfrm>
            <a:off x="7166372" y="4569797"/>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2</a:t>
            </a:r>
            <a:endParaRPr lang="en-US" sz="2300" dirty="0"/>
          </a:p>
        </p:txBody>
      </p:sp>
      <p:sp>
        <p:nvSpPr>
          <p:cNvPr id="12" name="Text 10"/>
          <p:cNvSpPr/>
          <p:nvPr/>
        </p:nvSpPr>
        <p:spPr>
          <a:xfrm>
            <a:off x="8307467" y="4600813"/>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Тіркеу</a:t>
            </a:r>
            <a:endParaRPr lang="en-US" sz="1950" dirty="0"/>
          </a:p>
        </p:txBody>
      </p:sp>
      <p:sp>
        <p:nvSpPr>
          <p:cNvPr id="13" name="Text 11"/>
          <p:cNvSpPr/>
          <p:nvPr/>
        </p:nvSpPr>
        <p:spPr>
          <a:xfrm>
            <a:off x="8307467" y="5030033"/>
            <a:ext cx="5529143"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Барлық инциденттерді жүйелі түрде тіркеу және құжаттау, кейінгі талдау үшін деректерді жинау.</a:t>
            </a:r>
            <a:endParaRPr lang="en-US" sz="1550" dirty="0"/>
          </a:p>
        </p:txBody>
      </p:sp>
      <p:sp>
        <p:nvSpPr>
          <p:cNvPr id="14" name="Shape 12"/>
          <p:cNvSpPr/>
          <p:nvPr/>
        </p:nvSpPr>
        <p:spPr>
          <a:xfrm>
            <a:off x="6519505" y="5770721"/>
            <a:ext cx="595313" cy="22860"/>
          </a:xfrm>
          <a:prstGeom prst="roundRect">
            <a:avLst>
              <a:gd name="adj" fmla="val 364651"/>
            </a:avLst>
          </a:prstGeom>
          <a:solidFill>
            <a:srgbClr val="BCDBD4"/>
          </a:solidFill>
          <a:ln/>
        </p:spPr>
        <p:txBody>
          <a:bodyPr/>
          <a:lstStyle/>
          <a:p>
            <a:endParaRPr lang="ru-RU"/>
          </a:p>
        </p:txBody>
      </p:sp>
      <p:sp>
        <p:nvSpPr>
          <p:cNvPr id="15" name="Shape 13"/>
          <p:cNvSpPr/>
          <p:nvPr/>
        </p:nvSpPr>
        <p:spPr>
          <a:xfrm>
            <a:off x="7091958" y="5558909"/>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6" name="Text 14"/>
          <p:cNvSpPr/>
          <p:nvPr/>
        </p:nvSpPr>
        <p:spPr>
          <a:xfrm>
            <a:off x="7166372" y="5596116"/>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3</a:t>
            </a:r>
            <a:endParaRPr lang="en-US" sz="2300" dirty="0"/>
          </a:p>
        </p:txBody>
      </p:sp>
      <p:sp>
        <p:nvSpPr>
          <p:cNvPr id="17" name="Text 15"/>
          <p:cNvSpPr/>
          <p:nvPr/>
        </p:nvSpPr>
        <p:spPr>
          <a:xfrm>
            <a:off x="3842028" y="5627132"/>
            <a:ext cx="2480905"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Жою</a:t>
            </a:r>
            <a:endParaRPr lang="en-US" sz="1950" dirty="0"/>
          </a:p>
        </p:txBody>
      </p:sp>
      <p:sp>
        <p:nvSpPr>
          <p:cNvPr id="18" name="Text 16"/>
          <p:cNvSpPr/>
          <p:nvPr/>
        </p:nvSpPr>
        <p:spPr>
          <a:xfrm>
            <a:off x="793790" y="6056352"/>
            <a:ext cx="5529143" cy="63507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Қауіптерді тез арада оқшаулау және жою, зардаптарды минимизациялау шараларын қабылдау.</a:t>
            </a:r>
            <a:endParaRPr lang="en-US" sz="1550" dirty="0"/>
          </a:p>
        </p:txBody>
      </p:sp>
      <p:sp>
        <p:nvSpPr>
          <p:cNvPr id="19" name="Shape 17"/>
          <p:cNvSpPr/>
          <p:nvPr/>
        </p:nvSpPr>
        <p:spPr>
          <a:xfrm>
            <a:off x="7515582" y="6797159"/>
            <a:ext cx="595313" cy="22860"/>
          </a:xfrm>
          <a:prstGeom prst="roundRect">
            <a:avLst>
              <a:gd name="adj" fmla="val 364651"/>
            </a:avLst>
          </a:prstGeom>
          <a:solidFill>
            <a:srgbClr val="BCDBD4"/>
          </a:solidFill>
          <a:ln/>
        </p:spPr>
        <p:txBody>
          <a:bodyPr/>
          <a:lstStyle/>
          <a:p>
            <a:endParaRPr lang="ru-RU"/>
          </a:p>
        </p:txBody>
      </p:sp>
      <p:sp>
        <p:nvSpPr>
          <p:cNvPr id="20" name="Shape 18"/>
          <p:cNvSpPr/>
          <p:nvPr/>
        </p:nvSpPr>
        <p:spPr>
          <a:xfrm>
            <a:off x="7091958" y="6585347"/>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21" name="Text 19"/>
          <p:cNvSpPr/>
          <p:nvPr/>
        </p:nvSpPr>
        <p:spPr>
          <a:xfrm>
            <a:off x="7166372" y="6622554"/>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4</a:t>
            </a:r>
            <a:endParaRPr lang="en-US" sz="2300" dirty="0"/>
          </a:p>
        </p:txBody>
      </p:sp>
      <p:sp>
        <p:nvSpPr>
          <p:cNvPr id="22" name="Text 20"/>
          <p:cNvSpPr/>
          <p:nvPr/>
        </p:nvSpPr>
        <p:spPr>
          <a:xfrm>
            <a:off x="8307467" y="6653570"/>
            <a:ext cx="269462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Қалпына келтіру</a:t>
            </a:r>
            <a:endParaRPr lang="en-US" sz="1950" dirty="0"/>
          </a:p>
        </p:txBody>
      </p:sp>
      <p:sp>
        <p:nvSpPr>
          <p:cNvPr id="23" name="Text 21"/>
          <p:cNvSpPr/>
          <p:nvPr/>
        </p:nvSpPr>
        <p:spPr>
          <a:xfrm>
            <a:off x="8307467" y="7082790"/>
            <a:ext cx="5529143"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Жүйелерді қалыпты жұмыс режиміне қайтару, зақымданған деректерді қалпына келтіру.</a:t>
            </a:r>
            <a:endParaRPr lang="en-US" sz="1550" dirty="0"/>
          </a:p>
        </p:txBody>
      </p:sp>
      <p:sp>
        <p:nvSpPr>
          <p:cNvPr id="24" name="Shape 22"/>
          <p:cNvSpPr/>
          <p:nvPr/>
        </p:nvSpPr>
        <p:spPr>
          <a:xfrm>
            <a:off x="6519505" y="7823597"/>
            <a:ext cx="595313" cy="22860"/>
          </a:xfrm>
          <a:prstGeom prst="roundRect">
            <a:avLst>
              <a:gd name="adj" fmla="val 364651"/>
            </a:avLst>
          </a:prstGeom>
          <a:solidFill>
            <a:srgbClr val="BCDBD4"/>
          </a:solidFill>
          <a:ln/>
        </p:spPr>
        <p:txBody>
          <a:bodyPr/>
          <a:lstStyle/>
          <a:p>
            <a:endParaRPr lang="ru-RU"/>
          </a:p>
        </p:txBody>
      </p:sp>
      <p:sp>
        <p:nvSpPr>
          <p:cNvPr id="25" name="Shape 23"/>
          <p:cNvSpPr/>
          <p:nvPr/>
        </p:nvSpPr>
        <p:spPr>
          <a:xfrm>
            <a:off x="7091958" y="7611785"/>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26" name="Text 24"/>
          <p:cNvSpPr/>
          <p:nvPr/>
        </p:nvSpPr>
        <p:spPr>
          <a:xfrm>
            <a:off x="7166372" y="7648992"/>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5</a:t>
            </a:r>
            <a:endParaRPr lang="en-US" sz="2300" dirty="0"/>
          </a:p>
        </p:txBody>
      </p:sp>
      <p:sp>
        <p:nvSpPr>
          <p:cNvPr id="27" name="Text 25"/>
          <p:cNvSpPr/>
          <p:nvPr/>
        </p:nvSpPr>
        <p:spPr>
          <a:xfrm>
            <a:off x="3842028" y="7680008"/>
            <a:ext cx="2480905"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Сабақ алу</a:t>
            </a:r>
            <a:endParaRPr lang="en-US" sz="1950" dirty="0"/>
          </a:p>
        </p:txBody>
      </p:sp>
      <p:sp>
        <p:nvSpPr>
          <p:cNvPr id="28" name="Text 26"/>
          <p:cNvSpPr/>
          <p:nvPr/>
        </p:nvSpPr>
        <p:spPr>
          <a:xfrm>
            <a:off x="793790" y="8109228"/>
            <a:ext cx="5529143" cy="63507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Инциденттерді талдау, себептерін анықтау және қауіпсіздік шараларын жетілдіру.</a:t>
            </a:r>
            <a:endParaRPr lang="en-US" sz="15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4365069"/>
            <a:ext cx="7556421" cy="992267"/>
          </a:xfrm>
          <a:prstGeom prst="rect">
            <a:avLst/>
          </a:prstGeom>
          <a:noFill/>
          <a:ln/>
        </p:spPr>
        <p:txBody>
          <a:bodyPr wrap="squar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Инциденттерді басқару процесі</a:t>
            </a:r>
            <a:endParaRPr lang="en-US" sz="3100" dirty="0"/>
          </a:p>
        </p:txBody>
      </p:sp>
      <p:sp>
        <p:nvSpPr>
          <p:cNvPr id="4" name="Text 1"/>
          <p:cNvSpPr/>
          <p:nvPr/>
        </p:nvSpPr>
        <p:spPr>
          <a:xfrm>
            <a:off x="793790" y="5654993"/>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Инциденттерді басқарудың стандартталған процесі ұйымға қауіптерге тез және тиімді жауап беруге мүмкіндік береді. Әрбір кезең нақты рөлдер мен жауапкершіліктерді талап етеді.</a:t>
            </a:r>
            <a:endParaRPr lang="en-US" sz="15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5" name="Text 2"/>
          <p:cNvSpPr/>
          <p:nvPr/>
        </p:nvSpPr>
        <p:spPr>
          <a:xfrm>
            <a:off x="793790" y="2707600"/>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Мемлекеттік нормативтік-құқықтық база</a:t>
            </a:r>
            <a:endParaRPr lang="en-US" sz="3900" dirty="0"/>
          </a:p>
        </p:txBody>
      </p:sp>
      <p:sp>
        <p:nvSpPr>
          <p:cNvPr id="6" name="Text 3"/>
          <p:cNvSpPr/>
          <p:nvPr/>
        </p:nvSpPr>
        <p:spPr>
          <a:xfrm>
            <a:off x="793790" y="4443770"/>
            <a:ext cx="5765959"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ҚР «Ақпараттандыру туралы» Заңы</a:t>
            </a:r>
            <a:endParaRPr lang="en-US" sz="1950" dirty="0"/>
          </a:p>
        </p:txBody>
      </p:sp>
      <p:sp>
        <p:nvSpPr>
          <p:cNvPr id="7" name="Text 4"/>
          <p:cNvSpPr/>
          <p:nvPr/>
        </p:nvSpPr>
        <p:spPr>
          <a:xfrm>
            <a:off x="793790" y="4952286"/>
            <a:ext cx="8308300"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2015 жылы қабылданған «Ақпараттандыру туралы» Заң Қазақстанның ақпараттық қауіпсіздік саласындағы негізгі заңнамалық актісі болып табылады.</a:t>
            </a:r>
            <a:endParaRPr lang="en-US" sz="1550" dirty="0"/>
          </a:p>
        </p:txBody>
      </p:sp>
      <p:sp>
        <p:nvSpPr>
          <p:cNvPr id="8" name="Text 5"/>
          <p:cNvSpPr/>
          <p:nvPr/>
        </p:nvSpPr>
        <p:spPr>
          <a:xfrm>
            <a:off x="793790" y="5765959"/>
            <a:ext cx="8308300"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Заңның негізгі бағыттары:</a:t>
            </a:r>
            <a:endParaRPr lang="en-US" sz="1550" dirty="0"/>
          </a:p>
        </p:txBody>
      </p:sp>
      <p:sp>
        <p:nvSpPr>
          <p:cNvPr id="9" name="Text 6"/>
          <p:cNvSpPr/>
          <p:nvPr/>
        </p:nvSpPr>
        <p:spPr>
          <a:xfrm>
            <a:off x="793790" y="6262092"/>
            <a:ext cx="8308300"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Ақпараттық жүйелерді қорғау талаптары</a:t>
            </a:r>
            <a:endParaRPr lang="en-US" sz="1550" dirty="0"/>
          </a:p>
        </p:txBody>
      </p:sp>
      <p:sp>
        <p:nvSpPr>
          <p:cNvPr id="10" name="Text 7"/>
          <p:cNvSpPr/>
          <p:nvPr/>
        </p:nvSpPr>
        <p:spPr>
          <a:xfrm>
            <a:off x="793790" y="6649045"/>
            <a:ext cx="8308300"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Дербес деректердің қауіпсіздігі</a:t>
            </a:r>
            <a:endParaRPr lang="en-US" sz="1550" dirty="0"/>
          </a:p>
        </p:txBody>
      </p:sp>
      <p:sp>
        <p:nvSpPr>
          <p:cNvPr id="11" name="Text 8"/>
          <p:cNvSpPr/>
          <p:nvPr/>
        </p:nvSpPr>
        <p:spPr>
          <a:xfrm>
            <a:off x="793790" y="7035998"/>
            <a:ext cx="8308300"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Криптографиялық қорғаудың қолданылуы</a:t>
            </a:r>
            <a:endParaRPr lang="en-US" sz="1550" dirty="0"/>
          </a:p>
        </p:txBody>
      </p:sp>
      <p:sp>
        <p:nvSpPr>
          <p:cNvPr id="12" name="Text 9"/>
          <p:cNvSpPr/>
          <p:nvPr/>
        </p:nvSpPr>
        <p:spPr>
          <a:xfrm>
            <a:off x="793790" y="7422952"/>
            <a:ext cx="8308300"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Ақпараттық қауіпсіздік саласындағы мемлекеттік реттеу</a:t>
            </a:r>
            <a:endParaRPr lang="en-US" sz="1550" dirty="0"/>
          </a:p>
        </p:txBody>
      </p:sp>
      <p:sp>
        <p:nvSpPr>
          <p:cNvPr id="13" name="Text 10"/>
          <p:cNvSpPr/>
          <p:nvPr/>
        </p:nvSpPr>
        <p:spPr>
          <a:xfrm>
            <a:off x="793790" y="7919085"/>
            <a:ext cx="8308300"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Заң ақпараттық қауіпсіздік талаптарын бекіту және олардың орындалуын бақылау механизмдерін белгілейді.</a:t>
            </a:r>
            <a:endParaRPr lang="en-US" sz="1550" dirty="0"/>
          </a:p>
        </p:txBody>
      </p:sp>
      <p:sp>
        <p:nvSpPr>
          <p:cNvPr id="14" name="Shape 11"/>
          <p:cNvSpPr/>
          <p:nvPr/>
        </p:nvSpPr>
        <p:spPr>
          <a:xfrm>
            <a:off x="9593818" y="4468654"/>
            <a:ext cx="4250293" cy="1795820"/>
          </a:xfrm>
          <a:prstGeom prst="roundRect">
            <a:avLst>
              <a:gd name="adj" fmla="val 4642"/>
            </a:avLst>
          </a:prstGeom>
          <a:solidFill>
            <a:srgbClr val="C1F1E5"/>
          </a:solidFill>
          <a:ln/>
        </p:spPr>
        <p:txBody>
          <a:bodyPr/>
          <a:lstStyle/>
          <a:p>
            <a:endParaRPr lang="ru-RU"/>
          </a:p>
        </p:txBody>
      </p:sp>
      <p:pic>
        <p:nvPicPr>
          <p:cNvPr id="15" name="Image 1" descr="preencoded.png"/>
          <p:cNvPicPr>
            <a:picLocks noChangeAspect="1"/>
          </p:cNvPicPr>
          <p:nvPr/>
        </p:nvPicPr>
        <p:blipFill>
          <a:blip r:embed="rId3"/>
          <a:stretch>
            <a:fillRect/>
          </a:stretch>
        </p:blipFill>
        <p:spPr>
          <a:xfrm>
            <a:off x="9792176" y="4771549"/>
            <a:ext cx="248007" cy="198358"/>
          </a:xfrm>
          <a:prstGeom prst="rect">
            <a:avLst/>
          </a:prstGeom>
        </p:spPr>
      </p:pic>
      <p:sp>
        <p:nvSpPr>
          <p:cNvPr id="16" name="Text 12"/>
          <p:cNvSpPr/>
          <p:nvPr/>
        </p:nvSpPr>
        <p:spPr>
          <a:xfrm>
            <a:off x="10238542" y="4716542"/>
            <a:ext cx="3407212" cy="1270159"/>
          </a:xfrm>
          <a:prstGeom prst="rect">
            <a:avLst/>
          </a:prstGeom>
          <a:noFill/>
          <a:ln/>
        </p:spPr>
        <p:txBody>
          <a:bodyPr wrap="square" lIns="0" tIns="0" rIns="0" bIns="0" rtlCol="0" anchor="t"/>
          <a:lstStyle/>
          <a:p>
            <a:pPr marL="0" indent="0" algn="l">
              <a:lnSpc>
                <a:spcPts val="2500"/>
              </a:lnSpc>
              <a:buNone/>
            </a:pPr>
            <a:r>
              <a:rPr lang="en-US" sz="1550" b="1" dirty="0">
                <a:solidFill>
                  <a:srgbClr val="000000"/>
                </a:solidFill>
                <a:latin typeface="Open Sans" pitchFamily="34" charset="0"/>
                <a:ea typeface="Open Sans" pitchFamily="34" charset="-122"/>
                <a:cs typeface="Open Sans" pitchFamily="34" charset="-120"/>
              </a:rPr>
              <a:t>Маңызды:</a:t>
            </a:r>
            <a:r>
              <a:rPr lang="en-US" sz="1550" dirty="0">
                <a:solidFill>
                  <a:srgbClr val="000000"/>
                </a:solidFill>
                <a:latin typeface="Open Sans" pitchFamily="34" charset="0"/>
                <a:ea typeface="Open Sans" pitchFamily="34" charset="-122"/>
                <a:cs typeface="Open Sans" pitchFamily="34" charset="-120"/>
              </a:rPr>
              <a:t> Заңды бұзғаны үшін қатаң жауапкершілік көзделген, соның ішінде ірі айыппұлдар мен қылмыстық жазалар.</a:t>
            </a:r>
            <a:endParaRPr lang="en-US" sz="15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793790" y="2209443"/>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жүйелердің сәйкестік сертификаттары</a:t>
            </a:r>
            <a:endParaRPr lang="en-US" sz="3900" dirty="0"/>
          </a:p>
        </p:txBody>
      </p:sp>
      <p:sp>
        <p:nvSpPr>
          <p:cNvPr id="3" name="Shape 1"/>
          <p:cNvSpPr/>
          <p:nvPr/>
        </p:nvSpPr>
        <p:spPr>
          <a:xfrm>
            <a:off x="793790" y="3846433"/>
            <a:ext cx="13042821" cy="1506736"/>
          </a:xfrm>
          <a:prstGeom prst="roundRect">
            <a:avLst>
              <a:gd name="adj" fmla="val 5532"/>
            </a:avLst>
          </a:prstGeom>
          <a:solidFill>
            <a:srgbClr val="FFFFFF"/>
          </a:solidFill>
          <a:ln w="22860">
            <a:solidFill>
              <a:srgbClr val="BCDBD4"/>
            </a:solidFill>
            <a:prstDash val="solid"/>
          </a:ln>
        </p:spPr>
        <p:txBody>
          <a:bodyPr/>
          <a:lstStyle/>
          <a:p>
            <a:endParaRPr lang="ru-RU"/>
          </a:p>
        </p:txBody>
      </p:sp>
      <p:sp>
        <p:nvSpPr>
          <p:cNvPr id="4" name="Shape 2"/>
          <p:cNvSpPr/>
          <p:nvPr/>
        </p:nvSpPr>
        <p:spPr>
          <a:xfrm>
            <a:off x="816650" y="3869293"/>
            <a:ext cx="793790" cy="1461016"/>
          </a:xfrm>
          <a:prstGeom prst="roundRect">
            <a:avLst>
              <a:gd name="adj" fmla="val 7046"/>
            </a:avLst>
          </a:prstGeom>
          <a:solidFill>
            <a:srgbClr val="D6F5EE"/>
          </a:solidFill>
          <a:ln/>
        </p:spPr>
        <p:txBody>
          <a:bodyPr/>
          <a:lstStyle/>
          <a:p>
            <a:endParaRPr lang="ru-RU"/>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0847" y="4450913"/>
            <a:ext cx="297656" cy="297656"/>
          </a:xfrm>
          <a:prstGeom prst="rect">
            <a:avLst/>
          </a:prstGeom>
        </p:spPr>
      </p:pic>
      <p:sp>
        <p:nvSpPr>
          <p:cNvPr id="6" name="Text 3"/>
          <p:cNvSpPr/>
          <p:nvPr/>
        </p:nvSpPr>
        <p:spPr>
          <a:xfrm>
            <a:off x="1808798" y="4067651"/>
            <a:ext cx="349889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Техникалық сәйкестік</a:t>
            </a:r>
            <a:endParaRPr lang="en-US" sz="1950" dirty="0"/>
          </a:p>
        </p:txBody>
      </p:sp>
      <p:sp>
        <p:nvSpPr>
          <p:cNvPr id="7" name="Text 4"/>
          <p:cNvSpPr/>
          <p:nvPr/>
        </p:nvSpPr>
        <p:spPr>
          <a:xfrm>
            <a:off x="1808798" y="4496872"/>
            <a:ext cx="1180659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Техникалық және бағдарламалық кешендер белгіленген қауіпсіздік талаптарына сәйкестігін растау үшін сертификаттауды өтуі керек. Бұл процесс өнім сапасын кепілдейді.</a:t>
            </a:r>
            <a:endParaRPr lang="en-US" sz="1550" dirty="0"/>
          </a:p>
        </p:txBody>
      </p:sp>
      <p:sp>
        <p:nvSpPr>
          <p:cNvPr id="8" name="Shape 5"/>
          <p:cNvSpPr/>
          <p:nvPr/>
        </p:nvSpPr>
        <p:spPr>
          <a:xfrm>
            <a:off x="793790" y="5551527"/>
            <a:ext cx="13042821" cy="1506736"/>
          </a:xfrm>
          <a:prstGeom prst="roundRect">
            <a:avLst>
              <a:gd name="adj" fmla="val 5532"/>
            </a:avLst>
          </a:prstGeom>
          <a:solidFill>
            <a:srgbClr val="FFFFFF"/>
          </a:solidFill>
          <a:ln w="22860">
            <a:solidFill>
              <a:srgbClr val="BCDBD4"/>
            </a:solidFill>
            <a:prstDash val="solid"/>
          </a:ln>
        </p:spPr>
        <p:txBody>
          <a:bodyPr/>
          <a:lstStyle/>
          <a:p>
            <a:endParaRPr lang="ru-RU"/>
          </a:p>
        </p:txBody>
      </p:sp>
      <p:sp>
        <p:nvSpPr>
          <p:cNvPr id="9" name="Shape 6"/>
          <p:cNvSpPr/>
          <p:nvPr/>
        </p:nvSpPr>
        <p:spPr>
          <a:xfrm>
            <a:off x="816650" y="5574387"/>
            <a:ext cx="793790" cy="1461016"/>
          </a:xfrm>
          <a:prstGeom prst="roundRect">
            <a:avLst>
              <a:gd name="adj" fmla="val 7046"/>
            </a:avLst>
          </a:prstGeom>
          <a:solidFill>
            <a:srgbClr val="D6F5EE"/>
          </a:solidFill>
          <a:ln/>
        </p:spPr>
        <p:txBody>
          <a:bodyPr/>
          <a:lstStyle/>
          <a:p>
            <a:endParaRPr lang="ru-RU"/>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60847" y="6156008"/>
            <a:ext cx="297656" cy="297656"/>
          </a:xfrm>
          <a:prstGeom prst="rect">
            <a:avLst/>
          </a:prstGeom>
        </p:spPr>
      </p:pic>
      <p:sp>
        <p:nvSpPr>
          <p:cNvPr id="11" name="Text 7"/>
          <p:cNvSpPr/>
          <p:nvPr/>
        </p:nvSpPr>
        <p:spPr>
          <a:xfrm>
            <a:off x="1808798" y="5772745"/>
            <a:ext cx="441602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Халықаралық стандарттар</a:t>
            </a:r>
            <a:endParaRPr lang="en-US" sz="1950" dirty="0"/>
          </a:p>
        </p:txBody>
      </p:sp>
      <p:sp>
        <p:nvSpPr>
          <p:cNvPr id="12" name="Text 8"/>
          <p:cNvSpPr/>
          <p:nvPr/>
        </p:nvSpPr>
        <p:spPr>
          <a:xfrm>
            <a:off x="1808798" y="6201966"/>
            <a:ext cx="1180659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ISO/IEC 27001, Common Criteria және басқа халықаралық стандарттар ақпараттық қауіпсіздік жүйелерін бағалаудың бірыңғай критерийлерін қамтамасыз етеді.</a:t>
            </a:r>
            <a:endParaRPr lang="en-US" sz="1550" dirty="0"/>
          </a:p>
        </p:txBody>
      </p:sp>
      <p:sp>
        <p:nvSpPr>
          <p:cNvPr id="13" name="Shape 9"/>
          <p:cNvSpPr/>
          <p:nvPr/>
        </p:nvSpPr>
        <p:spPr>
          <a:xfrm>
            <a:off x="793790" y="7256621"/>
            <a:ext cx="13042821" cy="1506736"/>
          </a:xfrm>
          <a:prstGeom prst="roundRect">
            <a:avLst>
              <a:gd name="adj" fmla="val 5532"/>
            </a:avLst>
          </a:prstGeom>
          <a:solidFill>
            <a:srgbClr val="FFFFFF"/>
          </a:solidFill>
          <a:ln w="22860">
            <a:solidFill>
              <a:srgbClr val="BCDBD4"/>
            </a:solidFill>
            <a:prstDash val="solid"/>
          </a:ln>
        </p:spPr>
        <p:txBody>
          <a:bodyPr/>
          <a:lstStyle/>
          <a:p>
            <a:endParaRPr lang="ru-RU"/>
          </a:p>
        </p:txBody>
      </p:sp>
      <p:sp>
        <p:nvSpPr>
          <p:cNvPr id="14" name="Shape 10"/>
          <p:cNvSpPr/>
          <p:nvPr/>
        </p:nvSpPr>
        <p:spPr>
          <a:xfrm>
            <a:off x="816650" y="7279481"/>
            <a:ext cx="793790" cy="1461016"/>
          </a:xfrm>
          <a:prstGeom prst="roundRect">
            <a:avLst>
              <a:gd name="adj" fmla="val 7046"/>
            </a:avLst>
          </a:prstGeom>
          <a:solidFill>
            <a:srgbClr val="D6F5EE"/>
          </a:solidFill>
          <a:ln/>
        </p:spPr>
        <p:txBody>
          <a:bodyPr/>
          <a:lstStyle/>
          <a:p>
            <a:endParaRPr lang="ru-RU"/>
          </a:p>
        </p:txBody>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60847" y="7861102"/>
            <a:ext cx="297656" cy="297656"/>
          </a:xfrm>
          <a:prstGeom prst="rect">
            <a:avLst/>
          </a:prstGeom>
        </p:spPr>
      </p:pic>
      <p:sp>
        <p:nvSpPr>
          <p:cNvPr id="16" name="Text 11"/>
          <p:cNvSpPr/>
          <p:nvPr/>
        </p:nvSpPr>
        <p:spPr>
          <a:xfrm>
            <a:off x="1808798" y="7477839"/>
            <a:ext cx="423576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Мемлекеттік стандарттар</a:t>
            </a:r>
            <a:endParaRPr lang="en-US" sz="1950" dirty="0"/>
          </a:p>
        </p:txBody>
      </p:sp>
      <p:sp>
        <p:nvSpPr>
          <p:cNvPr id="17" name="Text 12"/>
          <p:cNvSpPr/>
          <p:nvPr/>
        </p:nvSpPr>
        <p:spPr>
          <a:xfrm>
            <a:off x="1808798" y="7907060"/>
            <a:ext cx="1180659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Қазақстанда ақпараттық қауіпсіздік саласында ұлттық стандарттар жүйесі жұмыс істейді. Олар халықаралық нормалармен үйлесімді және елдің ерекшеліктерін ескереді.</a:t>
            </a:r>
            <a:endParaRPr lang="en-US" sz="15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5" name="Text 2"/>
          <p:cNvSpPr/>
          <p:nvPr/>
        </p:nvSpPr>
        <p:spPr>
          <a:xfrm>
            <a:off x="793790" y="3617714"/>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саласындағы инновациялар</a:t>
            </a:r>
            <a:endParaRPr lang="en-US" sz="3900" dirty="0"/>
          </a:p>
        </p:txBody>
      </p:sp>
      <p:pic>
        <p:nvPicPr>
          <p:cNvPr id="6" name="Image 1" descr="preencoded.png"/>
          <p:cNvPicPr>
            <a:picLocks noChangeAspect="1"/>
          </p:cNvPicPr>
          <p:nvPr/>
        </p:nvPicPr>
        <p:blipFill>
          <a:blip r:embed="rId3"/>
          <a:stretch>
            <a:fillRect/>
          </a:stretch>
        </p:blipFill>
        <p:spPr>
          <a:xfrm>
            <a:off x="793790" y="5155525"/>
            <a:ext cx="2348865" cy="1451610"/>
          </a:xfrm>
          <a:prstGeom prst="rect">
            <a:avLst/>
          </a:prstGeom>
        </p:spPr>
      </p:pic>
      <p:sp>
        <p:nvSpPr>
          <p:cNvPr id="7" name="Text 3"/>
          <p:cNvSpPr/>
          <p:nvPr/>
        </p:nvSpPr>
        <p:spPr>
          <a:xfrm>
            <a:off x="3390662" y="5155525"/>
            <a:ext cx="334518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Жасанды интеллект</a:t>
            </a:r>
            <a:endParaRPr lang="en-US" sz="1950" dirty="0"/>
          </a:p>
        </p:txBody>
      </p:sp>
      <p:sp>
        <p:nvSpPr>
          <p:cNvPr id="8" name="Text 4"/>
          <p:cNvSpPr/>
          <p:nvPr/>
        </p:nvSpPr>
        <p:spPr>
          <a:xfrm>
            <a:off x="3390662" y="5584746"/>
            <a:ext cx="3800475" cy="222277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Machine Learning алгоритмдері қауіптерді үлгілерді талдау арқылы болжауға және жаңа шабуылдарды автоматты түрде анықтауға мүмкіндік береді. AI жүйелері үлкен деректер көлемін өңдеп, аномалияларды тез табады.</a:t>
            </a:r>
            <a:endParaRPr lang="en-US" sz="1550" dirty="0"/>
          </a:p>
        </p:txBody>
      </p:sp>
      <p:pic>
        <p:nvPicPr>
          <p:cNvPr id="9" name="Image 2" descr="preencoded.png"/>
          <p:cNvPicPr>
            <a:picLocks noChangeAspect="1"/>
          </p:cNvPicPr>
          <p:nvPr/>
        </p:nvPicPr>
        <p:blipFill>
          <a:blip r:embed="rId4"/>
          <a:stretch>
            <a:fillRect/>
          </a:stretch>
        </p:blipFill>
        <p:spPr>
          <a:xfrm>
            <a:off x="7439144" y="5155525"/>
            <a:ext cx="2348865" cy="1451610"/>
          </a:xfrm>
          <a:prstGeom prst="rect">
            <a:avLst/>
          </a:prstGeom>
        </p:spPr>
      </p:pic>
      <p:sp>
        <p:nvSpPr>
          <p:cNvPr id="10" name="Text 5"/>
          <p:cNvSpPr/>
          <p:nvPr/>
        </p:nvSpPr>
        <p:spPr>
          <a:xfrm>
            <a:off x="10036016" y="5155525"/>
            <a:ext cx="296108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Бұлтты қауіпсіздік</a:t>
            </a:r>
            <a:endParaRPr lang="en-US" sz="1950" dirty="0"/>
          </a:p>
        </p:txBody>
      </p:sp>
      <p:sp>
        <p:nvSpPr>
          <p:cNvPr id="11" name="Text 6"/>
          <p:cNvSpPr/>
          <p:nvPr/>
        </p:nvSpPr>
        <p:spPr>
          <a:xfrm>
            <a:off x="10036016" y="5584746"/>
            <a:ext cx="3800594"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Бұлттық технологиялардың дамуымен бірге олардағы қауіпсіздікті қамтамасыз ету жаңа тәсілдерді талап етеді. CASB, CWPP және басқа бұлтты қорғаныс шешімдері қолданылады.</a:t>
            </a:r>
            <a:endParaRPr lang="en-US" sz="15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3958233"/>
            <a:ext cx="7556421" cy="1488400"/>
          </a:xfrm>
          <a:prstGeom prst="rect">
            <a:avLst/>
          </a:prstGeom>
          <a:noFill/>
          <a:ln/>
        </p:spPr>
        <p:txBody>
          <a:bodyPr wrap="squar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Жасанды интеллект көмегімен қауіптерді анықтау</a:t>
            </a:r>
            <a:endParaRPr lang="en-US" sz="3100" dirty="0"/>
          </a:p>
        </p:txBody>
      </p:sp>
      <p:sp>
        <p:nvSpPr>
          <p:cNvPr id="4" name="Text 1"/>
          <p:cNvSpPr/>
          <p:nvPr/>
        </p:nvSpPr>
        <p:spPr>
          <a:xfrm>
            <a:off x="6280190" y="5744289"/>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Заманауи AI жүйелері нейрондық желілер мен терең машиналық оқыту технологияларын пайдаланып, қауіптерді дәстүрлі әдістерге қарағанда әлдеқайда тез және дәл анықтайды. Олар әрекеттердің үлгілерін үйреніп, күдікті белсенділікті нақты уақыт режимінде анықтай алады.</a:t>
            </a:r>
            <a:endParaRPr lang="en-US" sz="15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793790" y="2617708"/>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Honeypot тұзақтары: шабуылдарды алдау және талдау</a:t>
            </a:r>
            <a:endParaRPr lang="en-US" sz="3900" dirty="0"/>
          </a:p>
        </p:txBody>
      </p:sp>
      <p:sp>
        <p:nvSpPr>
          <p:cNvPr id="3" name="Text 1"/>
          <p:cNvSpPr/>
          <p:nvPr/>
        </p:nvSpPr>
        <p:spPr>
          <a:xfrm>
            <a:off x="793790" y="4353878"/>
            <a:ext cx="523172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Honeypot технологиясының мәні</a:t>
            </a:r>
            <a:endParaRPr lang="en-US" sz="1950" dirty="0"/>
          </a:p>
        </p:txBody>
      </p:sp>
      <p:sp>
        <p:nvSpPr>
          <p:cNvPr id="4" name="Text 2"/>
          <p:cNvSpPr/>
          <p:nvPr/>
        </p:nvSpPr>
        <p:spPr>
          <a:xfrm>
            <a:off x="793790" y="4862393"/>
            <a:ext cx="6279356"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Honeypot – бұл шабуылдарды тартуға арналған әдейі осал етіп жасалған жалған мақсат. Ол нақты жүйелерден шабуылдарды алшақтатады және киберқылмыскерлердің тактикасын зерттеуге мүмкіндік береді.</a:t>
            </a:r>
            <a:endParaRPr lang="en-US" sz="1550" dirty="0"/>
          </a:p>
        </p:txBody>
      </p:sp>
      <p:sp>
        <p:nvSpPr>
          <p:cNvPr id="5" name="Text 3"/>
          <p:cNvSpPr/>
          <p:nvPr/>
        </p:nvSpPr>
        <p:spPr>
          <a:xfrm>
            <a:off x="793790" y="6311146"/>
            <a:ext cx="6279356"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Қолданылуы:</a:t>
            </a:r>
            <a:endParaRPr lang="en-US" sz="1550" dirty="0"/>
          </a:p>
        </p:txBody>
      </p:sp>
      <p:sp>
        <p:nvSpPr>
          <p:cNvPr id="6" name="Text 4"/>
          <p:cNvSpPr/>
          <p:nvPr/>
        </p:nvSpPr>
        <p:spPr>
          <a:xfrm>
            <a:off x="793790" y="6807279"/>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Шабуылдардың әдістерін зерттеу</a:t>
            </a:r>
            <a:endParaRPr lang="en-US" sz="1550" dirty="0"/>
          </a:p>
        </p:txBody>
      </p:sp>
      <p:sp>
        <p:nvSpPr>
          <p:cNvPr id="7" name="Text 5"/>
          <p:cNvSpPr/>
          <p:nvPr/>
        </p:nvSpPr>
        <p:spPr>
          <a:xfrm>
            <a:off x="793790" y="7194233"/>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Жаңа қауіптерді анықтау</a:t>
            </a:r>
            <a:endParaRPr lang="en-US" sz="1550" dirty="0"/>
          </a:p>
        </p:txBody>
      </p:sp>
      <p:sp>
        <p:nvSpPr>
          <p:cNvPr id="8" name="Text 6"/>
          <p:cNvSpPr/>
          <p:nvPr/>
        </p:nvSpPr>
        <p:spPr>
          <a:xfrm>
            <a:off x="793790" y="7581186"/>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Қауіпсіздік шараларын жетілдіру</a:t>
            </a:r>
            <a:endParaRPr lang="en-US" sz="1550" dirty="0"/>
          </a:p>
        </p:txBody>
      </p:sp>
      <p:sp>
        <p:nvSpPr>
          <p:cNvPr id="9" name="Text 7"/>
          <p:cNvSpPr/>
          <p:nvPr/>
        </p:nvSpPr>
        <p:spPr>
          <a:xfrm>
            <a:off x="793790" y="7968139"/>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Шабуылдарды нақты жүйелерден алшақтату</a:t>
            </a:r>
            <a:endParaRPr lang="en-US" sz="1550" dirty="0"/>
          </a:p>
        </p:txBody>
      </p:sp>
      <p:sp>
        <p:nvSpPr>
          <p:cNvPr id="10" name="Text 8"/>
          <p:cNvSpPr/>
          <p:nvPr/>
        </p:nvSpPr>
        <p:spPr>
          <a:xfrm>
            <a:off x="7564874" y="4353878"/>
            <a:ext cx="400264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Қазақстандағы тәжірибе</a:t>
            </a:r>
            <a:endParaRPr lang="en-US" sz="1950" dirty="0"/>
          </a:p>
        </p:txBody>
      </p:sp>
      <p:sp>
        <p:nvSpPr>
          <p:cNvPr id="11" name="Text 9"/>
          <p:cNvSpPr/>
          <p:nvPr/>
        </p:nvSpPr>
        <p:spPr>
          <a:xfrm>
            <a:off x="7564874" y="4862393"/>
            <a:ext cx="6279356"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Қазақстанның ақпараттық қауіпсіздік орталықтары honeypot технологияларын белсенді қолданады.</a:t>
            </a:r>
            <a:endParaRPr lang="en-US" sz="1550" dirty="0"/>
          </a:p>
        </p:txBody>
      </p:sp>
      <p:sp>
        <p:nvSpPr>
          <p:cNvPr id="12" name="Shape 10"/>
          <p:cNvSpPr/>
          <p:nvPr/>
        </p:nvSpPr>
        <p:spPr>
          <a:xfrm>
            <a:off x="7564874" y="5720715"/>
            <a:ext cx="6279356" cy="1478280"/>
          </a:xfrm>
          <a:prstGeom prst="roundRect">
            <a:avLst>
              <a:gd name="adj" fmla="val 5639"/>
            </a:avLst>
          </a:prstGeom>
          <a:solidFill>
            <a:srgbClr val="C1F1E5"/>
          </a:solidFill>
          <a:ln/>
        </p:spPr>
        <p:txBody>
          <a:bodyPr/>
          <a:lstStyle/>
          <a:p>
            <a:endParaRPr lang="ru-RU"/>
          </a:p>
        </p:txBody>
      </p:sp>
      <p:pic>
        <p:nvPicPr>
          <p:cNvPr id="13" name="Image 0" descr="preencoded.png"/>
          <p:cNvPicPr>
            <a:picLocks noChangeAspect="1"/>
          </p:cNvPicPr>
          <p:nvPr/>
        </p:nvPicPr>
        <p:blipFill>
          <a:blip r:embed="rId3"/>
          <a:stretch>
            <a:fillRect/>
          </a:stretch>
        </p:blipFill>
        <p:spPr>
          <a:xfrm>
            <a:off x="7763232" y="6023610"/>
            <a:ext cx="248007" cy="198358"/>
          </a:xfrm>
          <a:prstGeom prst="rect">
            <a:avLst/>
          </a:prstGeom>
        </p:spPr>
      </p:pic>
      <p:sp>
        <p:nvSpPr>
          <p:cNvPr id="14" name="Text 11"/>
          <p:cNvSpPr/>
          <p:nvPr/>
        </p:nvSpPr>
        <p:spPr>
          <a:xfrm>
            <a:off x="8209598" y="5968603"/>
            <a:ext cx="5436275" cy="95261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Open Sans" pitchFamily="34" charset="0"/>
                <a:ea typeface="Open Sans" pitchFamily="34" charset="-122"/>
                <a:cs typeface="Open Sans" pitchFamily="34" charset="-120"/>
              </a:rPr>
              <a:t>Honeypot жүйелері киберқауіптердің эволюциясын бақылауға және проактивті қорғаныс стратегияларын әзірлеуге көмектеседі.</a:t>
            </a:r>
            <a:endParaRPr lang="en-US" sz="15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1788676"/>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Қашықтан жұмыс және ақпараттық қауіпсіздік</a:t>
            </a:r>
            <a:endParaRPr lang="en-US" sz="3900" dirty="0"/>
          </a:p>
        </p:txBody>
      </p:sp>
      <p:sp>
        <p:nvSpPr>
          <p:cNvPr id="4" name="Shape 1"/>
          <p:cNvSpPr/>
          <p:nvPr/>
        </p:nvSpPr>
        <p:spPr>
          <a:xfrm>
            <a:off x="793790" y="3326487"/>
            <a:ext cx="22860" cy="5857518"/>
          </a:xfrm>
          <a:prstGeom prst="roundRect">
            <a:avLst>
              <a:gd name="adj" fmla="val 364651"/>
            </a:avLst>
          </a:prstGeom>
          <a:solidFill>
            <a:srgbClr val="BCDBD4"/>
          </a:solidFill>
          <a:ln/>
        </p:spPr>
        <p:txBody>
          <a:bodyPr/>
          <a:lstStyle/>
          <a:p>
            <a:endParaRPr lang="ru-RU"/>
          </a:p>
        </p:txBody>
      </p:sp>
      <p:sp>
        <p:nvSpPr>
          <p:cNvPr id="5" name="Shape 2"/>
          <p:cNvSpPr/>
          <p:nvPr/>
        </p:nvSpPr>
        <p:spPr>
          <a:xfrm>
            <a:off x="816650" y="3326487"/>
            <a:ext cx="7556421" cy="1793796"/>
          </a:xfrm>
          <a:prstGeom prst="rect">
            <a:avLst/>
          </a:prstGeom>
          <a:solidFill>
            <a:srgbClr val="D6F5EE"/>
          </a:solidFill>
          <a:ln w="7620">
            <a:solidFill>
              <a:srgbClr val="BCDBD4"/>
            </a:solidFill>
            <a:prstDash val="solid"/>
          </a:ln>
        </p:spPr>
        <p:txBody>
          <a:bodyPr/>
          <a:lstStyle/>
          <a:p>
            <a:endParaRPr lang="ru-RU"/>
          </a:p>
        </p:txBody>
      </p:sp>
      <p:sp>
        <p:nvSpPr>
          <p:cNvPr id="6" name="Text 3"/>
          <p:cNvSpPr/>
          <p:nvPr/>
        </p:nvSpPr>
        <p:spPr>
          <a:xfrm>
            <a:off x="1015008" y="3532465"/>
            <a:ext cx="3434239"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VPN технологиялары</a:t>
            </a:r>
            <a:endParaRPr lang="en-US" sz="1950" dirty="0"/>
          </a:p>
        </p:txBody>
      </p:sp>
      <p:sp>
        <p:nvSpPr>
          <p:cNvPr id="7" name="Text 4"/>
          <p:cNvSpPr/>
          <p:nvPr/>
        </p:nvSpPr>
        <p:spPr>
          <a:xfrm>
            <a:off x="1015008" y="3961686"/>
            <a:ext cx="7152084"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Virtual Private Network (VPN) қашықтан жұмыс істейтін қызметкерлер үшін қауіпсіз байланыс арнасын қамтамасыз етеді. Барлық трафик шифрланып, корпоративті желіге қауіпсіз қол жеткізу мүмкін болады.</a:t>
            </a:r>
            <a:endParaRPr lang="en-US" sz="1550" dirty="0"/>
          </a:p>
        </p:txBody>
      </p:sp>
      <p:sp>
        <p:nvSpPr>
          <p:cNvPr id="8" name="Shape 5"/>
          <p:cNvSpPr/>
          <p:nvPr/>
        </p:nvSpPr>
        <p:spPr>
          <a:xfrm>
            <a:off x="816650" y="5517118"/>
            <a:ext cx="7556421" cy="1476256"/>
          </a:xfrm>
          <a:prstGeom prst="rect">
            <a:avLst/>
          </a:prstGeom>
          <a:solidFill>
            <a:srgbClr val="D6F5EE"/>
          </a:solidFill>
          <a:ln w="7620">
            <a:solidFill>
              <a:srgbClr val="BCDBD4"/>
            </a:solidFill>
            <a:prstDash val="solid"/>
          </a:ln>
        </p:spPr>
        <p:txBody>
          <a:bodyPr/>
          <a:lstStyle/>
          <a:p>
            <a:endParaRPr lang="ru-RU"/>
          </a:p>
        </p:txBody>
      </p:sp>
      <p:sp>
        <p:nvSpPr>
          <p:cNvPr id="9" name="Text 6"/>
          <p:cNvSpPr/>
          <p:nvPr/>
        </p:nvSpPr>
        <p:spPr>
          <a:xfrm>
            <a:off x="1015008" y="5723096"/>
            <a:ext cx="390144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Шифрланған байланыс</a:t>
            </a:r>
            <a:endParaRPr lang="en-US" sz="1950" dirty="0"/>
          </a:p>
        </p:txBody>
      </p:sp>
      <p:sp>
        <p:nvSpPr>
          <p:cNvPr id="10" name="Text 7"/>
          <p:cNvSpPr/>
          <p:nvPr/>
        </p:nvSpPr>
        <p:spPr>
          <a:xfrm>
            <a:off x="1015008" y="6152317"/>
            <a:ext cx="715208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SSL/TLS протоколдары, end-to-end шифрлау және қауіпсіз мессенджерлер қашықтан жұмыс кезіндегі коммуникацияның құпиялылығын қорғайды.</a:t>
            </a:r>
            <a:endParaRPr lang="en-US" sz="1550" dirty="0"/>
          </a:p>
        </p:txBody>
      </p:sp>
      <p:sp>
        <p:nvSpPr>
          <p:cNvPr id="11" name="Shape 8"/>
          <p:cNvSpPr/>
          <p:nvPr/>
        </p:nvSpPr>
        <p:spPr>
          <a:xfrm>
            <a:off x="816650" y="7390209"/>
            <a:ext cx="7556421" cy="1793796"/>
          </a:xfrm>
          <a:prstGeom prst="rect">
            <a:avLst/>
          </a:prstGeom>
          <a:solidFill>
            <a:srgbClr val="D6F5EE"/>
          </a:solidFill>
          <a:ln w="7620">
            <a:solidFill>
              <a:srgbClr val="BCDBD4"/>
            </a:solidFill>
            <a:prstDash val="solid"/>
          </a:ln>
        </p:spPr>
        <p:txBody>
          <a:bodyPr/>
          <a:lstStyle/>
          <a:p>
            <a:endParaRPr lang="ru-RU"/>
          </a:p>
        </p:txBody>
      </p:sp>
      <p:sp>
        <p:nvSpPr>
          <p:cNvPr id="12" name="Text 9"/>
          <p:cNvSpPr/>
          <p:nvPr/>
        </p:nvSpPr>
        <p:spPr>
          <a:xfrm>
            <a:off x="1015008" y="7596188"/>
            <a:ext cx="359092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Қол жеткізуді басқару</a:t>
            </a:r>
            <a:endParaRPr lang="en-US" sz="1950" dirty="0"/>
          </a:p>
        </p:txBody>
      </p:sp>
      <p:sp>
        <p:nvSpPr>
          <p:cNvPr id="13" name="Text 10"/>
          <p:cNvSpPr/>
          <p:nvPr/>
        </p:nvSpPr>
        <p:spPr>
          <a:xfrm>
            <a:off x="1015008" y="8025408"/>
            <a:ext cx="7152084"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Қашықтан қол жеткізуді басқару көп факторлы аутентификация, қауіпсіздік саясаттарын автоматты түрде қолдану және қол жеткізу құқықтарын динамикалық түрде басқаруды қамтиды.</a:t>
            </a:r>
            <a:endParaRPr lang="en-US" sz="15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793790" y="2849523"/>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Аппараттық кешендердің даму үрдістері</a:t>
            </a:r>
            <a:endParaRPr lang="en-US" sz="3900" dirty="0"/>
          </a:p>
        </p:txBody>
      </p:sp>
      <p:sp>
        <p:nvSpPr>
          <p:cNvPr id="3" name="Shape 1"/>
          <p:cNvSpPr/>
          <p:nvPr/>
        </p:nvSpPr>
        <p:spPr>
          <a:xfrm>
            <a:off x="793790" y="4486513"/>
            <a:ext cx="4215289" cy="595313"/>
          </a:xfrm>
          <a:prstGeom prst="roundRect">
            <a:avLst>
              <a:gd name="adj" fmla="val 480089"/>
            </a:avLst>
          </a:prstGeom>
          <a:solidFill>
            <a:srgbClr val="D6F5EE"/>
          </a:solidFill>
          <a:ln w="7620">
            <a:solidFill>
              <a:srgbClr val="BCDBD4"/>
            </a:solidFill>
            <a:prstDash val="solid"/>
          </a:ln>
        </p:spPr>
        <p:txBody>
          <a:bodyPr/>
          <a:lstStyle/>
          <a:p>
            <a:endParaRPr lang="ru-RU"/>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752606" y="4635222"/>
            <a:ext cx="297656" cy="297656"/>
          </a:xfrm>
          <a:prstGeom prst="rect">
            <a:avLst/>
          </a:prstGeom>
        </p:spPr>
      </p:pic>
      <p:sp>
        <p:nvSpPr>
          <p:cNvPr id="5" name="Text 2"/>
          <p:cNvSpPr/>
          <p:nvPr/>
        </p:nvSpPr>
        <p:spPr>
          <a:xfrm>
            <a:off x="992148" y="5280184"/>
            <a:ext cx="3818573"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IoT құрылғыларын қорғау</a:t>
            </a:r>
            <a:endParaRPr lang="en-US" sz="1950" dirty="0"/>
          </a:p>
        </p:txBody>
      </p:sp>
      <p:sp>
        <p:nvSpPr>
          <p:cNvPr id="6" name="Text 3"/>
          <p:cNvSpPr/>
          <p:nvPr/>
        </p:nvSpPr>
        <p:spPr>
          <a:xfrm>
            <a:off x="992148" y="6019562"/>
            <a:ext cx="3818573"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Заттар интернетінің (IoT) дамуымен бірге миллиардтаған қосылған құрылғылар жаңа қауіпсіздік қауіптері тудырады. Арнайы IoT қауіпсіздік шлюздері мен шифрлау модульдері әзірленуде.</a:t>
            </a:r>
            <a:endParaRPr lang="en-US" sz="1550" dirty="0"/>
          </a:p>
        </p:txBody>
      </p:sp>
      <p:sp>
        <p:nvSpPr>
          <p:cNvPr id="7" name="Shape 4"/>
          <p:cNvSpPr/>
          <p:nvPr/>
        </p:nvSpPr>
        <p:spPr>
          <a:xfrm>
            <a:off x="5207437" y="4486513"/>
            <a:ext cx="4215408" cy="595313"/>
          </a:xfrm>
          <a:prstGeom prst="roundRect">
            <a:avLst>
              <a:gd name="adj" fmla="val 480089"/>
            </a:avLst>
          </a:prstGeom>
          <a:solidFill>
            <a:srgbClr val="D6F5EE"/>
          </a:solidFill>
          <a:ln w="7620">
            <a:solidFill>
              <a:srgbClr val="BCDBD4"/>
            </a:solidFill>
            <a:prstDash val="solid"/>
          </a:ln>
        </p:spPr>
        <p:txBody>
          <a:bodyPr/>
          <a:lstStyle/>
          <a:p>
            <a:endParaRPr lang="ru-RU"/>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66253" y="4635222"/>
            <a:ext cx="297656" cy="297656"/>
          </a:xfrm>
          <a:prstGeom prst="rect">
            <a:avLst/>
          </a:prstGeom>
        </p:spPr>
      </p:pic>
      <p:sp>
        <p:nvSpPr>
          <p:cNvPr id="9" name="Text 5"/>
          <p:cNvSpPr/>
          <p:nvPr/>
        </p:nvSpPr>
        <p:spPr>
          <a:xfrm>
            <a:off x="5405795" y="5280184"/>
            <a:ext cx="3818692"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Қауіпсіздік модульдері (TPM)</a:t>
            </a:r>
            <a:endParaRPr lang="en-US" sz="1950" dirty="0"/>
          </a:p>
        </p:txBody>
      </p:sp>
      <p:sp>
        <p:nvSpPr>
          <p:cNvPr id="10" name="Text 6"/>
          <p:cNvSpPr/>
          <p:nvPr/>
        </p:nvSpPr>
        <p:spPr>
          <a:xfrm>
            <a:off x="5405795" y="6019562"/>
            <a:ext cx="3818692"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Trusted Platform Module (TPM) – бұл криптографиялық кілттерді сақтау және құрылғының бүтіндігін тексеру үшін арнайы аппараттық чип. Заманауи компьютерлерде стандартты болып табылады.</a:t>
            </a:r>
            <a:endParaRPr lang="en-US" sz="1550" dirty="0"/>
          </a:p>
        </p:txBody>
      </p:sp>
      <p:sp>
        <p:nvSpPr>
          <p:cNvPr id="11" name="Shape 7"/>
          <p:cNvSpPr/>
          <p:nvPr/>
        </p:nvSpPr>
        <p:spPr>
          <a:xfrm>
            <a:off x="9621203" y="4486513"/>
            <a:ext cx="4215289" cy="595313"/>
          </a:xfrm>
          <a:prstGeom prst="roundRect">
            <a:avLst>
              <a:gd name="adj" fmla="val 480089"/>
            </a:avLst>
          </a:prstGeom>
          <a:solidFill>
            <a:srgbClr val="D6F5EE"/>
          </a:solidFill>
          <a:ln w="7620">
            <a:solidFill>
              <a:srgbClr val="BCDBD4"/>
            </a:solidFill>
            <a:prstDash val="solid"/>
          </a:ln>
        </p:spPr>
        <p:txBody>
          <a:bodyPr/>
          <a:lstStyle/>
          <a:p>
            <a:endParaRPr lang="ru-RU"/>
          </a:p>
        </p:txBody>
      </p:sp>
      <p:pic>
        <p:nvPicPr>
          <p:cNvPr id="12"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580019" y="4635222"/>
            <a:ext cx="297656" cy="297656"/>
          </a:xfrm>
          <a:prstGeom prst="rect">
            <a:avLst/>
          </a:prstGeom>
        </p:spPr>
      </p:pic>
      <p:sp>
        <p:nvSpPr>
          <p:cNvPr id="13" name="Text 8"/>
          <p:cNvSpPr/>
          <p:nvPr/>
        </p:nvSpPr>
        <p:spPr>
          <a:xfrm>
            <a:off x="9819561" y="5280184"/>
            <a:ext cx="366117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Аппараттық шифрлау</a:t>
            </a:r>
            <a:endParaRPr lang="en-US" sz="1950" dirty="0"/>
          </a:p>
        </p:txBody>
      </p:sp>
      <p:sp>
        <p:nvSpPr>
          <p:cNvPr id="14" name="Text 9"/>
          <p:cNvSpPr/>
          <p:nvPr/>
        </p:nvSpPr>
        <p:spPr>
          <a:xfrm>
            <a:off x="9819561" y="5709404"/>
            <a:ext cx="3818573"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Жылдамдық пен қауіпсіздікті арттыру үшін шифрлау процестері аппараттық деңгейде орындалады. Бұл бағдарламалық шифрлауға қарағанда әлдеқайда тиімді.</a:t>
            </a:r>
            <a:endParaRPr lang="en-US" sz="15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5" name="Text 2"/>
          <p:cNvSpPr/>
          <p:nvPr/>
        </p:nvSpPr>
        <p:spPr>
          <a:xfrm>
            <a:off x="793790" y="2103596"/>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Бағдарламалық кешендердің даму бағыттары</a:t>
            </a:r>
            <a:endParaRPr lang="en-US" sz="3900" dirty="0"/>
          </a:p>
        </p:txBody>
      </p:sp>
      <p:sp>
        <p:nvSpPr>
          <p:cNvPr id="6" name="Text 3"/>
          <p:cNvSpPr/>
          <p:nvPr/>
        </p:nvSpPr>
        <p:spPr>
          <a:xfrm>
            <a:off x="793790" y="4459843"/>
            <a:ext cx="3536156"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Автоматтандырылған жүйелер</a:t>
            </a:r>
            <a:endParaRPr lang="en-US" sz="1950" dirty="0"/>
          </a:p>
        </p:txBody>
      </p:sp>
      <p:sp>
        <p:nvSpPr>
          <p:cNvPr id="7" name="Text 4"/>
          <p:cNvSpPr/>
          <p:nvPr/>
        </p:nvSpPr>
        <p:spPr>
          <a:xfrm>
            <a:off x="793790" y="5278517"/>
            <a:ext cx="3536156"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қауіпсіздіктегі автоматтандыру SOAR (Security Orchestration, Automation and Response) платформалары арқылы жүзеге асырылады.</a:t>
            </a:r>
            <a:endParaRPr lang="en-US" sz="1550" dirty="0"/>
          </a:p>
        </p:txBody>
      </p:sp>
      <p:sp>
        <p:nvSpPr>
          <p:cNvPr id="8" name="Text 5"/>
          <p:cNvSpPr/>
          <p:nvPr/>
        </p:nvSpPr>
        <p:spPr>
          <a:xfrm>
            <a:off x="793790" y="7044809"/>
            <a:ext cx="353615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Бұл жүйелер:</a:t>
            </a:r>
            <a:endParaRPr lang="en-US" sz="1550" dirty="0"/>
          </a:p>
        </p:txBody>
      </p:sp>
      <p:sp>
        <p:nvSpPr>
          <p:cNvPr id="9" name="Text 6"/>
          <p:cNvSpPr/>
          <p:nvPr/>
        </p:nvSpPr>
        <p:spPr>
          <a:xfrm>
            <a:off x="793790" y="7540942"/>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Рутинді тапсырмаларды автоматтандырады</a:t>
            </a:r>
            <a:endParaRPr lang="en-US" sz="1550" dirty="0"/>
          </a:p>
        </p:txBody>
      </p:sp>
      <p:sp>
        <p:nvSpPr>
          <p:cNvPr id="10" name="Text 7"/>
          <p:cNvSpPr/>
          <p:nvPr/>
        </p:nvSpPr>
        <p:spPr>
          <a:xfrm>
            <a:off x="793790" y="8245435"/>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Инциденттерге жауап беру уақытын қысқартады</a:t>
            </a:r>
            <a:endParaRPr lang="en-US" sz="1550" dirty="0"/>
          </a:p>
        </p:txBody>
      </p:sp>
      <p:sp>
        <p:nvSpPr>
          <p:cNvPr id="11" name="Text 8"/>
          <p:cNvSpPr/>
          <p:nvPr/>
        </p:nvSpPr>
        <p:spPr>
          <a:xfrm>
            <a:off x="793790" y="8949928"/>
            <a:ext cx="35361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Адами қателіктерді азайтады</a:t>
            </a:r>
            <a:endParaRPr lang="en-US" sz="1550" dirty="0"/>
          </a:p>
        </p:txBody>
      </p:sp>
      <p:sp>
        <p:nvSpPr>
          <p:cNvPr id="12" name="Text 9"/>
          <p:cNvSpPr/>
          <p:nvPr/>
        </p:nvSpPr>
        <p:spPr>
          <a:xfrm>
            <a:off x="4821674" y="4459843"/>
            <a:ext cx="271736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DevSecOps тәсілі</a:t>
            </a:r>
            <a:endParaRPr lang="en-US" sz="1950" dirty="0"/>
          </a:p>
        </p:txBody>
      </p:sp>
      <p:sp>
        <p:nvSpPr>
          <p:cNvPr id="13" name="Text 10"/>
          <p:cNvSpPr/>
          <p:nvPr/>
        </p:nvSpPr>
        <p:spPr>
          <a:xfrm>
            <a:off x="4821674" y="4968359"/>
            <a:ext cx="353615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Қауіпсіздікті әзірлеу процесіне енгізу DevSecOps философиясының негізі болып табылады.</a:t>
            </a:r>
            <a:endParaRPr lang="en-US" sz="1550" dirty="0"/>
          </a:p>
        </p:txBody>
      </p:sp>
      <p:sp>
        <p:nvSpPr>
          <p:cNvPr id="14" name="Text 11"/>
          <p:cNvSpPr/>
          <p:nvPr/>
        </p:nvSpPr>
        <p:spPr>
          <a:xfrm>
            <a:off x="4821674" y="6099572"/>
            <a:ext cx="353615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Негізгі принциптер:</a:t>
            </a:r>
            <a:endParaRPr lang="en-US" sz="1550" dirty="0"/>
          </a:p>
        </p:txBody>
      </p:sp>
      <p:sp>
        <p:nvSpPr>
          <p:cNvPr id="15" name="Text 12"/>
          <p:cNvSpPr/>
          <p:nvPr/>
        </p:nvSpPr>
        <p:spPr>
          <a:xfrm>
            <a:off x="4821674" y="6595705"/>
            <a:ext cx="35361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Қауіпсіздікті бастапқыдан енгізу</a:t>
            </a:r>
            <a:endParaRPr lang="en-US" sz="1550" dirty="0"/>
          </a:p>
        </p:txBody>
      </p:sp>
      <p:sp>
        <p:nvSpPr>
          <p:cNvPr id="16" name="Text 13"/>
          <p:cNvSpPr/>
          <p:nvPr/>
        </p:nvSpPr>
        <p:spPr>
          <a:xfrm>
            <a:off x="4821674" y="6982658"/>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Автоматтандырылған қауіпсіздік тестілері</a:t>
            </a:r>
            <a:endParaRPr lang="en-US" sz="1550" dirty="0"/>
          </a:p>
        </p:txBody>
      </p:sp>
      <p:sp>
        <p:nvSpPr>
          <p:cNvPr id="17" name="Text 14"/>
          <p:cNvSpPr/>
          <p:nvPr/>
        </p:nvSpPr>
        <p:spPr>
          <a:xfrm>
            <a:off x="4821674" y="7687151"/>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Үздіксіз мониторинг және жақсарту</a:t>
            </a:r>
            <a:endParaRPr lang="en-US" sz="15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5" name="Text 2"/>
          <p:cNvSpPr/>
          <p:nvPr/>
        </p:nvSpPr>
        <p:spPr>
          <a:xfrm>
            <a:off x="793790" y="3706535"/>
            <a:ext cx="12360831"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Қазақстандағы жетекші компаниялар</a:t>
            </a:r>
            <a:endParaRPr lang="en-US" sz="3900" dirty="0"/>
          </a:p>
        </p:txBody>
      </p:sp>
      <p:sp>
        <p:nvSpPr>
          <p:cNvPr id="6" name="Shape 3"/>
          <p:cNvSpPr/>
          <p:nvPr/>
        </p:nvSpPr>
        <p:spPr>
          <a:xfrm>
            <a:off x="793790" y="4624268"/>
            <a:ext cx="4215289" cy="3094434"/>
          </a:xfrm>
          <a:prstGeom prst="roundRect">
            <a:avLst>
              <a:gd name="adj" fmla="val 2694"/>
            </a:avLst>
          </a:prstGeom>
          <a:solidFill>
            <a:srgbClr val="FFFFFF"/>
          </a:solidFill>
          <a:ln w="22860">
            <a:solidFill>
              <a:srgbClr val="BCDBD4"/>
            </a:solidFill>
            <a:prstDash val="solid"/>
          </a:ln>
        </p:spPr>
        <p:txBody>
          <a:bodyPr/>
          <a:lstStyle/>
          <a:p>
            <a:endParaRPr lang="ru-RU"/>
          </a:p>
        </p:txBody>
      </p:sp>
      <p:sp>
        <p:nvSpPr>
          <p:cNvPr id="7" name="Text 4"/>
          <p:cNvSpPr/>
          <p:nvPr/>
        </p:nvSpPr>
        <p:spPr>
          <a:xfrm>
            <a:off x="1015008" y="4845487"/>
            <a:ext cx="3772853"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«Ұлттық ақпараттық технологиялар» АҚ</a:t>
            </a:r>
            <a:endParaRPr lang="en-US" sz="1950" dirty="0"/>
          </a:p>
        </p:txBody>
      </p:sp>
      <p:sp>
        <p:nvSpPr>
          <p:cNvPr id="8" name="Text 5"/>
          <p:cNvSpPr/>
          <p:nvPr/>
        </p:nvSpPr>
        <p:spPr>
          <a:xfrm>
            <a:off x="1015008" y="5584865"/>
            <a:ext cx="3772853"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ҰАТ мемлекеттік ақпараттық жүйелердің қауіпсіздігін қамтамасыз етуде жетекші рөл атқарады. Компания отандық ақпараттық қауіпсіздік шешімдерін әзірлейді және енгізеді.</a:t>
            </a:r>
            <a:endParaRPr lang="en-US" sz="1550" dirty="0"/>
          </a:p>
        </p:txBody>
      </p:sp>
      <p:sp>
        <p:nvSpPr>
          <p:cNvPr id="9" name="Shape 6"/>
          <p:cNvSpPr/>
          <p:nvPr/>
        </p:nvSpPr>
        <p:spPr>
          <a:xfrm>
            <a:off x="5207437" y="4624268"/>
            <a:ext cx="4215408" cy="3094434"/>
          </a:xfrm>
          <a:prstGeom prst="roundRect">
            <a:avLst>
              <a:gd name="adj" fmla="val 2694"/>
            </a:avLst>
          </a:prstGeom>
          <a:solidFill>
            <a:srgbClr val="FFFFFF"/>
          </a:solidFill>
          <a:ln w="22860">
            <a:solidFill>
              <a:srgbClr val="BCDBD4"/>
            </a:solidFill>
            <a:prstDash val="solid"/>
          </a:ln>
        </p:spPr>
        <p:txBody>
          <a:bodyPr/>
          <a:lstStyle/>
          <a:p>
            <a:endParaRPr lang="ru-RU"/>
          </a:p>
        </p:txBody>
      </p:sp>
      <p:sp>
        <p:nvSpPr>
          <p:cNvPr id="10" name="Text 7"/>
          <p:cNvSpPr/>
          <p:nvPr/>
        </p:nvSpPr>
        <p:spPr>
          <a:xfrm>
            <a:off x="5428655" y="4845487"/>
            <a:ext cx="313432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«Қазақтелеком» АҚ</a:t>
            </a:r>
            <a:endParaRPr lang="en-US" sz="1950" dirty="0"/>
          </a:p>
        </p:txBody>
      </p:sp>
      <p:sp>
        <p:nvSpPr>
          <p:cNvPr id="11" name="Text 8"/>
          <p:cNvSpPr/>
          <p:nvPr/>
        </p:nvSpPr>
        <p:spPr>
          <a:xfrm>
            <a:off x="5428655" y="5274707"/>
            <a:ext cx="3772972" cy="222277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Қазақстанның ең ірі телекоммуникациялық операторы ретінде «Қазақтелеком» желілік қауіпсіздіктің озық стандарттарын қолданады және киберқауіпсіздік саласында инновацияларды дамытады.</a:t>
            </a:r>
            <a:endParaRPr lang="en-US" sz="1550" dirty="0"/>
          </a:p>
        </p:txBody>
      </p:sp>
      <p:sp>
        <p:nvSpPr>
          <p:cNvPr id="12" name="Shape 9"/>
          <p:cNvSpPr/>
          <p:nvPr/>
        </p:nvSpPr>
        <p:spPr>
          <a:xfrm>
            <a:off x="9621203" y="4624268"/>
            <a:ext cx="4215289" cy="3094434"/>
          </a:xfrm>
          <a:prstGeom prst="roundRect">
            <a:avLst>
              <a:gd name="adj" fmla="val 2694"/>
            </a:avLst>
          </a:prstGeom>
          <a:solidFill>
            <a:srgbClr val="FFFFFF"/>
          </a:solidFill>
          <a:ln w="22860">
            <a:solidFill>
              <a:srgbClr val="BCDBD4"/>
            </a:solidFill>
            <a:prstDash val="solid"/>
          </a:ln>
        </p:spPr>
        <p:txBody>
          <a:bodyPr/>
          <a:lstStyle/>
          <a:p>
            <a:endParaRPr lang="ru-RU"/>
          </a:p>
        </p:txBody>
      </p:sp>
      <p:sp>
        <p:nvSpPr>
          <p:cNvPr id="13" name="Text 10"/>
          <p:cNvSpPr/>
          <p:nvPr/>
        </p:nvSpPr>
        <p:spPr>
          <a:xfrm>
            <a:off x="9842421" y="4845487"/>
            <a:ext cx="3772853"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Басқа маңызды ойыншылар</a:t>
            </a:r>
            <a:endParaRPr lang="en-US" sz="1950" dirty="0"/>
          </a:p>
        </p:txBody>
      </p:sp>
      <p:sp>
        <p:nvSpPr>
          <p:cNvPr id="14" name="Text 11"/>
          <p:cNvSpPr/>
          <p:nvPr/>
        </p:nvSpPr>
        <p:spPr>
          <a:xfrm>
            <a:off x="9842421" y="5584865"/>
            <a:ext cx="3772853"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CERT-Қазақстан, «Казинформзащита» және тағы басқа мамандандырылған компаниялар ақпараттық қауіпсіздік нарығында белсенді жұмыс істейді.</a:t>
            </a:r>
            <a:endParaRPr lang="en-US" sz="15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1370052"/>
            <a:ext cx="7556421" cy="3100388"/>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саласындағы халықаралық ынтымақтастық</a:t>
            </a:r>
            <a:endParaRPr lang="en-US" sz="3900" dirty="0"/>
          </a:p>
        </p:txBody>
      </p:sp>
      <p:sp>
        <p:nvSpPr>
          <p:cNvPr id="4" name="Text 1"/>
          <p:cNvSpPr/>
          <p:nvPr/>
        </p:nvSpPr>
        <p:spPr>
          <a:xfrm>
            <a:off x="6280190" y="4966454"/>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CERT желілері</a:t>
            </a:r>
            <a:endParaRPr lang="en-US" sz="1950" dirty="0"/>
          </a:p>
        </p:txBody>
      </p:sp>
      <p:sp>
        <p:nvSpPr>
          <p:cNvPr id="5" name="Text 2"/>
          <p:cNvSpPr/>
          <p:nvPr/>
        </p:nvSpPr>
        <p:spPr>
          <a:xfrm>
            <a:off x="6280190" y="5474970"/>
            <a:ext cx="3536156"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CERT-Қазақстан (Computer Emergency Response Team) халықаралық CERT желілерімен белсенді ынтымақтастықта.</a:t>
            </a:r>
            <a:endParaRPr lang="en-US" sz="1550" dirty="0"/>
          </a:p>
        </p:txBody>
      </p:sp>
      <p:sp>
        <p:nvSpPr>
          <p:cNvPr id="6" name="Text 3"/>
          <p:cNvSpPr/>
          <p:nvPr/>
        </p:nvSpPr>
        <p:spPr>
          <a:xfrm>
            <a:off x="6280190" y="6923723"/>
            <a:ext cx="3536156"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Негізгі бағыттар:</a:t>
            </a:r>
            <a:endParaRPr lang="en-US" sz="1550" dirty="0"/>
          </a:p>
        </p:txBody>
      </p:sp>
      <p:sp>
        <p:nvSpPr>
          <p:cNvPr id="7" name="Text 4"/>
          <p:cNvSpPr/>
          <p:nvPr/>
        </p:nvSpPr>
        <p:spPr>
          <a:xfrm>
            <a:off x="6280190" y="7419856"/>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Киберинциденттер туралы ақпарат алмасу</a:t>
            </a:r>
            <a:endParaRPr lang="en-US" sz="1550" dirty="0"/>
          </a:p>
        </p:txBody>
      </p:sp>
      <p:sp>
        <p:nvSpPr>
          <p:cNvPr id="8" name="Text 5"/>
          <p:cNvSpPr/>
          <p:nvPr/>
        </p:nvSpPr>
        <p:spPr>
          <a:xfrm>
            <a:off x="6280190" y="8124349"/>
            <a:ext cx="35361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Бірлескен зерттеулер жүргізу</a:t>
            </a:r>
            <a:endParaRPr lang="en-US" sz="1550" dirty="0"/>
          </a:p>
        </p:txBody>
      </p:sp>
      <p:sp>
        <p:nvSpPr>
          <p:cNvPr id="9" name="Text 6"/>
          <p:cNvSpPr/>
          <p:nvPr/>
        </p:nvSpPr>
        <p:spPr>
          <a:xfrm>
            <a:off x="6280190" y="8511302"/>
            <a:ext cx="35361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Үздік тәжірибелерді бөлісу</a:t>
            </a:r>
            <a:endParaRPr lang="en-US" sz="1550" dirty="0"/>
          </a:p>
        </p:txBody>
      </p:sp>
      <p:sp>
        <p:nvSpPr>
          <p:cNvPr id="10" name="Text 7"/>
          <p:cNvSpPr/>
          <p:nvPr/>
        </p:nvSpPr>
        <p:spPr>
          <a:xfrm>
            <a:off x="6280190" y="8898255"/>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Халықаралық жаттығуларға қатысу</a:t>
            </a:r>
            <a:endParaRPr lang="en-US" sz="1550" dirty="0"/>
          </a:p>
        </p:txBody>
      </p:sp>
      <p:sp>
        <p:nvSpPr>
          <p:cNvPr id="11" name="Text 8"/>
          <p:cNvSpPr/>
          <p:nvPr/>
        </p:nvSpPr>
        <p:spPr>
          <a:xfrm>
            <a:off x="10308074" y="4966454"/>
            <a:ext cx="3536156"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Халықаралық стандарттар</a:t>
            </a:r>
            <a:endParaRPr lang="en-US" sz="1950" dirty="0"/>
          </a:p>
        </p:txBody>
      </p:sp>
      <p:sp>
        <p:nvSpPr>
          <p:cNvPr id="12" name="Text 9"/>
          <p:cNvSpPr/>
          <p:nvPr/>
        </p:nvSpPr>
        <p:spPr>
          <a:xfrm>
            <a:off x="10308074" y="5785128"/>
            <a:ext cx="353615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 халықаралық ақпараттық қауіпсіздік стандарттарын белсенді енгізуде:</a:t>
            </a:r>
            <a:endParaRPr lang="en-US" sz="1550" dirty="0"/>
          </a:p>
        </p:txBody>
      </p:sp>
      <p:sp>
        <p:nvSpPr>
          <p:cNvPr id="13" name="Text 10"/>
          <p:cNvSpPr/>
          <p:nvPr/>
        </p:nvSpPr>
        <p:spPr>
          <a:xfrm>
            <a:off x="10308074" y="6916341"/>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ISO/IEC 27001 – ақпараттық қауіпсіздікті басқару</a:t>
            </a:r>
            <a:endParaRPr lang="en-US" sz="1550" dirty="0"/>
          </a:p>
        </p:txBody>
      </p:sp>
      <p:sp>
        <p:nvSpPr>
          <p:cNvPr id="14" name="Text 11"/>
          <p:cNvSpPr/>
          <p:nvPr/>
        </p:nvSpPr>
        <p:spPr>
          <a:xfrm>
            <a:off x="10308074" y="7620833"/>
            <a:ext cx="35361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NIST Cybersecurity Framework</a:t>
            </a:r>
            <a:endParaRPr lang="en-US" sz="1550" dirty="0"/>
          </a:p>
        </p:txBody>
      </p:sp>
      <p:sp>
        <p:nvSpPr>
          <p:cNvPr id="15" name="Text 12"/>
          <p:cNvSpPr/>
          <p:nvPr/>
        </p:nvSpPr>
        <p:spPr>
          <a:xfrm>
            <a:off x="10308074" y="8007787"/>
            <a:ext cx="35361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COBIT – IT басқару</a:t>
            </a:r>
            <a:endParaRPr lang="en-US" sz="1550" dirty="0"/>
          </a:p>
        </p:txBody>
      </p:sp>
      <p:sp>
        <p:nvSpPr>
          <p:cNvPr id="16" name="Text 13"/>
          <p:cNvSpPr/>
          <p:nvPr/>
        </p:nvSpPr>
        <p:spPr>
          <a:xfrm>
            <a:off x="10308074" y="8394740"/>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PCI DSS – төлем карталарының қауіпсіздігі</a:t>
            </a:r>
            <a:endParaRPr lang="en-US" sz="15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793790" y="3434358"/>
            <a:ext cx="9730859"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Нақты оқиғалар мен сабақтар</a:t>
            </a:r>
            <a:endParaRPr lang="en-US" sz="3900" dirty="0"/>
          </a:p>
        </p:txBody>
      </p:sp>
      <p:sp>
        <p:nvSpPr>
          <p:cNvPr id="3" name="Shape 1"/>
          <p:cNvSpPr/>
          <p:nvPr/>
        </p:nvSpPr>
        <p:spPr>
          <a:xfrm>
            <a:off x="793790" y="4451271"/>
            <a:ext cx="6422231" cy="3087172"/>
          </a:xfrm>
          <a:prstGeom prst="roundRect">
            <a:avLst>
              <a:gd name="adj" fmla="val 2700"/>
            </a:avLst>
          </a:prstGeom>
          <a:solidFill>
            <a:srgbClr val="FFFFFF"/>
          </a:solidFill>
          <a:ln w="22860">
            <a:solidFill>
              <a:srgbClr val="BCDBD4"/>
            </a:solidFill>
            <a:prstDash val="solid"/>
          </a:ln>
        </p:spPr>
        <p:txBody>
          <a:bodyPr/>
          <a:lstStyle/>
          <a:p>
            <a:endParaRPr lang="ru-RU"/>
          </a:p>
        </p:txBody>
      </p:sp>
      <p:pic>
        <p:nvPicPr>
          <p:cNvPr id="4" name="Image 0" descr="preencoded.png"/>
          <p:cNvPicPr>
            <a:picLocks noChangeAspect="1"/>
          </p:cNvPicPr>
          <p:nvPr/>
        </p:nvPicPr>
        <p:blipFill>
          <a:blip r:embed="rId3"/>
          <a:stretch>
            <a:fillRect/>
          </a:stretch>
        </p:blipFill>
        <p:spPr>
          <a:xfrm>
            <a:off x="697587" y="4355068"/>
            <a:ext cx="238125" cy="238125"/>
          </a:xfrm>
          <a:prstGeom prst="rect">
            <a:avLst/>
          </a:prstGeom>
        </p:spPr>
      </p:pic>
      <p:pic>
        <p:nvPicPr>
          <p:cNvPr id="5" name="Image 1" descr="preencoded.png"/>
          <p:cNvPicPr>
            <a:picLocks noChangeAspect="1"/>
          </p:cNvPicPr>
          <p:nvPr/>
        </p:nvPicPr>
        <p:blipFill>
          <a:blip r:embed="rId4"/>
          <a:stretch>
            <a:fillRect/>
          </a:stretch>
        </p:blipFill>
        <p:spPr>
          <a:xfrm>
            <a:off x="7074098" y="7396520"/>
            <a:ext cx="238125" cy="238125"/>
          </a:xfrm>
          <a:prstGeom prst="rect">
            <a:avLst/>
          </a:prstGeom>
        </p:spPr>
      </p:pic>
      <p:sp>
        <p:nvSpPr>
          <p:cNvPr id="6" name="Text 2"/>
          <p:cNvSpPr/>
          <p:nvPr/>
        </p:nvSpPr>
        <p:spPr>
          <a:xfrm>
            <a:off x="1114306" y="4771787"/>
            <a:ext cx="5781199"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2019 жылғы банктік секторға шабуыл</a:t>
            </a:r>
            <a:endParaRPr lang="en-US" sz="1950" dirty="0"/>
          </a:p>
        </p:txBody>
      </p:sp>
      <p:sp>
        <p:nvSpPr>
          <p:cNvPr id="7" name="Text 3"/>
          <p:cNvSpPr/>
          <p:nvPr/>
        </p:nvSpPr>
        <p:spPr>
          <a:xfrm>
            <a:off x="1114306" y="5511165"/>
            <a:ext cx="5781199"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Қазақстанның бірнеше банкіне бағытталған DDoS шабуылы қызметтерді уақытша тоқтатты. Бұл оқиға банктік секторда қауіпсіздік шараларын күшейтуге әкелді.</a:t>
            </a:r>
            <a:endParaRPr lang="en-US" sz="1550" dirty="0"/>
          </a:p>
        </p:txBody>
      </p:sp>
      <p:sp>
        <p:nvSpPr>
          <p:cNvPr id="8" name="Text 4"/>
          <p:cNvSpPr/>
          <p:nvPr/>
        </p:nvSpPr>
        <p:spPr>
          <a:xfrm>
            <a:off x="1114306" y="6582847"/>
            <a:ext cx="5781199" cy="635079"/>
          </a:xfrm>
          <a:prstGeom prst="rect">
            <a:avLst/>
          </a:prstGeom>
          <a:noFill/>
          <a:ln/>
        </p:spPr>
        <p:txBody>
          <a:bodyPr wrap="square" lIns="0" tIns="0" rIns="0" bIns="0" rtlCol="0" anchor="t"/>
          <a:lstStyle/>
          <a:p>
            <a:pPr marL="0" indent="0" algn="l">
              <a:lnSpc>
                <a:spcPts val="2500"/>
              </a:lnSpc>
              <a:buNone/>
            </a:pPr>
            <a:r>
              <a:rPr lang="en-US" sz="1550" i="1" dirty="0">
                <a:solidFill>
                  <a:srgbClr val="333F70"/>
                </a:solidFill>
                <a:latin typeface="Open Sans" pitchFamily="34" charset="0"/>
                <a:ea typeface="Open Sans" pitchFamily="34" charset="-122"/>
                <a:cs typeface="Open Sans" pitchFamily="34" charset="-120"/>
              </a:rPr>
              <a:t>Сабақ: резервтік жүйелер мен DDoS қорғанысының маңыздылығы.</a:t>
            </a:r>
            <a:endParaRPr lang="en-US" sz="1550" dirty="0"/>
          </a:p>
        </p:txBody>
      </p:sp>
      <p:sp>
        <p:nvSpPr>
          <p:cNvPr id="9" name="Shape 5"/>
          <p:cNvSpPr/>
          <p:nvPr/>
        </p:nvSpPr>
        <p:spPr>
          <a:xfrm>
            <a:off x="7414379" y="4451271"/>
            <a:ext cx="6422231" cy="3087172"/>
          </a:xfrm>
          <a:prstGeom prst="roundRect">
            <a:avLst>
              <a:gd name="adj" fmla="val 2700"/>
            </a:avLst>
          </a:prstGeom>
          <a:solidFill>
            <a:srgbClr val="FFFFFF"/>
          </a:solidFill>
          <a:ln w="22860">
            <a:solidFill>
              <a:srgbClr val="BCDBD4"/>
            </a:solidFill>
            <a:prstDash val="solid"/>
          </a:ln>
        </p:spPr>
        <p:txBody>
          <a:bodyPr/>
          <a:lstStyle/>
          <a:p>
            <a:endParaRPr lang="ru-RU"/>
          </a:p>
        </p:txBody>
      </p:sp>
      <p:pic>
        <p:nvPicPr>
          <p:cNvPr id="10" name="Image 2" descr="preencoded.png"/>
          <p:cNvPicPr>
            <a:picLocks noChangeAspect="1"/>
          </p:cNvPicPr>
          <p:nvPr/>
        </p:nvPicPr>
        <p:blipFill>
          <a:blip r:embed="rId3"/>
          <a:stretch>
            <a:fillRect/>
          </a:stretch>
        </p:blipFill>
        <p:spPr>
          <a:xfrm>
            <a:off x="7318177" y="4355068"/>
            <a:ext cx="238125" cy="238125"/>
          </a:xfrm>
          <a:prstGeom prst="rect">
            <a:avLst/>
          </a:prstGeom>
        </p:spPr>
      </p:pic>
      <p:pic>
        <p:nvPicPr>
          <p:cNvPr id="11" name="Image 3" descr="preencoded.png"/>
          <p:cNvPicPr>
            <a:picLocks noChangeAspect="1"/>
          </p:cNvPicPr>
          <p:nvPr/>
        </p:nvPicPr>
        <p:blipFill>
          <a:blip r:embed="rId4"/>
          <a:stretch>
            <a:fillRect/>
          </a:stretch>
        </p:blipFill>
        <p:spPr>
          <a:xfrm>
            <a:off x="13694688" y="7396520"/>
            <a:ext cx="238125" cy="238125"/>
          </a:xfrm>
          <a:prstGeom prst="rect">
            <a:avLst/>
          </a:prstGeom>
        </p:spPr>
      </p:pic>
      <p:sp>
        <p:nvSpPr>
          <p:cNvPr id="12" name="Text 6"/>
          <p:cNvSpPr/>
          <p:nvPr/>
        </p:nvSpPr>
        <p:spPr>
          <a:xfrm>
            <a:off x="7734895" y="4771787"/>
            <a:ext cx="5781199"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Мемлекеттік порталдарға фишинг науқандары</a:t>
            </a:r>
            <a:endParaRPr lang="en-US" sz="1950" dirty="0"/>
          </a:p>
        </p:txBody>
      </p:sp>
      <p:sp>
        <p:nvSpPr>
          <p:cNvPr id="13" name="Text 7"/>
          <p:cNvSpPr/>
          <p:nvPr/>
        </p:nvSpPr>
        <p:spPr>
          <a:xfrm>
            <a:off x="7734895" y="5511165"/>
            <a:ext cx="5781199"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Азаматтарды алдап, құпия деректерді ұрлауға бағытталған фишинг сайттары анықталды. Хабардарлық науқандары мен техникалық шаралар арқылы жойылды.</a:t>
            </a:r>
            <a:endParaRPr lang="en-US" sz="1550" dirty="0"/>
          </a:p>
        </p:txBody>
      </p:sp>
      <p:sp>
        <p:nvSpPr>
          <p:cNvPr id="14" name="Text 8"/>
          <p:cNvSpPr/>
          <p:nvPr/>
        </p:nvSpPr>
        <p:spPr>
          <a:xfrm>
            <a:off x="7734895" y="6582847"/>
            <a:ext cx="5781199" cy="635079"/>
          </a:xfrm>
          <a:prstGeom prst="rect">
            <a:avLst/>
          </a:prstGeom>
          <a:noFill/>
          <a:ln/>
        </p:spPr>
        <p:txBody>
          <a:bodyPr wrap="square" lIns="0" tIns="0" rIns="0" bIns="0" rtlCol="0" anchor="t"/>
          <a:lstStyle/>
          <a:p>
            <a:pPr marL="0" indent="0" algn="l">
              <a:lnSpc>
                <a:spcPts val="2500"/>
              </a:lnSpc>
              <a:buNone/>
            </a:pPr>
            <a:r>
              <a:rPr lang="en-US" sz="1550" i="1" dirty="0">
                <a:solidFill>
                  <a:srgbClr val="333F70"/>
                </a:solidFill>
                <a:latin typeface="Open Sans" pitchFamily="34" charset="0"/>
                <a:ea typeface="Open Sans" pitchFamily="34" charset="-122"/>
                <a:cs typeface="Open Sans" pitchFamily="34" charset="-120"/>
              </a:rPr>
              <a:t>Сабақ: қызметкерлерді оқытудың және көпшілікті хабардар етудің маңыздылығы.</a:t>
            </a:r>
            <a:endParaRPr lang="en-US" sz="15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793790" y="2776418"/>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саласындағы кадр тапшылығы және шешімдер</a:t>
            </a:r>
            <a:endParaRPr lang="en-US" sz="3900" dirty="0"/>
          </a:p>
        </p:txBody>
      </p:sp>
      <p:sp>
        <p:nvSpPr>
          <p:cNvPr id="3" name="Text 1"/>
          <p:cNvSpPr/>
          <p:nvPr/>
        </p:nvSpPr>
        <p:spPr>
          <a:xfrm>
            <a:off x="793790" y="4512588"/>
            <a:ext cx="372606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Мамандарды даярлау</a:t>
            </a:r>
            <a:endParaRPr lang="en-US" sz="1950" dirty="0"/>
          </a:p>
        </p:txBody>
      </p:sp>
      <p:sp>
        <p:nvSpPr>
          <p:cNvPr id="4" name="Text 2"/>
          <p:cNvSpPr/>
          <p:nvPr/>
        </p:nvSpPr>
        <p:spPr>
          <a:xfrm>
            <a:off x="793790" y="5021104"/>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Қазақстанда киберқауіпсіздік мамандарына сұраныс жылдан жылға артып келеді, бірақ кадр тапшылығы мәселесі өзекті болып қала береді.</a:t>
            </a:r>
            <a:endParaRPr lang="en-US" sz="1550" dirty="0"/>
          </a:p>
        </p:txBody>
      </p:sp>
      <p:sp>
        <p:nvSpPr>
          <p:cNvPr id="5" name="Text 3"/>
          <p:cNvSpPr/>
          <p:nvPr/>
        </p:nvSpPr>
        <p:spPr>
          <a:xfrm>
            <a:off x="793790" y="6152317"/>
            <a:ext cx="6279356"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Шешімдер:</a:t>
            </a:r>
            <a:endParaRPr lang="en-US" sz="1550" dirty="0"/>
          </a:p>
        </p:txBody>
      </p:sp>
      <p:sp>
        <p:nvSpPr>
          <p:cNvPr id="6" name="Text 4"/>
          <p:cNvSpPr/>
          <p:nvPr/>
        </p:nvSpPr>
        <p:spPr>
          <a:xfrm>
            <a:off x="793790" y="6648450"/>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Университеттерде мамандандырылған бағдарламалар</a:t>
            </a:r>
            <a:endParaRPr lang="en-US" sz="1550" dirty="0"/>
          </a:p>
        </p:txBody>
      </p:sp>
      <p:sp>
        <p:nvSpPr>
          <p:cNvPr id="7" name="Text 5"/>
          <p:cNvSpPr/>
          <p:nvPr/>
        </p:nvSpPr>
        <p:spPr>
          <a:xfrm>
            <a:off x="793790" y="7035403"/>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Ақпараттық қауіпсіздік академиялары</a:t>
            </a:r>
            <a:endParaRPr lang="en-US" sz="1550" dirty="0"/>
          </a:p>
        </p:txBody>
      </p:sp>
      <p:sp>
        <p:nvSpPr>
          <p:cNvPr id="8" name="Text 6"/>
          <p:cNvSpPr/>
          <p:nvPr/>
        </p:nvSpPr>
        <p:spPr>
          <a:xfrm>
            <a:off x="793790" y="7422356"/>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Халықаралық сертификация бағдарламалары</a:t>
            </a:r>
            <a:endParaRPr lang="en-US" sz="1550" dirty="0"/>
          </a:p>
        </p:txBody>
      </p:sp>
      <p:sp>
        <p:nvSpPr>
          <p:cNvPr id="9" name="Text 7"/>
          <p:cNvSpPr/>
          <p:nvPr/>
        </p:nvSpPr>
        <p:spPr>
          <a:xfrm>
            <a:off x="793790" y="7809309"/>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Практикалық хакатондар мен жарыстар</a:t>
            </a:r>
            <a:endParaRPr lang="en-US" sz="1550" dirty="0"/>
          </a:p>
        </p:txBody>
      </p:sp>
      <p:sp>
        <p:nvSpPr>
          <p:cNvPr id="10" name="Text 8"/>
          <p:cNvSpPr/>
          <p:nvPr/>
        </p:nvSpPr>
        <p:spPr>
          <a:xfrm>
            <a:off x="7564874" y="4512588"/>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Үздіксіз даму</a:t>
            </a:r>
            <a:endParaRPr lang="en-US" sz="1950" dirty="0"/>
          </a:p>
        </p:txBody>
      </p:sp>
      <p:sp>
        <p:nvSpPr>
          <p:cNvPr id="11" name="Shape 9"/>
          <p:cNvSpPr/>
          <p:nvPr/>
        </p:nvSpPr>
        <p:spPr>
          <a:xfrm>
            <a:off x="7564874" y="5045988"/>
            <a:ext cx="6279356" cy="1160740"/>
          </a:xfrm>
          <a:prstGeom prst="roundRect">
            <a:avLst>
              <a:gd name="adj" fmla="val 7182"/>
            </a:avLst>
          </a:prstGeom>
          <a:solidFill>
            <a:srgbClr val="C1F1E5"/>
          </a:solidFill>
          <a:ln/>
        </p:spPr>
        <p:txBody>
          <a:bodyPr/>
          <a:lstStyle/>
          <a:p>
            <a:endParaRPr lang="ru-RU"/>
          </a:p>
        </p:txBody>
      </p:sp>
      <p:pic>
        <p:nvPicPr>
          <p:cNvPr id="12" name="Image 0" descr="preencoded.png"/>
          <p:cNvPicPr>
            <a:picLocks noChangeAspect="1"/>
          </p:cNvPicPr>
          <p:nvPr/>
        </p:nvPicPr>
        <p:blipFill>
          <a:blip r:embed="rId3"/>
          <a:stretch>
            <a:fillRect/>
          </a:stretch>
        </p:blipFill>
        <p:spPr>
          <a:xfrm>
            <a:off x="7763232" y="5348883"/>
            <a:ext cx="248007" cy="198358"/>
          </a:xfrm>
          <a:prstGeom prst="rect">
            <a:avLst/>
          </a:prstGeom>
        </p:spPr>
      </p:pic>
      <p:sp>
        <p:nvSpPr>
          <p:cNvPr id="13" name="Text 10"/>
          <p:cNvSpPr/>
          <p:nvPr/>
        </p:nvSpPr>
        <p:spPr>
          <a:xfrm>
            <a:off x="8209598" y="5293876"/>
            <a:ext cx="5436275" cy="63507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Open Sans" pitchFamily="34" charset="0"/>
                <a:ea typeface="Open Sans" pitchFamily="34" charset="-122"/>
                <a:cs typeface="Open Sans" pitchFamily="34" charset="-120"/>
              </a:rPr>
              <a:t>Ақпараттық қауіпсіздік саласында тек бастапқы білім жеткіліксіз – үздіксіз кәсіби даму қажет.</a:t>
            </a:r>
            <a:endParaRPr lang="en-US" sz="1550" dirty="0"/>
          </a:p>
        </p:txBody>
      </p:sp>
      <p:sp>
        <p:nvSpPr>
          <p:cNvPr id="14" name="Text 11"/>
          <p:cNvSpPr/>
          <p:nvPr/>
        </p:nvSpPr>
        <p:spPr>
          <a:xfrm>
            <a:off x="7564874" y="6429970"/>
            <a:ext cx="627935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Мамандар үшін қолжетімді:</a:t>
            </a:r>
            <a:endParaRPr lang="en-US" sz="1550" dirty="0"/>
          </a:p>
        </p:txBody>
      </p:sp>
      <p:sp>
        <p:nvSpPr>
          <p:cNvPr id="15" name="Text 12"/>
          <p:cNvSpPr/>
          <p:nvPr/>
        </p:nvSpPr>
        <p:spPr>
          <a:xfrm>
            <a:off x="7564874" y="6926104"/>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Онлайн курстар және вебинарлар</a:t>
            </a:r>
            <a:endParaRPr lang="en-US" sz="1550" dirty="0"/>
          </a:p>
        </p:txBody>
      </p:sp>
      <p:sp>
        <p:nvSpPr>
          <p:cNvPr id="16" name="Text 13"/>
          <p:cNvSpPr/>
          <p:nvPr/>
        </p:nvSpPr>
        <p:spPr>
          <a:xfrm>
            <a:off x="7564874" y="7313057"/>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Халықаралық конференциялар</a:t>
            </a:r>
            <a:endParaRPr lang="en-US" sz="1550" dirty="0"/>
          </a:p>
        </p:txBody>
      </p:sp>
      <p:sp>
        <p:nvSpPr>
          <p:cNvPr id="17" name="Text 14"/>
          <p:cNvSpPr/>
          <p:nvPr/>
        </p:nvSpPr>
        <p:spPr>
          <a:xfrm>
            <a:off x="7564874" y="7700010"/>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Практикалық зертханалар</a:t>
            </a:r>
            <a:endParaRPr lang="en-US" sz="15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793790" y="2865715"/>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мәдениетін қалыптастыру</a:t>
            </a:r>
            <a:endParaRPr lang="en-US" sz="3900" dirty="0"/>
          </a:p>
        </p:txBody>
      </p:sp>
      <p:sp>
        <p:nvSpPr>
          <p:cNvPr id="3" name="Shape 1"/>
          <p:cNvSpPr/>
          <p:nvPr/>
        </p:nvSpPr>
        <p:spPr>
          <a:xfrm>
            <a:off x="1091446" y="5296495"/>
            <a:ext cx="3917513" cy="198358"/>
          </a:xfrm>
          <a:prstGeom prst="roundRect">
            <a:avLst>
              <a:gd name="adj" fmla="val 42025"/>
            </a:avLst>
          </a:prstGeom>
          <a:solidFill>
            <a:srgbClr val="D6F5EE"/>
          </a:solidFill>
          <a:ln w="7620">
            <a:solidFill>
              <a:srgbClr val="BCDBD4"/>
            </a:solidFill>
            <a:prstDash val="solid"/>
          </a:ln>
        </p:spPr>
        <p:txBody>
          <a:bodyPr/>
          <a:lstStyle/>
          <a:p>
            <a:endParaRPr lang="ru-RU"/>
          </a:p>
        </p:txBody>
      </p:sp>
      <p:sp>
        <p:nvSpPr>
          <p:cNvPr id="4" name="Shape 2"/>
          <p:cNvSpPr/>
          <p:nvPr/>
        </p:nvSpPr>
        <p:spPr>
          <a:xfrm>
            <a:off x="793790" y="5098018"/>
            <a:ext cx="595313" cy="595313"/>
          </a:xfrm>
          <a:prstGeom prst="roundRect">
            <a:avLst>
              <a:gd name="adj" fmla="val 76800"/>
            </a:avLst>
          </a:prstGeom>
          <a:solidFill>
            <a:srgbClr val="D6F5EE"/>
          </a:solidFill>
          <a:ln w="7620">
            <a:solidFill>
              <a:srgbClr val="BCDBD4"/>
            </a:solidFill>
            <a:prstDash val="solid"/>
          </a:ln>
        </p:spPr>
        <p:txBody>
          <a:bodyPr/>
          <a:lstStyle/>
          <a:p>
            <a:endParaRPr lang="ru-RU"/>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2618" y="5246846"/>
            <a:ext cx="297656" cy="297656"/>
          </a:xfrm>
          <a:prstGeom prst="rect">
            <a:avLst/>
          </a:prstGeom>
        </p:spPr>
      </p:pic>
      <p:sp>
        <p:nvSpPr>
          <p:cNvPr id="6" name="Text 3"/>
          <p:cNvSpPr/>
          <p:nvPr/>
        </p:nvSpPr>
        <p:spPr>
          <a:xfrm>
            <a:off x="992148" y="589168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Хабардарлық</a:t>
            </a:r>
            <a:endParaRPr lang="en-US" sz="1950" dirty="0"/>
          </a:p>
        </p:txBody>
      </p:sp>
      <p:sp>
        <p:nvSpPr>
          <p:cNvPr id="7" name="Text 4"/>
          <p:cNvSpPr/>
          <p:nvPr/>
        </p:nvSpPr>
        <p:spPr>
          <a:xfrm>
            <a:off x="992148" y="6320909"/>
            <a:ext cx="3818573"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Қызметкерлердің ақпараттық қауіптер туралы хабардарлығын арттыру арқылы олардың сауатты әрекеттерін қамтамасыз ету. Тұрақты оқыту және симуляциялар маңызды.</a:t>
            </a:r>
            <a:endParaRPr lang="en-US" sz="1550" dirty="0"/>
          </a:p>
        </p:txBody>
      </p:sp>
      <p:sp>
        <p:nvSpPr>
          <p:cNvPr id="8" name="Shape 5"/>
          <p:cNvSpPr/>
          <p:nvPr/>
        </p:nvSpPr>
        <p:spPr>
          <a:xfrm>
            <a:off x="5505093" y="4998839"/>
            <a:ext cx="3917633" cy="198358"/>
          </a:xfrm>
          <a:prstGeom prst="roundRect">
            <a:avLst>
              <a:gd name="adj" fmla="val 42025"/>
            </a:avLst>
          </a:prstGeom>
          <a:solidFill>
            <a:srgbClr val="D6F5EE"/>
          </a:solidFill>
          <a:ln w="7620">
            <a:solidFill>
              <a:srgbClr val="BCDBD4"/>
            </a:solidFill>
            <a:prstDash val="solid"/>
          </a:ln>
        </p:spPr>
        <p:txBody>
          <a:bodyPr/>
          <a:lstStyle/>
          <a:p>
            <a:endParaRPr lang="ru-RU"/>
          </a:p>
        </p:txBody>
      </p:sp>
      <p:sp>
        <p:nvSpPr>
          <p:cNvPr id="9" name="Shape 6"/>
          <p:cNvSpPr/>
          <p:nvPr/>
        </p:nvSpPr>
        <p:spPr>
          <a:xfrm>
            <a:off x="5207437" y="4800362"/>
            <a:ext cx="595313" cy="595313"/>
          </a:xfrm>
          <a:prstGeom prst="roundRect">
            <a:avLst>
              <a:gd name="adj" fmla="val 76800"/>
            </a:avLst>
          </a:prstGeom>
          <a:solidFill>
            <a:srgbClr val="D6F5EE"/>
          </a:solidFill>
          <a:ln w="7620">
            <a:solidFill>
              <a:srgbClr val="BCDBD4"/>
            </a:solidFill>
            <a:prstDash val="solid"/>
          </a:ln>
        </p:spPr>
        <p:txBody>
          <a:bodyPr/>
          <a:lstStyle/>
          <a:p>
            <a:endParaRPr lang="ru-RU"/>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56265" y="4949190"/>
            <a:ext cx="297656" cy="297656"/>
          </a:xfrm>
          <a:prstGeom prst="rect">
            <a:avLst/>
          </a:prstGeom>
        </p:spPr>
      </p:pic>
      <p:sp>
        <p:nvSpPr>
          <p:cNvPr id="11" name="Text 7"/>
          <p:cNvSpPr/>
          <p:nvPr/>
        </p:nvSpPr>
        <p:spPr>
          <a:xfrm>
            <a:off x="5405795" y="5594033"/>
            <a:ext cx="252174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Жауапкершілік</a:t>
            </a:r>
            <a:endParaRPr lang="en-US" sz="1950" dirty="0"/>
          </a:p>
        </p:txBody>
      </p:sp>
      <p:sp>
        <p:nvSpPr>
          <p:cNvPr id="12" name="Text 8"/>
          <p:cNvSpPr/>
          <p:nvPr/>
        </p:nvSpPr>
        <p:spPr>
          <a:xfrm>
            <a:off x="5405795" y="6023253"/>
            <a:ext cx="3818692"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Әрбір қызметкер ақпараттық қауіпсіздік үшін жауапты екенін түсінуі керек. Дербес жауапкершілік мәдениетін қалыптастыру қажет.</a:t>
            </a:r>
            <a:endParaRPr lang="en-US" sz="1550" dirty="0"/>
          </a:p>
        </p:txBody>
      </p:sp>
      <p:sp>
        <p:nvSpPr>
          <p:cNvPr id="13" name="Shape 9"/>
          <p:cNvSpPr/>
          <p:nvPr/>
        </p:nvSpPr>
        <p:spPr>
          <a:xfrm>
            <a:off x="9918859" y="4701183"/>
            <a:ext cx="3917513" cy="198358"/>
          </a:xfrm>
          <a:prstGeom prst="roundRect">
            <a:avLst>
              <a:gd name="adj" fmla="val 42025"/>
            </a:avLst>
          </a:prstGeom>
          <a:solidFill>
            <a:srgbClr val="D6F5EE"/>
          </a:solidFill>
          <a:ln w="7620">
            <a:solidFill>
              <a:srgbClr val="BCDBD4"/>
            </a:solidFill>
            <a:prstDash val="solid"/>
          </a:ln>
        </p:spPr>
        <p:txBody>
          <a:bodyPr/>
          <a:lstStyle/>
          <a:p>
            <a:endParaRPr lang="ru-RU"/>
          </a:p>
        </p:txBody>
      </p:sp>
      <p:sp>
        <p:nvSpPr>
          <p:cNvPr id="14" name="Shape 10"/>
          <p:cNvSpPr/>
          <p:nvPr/>
        </p:nvSpPr>
        <p:spPr>
          <a:xfrm>
            <a:off x="9621203" y="4502706"/>
            <a:ext cx="595313" cy="595313"/>
          </a:xfrm>
          <a:prstGeom prst="roundRect">
            <a:avLst>
              <a:gd name="adj" fmla="val 76800"/>
            </a:avLst>
          </a:prstGeom>
          <a:solidFill>
            <a:srgbClr val="D6F5EE"/>
          </a:solidFill>
          <a:ln w="7620">
            <a:solidFill>
              <a:srgbClr val="BCDBD4"/>
            </a:solidFill>
            <a:prstDash val="solid"/>
          </a:ln>
        </p:spPr>
        <p:txBody>
          <a:bodyPr/>
          <a:lstStyle/>
          <a:p>
            <a:endParaRPr lang="ru-RU"/>
          </a:p>
        </p:txBody>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770031" y="4651534"/>
            <a:ext cx="297656" cy="297656"/>
          </a:xfrm>
          <a:prstGeom prst="rect">
            <a:avLst/>
          </a:prstGeom>
        </p:spPr>
      </p:pic>
      <p:sp>
        <p:nvSpPr>
          <p:cNvPr id="16" name="Text 11"/>
          <p:cNvSpPr/>
          <p:nvPr/>
        </p:nvSpPr>
        <p:spPr>
          <a:xfrm>
            <a:off x="9819561" y="5296376"/>
            <a:ext cx="3818573"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Саясаттар мен ережелер</a:t>
            </a:r>
            <a:endParaRPr lang="en-US" sz="1950" dirty="0"/>
          </a:p>
        </p:txBody>
      </p:sp>
      <p:sp>
        <p:nvSpPr>
          <p:cNvPr id="17" name="Text 12"/>
          <p:cNvSpPr/>
          <p:nvPr/>
        </p:nvSpPr>
        <p:spPr>
          <a:xfrm>
            <a:off x="9819561" y="6035754"/>
            <a:ext cx="3818573"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Нақты және түсінікті ұйымдық саясаттар мен ережелерді әзірлеу және қолдану. Олар практикалық және орындалатын болуы тиіс.</a:t>
            </a:r>
            <a:endParaRPr lang="en-US" sz="15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5" name="Text 2"/>
          <p:cNvSpPr/>
          <p:nvPr/>
        </p:nvSpPr>
        <p:spPr>
          <a:xfrm>
            <a:off x="793790" y="2573298"/>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Болашаққа көзқарас: ақпараттық қауіпсіздіктің дамуы</a:t>
            </a:r>
            <a:endParaRPr lang="en-US" sz="3900" dirty="0"/>
          </a:p>
        </p:txBody>
      </p:sp>
      <p:sp>
        <p:nvSpPr>
          <p:cNvPr id="6" name="Text 3"/>
          <p:cNvSpPr/>
          <p:nvPr/>
        </p:nvSpPr>
        <p:spPr>
          <a:xfrm>
            <a:off x="1025009" y="4372213"/>
            <a:ext cx="4007644"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Кванттық криптография</a:t>
            </a:r>
            <a:endParaRPr lang="en-US" sz="1950" dirty="0"/>
          </a:p>
        </p:txBody>
      </p:sp>
      <p:sp>
        <p:nvSpPr>
          <p:cNvPr id="7" name="Text 4"/>
          <p:cNvSpPr/>
          <p:nvPr/>
        </p:nvSpPr>
        <p:spPr>
          <a:xfrm>
            <a:off x="793790" y="4801433"/>
            <a:ext cx="4238863" cy="127015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Кванттық есептеу технологияларының дамуы жаңа шифрлау әдістерін талап етеді. Кванттық криптография абсолютті қауіпсіздікті қамтамасыз етеді.</a:t>
            </a:r>
            <a:endParaRPr lang="en-US" sz="1550" dirty="0"/>
          </a:p>
        </p:txBody>
      </p:sp>
      <p:pic>
        <p:nvPicPr>
          <p:cNvPr id="8" name="Image 1" descr="preencoded.png"/>
          <p:cNvPicPr>
            <a:picLocks noChangeAspect="1"/>
          </p:cNvPicPr>
          <p:nvPr/>
        </p:nvPicPr>
        <p:blipFill>
          <a:blip r:embed="rId3"/>
          <a:stretch>
            <a:fillRect/>
          </a:stretch>
        </p:blipFill>
        <p:spPr>
          <a:xfrm>
            <a:off x="5032653" y="4198977"/>
            <a:ext cx="4564975" cy="4564975"/>
          </a:xfrm>
          <a:prstGeom prst="rect">
            <a:avLst/>
          </a:prstGeom>
        </p:spPr>
      </p:pic>
      <p:pic>
        <p:nvPicPr>
          <p:cNvPr id="9"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24528" y="5650885"/>
            <a:ext cx="279083" cy="279083"/>
          </a:xfrm>
          <a:prstGeom prst="rect">
            <a:avLst/>
          </a:prstGeom>
        </p:spPr>
      </p:pic>
      <p:sp>
        <p:nvSpPr>
          <p:cNvPr id="10" name="Text 5"/>
          <p:cNvSpPr/>
          <p:nvPr/>
        </p:nvSpPr>
        <p:spPr>
          <a:xfrm>
            <a:off x="9597628" y="411110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Блокчейн</a:t>
            </a:r>
            <a:endParaRPr lang="en-US" sz="1950" dirty="0"/>
          </a:p>
        </p:txBody>
      </p:sp>
      <p:sp>
        <p:nvSpPr>
          <p:cNvPr id="11" name="Text 6"/>
          <p:cNvSpPr/>
          <p:nvPr/>
        </p:nvSpPr>
        <p:spPr>
          <a:xfrm>
            <a:off x="9597628" y="4540329"/>
            <a:ext cx="4238982"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Децентрализацияланған технологиялар деректердің бүтіндігін қамтамасыз етуде жаңа мүмкіндіктер ашады.</a:t>
            </a:r>
            <a:endParaRPr lang="en-US" sz="1550" dirty="0"/>
          </a:p>
        </p:txBody>
      </p:sp>
      <p:pic>
        <p:nvPicPr>
          <p:cNvPr id="12" name="Image 3" descr="preencoded.png"/>
          <p:cNvPicPr>
            <a:picLocks noChangeAspect="1"/>
          </p:cNvPicPr>
          <p:nvPr/>
        </p:nvPicPr>
        <p:blipFill>
          <a:blip r:embed="rId5"/>
          <a:stretch>
            <a:fillRect/>
          </a:stretch>
        </p:blipFill>
        <p:spPr>
          <a:xfrm>
            <a:off x="5032653" y="4198977"/>
            <a:ext cx="4564975" cy="4564975"/>
          </a:xfrm>
          <a:prstGeom prst="rect">
            <a:avLst/>
          </a:prstGeom>
        </p:spPr>
      </p:pic>
      <p:pic>
        <p:nvPicPr>
          <p:cNvPr id="13" name="Image 4"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538740" y="5223808"/>
            <a:ext cx="279083" cy="279083"/>
          </a:xfrm>
          <a:prstGeom prst="rect">
            <a:avLst/>
          </a:prstGeom>
        </p:spPr>
      </p:pic>
      <p:sp>
        <p:nvSpPr>
          <p:cNvPr id="14" name="Text 7"/>
          <p:cNvSpPr/>
          <p:nvPr/>
        </p:nvSpPr>
        <p:spPr>
          <a:xfrm>
            <a:off x="9994463" y="5790605"/>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AI эволюциясы</a:t>
            </a:r>
            <a:endParaRPr lang="en-US" sz="1950" dirty="0"/>
          </a:p>
        </p:txBody>
      </p:sp>
      <p:sp>
        <p:nvSpPr>
          <p:cNvPr id="15" name="Text 8"/>
          <p:cNvSpPr/>
          <p:nvPr/>
        </p:nvSpPr>
        <p:spPr>
          <a:xfrm>
            <a:off x="9994463" y="6219825"/>
            <a:ext cx="3842147"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Жасанды интеллект қауіпсіздік саласында одан әрі дамып, проактивті қорғанысты қамтамасыз етеді.</a:t>
            </a:r>
            <a:endParaRPr lang="en-US" sz="1550" dirty="0"/>
          </a:p>
        </p:txBody>
      </p:sp>
      <p:pic>
        <p:nvPicPr>
          <p:cNvPr id="16" name="Image 5" descr="preencoded.png"/>
          <p:cNvPicPr>
            <a:picLocks noChangeAspect="1"/>
          </p:cNvPicPr>
          <p:nvPr/>
        </p:nvPicPr>
        <p:blipFill>
          <a:blip r:embed="rId7"/>
          <a:stretch>
            <a:fillRect/>
          </a:stretch>
        </p:blipFill>
        <p:spPr>
          <a:xfrm>
            <a:off x="5032653" y="4198977"/>
            <a:ext cx="4564975" cy="4564975"/>
          </a:xfrm>
          <a:prstGeom prst="rect">
            <a:avLst/>
          </a:prstGeom>
        </p:spPr>
      </p:pic>
      <p:pic>
        <p:nvPicPr>
          <p:cNvPr id="17" name="Image 6"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350984" y="6341805"/>
            <a:ext cx="279083" cy="279083"/>
          </a:xfrm>
          <a:prstGeom prst="rect">
            <a:avLst/>
          </a:prstGeom>
        </p:spPr>
      </p:pic>
      <p:sp>
        <p:nvSpPr>
          <p:cNvPr id="18" name="Text 9"/>
          <p:cNvSpPr/>
          <p:nvPr/>
        </p:nvSpPr>
        <p:spPr>
          <a:xfrm>
            <a:off x="9597628" y="7470100"/>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5G қауіпсіздігі</a:t>
            </a:r>
            <a:endParaRPr lang="en-US" sz="1950" dirty="0"/>
          </a:p>
        </p:txBody>
      </p:sp>
      <p:sp>
        <p:nvSpPr>
          <p:cNvPr id="19" name="Text 10"/>
          <p:cNvSpPr/>
          <p:nvPr/>
        </p:nvSpPr>
        <p:spPr>
          <a:xfrm>
            <a:off x="9597628" y="7899321"/>
            <a:ext cx="4238982"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Жаңа буын байланыс желілері жаңа қауіпсіздік қауіптері мен мүмкіндіктерді тудырады.</a:t>
            </a:r>
            <a:endParaRPr lang="en-US" sz="1550" dirty="0"/>
          </a:p>
        </p:txBody>
      </p:sp>
      <p:pic>
        <p:nvPicPr>
          <p:cNvPr id="20" name="Image 7" descr="preencoded.png"/>
          <p:cNvPicPr>
            <a:picLocks noChangeAspect="1"/>
          </p:cNvPicPr>
          <p:nvPr/>
        </p:nvPicPr>
        <p:blipFill>
          <a:blip r:embed="rId9"/>
          <a:stretch>
            <a:fillRect/>
          </a:stretch>
        </p:blipFill>
        <p:spPr>
          <a:xfrm>
            <a:off x="5032653" y="4198977"/>
            <a:ext cx="4564975" cy="4564975"/>
          </a:xfrm>
          <a:prstGeom prst="rect">
            <a:avLst/>
          </a:prstGeom>
        </p:spPr>
      </p:pic>
      <p:pic>
        <p:nvPicPr>
          <p:cNvPr id="21" name="Image 8"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538740" y="7459801"/>
            <a:ext cx="279083" cy="279083"/>
          </a:xfrm>
          <a:prstGeom prst="rect">
            <a:avLst/>
          </a:prstGeom>
        </p:spPr>
      </p:pic>
      <p:sp>
        <p:nvSpPr>
          <p:cNvPr id="22" name="Text 11"/>
          <p:cNvSpPr/>
          <p:nvPr/>
        </p:nvSpPr>
        <p:spPr>
          <a:xfrm>
            <a:off x="793790" y="6895148"/>
            <a:ext cx="4238863" cy="620316"/>
          </a:xfrm>
          <a:prstGeom prst="rect">
            <a:avLst/>
          </a:prstGeom>
          <a:noFill/>
          <a:ln/>
        </p:spPr>
        <p:txBody>
          <a:bodyPr wrap="squar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Қазақстанның стратегиясы</a:t>
            </a:r>
            <a:endParaRPr lang="en-US" sz="1950" dirty="0"/>
          </a:p>
        </p:txBody>
      </p:sp>
      <p:sp>
        <p:nvSpPr>
          <p:cNvPr id="23" name="Text 12"/>
          <p:cNvSpPr/>
          <p:nvPr/>
        </p:nvSpPr>
        <p:spPr>
          <a:xfrm>
            <a:off x="793790" y="7634526"/>
            <a:ext cx="4238863" cy="95261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Ұлттық цифрлық қауіпсіздік стратегиясы елді технологиялық тәуелсіз және киберқауіпті етуге бағытталған.</a:t>
            </a:r>
            <a:endParaRPr lang="en-US" sz="1550" dirty="0"/>
          </a:p>
        </p:txBody>
      </p:sp>
      <p:pic>
        <p:nvPicPr>
          <p:cNvPr id="24" name="Image 9" descr="preencoded.png"/>
          <p:cNvPicPr>
            <a:picLocks noChangeAspect="1"/>
          </p:cNvPicPr>
          <p:nvPr/>
        </p:nvPicPr>
        <p:blipFill>
          <a:blip r:embed="rId11"/>
          <a:stretch>
            <a:fillRect/>
          </a:stretch>
        </p:blipFill>
        <p:spPr>
          <a:xfrm>
            <a:off x="5032653" y="4198977"/>
            <a:ext cx="4564975" cy="4564975"/>
          </a:xfrm>
          <a:prstGeom prst="rect">
            <a:avLst/>
          </a:prstGeom>
        </p:spPr>
      </p:pic>
      <p:pic>
        <p:nvPicPr>
          <p:cNvPr id="25" name="Image 10" descr="preencoded.png"/>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224528" y="7032724"/>
            <a:ext cx="279083" cy="279083"/>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4613196"/>
            <a:ext cx="6412468" cy="496133"/>
          </a:xfrm>
          <a:prstGeom prst="rect">
            <a:avLst/>
          </a:prstGeom>
          <a:noFill/>
          <a:ln/>
        </p:spPr>
        <p:txBody>
          <a:bodyPr wrap="non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Кванттық криптография</a:t>
            </a:r>
            <a:endParaRPr lang="en-US" sz="3100" dirty="0"/>
          </a:p>
        </p:txBody>
      </p:sp>
      <p:sp>
        <p:nvSpPr>
          <p:cNvPr id="4" name="Text 1"/>
          <p:cNvSpPr/>
          <p:nvPr/>
        </p:nvSpPr>
        <p:spPr>
          <a:xfrm>
            <a:off x="6280190" y="5406985"/>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Кванттық криптография кванттық механика заңдарын пайдаланып, теориялық тұрғыдан бұзуға болмайтын шифрлау әдістерін ұсынады. Бұл технология болашақтың цифрлық қауіпсіздігінің негізі болып табылады.</a:t>
            </a:r>
            <a:endParaRPr lang="en-US" sz="15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793790" y="2140029"/>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қорғау кешендерін енгізу кезеңдері</a:t>
            </a:r>
            <a:endParaRPr lang="en-US" sz="3900" dirty="0"/>
          </a:p>
        </p:txBody>
      </p:sp>
      <p:sp>
        <p:nvSpPr>
          <p:cNvPr id="3" name="Shape 1"/>
          <p:cNvSpPr/>
          <p:nvPr/>
        </p:nvSpPr>
        <p:spPr>
          <a:xfrm>
            <a:off x="7303770" y="3777020"/>
            <a:ext cx="22860" cy="5055751"/>
          </a:xfrm>
          <a:prstGeom prst="roundRect">
            <a:avLst>
              <a:gd name="adj" fmla="val 364651"/>
            </a:avLst>
          </a:prstGeom>
          <a:solidFill>
            <a:srgbClr val="BCDBD4"/>
          </a:solidFill>
          <a:ln/>
        </p:spPr>
        <p:txBody>
          <a:bodyPr/>
          <a:lstStyle/>
          <a:p>
            <a:endParaRPr lang="ru-RU"/>
          </a:p>
        </p:txBody>
      </p:sp>
      <p:sp>
        <p:nvSpPr>
          <p:cNvPr id="4" name="Shape 2"/>
          <p:cNvSpPr/>
          <p:nvPr/>
        </p:nvSpPr>
        <p:spPr>
          <a:xfrm>
            <a:off x="6519505" y="3988832"/>
            <a:ext cx="595313" cy="22860"/>
          </a:xfrm>
          <a:prstGeom prst="roundRect">
            <a:avLst>
              <a:gd name="adj" fmla="val 364651"/>
            </a:avLst>
          </a:prstGeom>
          <a:solidFill>
            <a:srgbClr val="BCDBD4"/>
          </a:solidFill>
          <a:ln/>
        </p:spPr>
        <p:txBody>
          <a:bodyPr/>
          <a:lstStyle/>
          <a:p>
            <a:endParaRPr lang="ru-RU"/>
          </a:p>
        </p:txBody>
      </p:sp>
      <p:sp>
        <p:nvSpPr>
          <p:cNvPr id="5" name="Shape 3"/>
          <p:cNvSpPr/>
          <p:nvPr/>
        </p:nvSpPr>
        <p:spPr>
          <a:xfrm>
            <a:off x="7091958" y="3777020"/>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6" name="Text 4"/>
          <p:cNvSpPr/>
          <p:nvPr/>
        </p:nvSpPr>
        <p:spPr>
          <a:xfrm>
            <a:off x="7166372" y="3814227"/>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1</a:t>
            </a:r>
            <a:endParaRPr lang="en-US" sz="2300" dirty="0"/>
          </a:p>
        </p:txBody>
      </p:sp>
      <p:sp>
        <p:nvSpPr>
          <p:cNvPr id="7" name="Text 5"/>
          <p:cNvSpPr/>
          <p:nvPr/>
        </p:nvSpPr>
        <p:spPr>
          <a:xfrm>
            <a:off x="1655326" y="3845243"/>
            <a:ext cx="4667607"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1-кезең: Қажеттілікті анықтау</a:t>
            </a:r>
            <a:endParaRPr lang="en-US" sz="1950" dirty="0"/>
          </a:p>
        </p:txBody>
      </p:sp>
      <p:sp>
        <p:nvSpPr>
          <p:cNvPr id="8" name="Text 6"/>
          <p:cNvSpPr/>
          <p:nvPr/>
        </p:nvSpPr>
        <p:spPr>
          <a:xfrm>
            <a:off x="793790" y="4274463"/>
            <a:ext cx="5529143" cy="95261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Ұйымның ақпараттық активтерін инвентаризациялау, қауіптерді бағалау және қауіпсіздік талаптарын анықтау. Бизнес-талаптарды техникалық шешімдерге аудару.</a:t>
            </a:r>
            <a:endParaRPr lang="en-US" sz="1550" dirty="0"/>
          </a:p>
        </p:txBody>
      </p:sp>
      <p:sp>
        <p:nvSpPr>
          <p:cNvPr id="9" name="Shape 7"/>
          <p:cNvSpPr/>
          <p:nvPr/>
        </p:nvSpPr>
        <p:spPr>
          <a:xfrm>
            <a:off x="7515582" y="5179457"/>
            <a:ext cx="595313" cy="22860"/>
          </a:xfrm>
          <a:prstGeom prst="roundRect">
            <a:avLst>
              <a:gd name="adj" fmla="val 364651"/>
            </a:avLst>
          </a:prstGeom>
          <a:solidFill>
            <a:srgbClr val="BCDBD4"/>
          </a:solidFill>
          <a:ln/>
        </p:spPr>
        <p:txBody>
          <a:bodyPr/>
          <a:lstStyle/>
          <a:p>
            <a:endParaRPr lang="ru-RU"/>
          </a:p>
        </p:txBody>
      </p:sp>
      <p:sp>
        <p:nvSpPr>
          <p:cNvPr id="10" name="Shape 8"/>
          <p:cNvSpPr/>
          <p:nvPr/>
        </p:nvSpPr>
        <p:spPr>
          <a:xfrm>
            <a:off x="7091958" y="4967645"/>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1" name="Text 9"/>
          <p:cNvSpPr/>
          <p:nvPr/>
        </p:nvSpPr>
        <p:spPr>
          <a:xfrm>
            <a:off x="7166372" y="5004852"/>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2</a:t>
            </a:r>
            <a:endParaRPr lang="en-US" sz="2300" dirty="0"/>
          </a:p>
        </p:txBody>
      </p:sp>
      <p:sp>
        <p:nvSpPr>
          <p:cNvPr id="12" name="Text 10"/>
          <p:cNvSpPr/>
          <p:nvPr/>
        </p:nvSpPr>
        <p:spPr>
          <a:xfrm>
            <a:off x="8307467" y="5035868"/>
            <a:ext cx="403145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2-кезең: Жүйені жобалау</a:t>
            </a:r>
            <a:endParaRPr lang="en-US" sz="1950" dirty="0"/>
          </a:p>
        </p:txBody>
      </p:sp>
      <p:sp>
        <p:nvSpPr>
          <p:cNvPr id="13" name="Text 11"/>
          <p:cNvSpPr/>
          <p:nvPr/>
        </p:nvSpPr>
        <p:spPr>
          <a:xfrm>
            <a:off x="8307467" y="5465088"/>
            <a:ext cx="5529143"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архитектурасын әзірлеу, технологияларды таңдау және жобалық құжаттаманы дайындау. Барлық компоненттердің үйлесімділігін қамтамасыз ету.</a:t>
            </a:r>
            <a:endParaRPr lang="en-US" sz="1550" dirty="0"/>
          </a:p>
        </p:txBody>
      </p:sp>
      <p:sp>
        <p:nvSpPr>
          <p:cNvPr id="14" name="Shape 12"/>
          <p:cNvSpPr/>
          <p:nvPr/>
        </p:nvSpPr>
        <p:spPr>
          <a:xfrm>
            <a:off x="6519505" y="6205776"/>
            <a:ext cx="595313" cy="22860"/>
          </a:xfrm>
          <a:prstGeom prst="roundRect">
            <a:avLst>
              <a:gd name="adj" fmla="val 364651"/>
            </a:avLst>
          </a:prstGeom>
          <a:solidFill>
            <a:srgbClr val="BCDBD4"/>
          </a:solidFill>
          <a:ln/>
        </p:spPr>
        <p:txBody>
          <a:bodyPr/>
          <a:lstStyle/>
          <a:p>
            <a:endParaRPr lang="ru-RU"/>
          </a:p>
        </p:txBody>
      </p:sp>
      <p:sp>
        <p:nvSpPr>
          <p:cNvPr id="15" name="Shape 13"/>
          <p:cNvSpPr/>
          <p:nvPr/>
        </p:nvSpPr>
        <p:spPr>
          <a:xfrm>
            <a:off x="7091958" y="5993963"/>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6" name="Text 14"/>
          <p:cNvSpPr/>
          <p:nvPr/>
        </p:nvSpPr>
        <p:spPr>
          <a:xfrm>
            <a:off x="7166372" y="6031170"/>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3</a:t>
            </a:r>
            <a:endParaRPr lang="en-US" sz="2300" dirty="0"/>
          </a:p>
        </p:txBody>
      </p:sp>
      <p:sp>
        <p:nvSpPr>
          <p:cNvPr id="17" name="Text 15"/>
          <p:cNvSpPr/>
          <p:nvPr/>
        </p:nvSpPr>
        <p:spPr>
          <a:xfrm>
            <a:off x="793790" y="6062186"/>
            <a:ext cx="5529143" cy="620316"/>
          </a:xfrm>
          <a:prstGeom prst="rect">
            <a:avLst/>
          </a:prstGeom>
          <a:noFill/>
          <a:ln/>
        </p:spPr>
        <p:txBody>
          <a:bodyPr wrap="squar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3-кезең: Енгізу және конфигурация</a:t>
            </a:r>
            <a:endParaRPr lang="en-US" sz="1950" dirty="0"/>
          </a:p>
        </p:txBody>
      </p:sp>
      <p:sp>
        <p:nvSpPr>
          <p:cNvPr id="18" name="Text 16"/>
          <p:cNvSpPr/>
          <p:nvPr/>
        </p:nvSpPr>
        <p:spPr>
          <a:xfrm>
            <a:off x="793790" y="6801564"/>
            <a:ext cx="5529143" cy="95261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Таңдалған шешімдерді орнату, конфигурациялау және интеграциялау. Толық тестілеуден өткізу және персоналды оқыту.</a:t>
            </a:r>
            <a:endParaRPr lang="en-US" sz="1550" dirty="0"/>
          </a:p>
        </p:txBody>
      </p:sp>
      <p:sp>
        <p:nvSpPr>
          <p:cNvPr id="19" name="Shape 17"/>
          <p:cNvSpPr/>
          <p:nvPr/>
        </p:nvSpPr>
        <p:spPr>
          <a:xfrm>
            <a:off x="7515582" y="7284244"/>
            <a:ext cx="595313" cy="22860"/>
          </a:xfrm>
          <a:prstGeom prst="roundRect">
            <a:avLst>
              <a:gd name="adj" fmla="val 364651"/>
            </a:avLst>
          </a:prstGeom>
          <a:solidFill>
            <a:srgbClr val="BCDBD4"/>
          </a:solidFill>
          <a:ln/>
        </p:spPr>
        <p:txBody>
          <a:bodyPr/>
          <a:lstStyle/>
          <a:p>
            <a:endParaRPr lang="ru-RU"/>
          </a:p>
        </p:txBody>
      </p:sp>
      <p:sp>
        <p:nvSpPr>
          <p:cNvPr id="20" name="Shape 18"/>
          <p:cNvSpPr/>
          <p:nvPr/>
        </p:nvSpPr>
        <p:spPr>
          <a:xfrm>
            <a:off x="7091958" y="7072432"/>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21" name="Text 19"/>
          <p:cNvSpPr/>
          <p:nvPr/>
        </p:nvSpPr>
        <p:spPr>
          <a:xfrm>
            <a:off x="7166372" y="7109639"/>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4</a:t>
            </a:r>
            <a:endParaRPr lang="en-US" sz="2300" dirty="0"/>
          </a:p>
        </p:txBody>
      </p:sp>
      <p:sp>
        <p:nvSpPr>
          <p:cNvPr id="22" name="Text 20"/>
          <p:cNvSpPr/>
          <p:nvPr/>
        </p:nvSpPr>
        <p:spPr>
          <a:xfrm>
            <a:off x="8307467" y="7140654"/>
            <a:ext cx="5529143"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4-кезең: Мониторинг және жетілдіру</a:t>
            </a:r>
            <a:endParaRPr lang="en-US" sz="1950" dirty="0"/>
          </a:p>
        </p:txBody>
      </p:sp>
      <p:sp>
        <p:nvSpPr>
          <p:cNvPr id="23" name="Text 21"/>
          <p:cNvSpPr/>
          <p:nvPr/>
        </p:nvSpPr>
        <p:spPr>
          <a:xfrm>
            <a:off x="8307467" y="7880033"/>
            <a:ext cx="5529143"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Жүйенің тиімділігін үздіксіз бақылау, жаңа қауіптерді анықтау және қауіпсіздік шараларын жетілдіру. Циклдік процесс ретінде жүзеге асырылады.</a:t>
            </a:r>
            <a:endParaRPr lang="en-US" sz="15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793790" y="3078956"/>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бойынша үздік тәжірибелер</a:t>
            </a:r>
            <a:endParaRPr lang="en-US" sz="39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3790" y="4715947"/>
            <a:ext cx="595313" cy="595313"/>
          </a:xfrm>
          <a:prstGeom prst="rect">
            <a:avLst/>
          </a:prstGeom>
        </p:spPr>
      </p:pic>
      <p:sp>
        <p:nvSpPr>
          <p:cNvPr id="4" name="Text 1"/>
          <p:cNvSpPr/>
          <p:nvPr/>
        </p:nvSpPr>
        <p:spPr>
          <a:xfrm>
            <a:off x="793790" y="5559266"/>
            <a:ext cx="3600807"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Көп деңгейлі қорғаныс</a:t>
            </a:r>
            <a:endParaRPr lang="en-US" sz="1950" dirty="0"/>
          </a:p>
        </p:txBody>
      </p:sp>
      <p:sp>
        <p:nvSpPr>
          <p:cNvPr id="5" name="Text 2"/>
          <p:cNvSpPr/>
          <p:nvPr/>
        </p:nvSpPr>
        <p:spPr>
          <a:xfrm>
            <a:off x="793790" y="5988487"/>
            <a:ext cx="4182189"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Defense in Depth стратегиясы бірнеше қорғаныс қабаттарын қамтиды: желілік қауіпсіздік, қосымшалар қауіпсіздігі, деректер қауіпсіздігі және физикалық қауіпсіздік. Бір қабаттың бұзылуы жүйені толық қорғаусыз қалдырмайды.</a:t>
            </a:r>
            <a:endParaRPr lang="en-US" sz="15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23986" y="4715947"/>
            <a:ext cx="595313" cy="595313"/>
          </a:xfrm>
          <a:prstGeom prst="rect">
            <a:avLst/>
          </a:prstGeom>
        </p:spPr>
      </p:pic>
      <p:sp>
        <p:nvSpPr>
          <p:cNvPr id="7" name="Text 3"/>
          <p:cNvSpPr/>
          <p:nvPr/>
        </p:nvSpPr>
        <p:spPr>
          <a:xfrm>
            <a:off x="5223986" y="555926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Тұрақты аудит</a:t>
            </a:r>
            <a:endParaRPr lang="en-US" sz="1950" dirty="0"/>
          </a:p>
        </p:txBody>
      </p:sp>
      <p:sp>
        <p:nvSpPr>
          <p:cNvPr id="8" name="Text 4"/>
          <p:cNvSpPr/>
          <p:nvPr/>
        </p:nvSpPr>
        <p:spPr>
          <a:xfrm>
            <a:off x="5223986" y="5988487"/>
            <a:ext cx="4182308"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Жүйелерді тұрақты тексеру, осалдықтарды іздеу және қауіпсіздік конфигурацияларын бағалау. Пентестинг және Red Team жаттығулары нақты қорғаныс деңгейін көрсетеді.</a:t>
            </a:r>
            <a:endParaRPr lang="en-US" sz="15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54302" y="4715947"/>
            <a:ext cx="595313" cy="595313"/>
          </a:xfrm>
          <a:prstGeom prst="rect">
            <a:avLst/>
          </a:prstGeom>
        </p:spPr>
      </p:pic>
      <p:sp>
        <p:nvSpPr>
          <p:cNvPr id="10" name="Text 5"/>
          <p:cNvSpPr/>
          <p:nvPr/>
        </p:nvSpPr>
        <p:spPr>
          <a:xfrm>
            <a:off x="9654302" y="5559266"/>
            <a:ext cx="265152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Үздіксіз тестілеу</a:t>
            </a:r>
            <a:endParaRPr lang="en-US" sz="1950" dirty="0"/>
          </a:p>
        </p:txBody>
      </p:sp>
      <p:sp>
        <p:nvSpPr>
          <p:cNvPr id="11" name="Text 6"/>
          <p:cNvSpPr/>
          <p:nvPr/>
        </p:nvSpPr>
        <p:spPr>
          <a:xfrm>
            <a:off x="9654302" y="5988487"/>
            <a:ext cx="4182308"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шараларының тиімділігін тексеру үшін тұрақты симуляциялар мен жаттығулар өткізу. Vulnerability scanning және penetration testing кезеңдік түрде орындалуы керек.</a:t>
            </a:r>
            <a:endParaRPr lang="en-US" sz="15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5" name="Text 2"/>
          <p:cNvSpPr/>
          <p:nvPr/>
        </p:nvSpPr>
        <p:spPr>
          <a:xfrm>
            <a:off x="793790" y="1564243"/>
            <a:ext cx="7556421" cy="1767364"/>
          </a:xfrm>
          <a:prstGeom prst="rect">
            <a:avLst/>
          </a:prstGeom>
          <a:noFill/>
          <a:ln/>
        </p:spPr>
        <p:txBody>
          <a:bodyPr wrap="square" lIns="0" tIns="0" rIns="0" bIns="0" rtlCol="0" anchor="t"/>
          <a:lstStyle/>
          <a:p>
            <a:pPr marL="0" indent="0" algn="l">
              <a:lnSpc>
                <a:spcPts val="4600"/>
              </a:lnSpc>
              <a:buNone/>
            </a:pPr>
            <a:r>
              <a:rPr lang="en-US" sz="3700" b="1" dirty="0">
                <a:solidFill>
                  <a:srgbClr val="333F70"/>
                </a:solidFill>
                <a:latin typeface="Unbounded Bold" pitchFamily="34" charset="0"/>
                <a:ea typeface="Unbounded Bold" pitchFamily="34" charset="-122"/>
                <a:cs typeface="Unbounded Bold" pitchFamily="34" charset="-120"/>
              </a:rPr>
              <a:t>Ақпаратты қорғауда кешенді тәсілдің маңызы</a:t>
            </a:r>
            <a:endParaRPr lang="en-US" sz="3700" dirty="0"/>
          </a:p>
        </p:txBody>
      </p:sp>
      <p:sp>
        <p:nvSpPr>
          <p:cNvPr id="6" name="Text 3"/>
          <p:cNvSpPr/>
          <p:nvPr/>
        </p:nvSpPr>
        <p:spPr>
          <a:xfrm>
            <a:off x="793790" y="3779282"/>
            <a:ext cx="3548182" cy="884039"/>
          </a:xfrm>
          <a:prstGeom prst="rect">
            <a:avLst/>
          </a:prstGeom>
          <a:noFill/>
          <a:ln/>
        </p:spPr>
        <p:txBody>
          <a:bodyPr wrap="square" lIns="0" tIns="0" rIns="0" bIns="0" rtlCol="0" anchor="t"/>
          <a:lstStyle/>
          <a:p>
            <a:pPr marL="0" indent="0" algn="l">
              <a:lnSpc>
                <a:spcPts val="2300"/>
              </a:lnSpc>
              <a:buNone/>
            </a:pPr>
            <a:r>
              <a:rPr lang="en-US" sz="1850" b="1" dirty="0">
                <a:solidFill>
                  <a:srgbClr val="333F70"/>
                </a:solidFill>
                <a:latin typeface="Unbounded Bold" pitchFamily="34" charset="0"/>
                <a:ea typeface="Unbounded Bold" pitchFamily="34" charset="-122"/>
                <a:cs typeface="Unbounded Bold" pitchFamily="34" charset="-120"/>
              </a:rPr>
              <a:t>Техникалық және бағдарламалық кешендер</a:t>
            </a:r>
            <a:endParaRPr lang="en-US" sz="1850" dirty="0"/>
          </a:p>
        </p:txBody>
      </p:sp>
      <p:sp>
        <p:nvSpPr>
          <p:cNvPr id="7" name="Text 4"/>
          <p:cNvSpPr/>
          <p:nvPr/>
        </p:nvSpPr>
        <p:spPr>
          <a:xfrm>
            <a:off x="793790" y="4842391"/>
            <a:ext cx="3548182" cy="1765221"/>
          </a:xfrm>
          <a:prstGeom prst="rect">
            <a:avLst/>
          </a:prstGeom>
          <a:noFill/>
          <a:ln/>
        </p:spPr>
        <p:txBody>
          <a:bodyPr wrap="square" lIns="0" tIns="0" rIns="0" bIns="0" rtlCol="0" anchor="t"/>
          <a:lstStyle/>
          <a:p>
            <a:pPr marL="0" indent="0" algn="l">
              <a:lnSpc>
                <a:spcPts val="2300"/>
              </a:lnSpc>
              <a:buNone/>
            </a:pPr>
            <a:r>
              <a:rPr lang="en-US" sz="1450" dirty="0">
                <a:solidFill>
                  <a:srgbClr val="333F70"/>
                </a:solidFill>
                <a:latin typeface="Open Sans" pitchFamily="34" charset="0"/>
                <a:ea typeface="Open Sans" pitchFamily="34" charset="-122"/>
                <a:cs typeface="Open Sans" pitchFamily="34" charset="-120"/>
              </a:rPr>
              <a:t>Ақпараттық қауіпсіздіктің техникалық және бағдарламалық кешендері – бұл заманауи цифрлық экономиканың тірегі. Олар ұйымдардың деректерін, процестерін және репутациясын қорғайды.</a:t>
            </a:r>
            <a:endParaRPr lang="en-US" sz="1450" dirty="0"/>
          </a:p>
        </p:txBody>
      </p:sp>
      <p:sp>
        <p:nvSpPr>
          <p:cNvPr id="8" name="Text 5"/>
          <p:cNvSpPr/>
          <p:nvPr/>
        </p:nvSpPr>
        <p:spPr>
          <a:xfrm>
            <a:off x="793790" y="6768822"/>
            <a:ext cx="3548182" cy="294203"/>
          </a:xfrm>
          <a:prstGeom prst="rect">
            <a:avLst/>
          </a:prstGeom>
          <a:noFill/>
          <a:ln/>
        </p:spPr>
        <p:txBody>
          <a:bodyPr wrap="none" lIns="0" tIns="0" rIns="0" bIns="0" rtlCol="0" anchor="t"/>
          <a:lstStyle/>
          <a:p>
            <a:pPr marL="0" indent="0" algn="l">
              <a:lnSpc>
                <a:spcPts val="2300"/>
              </a:lnSpc>
              <a:buNone/>
            </a:pPr>
            <a:r>
              <a:rPr lang="en-US" sz="1450" dirty="0">
                <a:solidFill>
                  <a:srgbClr val="333F70"/>
                </a:solidFill>
                <a:latin typeface="Open Sans" pitchFamily="34" charset="0"/>
                <a:ea typeface="Open Sans" pitchFamily="34" charset="-122"/>
                <a:cs typeface="Open Sans" pitchFamily="34" charset="-120"/>
              </a:rPr>
              <a:t>Кешенді тәсіл мыналарды біріктіреді:</a:t>
            </a:r>
            <a:endParaRPr lang="en-US" sz="1450" dirty="0"/>
          </a:p>
        </p:txBody>
      </p:sp>
      <p:sp>
        <p:nvSpPr>
          <p:cNvPr id="9" name="Text 6"/>
          <p:cNvSpPr/>
          <p:nvPr/>
        </p:nvSpPr>
        <p:spPr>
          <a:xfrm>
            <a:off x="793790" y="7224236"/>
            <a:ext cx="3548182" cy="588407"/>
          </a:xfrm>
          <a:prstGeom prst="rect">
            <a:avLst/>
          </a:prstGeom>
          <a:noFill/>
          <a:ln/>
        </p:spPr>
        <p:txBody>
          <a:bodyPr wrap="squar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Озық аппараттық және бағдарламалық шешімдер</a:t>
            </a:r>
            <a:endParaRPr lang="en-US" sz="1450" dirty="0"/>
          </a:p>
        </p:txBody>
      </p:sp>
      <p:sp>
        <p:nvSpPr>
          <p:cNvPr id="10" name="Text 7"/>
          <p:cNvSpPr/>
          <p:nvPr/>
        </p:nvSpPr>
        <p:spPr>
          <a:xfrm>
            <a:off x="793790" y="7875270"/>
            <a:ext cx="3548182" cy="588407"/>
          </a:xfrm>
          <a:prstGeom prst="rect">
            <a:avLst/>
          </a:prstGeom>
          <a:noFill/>
          <a:ln/>
        </p:spPr>
        <p:txBody>
          <a:bodyPr wrap="squar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Жақсы ұйымдастырылған процестер мен процедуралар</a:t>
            </a:r>
            <a:endParaRPr lang="en-US" sz="1450" dirty="0"/>
          </a:p>
        </p:txBody>
      </p:sp>
      <p:sp>
        <p:nvSpPr>
          <p:cNvPr id="11" name="Text 8"/>
          <p:cNvSpPr/>
          <p:nvPr/>
        </p:nvSpPr>
        <p:spPr>
          <a:xfrm>
            <a:off x="793790" y="8526304"/>
            <a:ext cx="3548182" cy="588407"/>
          </a:xfrm>
          <a:prstGeom prst="rect">
            <a:avLst/>
          </a:prstGeom>
          <a:noFill/>
          <a:ln/>
        </p:spPr>
        <p:txBody>
          <a:bodyPr wrap="squar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Білімді және жауапты қызметкерлер</a:t>
            </a:r>
            <a:endParaRPr lang="en-US" sz="1450" dirty="0"/>
          </a:p>
        </p:txBody>
      </p:sp>
      <p:sp>
        <p:nvSpPr>
          <p:cNvPr id="12" name="Text 9"/>
          <p:cNvSpPr/>
          <p:nvPr/>
        </p:nvSpPr>
        <p:spPr>
          <a:xfrm>
            <a:off x="793790" y="9177337"/>
            <a:ext cx="3548182" cy="588407"/>
          </a:xfrm>
          <a:prstGeom prst="rect">
            <a:avLst/>
          </a:prstGeom>
          <a:noFill/>
          <a:ln/>
        </p:spPr>
        <p:txBody>
          <a:bodyPr wrap="squar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Үздіксіз мониторинг және жетілдіру</a:t>
            </a:r>
            <a:endParaRPr lang="en-US" sz="1450" dirty="0"/>
          </a:p>
        </p:txBody>
      </p:sp>
      <p:sp>
        <p:nvSpPr>
          <p:cNvPr id="13" name="Text 10"/>
          <p:cNvSpPr/>
          <p:nvPr/>
        </p:nvSpPr>
        <p:spPr>
          <a:xfrm>
            <a:off x="4809649" y="3779282"/>
            <a:ext cx="3548182" cy="589359"/>
          </a:xfrm>
          <a:prstGeom prst="rect">
            <a:avLst/>
          </a:prstGeom>
          <a:noFill/>
          <a:ln/>
        </p:spPr>
        <p:txBody>
          <a:bodyPr wrap="square" lIns="0" tIns="0" rIns="0" bIns="0" rtlCol="0" anchor="t"/>
          <a:lstStyle/>
          <a:p>
            <a:pPr marL="0" indent="0" algn="l">
              <a:lnSpc>
                <a:spcPts val="2300"/>
              </a:lnSpc>
              <a:buNone/>
            </a:pPr>
            <a:r>
              <a:rPr lang="en-US" sz="1850" b="1" dirty="0">
                <a:solidFill>
                  <a:srgbClr val="333F70"/>
                </a:solidFill>
                <a:latin typeface="Unbounded Bold" pitchFamily="34" charset="0"/>
                <a:ea typeface="Unbounded Bold" pitchFamily="34" charset="-122"/>
                <a:cs typeface="Unbounded Bold" pitchFamily="34" charset="-120"/>
              </a:rPr>
              <a:t>Қазақстанның жетістіктері</a:t>
            </a:r>
            <a:endParaRPr lang="en-US" sz="1850" dirty="0"/>
          </a:p>
        </p:txBody>
      </p:sp>
      <p:sp>
        <p:nvSpPr>
          <p:cNvPr id="14" name="Text 11"/>
          <p:cNvSpPr/>
          <p:nvPr/>
        </p:nvSpPr>
        <p:spPr>
          <a:xfrm>
            <a:off x="4809649" y="4547711"/>
            <a:ext cx="3548182" cy="1176814"/>
          </a:xfrm>
          <a:prstGeom prst="rect">
            <a:avLst/>
          </a:prstGeom>
          <a:noFill/>
          <a:ln/>
        </p:spPr>
        <p:txBody>
          <a:bodyPr wrap="square" lIns="0" tIns="0" rIns="0" bIns="0" rtlCol="0" anchor="t"/>
          <a:lstStyle/>
          <a:p>
            <a:pPr marL="0" indent="0" algn="l">
              <a:lnSpc>
                <a:spcPts val="2300"/>
              </a:lnSpc>
              <a:buNone/>
            </a:pPr>
            <a:r>
              <a:rPr lang="en-US" sz="1450" dirty="0">
                <a:solidFill>
                  <a:srgbClr val="333F70"/>
                </a:solidFill>
                <a:latin typeface="Open Sans" pitchFamily="34" charset="0"/>
                <a:ea typeface="Open Sans" pitchFamily="34" charset="-122"/>
                <a:cs typeface="Open Sans" pitchFamily="34" charset="-120"/>
              </a:rPr>
              <a:t>Қазақстандағы ұлттық ақпараттық қауіпсіздік жүйелері мен инновациялар сенімді болашақтың кепілі болып табылады.</a:t>
            </a:r>
            <a:endParaRPr lang="en-US" sz="1450" dirty="0"/>
          </a:p>
        </p:txBody>
      </p:sp>
      <p:sp>
        <p:nvSpPr>
          <p:cNvPr id="15" name="Shape 12"/>
          <p:cNvSpPr/>
          <p:nvPr/>
        </p:nvSpPr>
        <p:spPr>
          <a:xfrm>
            <a:off x="4809649" y="5925979"/>
            <a:ext cx="3548182" cy="1952506"/>
          </a:xfrm>
          <a:prstGeom prst="roundRect">
            <a:avLst>
              <a:gd name="adj" fmla="val 4056"/>
            </a:avLst>
          </a:prstGeom>
          <a:solidFill>
            <a:srgbClr val="C1F1E5"/>
          </a:solidFill>
          <a:ln/>
        </p:spPr>
        <p:txBody>
          <a:bodyPr/>
          <a:lstStyle/>
          <a:p>
            <a:endParaRPr lang="ru-RU"/>
          </a:p>
        </p:txBody>
      </p:sp>
      <p:pic>
        <p:nvPicPr>
          <p:cNvPr id="16" name="Image 1" descr="preencoded.png"/>
          <p:cNvPicPr>
            <a:picLocks noChangeAspect="1"/>
          </p:cNvPicPr>
          <p:nvPr/>
        </p:nvPicPr>
        <p:blipFill>
          <a:blip r:embed="rId4"/>
          <a:stretch>
            <a:fillRect/>
          </a:stretch>
        </p:blipFill>
        <p:spPr>
          <a:xfrm>
            <a:off x="4998125" y="6209824"/>
            <a:ext cx="235625" cy="188476"/>
          </a:xfrm>
          <a:prstGeom prst="rect">
            <a:avLst/>
          </a:prstGeom>
        </p:spPr>
      </p:pic>
      <p:sp>
        <p:nvSpPr>
          <p:cNvPr id="17" name="Text 13"/>
          <p:cNvSpPr/>
          <p:nvPr/>
        </p:nvSpPr>
        <p:spPr>
          <a:xfrm>
            <a:off x="5422225" y="6152078"/>
            <a:ext cx="2747129" cy="1471017"/>
          </a:xfrm>
          <a:prstGeom prst="rect">
            <a:avLst/>
          </a:prstGeom>
          <a:noFill/>
          <a:ln/>
        </p:spPr>
        <p:txBody>
          <a:bodyPr wrap="square" lIns="0" tIns="0" rIns="0" bIns="0" rtlCol="0" anchor="t"/>
          <a:lstStyle/>
          <a:p>
            <a:pPr marL="0" indent="0" algn="l">
              <a:lnSpc>
                <a:spcPts val="2300"/>
              </a:lnSpc>
              <a:buNone/>
            </a:pPr>
            <a:r>
              <a:rPr lang="en-US" sz="1450" dirty="0">
                <a:solidFill>
                  <a:srgbClr val="000000"/>
                </a:solidFill>
                <a:latin typeface="Open Sans" pitchFamily="34" charset="0"/>
                <a:ea typeface="Open Sans" pitchFamily="34" charset="-122"/>
                <a:cs typeface="Open Sans" pitchFamily="34" charset="-120"/>
              </a:rPr>
              <a:t>Тек технологиялар емес, сонымен қатар адамдар мен процестердің үйлесімі ақпараттық қауіпсіздіктің табысын қамтамасыз етеді.</a:t>
            </a:r>
            <a:endParaRPr lang="en-US" sz="14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2363</Words>
  <Application>Microsoft Office PowerPoint</Application>
  <PresentationFormat>Произвольный</PresentationFormat>
  <Paragraphs>336</Paragraphs>
  <Slides>38</Slides>
  <Notes>37</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38</vt:i4>
      </vt:variant>
    </vt:vector>
  </HeadingPairs>
  <TitlesOfParts>
    <vt:vector size="44" baseType="lpstr">
      <vt:lpstr>Unbounded Bold</vt:lpstr>
      <vt:lpstr>Unbounded Light</vt:lpstr>
      <vt:lpstr>Arial</vt:lpstr>
      <vt:lpstr>Times New Roman</vt:lpstr>
      <vt:lpstr>Open Sans</vt:lpstr>
      <vt:lpstr>Office Theme</vt:lpstr>
      <vt:lpstr>Техникалық құралдар және ақпаратты қорғау әдістері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Asel Erzhan</cp:lastModifiedBy>
  <cp:revision>4</cp:revision>
  <dcterms:created xsi:type="dcterms:W3CDTF">2026-01-18T16:51:32Z</dcterms:created>
  <dcterms:modified xsi:type="dcterms:W3CDTF">2026-11-03T19:41:55Z</dcterms:modified>
</cp:coreProperties>
</file>