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5" d="100"/>
          <a:sy n="75" d="100"/>
        </p:scale>
        <p:origin x="-318" y="-1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F929142-5161-4520-8FD9-330A1060D0E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7851A045-8254-475F-A1AB-3B976429D5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928DD334-21B2-4D70-A4F2-1AC749DE2D03}"/>
              </a:ext>
            </a:extLst>
          </p:cNvPr>
          <p:cNvSpPr>
            <a:spLocks noGrp="1"/>
          </p:cNvSpPr>
          <p:nvPr>
            <p:ph type="dt" sz="half" idx="10"/>
          </p:nvPr>
        </p:nvSpPr>
        <p:spPr/>
        <p:txBody>
          <a:bodyPr/>
          <a:lstStyle/>
          <a:p>
            <a:fld id="{F70F8D71-4B8F-40DA-BCB0-9CB1E6D27471}" type="datetimeFigureOut">
              <a:rPr lang="ru-RU" smtClean="0"/>
              <a:t>26.03.2020</a:t>
            </a:fld>
            <a:endParaRPr lang="ru-RU"/>
          </a:p>
        </p:txBody>
      </p:sp>
      <p:sp>
        <p:nvSpPr>
          <p:cNvPr id="5" name="Нижний колонтитул 4">
            <a:extLst>
              <a:ext uri="{FF2B5EF4-FFF2-40B4-BE49-F238E27FC236}">
                <a16:creationId xmlns="" xmlns:a16="http://schemas.microsoft.com/office/drawing/2014/main" id="{4BA774D7-FF2D-4B19-9058-5D3C6D9F786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4C7BD180-F281-4389-9273-02669EA3659C}"/>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1726586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DED7EF3-841A-4F15-B801-8E2C529DD70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59A03D97-74B7-4A52-BEB2-5B4191113E0B}"/>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065318B3-FCF1-449A-B8D3-E344EF7C41ED}"/>
              </a:ext>
            </a:extLst>
          </p:cNvPr>
          <p:cNvSpPr>
            <a:spLocks noGrp="1"/>
          </p:cNvSpPr>
          <p:nvPr>
            <p:ph type="dt" sz="half" idx="10"/>
          </p:nvPr>
        </p:nvSpPr>
        <p:spPr/>
        <p:txBody>
          <a:bodyPr/>
          <a:lstStyle/>
          <a:p>
            <a:fld id="{F70F8D71-4B8F-40DA-BCB0-9CB1E6D27471}" type="datetimeFigureOut">
              <a:rPr lang="ru-RU" smtClean="0"/>
              <a:t>26.03.2020</a:t>
            </a:fld>
            <a:endParaRPr lang="ru-RU"/>
          </a:p>
        </p:txBody>
      </p:sp>
      <p:sp>
        <p:nvSpPr>
          <p:cNvPr id="5" name="Нижний колонтитул 4">
            <a:extLst>
              <a:ext uri="{FF2B5EF4-FFF2-40B4-BE49-F238E27FC236}">
                <a16:creationId xmlns="" xmlns:a16="http://schemas.microsoft.com/office/drawing/2014/main" id="{467FAADA-1212-4032-9212-01739CE1992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A29FE0CB-A1B5-42DD-8133-17FCA1E47C29}"/>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3222804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565BA6F-F132-44CD-AFD7-2778C0E2373B}"/>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66937DD1-73A5-42F7-B0F5-3B986BB9FA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19744AB3-C017-44F8-9056-20A013F0BB16}"/>
              </a:ext>
            </a:extLst>
          </p:cNvPr>
          <p:cNvSpPr>
            <a:spLocks noGrp="1"/>
          </p:cNvSpPr>
          <p:nvPr>
            <p:ph type="dt" sz="half" idx="10"/>
          </p:nvPr>
        </p:nvSpPr>
        <p:spPr/>
        <p:txBody>
          <a:bodyPr/>
          <a:lstStyle/>
          <a:p>
            <a:fld id="{F70F8D71-4B8F-40DA-BCB0-9CB1E6D27471}" type="datetimeFigureOut">
              <a:rPr lang="ru-RU" smtClean="0"/>
              <a:t>26.03.2020</a:t>
            </a:fld>
            <a:endParaRPr lang="ru-RU"/>
          </a:p>
        </p:txBody>
      </p:sp>
      <p:sp>
        <p:nvSpPr>
          <p:cNvPr id="5" name="Нижний колонтитул 4">
            <a:extLst>
              <a:ext uri="{FF2B5EF4-FFF2-40B4-BE49-F238E27FC236}">
                <a16:creationId xmlns="" xmlns:a16="http://schemas.microsoft.com/office/drawing/2014/main" id="{F1BB91C1-A4A9-416D-BB82-603E175B488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9FC81E4D-F1B3-43A9-81E6-D123174E274B}"/>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1036488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201918E-14E5-4F44-9E67-E89949BE99B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2D6A4459-D59A-42BB-A5AE-734BF04142F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F2CA2A33-9176-4238-AEA6-125B1D527C3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6345B066-3608-4BB0-8FA1-9F617EC3D69F}"/>
              </a:ext>
            </a:extLst>
          </p:cNvPr>
          <p:cNvSpPr>
            <a:spLocks noGrp="1"/>
          </p:cNvSpPr>
          <p:nvPr>
            <p:ph type="dt" sz="half" idx="10"/>
          </p:nvPr>
        </p:nvSpPr>
        <p:spPr/>
        <p:txBody>
          <a:bodyPr/>
          <a:lstStyle/>
          <a:p>
            <a:fld id="{F70F8D71-4B8F-40DA-BCB0-9CB1E6D27471}" type="datetimeFigureOut">
              <a:rPr lang="ru-RU" smtClean="0"/>
              <a:t>26.03.2020</a:t>
            </a:fld>
            <a:endParaRPr lang="ru-RU"/>
          </a:p>
        </p:txBody>
      </p:sp>
      <p:sp>
        <p:nvSpPr>
          <p:cNvPr id="6" name="Нижний колонтитул 5">
            <a:extLst>
              <a:ext uri="{FF2B5EF4-FFF2-40B4-BE49-F238E27FC236}">
                <a16:creationId xmlns="" xmlns:a16="http://schemas.microsoft.com/office/drawing/2014/main" id="{E6B9B4C3-0C26-4A37-BA6A-9708BDDFE8A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22ABAA88-DDA9-4672-A66D-DC3166B10EA9}"/>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77200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F692819-BFC3-4DDF-A7BD-5D69DF02D2D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CF13B86D-FA1D-4A08-BF12-44F984D2B5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EEC3E7A0-2CC6-4BDD-B92C-EB989C1455D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F6088786-D300-472E-BD2B-F1651F9B10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6842BA81-CE56-4BCB-8753-FDC627DBAEA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497F88A3-84E7-4A09-BF47-A980B0D9EF02}"/>
              </a:ext>
            </a:extLst>
          </p:cNvPr>
          <p:cNvSpPr>
            <a:spLocks noGrp="1"/>
          </p:cNvSpPr>
          <p:nvPr>
            <p:ph type="dt" sz="half" idx="10"/>
          </p:nvPr>
        </p:nvSpPr>
        <p:spPr/>
        <p:txBody>
          <a:bodyPr/>
          <a:lstStyle/>
          <a:p>
            <a:fld id="{F70F8D71-4B8F-40DA-BCB0-9CB1E6D27471}" type="datetimeFigureOut">
              <a:rPr lang="ru-RU" smtClean="0"/>
              <a:t>26.03.2020</a:t>
            </a:fld>
            <a:endParaRPr lang="ru-RU"/>
          </a:p>
        </p:txBody>
      </p:sp>
      <p:sp>
        <p:nvSpPr>
          <p:cNvPr id="8" name="Нижний колонтитул 7">
            <a:extLst>
              <a:ext uri="{FF2B5EF4-FFF2-40B4-BE49-F238E27FC236}">
                <a16:creationId xmlns="" xmlns:a16="http://schemas.microsoft.com/office/drawing/2014/main" id="{6603C89E-E1EE-4644-92B6-8E70509F897B}"/>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4850A0C5-2ABA-4797-B7CB-B6DD6A615671}"/>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2769030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DACE160-115D-41A0-B201-57E5F159378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320C7993-94CF-4584-A3EC-C488374A4169}"/>
              </a:ext>
            </a:extLst>
          </p:cNvPr>
          <p:cNvSpPr>
            <a:spLocks noGrp="1"/>
          </p:cNvSpPr>
          <p:nvPr>
            <p:ph type="dt" sz="half" idx="10"/>
          </p:nvPr>
        </p:nvSpPr>
        <p:spPr/>
        <p:txBody>
          <a:bodyPr/>
          <a:lstStyle/>
          <a:p>
            <a:fld id="{F70F8D71-4B8F-40DA-BCB0-9CB1E6D27471}" type="datetimeFigureOut">
              <a:rPr lang="ru-RU" smtClean="0"/>
              <a:t>26.03.2020</a:t>
            </a:fld>
            <a:endParaRPr lang="ru-RU"/>
          </a:p>
        </p:txBody>
      </p:sp>
      <p:sp>
        <p:nvSpPr>
          <p:cNvPr id="4" name="Нижний колонтитул 3">
            <a:extLst>
              <a:ext uri="{FF2B5EF4-FFF2-40B4-BE49-F238E27FC236}">
                <a16:creationId xmlns="" xmlns:a16="http://schemas.microsoft.com/office/drawing/2014/main" id="{F2123310-90CB-470D-A1CD-059392DDF02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D87E41EC-BE29-4453-8B45-65E0DC1D0FC9}"/>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538166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1D5A12ED-C47D-455B-97CD-7958111A2418}"/>
              </a:ext>
            </a:extLst>
          </p:cNvPr>
          <p:cNvSpPr>
            <a:spLocks noGrp="1"/>
          </p:cNvSpPr>
          <p:nvPr>
            <p:ph type="dt" sz="half" idx="10"/>
          </p:nvPr>
        </p:nvSpPr>
        <p:spPr/>
        <p:txBody>
          <a:bodyPr/>
          <a:lstStyle/>
          <a:p>
            <a:fld id="{F70F8D71-4B8F-40DA-BCB0-9CB1E6D27471}" type="datetimeFigureOut">
              <a:rPr lang="ru-RU" smtClean="0"/>
              <a:t>26.03.2020</a:t>
            </a:fld>
            <a:endParaRPr lang="ru-RU"/>
          </a:p>
        </p:txBody>
      </p:sp>
      <p:sp>
        <p:nvSpPr>
          <p:cNvPr id="3" name="Нижний колонтитул 2">
            <a:extLst>
              <a:ext uri="{FF2B5EF4-FFF2-40B4-BE49-F238E27FC236}">
                <a16:creationId xmlns="" xmlns:a16="http://schemas.microsoft.com/office/drawing/2014/main" id="{D1FEAC79-7792-4607-B6C8-7BD42DDF76B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2EB755D6-F438-4ED0-9233-74697480C47C}"/>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698266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9C983B0-CA07-4E0B-A6D9-16B38359527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B878C9A2-B7D3-4A2A-A0E2-25F5393902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4EADA16E-E6B9-4789-8497-494C009F92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2311769D-F373-4BAD-A836-61EDFC737E11}"/>
              </a:ext>
            </a:extLst>
          </p:cNvPr>
          <p:cNvSpPr>
            <a:spLocks noGrp="1"/>
          </p:cNvSpPr>
          <p:nvPr>
            <p:ph type="dt" sz="half" idx="10"/>
          </p:nvPr>
        </p:nvSpPr>
        <p:spPr/>
        <p:txBody>
          <a:bodyPr/>
          <a:lstStyle/>
          <a:p>
            <a:fld id="{F70F8D71-4B8F-40DA-BCB0-9CB1E6D27471}" type="datetimeFigureOut">
              <a:rPr lang="ru-RU" smtClean="0"/>
              <a:t>26.03.2020</a:t>
            </a:fld>
            <a:endParaRPr lang="ru-RU"/>
          </a:p>
        </p:txBody>
      </p:sp>
      <p:sp>
        <p:nvSpPr>
          <p:cNvPr id="6" name="Нижний колонтитул 5">
            <a:extLst>
              <a:ext uri="{FF2B5EF4-FFF2-40B4-BE49-F238E27FC236}">
                <a16:creationId xmlns="" xmlns:a16="http://schemas.microsoft.com/office/drawing/2014/main" id="{456D1C9C-B48E-4709-8846-097BA7583A1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ACF7975E-AAEA-4DFD-BC15-9811DDCF3D03}"/>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3339570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AEF6042-D39B-4DA7-87D4-A9601B729FA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87FF192A-ED7B-45D4-8A18-3CEC96455D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2E0FF917-CDFA-4BFC-AF71-91ED6218C1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F703BF8C-9CD1-492E-B8A5-7FC553069B36}"/>
              </a:ext>
            </a:extLst>
          </p:cNvPr>
          <p:cNvSpPr>
            <a:spLocks noGrp="1"/>
          </p:cNvSpPr>
          <p:nvPr>
            <p:ph type="dt" sz="half" idx="10"/>
          </p:nvPr>
        </p:nvSpPr>
        <p:spPr/>
        <p:txBody>
          <a:bodyPr/>
          <a:lstStyle/>
          <a:p>
            <a:fld id="{F70F8D71-4B8F-40DA-BCB0-9CB1E6D27471}" type="datetimeFigureOut">
              <a:rPr lang="ru-RU" smtClean="0"/>
              <a:t>26.03.2020</a:t>
            </a:fld>
            <a:endParaRPr lang="ru-RU"/>
          </a:p>
        </p:txBody>
      </p:sp>
      <p:sp>
        <p:nvSpPr>
          <p:cNvPr id="6" name="Нижний колонтитул 5">
            <a:extLst>
              <a:ext uri="{FF2B5EF4-FFF2-40B4-BE49-F238E27FC236}">
                <a16:creationId xmlns="" xmlns:a16="http://schemas.microsoft.com/office/drawing/2014/main" id="{7A28F6BB-B611-48DE-91F6-E1DF2BF87B1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72399E48-C794-47DD-871C-1BD4C3A548D5}"/>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93318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F7E7F89-4576-4A73-9886-E8BC3A1E0DC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E7205040-F20D-4BBA-82EF-ED2DC26C46D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7644CA30-1D41-481A-95E7-877BBA8FFE48}"/>
              </a:ext>
            </a:extLst>
          </p:cNvPr>
          <p:cNvSpPr>
            <a:spLocks noGrp="1"/>
          </p:cNvSpPr>
          <p:nvPr>
            <p:ph type="dt" sz="half" idx="10"/>
          </p:nvPr>
        </p:nvSpPr>
        <p:spPr/>
        <p:txBody>
          <a:bodyPr/>
          <a:lstStyle/>
          <a:p>
            <a:fld id="{F70F8D71-4B8F-40DA-BCB0-9CB1E6D27471}" type="datetimeFigureOut">
              <a:rPr lang="ru-RU" smtClean="0"/>
              <a:t>26.03.2020</a:t>
            </a:fld>
            <a:endParaRPr lang="ru-RU"/>
          </a:p>
        </p:txBody>
      </p:sp>
      <p:sp>
        <p:nvSpPr>
          <p:cNvPr id="5" name="Нижний колонтитул 4">
            <a:extLst>
              <a:ext uri="{FF2B5EF4-FFF2-40B4-BE49-F238E27FC236}">
                <a16:creationId xmlns="" xmlns:a16="http://schemas.microsoft.com/office/drawing/2014/main" id="{C169D9E5-94C2-41D7-8DF0-E07466E488F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FCBD0D6F-D6B9-4452-9F62-8E71F42D0613}"/>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390573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4794109F-5FCC-4E83-B6DB-39DB16AF490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BE0A0271-6523-4215-83F7-4D9F53C78D07}"/>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8CA42219-62A7-425A-AA1C-2F7CF8443021}"/>
              </a:ext>
            </a:extLst>
          </p:cNvPr>
          <p:cNvSpPr>
            <a:spLocks noGrp="1"/>
          </p:cNvSpPr>
          <p:nvPr>
            <p:ph type="dt" sz="half" idx="10"/>
          </p:nvPr>
        </p:nvSpPr>
        <p:spPr/>
        <p:txBody>
          <a:bodyPr/>
          <a:lstStyle/>
          <a:p>
            <a:fld id="{F70F8D71-4B8F-40DA-BCB0-9CB1E6D27471}" type="datetimeFigureOut">
              <a:rPr lang="ru-RU" smtClean="0"/>
              <a:t>26.03.2020</a:t>
            </a:fld>
            <a:endParaRPr lang="ru-RU"/>
          </a:p>
        </p:txBody>
      </p:sp>
      <p:sp>
        <p:nvSpPr>
          <p:cNvPr id="5" name="Нижний колонтитул 4">
            <a:extLst>
              <a:ext uri="{FF2B5EF4-FFF2-40B4-BE49-F238E27FC236}">
                <a16:creationId xmlns="" xmlns:a16="http://schemas.microsoft.com/office/drawing/2014/main" id="{6248683D-F807-433D-9F29-F83B4FBFD53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4775CF48-FAEA-4F14-8BE4-09A33664026B}"/>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2813697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4C86EDD-A03B-4319-B835-AFC26679E7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CCB9765D-3085-4B3C-AB38-FB1133F0AD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7E7A63F4-CDDD-483E-8F41-D803E2CDC5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0F8D71-4B8F-40DA-BCB0-9CB1E6D27471}" type="datetimeFigureOut">
              <a:rPr lang="ru-RU" smtClean="0"/>
              <a:t>26.03.2020</a:t>
            </a:fld>
            <a:endParaRPr lang="ru-RU"/>
          </a:p>
        </p:txBody>
      </p:sp>
      <p:sp>
        <p:nvSpPr>
          <p:cNvPr id="5" name="Нижний колонтитул 4">
            <a:extLst>
              <a:ext uri="{FF2B5EF4-FFF2-40B4-BE49-F238E27FC236}">
                <a16:creationId xmlns="" xmlns:a16="http://schemas.microsoft.com/office/drawing/2014/main" id="{483A8EDB-6833-4F3B-93B8-84722793D7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98F5D06C-215A-47F1-B176-BE332653E2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D5E1AD-7EFB-409D-888B-2CCAC559F0ED}" type="slidenum">
              <a:rPr lang="ru-RU" smtClean="0"/>
              <a:t>‹#›</a:t>
            </a:fld>
            <a:endParaRPr lang="ru-RU"/>
          </a:p>
        </p:txBody>
      </p:sp>
    </p:spTree>
    <p:extLst>
      <p:ext uri="{BB962C8B-B14F-4D97-AF65-F5344CB8AC3E}">
        <p14:creationId xmlns:p14="http://schemas.microsoft.com/office/powerpoint/2010/main" val="42340193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0C58EF4-18C6-4DA8-A334-0AE48FBC3AC6}"/>
              </a:ext>
            </a:extLst>
          </p:cNvPr>
          <p:cNvSpPr>
            <a:spLocks noGrp="1"/>
          </p:cNvSpPr>
          <p:nvPr>
            <p:ph type="ctrTitle"/>
          </p:nvPr>
        </p:nvSpPr>
        <p:spPr/>
        <p:txBody>
          <a:bodyPr/>
          <a:lstStyle/>
          <a:p>
            <a:r>
              <a:rPr lang="ru-RU" dirty="0"/>
              <a:t>Моделирование нелинейных уравнений</a:t>
            </a:r>
          </a:p>
        </p:txBody>
      </p:sp>
      <p:sp>
        <p:nvSpPr>
          <p:cNvPr id="3" name="Подзаголовок 2">
            <a:extLst>
              <a:ext uri="{FF2B5EF4-FFF2-40B4-BE49-F238E27FC236}">
                <a16:creationId xmlns="" xmlns:a16="http://schemas.microsoft.com/office/drawing/2014/main" id="{D03D8AB3-C847-424D-B42D-F84AC169519A}"/>
              </a:ext>
            </a:extLst>
          </p:cNvPr>
          <p:cNvSpPr>
            <a:spLocks noGrp="1"/>
          </p:cNvSpPr>
          <p:nvPr>
            <p:ph type="subTitle" idx="1"/>
          </p:nvPr>
        </p:nvSpPr>
        <p:spPr>
          <a:xfrm>
            <a:off x="3048000" y="4021138"/>
            <a:ext cx="9144000" cy="1655762"/>
          </a:xfrm>
        </p:spPr>
        <p:txBody>
          <a:bodyPr/>
          <a:lstStyle/>
          <a:p>
            <a:r>
              <a:rPr lang="ru-RU" dirty="0" err="1" smtClean="0"/>
              <a:t>Искакова</a:t>
            </a:r>
            <a:r>
              <a:rPr lang="ru-RU" dirty="0" smtClean="0"/>
              <a:t> </a:t>
            </a:r>
            <a:r>
              <a:rPr lang="ru-RU" dirty="0" err="1" smtClean="0"/>
              <a:t>Айгуль</a:t>
            </a:r>
            <a:r>
              <a:rPr lang="ru-RU" dirty="0" smtClean="0"/>
              <a:t> </a:t>
            </a:r>
            <a:r>
              <a:rPr lang="ru-RU" dirty="0" err="1" smtClean="0"/>
              <a:t>Малдыбековна</a:t>
            </a:r>
            <a:endParaRPr lang="ru-RU" dirty="0" smtClean="0"/>
          </a:p>
          <a:p>
            <a:r>
              <a:rPr lang="en-US" dirty="0" smtClean="0"/>
              <a:t>iskakova1979@mail.ru</a:t>
            </a:r>
            <a:endParaRPr lang="ru-RU" dirty="0"/>
          </a:p>
        </p:txBody>
      </p:sp>
    </p:spTree>
    <p:extLst>
      <p:ext uri="{BB962C8B-B14F-4D97-AF65-F5344CB8AC3E}">
        <p14:creationId xmlns:p14="http://schemas.microsoft.com/office/powerpoint/2010/main" val="4287714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BB17837-8511-4AE7-B2D5-ADBE82A897AE}"/>
              </a:ext>
            </a:extLst>
          </p:cNvPr>
          <p:cNvSpPr>
            <a:spLocks noGrp="1"/>
          </p:cNvSpPr>
          <p:nvPr>
            <p:ph type="title"/>
          </p:nvPr>
        </p:nvSpPr>
        <p:spPr/>
        <p:txBody>
          <a:bodyPr/>
          <a:lstStyle/>
          <a:p>
            <a:endParaRPr lang="ru-RU"/>
          </a:p>
        </p:txBody>
      </p:sp>
      <p:sp>
        <p:nvSpPr>
          <p:cNvPr id="3" name="Объект 2">
            <a:extLst>
              <a:ext uri="{FF2B5EF4-FFF2-40B4-BE49-F238E27FC236}">
                <a16:creationId xmlns="" xmlns:a16="http://schemas.microsoft.com/office/drawing/2014/main" id="{569EA20A-1916-4BE2-89A5-9840F9248003}"/>
              </a:ext>
            </a:extLst>
          </p:cNvPr>
          <p:cNvSpPr>
            <a:spLocks noGrp="1"/>
          </p:cNvSpPr>
          <p:nvPr>
            <p:ph idx="1"/>
          </p:nvPr>
        </p:nvSpPr>
        <p:spPr/>
        <p:txBody>
          <a:bodyPr/>
          <a:lstStyle/>
          <a:p>
            <a:r>
              <a:rPr lang="ru-RU" dirty="0"/>
              <a:t>Рассмотрим построение структурной модели нелинейной непрерывной функции x(t) = 2sin4t + t3 на интервале [–3; 3]. На рисунке 5 показана структурная модель с необходимыми блок-диаграммами.</a:t>
            </a:r>
            <a:endParaRPr lang="en-US" dirty="0"/>
          </a:p>
          <a:p>
            <a:r>
              <a:rPr lang="ru-RU" dirty="0"/>
              <a:t>Моделируемый сигнал 2sin4t задается в параметрах блока </a:t>
            </a:r>
            <a:r>
              <a:rPr lang="ru-RU" dirty="0" err="1"/>
              <a:t>Sine</a:t>
            </a:r>
            <a:r>
              <a:rPr lang="ru-RU" dirty="0"/>
              <a:t> </a:t>
            </a:r>
            <a:r>
              <a:rPr lang="ru-RU" dirty="0" err="1"/>
              <a:t>Wave</a:t>
            </a:r>
            <a:r>
              <a:rPr lang="ru-RU" dirty="0"/>
              <a:t>. Данный блок содержит несколько параметров .Блок моделирует в этом случае синусоидальный сигнал с заданной амплитудой 2, частотой 4, фазой 0 и смещением 0. Окно редактирования параметров этого блока приведено на рисунке</a:t>
            </a:r>
            <a:r>
              <a:rPr lang="en-US" dirty="0"/>
              <a:t>1</a:t>
            </a:r>
            <a:endParaRPr lang="ru-RU" dirty="0"/>
          </a:p>
        </p:txBody>
      </p:sp>
    </p:spTree>
    <p:extLst>
      <p:ext uri="{BB962C8B-B14F-4D97-AF65-F5344CB8AC3E}">
        <p14:creationId xmlns:p14="http://schemas.microsoft.com/office/powerpoint/2010/main" val="1351699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70C2F8EC-5B69-40D9-A4D3-1FF524002BEC}"/>
              </a:ext>
            </a:extLst>
          </p:cNvPr>
          <p:cNvPicPr>
            <a:picLocks noChangeAspect="1"/>
          </p:cNvPicPr>
          <p:nvPr/>
        </p:nvPicPr>
        <p:blipFill rotWithShape="1">
          <a:blip r:embed="rId2"/>
          <a:srcRect l="28733" t="36851" r="31021" b="13095"/>
          <a:stretch/>
        </p:blipFill>
        <p:spPr>
          <a:xfrm>
            <a:off x="682580" y="618186"/>
            <a:ext cx="5653825" cy="3798895"/>
          </a:xfrm>
          <a:prstGeom prst="rect">
            <a:avLst/>
          </a:prstGeom>
        </p:spPr>
      </p:pic>
      <p:pic>
        <p:nvPicPr>
          <p:cNvPr id="6" name="Рисунок 5">
            <a:extLst>
              <a:ext uri="{FF2B5EF4-FFF2-40B4-BE49-F238E27FC236}">
                <a16:creationId xmlns="" xmlns:a16="http://schemas.microsoft.com/office/drawing/2014/main" id="{E1FE4BD3-EC38-43BF-A554-453817EC724B}"/>
              </a:ext>
            </a:extLst>
          </p:cNvPr>
          <p:cNvPicPr>
            <a:picLocks noChangeAspect="1"/>
          </p:cNvPicPr>
          <p:nvPr/>
        </p:nvPicPr>
        <p:blipFill rotWithShape="1">
          <a:blip r:embed="rId3"/>
          <a:srcRect l="33909" t="19162" r="34929" b="15924"/>
          <a:stretch/>
        </p:blipFill>
        <p:spPr>
          <a:xfrm>
            <a:off x="7077477" y="775447"/>
            <a:ext cx="4200123" cy="4726918"/>
          </a:xfrm>
          <a:prstGeom prst="rect">
            <a:avLst/>
          </a:prstGeom>
        </p:spPr>
      </p:pic>
      <p:sp>
        <p:nvSpPr>
          <p:cNvPr id="7" name="Прямоугольник 6">
            <a:extLst>
              <a:ext uri="{FF2B5EF4-FFF2-40B4-BE49-F238E27FC236}">
                <a16:creationId xmlns="" xmlns:a16="http://schemas.microsoft.com/office/drawing/2014/main" id="{EACCE5DA-3A5B-489A-B9D0-EBCB620E4003}"/>
              </a:ext>
            </a:extLst>
          </p:cNvPr>
          <p:cNvSpPr/>
          <p:nvPr/>
        </p:nvSpPr>
        <p:spPr>
          <a:xfrm>
            <a:off x="562377" y="4302036"/>
            <a:ext cx="6096000" cy="1200329"/>
          </a:xfrm>
          <a:prstGeom prst="rect">
            <a:avLst/>
          </a:prstGeom>
        </p:spPr>
        <p:txBody>
          <a:bodyPr>
            <a:spAutoFit/>
          </a:bodyPr>
          <a:lstStyle/>
          <a:p>
            <a:r>
              <a:rPr lang="ru-RU" dirty="0"/>
              <a:t>Для сигнала t3 выбираются два блока – блок линейного сигнала </a:t>
            </a:r>
            <a:r>
              <a:rPr lang="ru-RU" dirty="0" err="1"/>
              <a:t>Ramp</a:t>
            </a:r>
            <a:r>
              <a:rPr lang="ru-RU" dirty="0"/>
              <a:t> и блок функции </a:t>
            </a:r>
            <a:r>
              <a:rPr lang="ru-RU" dirty="0" err="1"/>
              <a:t>Fcn</a:t>
            </a:r>
            <a:r>
              <a:rPr lang="ru-RU" dirty="0"/>
              <a:t>, в параметрах которой вводится функция возведения в куб. Сложение выражений 2sin4t и t3 осуществляется блоком </a:t>
            </a:r>
            <a:r>
              <a:rPr lang="ru-RU" dirty="0" err="1"/>
              <a:t>Sum</a:t>
            </a:r>
            <a:r>
              <a:rPr lang="ru-RU" dirty="0"/>
              <a:t>.</a:t>
            </a:r>
          </a:p>
        </p:txBody>
      </p:sp>
    </p:spTree>
    <p:extLst>
      <p:ext uri="{BB962C8B-B14F-4D97-AF65-F5344CB8AC3E}">
        <p14:creationId xmlns:p14="http://schemas.microsoft.com/office/powerpoint/2010/main" val="375826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3C2CC670-A013-4AB3-AC9B-6E655955AF64}"/>
              </a:ext>
            </a:extLst>
          </p:cNvPr>
          <p:cNvSpPr>
            <a:spLocks noGrp="1"/>
          </p:cNvSpPr>
          <p:nvPr>
            <p:ph idx="1"/>
          </p:nvPr>
        </p:nvSpPr>
        <p:spPr>
          <a:xfrm>
            <a:off x="838200" y="508000"/>
            <a:ext cx="10515600" cy="5668963"/>
          </a:xfrm>
        </p:spPr>
        <p:txBody>
          <a:bodyPr>
            <a:normAutofit fontScale="85000" lnSpcReduction="20000"/>
          </a:bodyPr>
          <a:lstStyle/>
          <a:p>
            <a:pPr marL="0" indent="0" algn="just">
              <a:buNone/>
            </a:pPr>
            <a:r>
              <a:rPr lang="ru-RU" dirty="0">
                <a:latin typeface="Arial" panose="020B0604020202020204" pitchFamily="34" charset="0"/>
                <a:cs typeface="Arial" panose="020B0604020202020204" pitchFamily="34" charset="0"/>
              </a:rPr>
              <a:t>Для изменения размеров блока требуется выбрать блок, установить курсор в один из углов блока и, нажав левую клавишу мыши, изменить размер блока (курсор при этом превратится в двухстороннюю стрелку). Можно выполнять цветное изображение блоков, надписей. Для редактирования блока следует изменить параметры блока, установленные пакетом по умолчанию. Для этого необходимо дважды щелкнуть левой клавишей мыши, указав курсором на изображение блока. Откроется окно редактирования параметров блока. При задании численных параметров следует помнить, что в качестве десятичного разделителя используется точка, а не запятая. После внесения изменений нужно закрыть окно редактирования параметров блока кнопкой OK. Выбранные в структурную модель блок-диаграммы необходимо соединить. Для соединения блоков нужно указать курсором на выход блока, а затем нажать и, не отпуская левую клавишу мыши, провести линию к входу другого блока, после этого клавиша отпускается. Если необходимо создавать в модели точку разветвления в соединительной линии, то нужно подвести курсор к предполагаемому узлу и, нажав правую клавишу мыши, протянуть линию. Для удаления линии требуется выбрать линию (так же, как это выполняется для блока), а затем нажать клавишу </a:t>
            </a:r>
            <a:r>
              <a:rPr lang="ru-RU" dirty="0" err="1">
                <a:latin typeface="Arial" panose="020B0604020202020204" pitchFamily="34" charset="0"/>
                <a:cs typeface="Arial" panose="020B0604020202020204" pitchFamily="34" charset="0"/>
              </a:rPr>
              <a:t>Delete</a:t>
            </a:r>
            <a:r>
              <a:rPr lang="ru-RU" dirty="0">
                <a:latin typeface="Arial" panose="020B0604020202020204" pitchFamily="34" charset="0"/>
                <a:cs typeface="Arial" panose="020B0604020202020204" pitchFamily="34" charset="0"/>
              </a:rPr>
              <a:t> на клавиатуре.</a:t>
            </a:r>
          </a:p>
        </p:txBody>
      </p:sp>
    </p:spTree>
    <p:extLst>
      <p:ext uri="{BB962C8B-B14F-4D97-AF65-F5344CB8AC3E}">
        <p14:creationId xmlns:p14="http://schemas.microsoft.com/office/powerpoint/2010/main" val="3735795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DC3AAB74-1624-4E09-9B1D-48D119771207}"/>
              </a:ext>
            </a:extLst>
          </p:cNvPr>
          <p:cNvPicPr>
            <a:picLocks noChangeAspect="1"/>
          </p:cNvPicPr>
          <p:nvPr/>
        </p:nvPicPr>
        <p:blipFill rotWithShape="1">
          <a:blip r:embed="rId2"/>
          <a:srcRect l="31146" t="23007" r="32767" b="28020"/>
          <a:stretch/>
        </p:blipFill>
        <p:spPr>
          <a:xfrm>
            <a:off x="1206500" y="668189"/>
            <a:ext cx="6606341" cy="4843612"/>
          </a:xfrm>
          <a:prstGeom prst="rect">
            <a:avLst/>
          </a:prstGeom>
        </p:spPr>
      </p:pic>
    </p:spTree>
    <p:extLst>
      <p:ext uri="{BB962C8B-B14F-4D97-AF65-F5344CB8AC3E}">
        <p14:creationId xmlns:p14="http://schemas.microsoft.com/office/powerpoint/2010/main" val="1523609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B317A43A-A1D7-4609-B4BC-62B1334BB037}"/>
              </a:ext>
            </a:extLst>
          </p:cNvPr>
          <p:cNvSpPr>
            <a:spLocks noGrp="1"/>
          </p:cNvSpPr>
          <p:nvPr>
            <p:ph idx="1"/>
          </p:nvPr>
        </p:nvSpPr>
        <p:spPr>
          <a:xfrm>
            <a:off x="749300" y="482600"/>
            <a:ext cx="10515600" cy="5905500"/>
          </a:xfrm>
        </p:spPr>
        <p:txBody>
          <a:bodyPr>
            <a:noAutofit/>
          </a:bodyPr>
          <a:lstStyle/>
          <a:p>
            <a:pPr marL="0" indent="0">
              <a:buNone/>
            </a:pPr>
            <a:r>
              <a:rPr lang="ru-RU" sz="2000" dirty="0"/>
              <a:t>Вкладка </a:t>
            </a:r>
            <a:r>
              <a:rPr lang="ru-RU" sz="2000" dirty="0" err="1"/>
              <a:t>Solver</a:t>
            </a:r>
            <a:r>
              <a:rPr lang="ru-RU" sz="2000" dirty="0"/>
              <a:t> (Решатель) позволяет установить параметры решающего устройства системы моделирования </a:t>
            </a:r>
            <a:r>
              <a:rPr lang="ru-RU" sz="2000" dirty="0" err="1"/>
              <a:t>Simulink</a:t>
            </a:r>
            <a:r>
              <a:rPr lang="ru-RU" sz="2000" dirty="0"/>
              <a:t>. К параметрам решателя относится время моделирования – </a:t>
            </a:r>
            <a:r>
              <a:rPr lang="ru-RU" sz="2000" dirty="0" err="1"/>
              <a:t>Simulation</a:t>
            </a:r>
            <a:r>
              <a:rPr lang="ru-RU" sz="2000" dirty="0"/>
              <a:t> </a:t>
            </a:r>
            <a:r>
              <a:rPr lang="ru-RU" sz="2000" dirty="0" err="1"/>
              <a:t>time</a:t>
            </a:r>
            <a:r>
              <a:rPr lang="ru-RU" sz="2000" dirty="0"/>
              <a:t>. Оно задается начальным временем </a:t>
            </a:r>
            <a:r>
              <a:rPr lang="ru-RU" sz="2000" dirty="0" err="1"/>
              <a:t>Start</a:t>
            </a:r>
            <a:r>
              <a:rPr lang="ru-RU" sz="2000" dirty="0"/>
              <a:t> </a:t>
            </a:r>
            <a:r>
              <a:rPr lang="ru-RU" sz="2000" dirty="0" err="1"/>
              <a:t>time</a:t>
            </a:r>
            <a:r>
              <a:rPr lang="ru-RU" sz="2000" dirty="0"/>
              <a:t> и конечным временем </a:t>
            </a:r>
            <a:r>
              <a:rPr lang="ru-RU" sz="2000" dirty="0" err="1"/>
              <a:t>Stop</a:t>
            </a:r>
            <a:r>
              <a:rPr lang="ru-RU" sz="2000" dirty="0"/>
              <a:t> </a:t>
            </a:r>
            <a:r>
              <a:rPr lang="ru-RU" sz="2000" dirty="0" err="1"/>
              <a:t>time</a:t>
            </a:r>
            <a:r>
              <a:rPr lang="ru-RU" sz="2000" dirty="0"/>
              <a:t>. Для рассматриваемого примера интервал моделирования задается в границах от –3 до 3 в окне меню </a:t>
            </a:r>
            <a:r>
              <a:rPr lang="ru-RU" sz="2000" dirty="0" err="1"/>
              <a:t>Simulation</a:t>
            </a:r>
            <a:r>
              <a:rPr lang="ru-RU" sz="2000" dirty="0"/>
              <a:t> / </a:t>
            </a:r>
            <a:r>
              <a:rPr lang="ru-RU" sz="2000" dirty="0" err="1"/>
              <a:t>Configuration</a:t>
            </a:r>
            <a:r>
              <a:rPr lang="ru-RU" sz="2000" dirty="0"/>
              <a:t> </a:t>
            </a:r>
            <a:r>
              <a:rPr lang="ru-RU" sz="2000" dirty="0" err="1"/>
              <a:t>Parameters</a:t>
            </a:r>
            <a:r>
              <a:rPr lang="ru-RU" sz="2000" dirty="0"/>
              <a:t>. Рекомендуется задавать конечные значения </a:t>
            </a:r>
            <a:r>
              <a:rPr lang="ru-RU" sz="2000" dirty="0" err="1"/>
              <a:t>Stop</a:t>
            </a:r>
            <a:r>
              <a:rPr lang="ru-RU" sz="2000" dirty="0"/>
              <a:t> </a:t>
            </a:r>
            <a:r>
              <a:rPr lang="ru-RU" sz="2000" dirty="0" err="1"/>
              <a:t>time</a:t>
            </a:r>
            <a:r>
              <a:rPr lang="ru-RU" sz="2000" dirty="0"/>
              <a:t>, в противном случае процесс моделирования придется прерывать принудительно. Стоит отметить, что время моделирования – величина условная. Не следует думать, что </a:t>
            </a:r>
            <a:r>
              <a:rPr lang="ru-RU" sz="2000" dirty="0" err="1"/>
              <a:t>Stop</a:t>
            </a:r>
            <a:r>
              <a:rPr lang="ru-RU" sz="2000" dirty="0"/>
              <a:t> </a:t>
            </a:r>
            <a:r>
              <a:rPr lang="ru-RU" sz="2000" dirty="0" err="1"/>
              <a:t>time</a:t>
            </a:r>
            <a:r>
              <a:rPr lang="ru-RU" sz="2000" dirty="0"/>
              <a:t> = 50 означает моделирование в течение 50 секунд. Точного соответствия между временем моделирования в секундах и заданным значением нет. Реальное время моделирования зависит от сложности модели, быстродействия компьютера, на котором выполняется моделирование. Во вкладке </a:t>
            </a:r>
            <a:r>
              <a:rPr lang="ru-RU" sz="2000" dirty="0" err="1"/>
              <a:t>Solver</a:t>
            </a:r>
            <a:r>
              <a:rPr lang="ru-RU" sz="2000" dirty="0"/>
              <a:t> (Решатель) имеются две опции решателя в поле </a:t>
            </a:r>
            <a:r>
              <a:rPr lang="ru-RU" sz="2000" dirty="0" err="1"/>
              <a:t>Solver</a:t>
            </a:r>
            <a:r>
              <a:rPr lang="ru-RU" sz="2000" dirty="0"/>
              <a:t> </a:t>
            </a:r>
            <a:r>
              <a:rPr lang="ru-RU" sz="2000" dirty="0" err="1"/>
              <a:t>options</a:t>
            </a:r>
            <a:r>
              <a:rPr lang="ru-RU" sz="2000" dirty="0"/>
              <a:t>: тип решения и метод решения. Возможны два типа решения: </a:t>
            </a:r>
            <a:endParaRPr lang="en-US" sz="2000" dirty="0"/>
          </a:p>
          <a:p>
            <a:pPr marL="0" indent="0">
              <a:buNone/>
            </a:pPr>
            <a:r>
              <a:rPr lang="ru-RU" sz="2000" dirty="0"/>
              <a:t>– </a:t>
            </a:r>
            <a:r>
              <a:rPr lang="ru-RU" sz="2000" dirty="0" err="1"/>
              <a:t>Variable-step</a:t>
            </a:r>
            <a:r>
              <a:rPr lang="ru-RU" sz="2000" dirty="0"/>
              <a:t> – решение с переменным шагом; </a:t>
            </a:r>
            <a:endParaRPr lang="en-US" sz="2000" dirty="0"/>
          </a:p>
          <a:p>
            <a:pPr marL="0" indent="0">
              <a:buNone/>
            </a:pPr>
            <a:r>
              <a:rPr lang="ru-RU" sz="2000" dirty="0"/>
              <a:t>– </a:t>
            </a:r>
            <a:r>
              <a:rPr lang="ru-RU" sz="2000" dirty="0" err="1"/>
              <a:t>Fixed-step</a:t>
            </a:r>
            <a:r>
              <a:rPr lang="ru-RU" sz="2000" dirty="0"/>
              <a:t> – решение с фиксированным шагом. </a:t>
            </a:r>
            <a:endParaRPr lang="en-US" sz="2000" dirty="0"/>
          </a:p>
          <a:p>
            <a:pPr marL="0" indent="0">
              <a:buNone/>
            </a:pPr>
            <a:r>
              <a:rPr lang="ru-RU" sz="2000" dirty="0"/>
              <a:t>Если используем решение с переменным шагом по времени, то в этом случае шаг автоматически уменьшается, если скорость изменения результатов в процессе решения возрастает. И напротив, если результаты меняются слабо, шаг решения автоматически увеличивается. Метод с фиксированным шагом стоит применять тогда, когда фиксированный шаг обусловлен спецификой решения задачи (например, если ее цель заключается в получении таблицы результатов с фиксированным шагом). </a:t>
            </a:r>
          </a:p>
        </p:txBody>
      </p:sp>
    </p:spTree>
    <p:extLst>
      <p:ext uri="{BB962C8B-B14F-4D97-AF65-F5344CB8AC3E}">
        <p14:creationId xmlns:p14="http://schemas.microsoft.com/office/powerpoint/2010/main" val="3571568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2C3AA053-F951-4010-8850-78991EFFF6BF}"/>
              </a:ext>
            </a:extLst>
          </p:cNvPr>
          <p:cNvSpPr>
            <a:spLocks noGrp="1"/>
          </p:cNvSpPr>
          <p:nvPr>
            <p:ph idx="1"/>
          </p:nvPr>
        </p:nvSpPr>
        <p:spPr>
          <a:xfrm>
            <a:off x="838200" y="825500"/>
            <a:ext cx="10515600" cy="5351463"/>
          </a:xfrm>
        </p:spPr>
        <p:txBody>
          <a:bodyPr>
            <a:normAutofit fontScale="85000" lnSpcReduction="20000"/>
          </a:bodyPr>
          <a:lstStyle/>
          <a:p>
            <a:r>
              <a:rPr lang="ru-RU" dirty="0"/>
              <a:t>Этот метод дает хорошие результаты, если поведение системы описывается монотонными функциями. Для рассматриваемого примера выбран способ моделирования с переменным шагом </a:t>
            </a:r>
            <a:endParaRPr lang="en-US" dirty="0"/>
          </a:p>
          <a:p>
            <a:r>
              <a:rPr lang="ru-RU" dirty="0"/>
              <a:t>– </a:t>
            </a:r>
            <a:r>
              <a:rPr lang="ru-RU" dirty="0" err="1"/>
              <a:t>Variable-step</a:t>
            </a:r>
            <a:r>
              <a:rPr lang="ru-RU" dirty="0"/>
              <a:t>, так как имитируется непрерывная функция. Опция </a:t>
            </a:r>
            <a:r>
              <a:rPr lang="ru-RU" dirty="0" err="1"/>
              <a:t>Solver</a:t>
            </a:r>
            <a:r>
              <a:rPr lang="ru-RU" dirty="0"/>
              <a:t> содержит разные методы моделирования. Для решения дифференциальных уравнений можно выбрать следующие методы: ode45, ode23 и т. д. Методы, в наименовании которых имеется слово </a:t>
            </a:r>
            <a:r>
              <a:rPr lang="ru-RU" dirty="0" err="1"/>
              <a:t>stiff</a:t>
            </a:r>
            <a:r>
              <a:rPr lang="ru-RU" dirty="0"/>
              <a:t>, служат для решения жестких систем дифференциальных уравнений. Следующие три параметра опций решателя по умолчанию задаются автоматически – </a:t>
            </a:r>
            <a:r>
              <a:rPr lang="ru-RU" dirty="0" err="1"/>
              <a:t>auto</a:t>
            </a:r>
            <a:r>
              <a:rPr lang="ru-RU" dirty="0"/>
              <a:t>, однако для определенных задач их можно ввести явно: </a:t>
            </a:r>
            <a:endParaRPr lang="en-US" dirty="0"/>
          </a:p>
          <a:p>
            <a:r>
              <a:rPr lang="ru-RU" dirty="0"/>
              <a:t>– </a:t>
            </a:r>
            <a:r>
              <a:rPr lang="ru-RU" dirty="0" err="1"/>
              <a:t>Max</a:t>
            </a:r>
            <a:r>
              <a:rPr lang="ru-RU" dirty="0"/>
              <a:t> </a:t>
            </a:r>
            <a:r>
              <a:rPr lang="ru-RU" dirty="0" err="1"/>
              <a:t>step</a:t>
            </a:r>
            <a:r>
              <a:rPr lang="ru-RU" dirty="0"/>
              <a:t> </a:t>
            </a:r>
            <a:r>
              <a:rPr lang="ru-RU" dirty="0" err="1"/>
              <a:t>size</a:t>
            </a:r>
            <a:r>
              <a:rPr lang="ru-RU" dirty="0"/>
              <a:t> – максимальный шаг интегрирования;</a:t>
            </a:r>
            <a:endParaRPr lang="en-US" dirty="0"/>
          </a:p>
          <a:p>
            <a:r>
              <a:rPr lang="ru-RU" dirty="0"/>
              <a:t> – </a:t>
            </a:r>
            <a:r>
              <a:rPr lang="ru-RU" dirty="0" err="1"/>
              <a:t>Min</a:t>
            </a:r>
            <a:r>
              <a:rPr lang="ru-RU" dirty="0"/>
              <a:t> </a:t>
            </a:r>
            <a:r>
              <a:rPr lang="ru-RU" dirty="0" err="1"/>
              <a:t>step</a:t>
            </a:r>
            <a:r>
              <a:rPr lang="ru-RU" dirty="0"/>
              <a:t> </a:t>
            </a:r>
            <a:r>
              <a:rPr lang="ru-RU" dirty="0" err="1"/>
              <a:t>size</a:t>
            </a:r>
            <a:r>
              <a:rPr lang="ru-RU" dirty="0"/>
              <a:t> – минимальный шаг интегрирования; </a:t>
            </a:r>
            <a:endParaRPr lang="en-US" dirty="0"/>
          </a:p>
          <a:p>
            <a:r>
              <a:rPr lang="ru-RU" dirty="0"/>
              <a:t>– </a:t>
            </a:r>
            <a:r>
              <a:rPr lang="ru-RU" dirty="0" err="1"/>
              <a:t>Initial</a:t>
            </a:r>
            <a:r>
              <a:rPr lang="ru-RU" dirty="0"/>
              <a:t> </a:t>
            </a:r>
            <a:r>
              <a:rPr lang="ru-RU" dirty="0" err="1"/>
              <a:t>step</a:t>
            </a:r>
            <a:r>
              <a:rPr lang="ru-RU" dirty="0"/>
              <a:t> </a:t>
            </a:r>
            <a:r>
              <a:rPr lang="ru-RU" dirty="0" err="1"/>
              <a:t>size</a:t>
            </a:r>
            <a:r>
              <a:rPr lang="ru-RU" dirty="0"/>
              <a:t> – начальный шаг интегрирования. </a:t>
            </a:r>
            <a:endParaRPr lang="en-US" dirty="0"/>
          </a:p>
          <a:p>
            <a:pPr marL="0" indent="0">
              <a:buNone/>
            </a:pPr>
            <a:r>
              <a:rPr lang="ru-RU" dirty="0"/>
              <a:t>Присутствует параметр моделирования, который задает точность интегрирования: </a:t>
            </a:r>
            <a:endParaRPr lang="en-US" dirty="0"/>
          </a:p>
          <a:p>
            <a:r>
              <a:rPr lang="ru-RU" dirty="0"/>
              <a:t>– </a:t>
            </a:r>
            <a:r>
              <a:rPr lang="ru-RU" dirty="0" err="1"/>
              <a:t>Relative</a:t>
            </a:r>
            <a:r>
              <a:rPr lang="ru-RU" dirty="0"/>
              <a:t> </a:t>
            </a:r>
            <a:r>
              <a:rPr lang="ru-RU" dirty="0" err="1"/>
              <a:t>tolerance</a:t>
            </a:r>
            <a:r>
              <a:rPr lang="ru-RU" dirty="0"/>
              <a:t> – относительная погрешность интегрирования;</a:t>
            </a:r>
            <a:endParaRPr lang="en-US" dirty="0"/>
          </a:p>
          <a:p>
            <a:r>
              <a:rPr lang="ru-RU" dirty="0"/>
              <a:t> – </a:t>
            </a:r>
            <a:r>
              <a:rPr lang="ru-RU" dirty="0" err="1"/>
              <a:t>Absolute</a:t>
            </a:r>
            <a:r>
              <a:rPr lang="ru-RU" dirty="0"/>
              <a:t> </a:t>
            </a:r>
            <a:r>
              <a:rPr lang="ru-RU" dirty="0" err="1"/>
              <a:t>tolerance</a:t>
            </a:r>
            <a:r>
              <a:rPr lang="ru-RU" dirty="0"/>
              <a:t> – абсолютная погрешность интегрирования.</a:t>
            </a:r>
          </a:p>
        </p:txBody>
      </p:sp>
    </p:spTree>
    <p:extLst>
      <p:ext uri="{BB962C8B-B14F-4D97-AF65-F5344CB8AC3E}">
        <p14:creationId xmlns:p14="http://schemas.microsoft.com/office/powerpoint/2010/main" val="399618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88BB42F-C39A-43A9-8ECB-82568C1028AE}"/>
              </a:ext>
            </a:extLst>
          </p:cNvPr>
          <p:cNvSpPr>
            <a:spLocks noGrp="1"/>
          </p:cNvSpPr>
          <p:nvPr>
            <p:ph type="title"/>
          </p:nvPr>
        </p:nvSpPr>
        <p:spPr/>
        <p:txBody>
          <a:bodyPr/>
          <a:lstStyle/>
          <a:p>
            <a:pPr algn="ctr"/>
            <a:r>
              <a:rPr lang="ru-RU" dirty="0"/>
              <a:t>Задания для самостоятельной работы</a:t>
            </a:r>
          </a:p>
        </p:txBody>
      </p:sp>
      <p:sp>
        <p:nvSpPr>
          <p:cNvPr id="3" name="Объект 2">
            <a:extLst>
              <a:ext uri="{FF2B5EF4-FFF2-40B4-BE49-F238E27FC236}">
                <a16:creationId xmlns="" xmlns:a16="http://schemas.microsoft.com/office/drawing/2014/main" id="{36F5A9AC-0284-422D-A7A6-DDBD574FAF5D}"/>
              </a:ext>
            </a:extLst>
          </p:cNvPr>
          <p:cNvSpPr>
            <a:spLocks noGrp="1"/>
          </p:cNvSpPr>
          <p:nvPr>
            <p:ph idx="1"/>
          </p:nvPr>
        </p:nvSpPr>
        <p:spPr>
          <a:xfrm>
            <a:off x="838200" y="1371600"/>
            <a:ext cx="10515600" cy="4805363"/>
          </a:xfrm>
        </p:spPr>
        <p:txBody>
          <a:bodyPr>
            <a:normAutofit fontScale="92500" lnSpcReduction="10000"/>
          </a:bodyPr>
          <a:lstStyle/>
          <a:p>
            <a:pPr marL="0" indent="0">
              <a:buNone/>
            </a:pPr>
            <a:r>
              <a:rPr lang="ru-RU" dirty="0"/>
              <a:t>Построить структурную модель и получить графики функции, по графику найти наибольшее и наименьшее значения функции на заданном интервале, построить график производной функции на том же интервале. Результаты работы сохранить в текстовом файле, предъявить преподавателю. </a:t>
            </a:r>
            <a:endParaRPr lang="en-US" dirty="0"/>
          </a:p>
          <a:p>
            <a:pPr marL="0" indent="0">
              <a:buNone/>
            </a:pPr>
            <a:r>
              <a:rPr lang="ru-RU" dirty="0"/>
              <a:t>1. x(t) = 3 + 5e4t + t2 на интервале [–5; 2]. </a:t>
            </a:r>
            <a:endParaRPr lang="en-US" dirty="0"/>
          </a:p>
          <a:p>
            <a:pPr marL="0" indent="0">
              <a:buNone/>
            </a:pPr>
            <a:r>
              <a:rPr lang="ru-RU" dirty="0"/>
              <a:t>2. x(t) = (2 + 4sin3t)2 – t4 на интервале [–6; 7]. </a:t>
            </a:r>
            <a:endParaRPr lang="en-US" dirty="0"/>
          </a:p>
          <a:p>
            <a:pPr marL="0" indent="0">
              <a:buNone/>
            </a:pPr>
            <a:r>
              <a:rPr lang="ru-RU" dirty="0"/>
              <a:t>3. x(t) = t2 – </a:t>
            </a:r>
            <a:r>
              <a:rPr lang="ru-RU" dirty="0" err="1"/>
              <a:t>lnt</a:t>
            </a:r>
            <a:r>
              <a:rPr lang="ru-RU" dirty="0"/>
              <a:t> на интервале [5; 15]. </a:t>
            </a:r>
            <a:endParaRPr lang="en-US" dirty="0"/>
          </a:p>
          <a:p>
            <a:pPr marL="0" indent="0">
              <a:buNone/>
            </a:pPr>
            <a:r>
              <a:rPr lang="ru-RU" dirty="0"/>
              <a:t>4. x(t) = 6t2 – t3 на интервале [–1; 6]. </a:t>
            </a:r>
            <a:endParaRPr lang="en-US" dirty="0"/>
          </a:p>
          <a:p>
            <a:pPr marL="0" indent="0">
              <a:buNone/>
            </a:pPr>
            <a:r>
              <a:rPr lang="ru-RU" dirty="0"/>
              <a:t>5. x(t) = 2sint – cos2t на интервале [0; 2]. </a:t>
            </a:r>
            <a:endParaRPr lang="en-US" dirty="0"/>
          </a:p>
          <a:p>
            <a:pPr marL="0" indent="0">
              <a:buNone/>
            </a:pPr>
            <a:r>
              <a:rPr lang="ru-RU" dirty="0"/>
              <a:t>6. x(t) = t3 / (t2 – 2t + 1) на интервале [–1; 6]. </a:t>
            </a:r>
            <a:endParaRPr lang="en-US" dirty="0"/>
          </a:p>
          <a:p>
            <a:pPr marL="0" indent="0">
              <a:buNone/>
            </a:pPr>
            <a:r>
              <a:rPr lang="ru-RU" dirty="0"/>
              <a:t>7. x(t) = t3 + 4 на интервале [–2; 3].</a:t>
            </a:r>
          </a:p>
        </p:txBody>
      </p:sp>
    </p:spTree>
    <p:extLst>
      <p:ext uri="{BB962C8B-B14F-4D97-AF65-F5344CB8AC3E}">
        <p14:creationId xmlns:p14="http://schemas.microsoft.com/office/powerpoint/2010/main" val="3460197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3405955-470C-455E-9C90-0767361E01B8}"/>
              </a:ext>
            </a:extLst>
          </p:cNvPr>
          <p:cNvSpPr>
            <a:spLocks noGrp="1"/>
          </p:cNvSpPr>
          <p:nvPr>
            <p:ph type="title"/>
          </p:nvPr>
        </p:nvSpPr>
        <p:spPr/>
        <p:txBody>
          <a:bodyPr>
            <a:normAutofit fontScale="90000"/>
          </a:bodyPr>
          <a:lstStyle/>
          <a:p>
            <a:pPr algn="ctr"/>
            <a:r>
              <a:rPr lang="ru-RU" dirty="0"/>
              <a:t>Рассмотрим построение структурной модели системы дифференциальных уравнений с помощью </a:t>
            </a:r>
            <a:r>
              <a:rPr lang="ru-RU" dirty="0" err="1"/>
              <a:t>Simulink</a:t>
            </a:r>
            <a:r>
              <a:rPr lang="ru-RU" dirty="0"/>
              <a:t>.</a:t>
            </a:r>
          </a:p>
        </p:txBody>
      </p:sp>
      <p:sp>
        <p:nvSpPr>
          <p:cNvPr id="3" name="Объект 2">
            <a:extLst>
              <a:ext uri="{FF2B5EF4-FFF2-40B4-BE49-F238E27FC236}">
                <a16:creationId xmlns="" xmlns:a16="http://schemas.microsoft.com/office/drawing/2014/main" id="{5C3F6EE0-90BB-44AF-BCE0-969A234742D7}"/>
              </a:ext>
            </a:extLst>
          </p:cNvPr>
          <p:cNvSpPr>
            <a:spLocks noGrp="1"/>
          </p:cNvSpPr>
          <p:nvPr>
            <p:ph idx="1"/>
          </p:nvPr>
        </p:nvSpPr>
        <p:spPr/>
        <p:txBody>
          <a:bodyPr/>
          <a:lstStyle/>
          <a:p>
            <a:pPr marL="0" indent="0">
              <a:buNone/>
            </a:pPr>
            <a:r>
              <a:rPr lang="ru-RU" dirty="0"/>
              <a:t>Создайте структурную модель системы дифференциальных уравнений, как показано на схеме Найдите решения системы на интервале (60; 65), оформите решение в текстовом документе</a:t>
            </a:r>
          </a:p>
        </p:txBody>
      </p:sp>
      <p:pic>
        <p:nvPicPr>
          <p:cNvPr id="4" name="Рисунок 3">
            <a:extLst>
              <a:ext uri="{FF2B5EF4-FFF2-40B4-BE49-F238E27FC236}">
                <a16:creationId xmlns="" xmlns:a16="http://schemas.microsoft.com/office/drawing/2014/main" id="{DE4B5FD1-FCE1-4A0A-81BD-43775A4DE608}"/>
              </a:ext>
            </a:extLst>
          </p:cNvPr>
          <p:cNvPicPr>
            <a:picLocks noChangeAspect="1"/>
          </p:cNvPicPr>
          <p:nvPr/>
        </p:nvPicPr>
        <p:blipFill rotWithShape="1">
          <a:blip r:embed="rId2"/>
          <a:srcRect l="24791" t="42673" r="25000" b="16645"/>
          <a:stretch/>
        </p:blipFill>
        <p:spPr>
          <a:xfrm>
            <a:off x="2717799" y="3497263"/>
            <a:ext cx="6843057" cy="2995612"/>
          </a:xfrm>
          <a:prstGeom prst="rect">
            <a:avLst/>
          </a:prstGeom>
        </p:spPr>
      </p:pic>
    </p:spTree>
    <p:extLst>
      <p:ext uri="{BB962C8B-B14F-4D97-AF65-F5344CB8AC3E}">
        <p14:creationId xmlns:p14="http://schemas.microsoft.com/office/powerpoint/2010/main" val="3116711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411CFA1-702A-42BA-81FC-8AD3687EA7D5}"/>
              </a:ext>
            </a:extLst>
          </p:cNvPr>
          <p:cNvSpPr>
            <a:spLocks noGrp="1"/>
          </p:cNvSpPr>
          <p:nvPr>
            <p:ph type="title"/>
          </p:nvPr>
        </p:nvSpPr>
        <p:spPr>
          <a:xfrm>
            <a:off x="838200" y="365125"/>
            <a:ext cx="10515600" cy="1325563"/>
          </a:xfrm>
        </p:spPr>
        <p:txBody>
          <a:bodyPr/>
          <a:lstStyle/>
          <a:p>
            <a:r>
              <a:rPr lang="ru-RU" dirty="0"/>
              <a:t>Задания для самостоятельной работы</a:t>
            </a:r>
          </a:p>
        </p:txBody>
      </p:sp>
      <p:sp>
        <p:nvSpPr>
          <p:cNvPr id="3" name="Объект 2">
            <a:extLst>
              <a:ext uri="{FF2B5EF4-FFF2-40B4-BE49-F238E27FC236}">
                <a16:creationId xmlns="" xmlns:a16="http://schemas.microsoft.com/office/drawing/2014/main" id="{1E6455EC-8172-4432-A83E-5609CC03D55E}"/>
              </a:ext>
            </a:extLst>
          </p:cNvPr>
          <p:cNvSpPr>
            <a:spLocks noGrp="1"/>
          </p:cNvSpPr>
          <p:nvPr>
            <p:ph idx="1"/>
          </p:nvPr>
        </p:nvSpPr>
        <p:spPr>
          <a:xfrm>
            <a:off x="838200" y="1690688"/>
            <a:ext cx="10515600" cy="4486275"/>
          </a:xfrm>
        </p:spPr>
        <p:txBody>
          <a:bodyPr>
            <a:normAutofit fontScale="70000" lnSpcReduction="20000"/>
          </a:bodyPr>
          <a:lstStyle/>
          <a:p>
            <a:r>
              <a:rPr lang="ru-RU" dirty="0"/>
              <a:t>Для заданий под номерами с первого по седьмой создать структурную модель дифференциального уравнения. Найти по графику точки, в которых искомая функция достигает наибольшего и наименьшего значений на заданном интервале моделирования. Записать координаты этих точек, а также интервалы убывания и возрастания функции в текстовом документе. Найти аналитическое решение дифференциального уравнения, используя процедуру </a:t>
            </a:r>
            <a:r>
              <a:rPr lang="ru-RU" dirty="0" err="1"/>
              <a:t>dsolve</a:t>
            </a:r>
            <a:r>
              <a:rPr lang="ru-RU" dirty="0"/>
              <a:t> в командном окне </a:t>
            </a:r>
            <a:r>
              <a:rPr lang="ru-RU" dirty="0" err="1"/>
              <a:t>Matlab</a:t>
            </a:r>
            <a:r>
              <a:rPr lang="ru-RU" dirty="0"/>
              <a:t>. </a:t>
            </a:r>
          </a:p>
          <a:p>
            <a:r>
              <a:rPr lang="ru-RU" dirty="0"/>
              <a:t>Результаты работы сохранить в текстовом файле, предъявить преподавателю.</a:t>
            </a:r>
            <a:r>
              <a:rPr lang="en-US" dirty="0"/>
              <a:t> </a:t>
            </a:r>
            <a:endParaRPr lang="ru-RU" dirty="0"/>
          </a:p>
          <a:p>
            <a:r>
              <a:rPr lang="en-US" dirty="0"/>
              <a:t>1. z'(t) – 0,3z(t) = 0,5cos(t), z(0) = 2; </a:t>
            </a:r>
            <a:r>
              <a:rPr lang="ru-RU" dirty="0"/>
              <a:t>интервал моделирования [1; 10]. </a:t>
            </a:r>
          </a:p>
          <a:p>
            <a:r>
              <a:rPr lang="ru-RU" dirty="0"/>
              <a:t>2. 2</a:t>
            </a:r>
            <a:r>
              <a:rPr lang="en-US" dirty="0"/>
              <a:t>x''(t) + 4x'(t) + 6x(t) = 0, x(0) = 2, x'(0) = 4; </a:t>
            </a:r>
            <a:r>
              <a:rPr lang="ru-RU" dirty="0"/>
              <a:t>интервал моделирования [0; 10]. </a:t>
            </a:r>
          </a:p>
          <a:p>
            <a:r>
              <a:rPr lang="ru-RU" dirty="0"/>
              <a:t>3. </a:t>
            </a:r>
            <a:r>
              <a:rPr lang="en-US" dirty="0"/>
              <a:t>y''(t) + 0,3y'(t) – 0,7y(t) = 0,4, y(0) = 0,1, y'(0) = 0,5; </a:t>
            </a:r>
            <a:r>
              <a:rPr lang="ru-RU" dirty="0"/>
              <a:t>интервал моделирования [4; 9]. </a:t>
            </a:r>
          </a:p>
          <a:p>
            <a:r>
              <a:rPr lang="ru-RU" dirty="0"/>
              <a:t>4. </a:t>
            </a:r>
            <a:r>
              <a:rPr lang="en-US" dirty="0"/>
              <a:t>y''(t) – y(t) = ex, y(0) = 0, y'(0) = 0,5; </a:t>
            </a:r>
            <a:r>
              <a:rPr lang="ru-RU" dirty="0"/>
              <a:t>интервал моделирования [0; 1]. </a:t>
            </a:r>
          </a:p>
          <a:p>
            <a:r>
              <a:rPr lang="ru-RU" dirty="0"/>
              <a:t>5. </a:t>
            </a:r>
            <a:r>
              <a:rPr lang="en-US" dirty="0"/>
              <a:t>y''(t) – 2y'(t) = x2 – 1, y(1) = –1/6, y'(1) = –3/4; </a:t>
            </a:r>
            <a:r>
              <a:rPr lang="ru-RU" dirty="0"/>
              <a:t>интервал моделирования [1; 2]. </a:t>
            </a:r>
          </a:p>
          <a:p>
            <a:r>
              <a:rPr lang="ru-RU" dirty="0"/>
              <a:t>6. </a:t>
            </a:r>
            <a:r>
              <a:rPr lang="en-US" dirty="0"/>
              <a:t>y''(t) – 2y'(t) = 3ex, y(0,3) = 1,415, y'(0) = 5,83; </a:t>
            </a:r>
            <a:r>
              <a:rPr lang="ru-RU" dirty="0"/>
              <a:t>интервал моделирования [0,3; 0,6].</a:t>
            </a:r>
          </a:p>
          <a:p>
            <a:r>
              <a:rPr lang="ru-RU" dirty="0"/>
              <a:t>7. </a:t>
            </a:r>
            <a:r>
              <a:rPr lang="en-US" dirty="0"/>
              <a:t>y''(t) + y'(t) = 3x2, y(1) = –1, y'(1) = 2; </a:t>
            </a:r>
            <a:r>
              <a:rPr lang="ru-RU" dirty="0"/>
              <a:t>интервал моделирования [1; 2]</a:t>
            </a:r>
          </a:p>
        </p:txBody>
      </p:sp>
    </p:spTree>
    <p:extLst>
      <p:ext uri="{BB962C8B-B14F-4D97-AF65-F5344CB8AC3E}">
        <p14:creationId xmlns:p14="http://schemas.microsoft.com/office/powerpoint/2010/main" val="2921124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E381AAF-108E-4239-988F-BC1CA2D585E1}"/>
              </a:ext>
            </a:extLst>
          </p:cNvPr>
          <p:cNvSpPr>
            <a:spLocks noGrp="1"/>
          </p:cNvSpPr>
          <p:nvPr>
            <p:ph type="title"/>
          </p:nvPr>
        </p:nvSpPr>
        <p:spPr/>
        <p:txBody>
          <a:bodyPr/>
          <a:lstStyle/>
          <a:p>
            <a:pPr algn="ctr"/>
            <a:r>
              <a:rPr lang="ru-RU" dirty="0"/>
              <a:t>Моделирование систем алгебраических уравнений</a:t>
            </a:r>
          </a:p>
        </p:txBody>
      </p:sp>
      <p:sp>
        <p:nvSpPr>
          <p:cNvPr id="3" name="Объект 2">
            <a:extLst>
              <a:ext uri="{FF2B5EF4-FFF2-40B4-BE49-F238E27FC236}">
                <a16:creationId xmlns="" xmlns:a16="http://schemas.microsoft.com/office/drawing/2014/main" id="{DE28393F-9B8E-4B17-800A-A7B9E62CD8FB}"/>
              </a:ext>
            </a:extLst>
          </p:cNvPr>
          <p:cNvSpPr>
            <a:spLocks noGrp="1"/>
          </p:cNvSpPr>
          <p:nvPr>
            <p:ph idx="1"/>
          </p:nvPr>
        </p:nvSpPr>
        <p:spPr>
          <a:xfrm>
            <a:off x="838200" y="1825625"/>
            <a:ext cx="10515600" cy="1325563"/>
          </a:xfrm>
        </p:spPr>
        <p:txBody>
          <a:bodyPr/>
          <a:lstStyle/>
          <a:p>
            <a:r>
              <a:rPr lang="ru-RU" dirty="0"/>
              <a:t>Построим структурную модель системы в следующем виде, обратим внимание на то, что сумматоры – это есть блоки, которые формируют искомые переменные: x1, x2, x3</a:t>
            </a:r>
          </a:p>
        </p:txBody>
      </p:sp>
      <p:pic>
        <p:nvPicPr>
          <p:cNvPr id="4" name="Рисунок 3">
            <a:extLst>
              <a:ext uri="{FF2B5EF4-FFF2-40B4-BE49-F238E27FC236}">
                <a16:creationId xmlns="" xmlns:a16="http://schemas.microsoft.com/office/drawing/2014/main" id="{FD015788-D81C-4B72-BFC9-53B2F74DCC0E}"/>
              </a:ext>
            </a:extLst>
          </p:cNvPr>
          <p:cNvPicPr>
            <a:picLocks noChangeAspect="1"/>
          </p:cNvPicPr>
          <p:nvPr/>
        </p:nvPicPr>
        <p:blipFill rotWithShape="1">
          <a:blip r:embed="rId2"/>
          <a:srcRect l="28541" t="34382" r="29479" b="7390"/>
          <a:stretch/>
        </p:blipFill>
        <p:spPr>
          <a:xfrm>
            <a:off x="5232400" y="3151188"/>
            <a:ext cx="5118100" cy="3835400"/>
          </a:xfrm>
          <a:prstGeom prst="rect">
            <a:avLst/>
          </a:prstGeom>
        </p:spPr>
      </p:pic>
      <p:pic>
        <p:nvPicPr>
          <p:cNvPr id="5" name="Рисунок 4">
            <a:extLst>
              <a:ext uri="{FF2B5EF4-FFF2-40B4-BE49-F238E27FC236}">
                <a16:creationId xmlns="" xmlns:a16="http://schemas.microsoft.com/office/drawing/2014/main" id="{F363D892-D5A1-4B8B-B057-4810BC063987}"/>
              </a:ext>
            </a:extLst>
          </p:cNvPr>
          <p:cNvPicPr>
            <a:picLocks noChangeAspect="1"/>
          </p:cNvPicPr>
          <p:nvPr/>
        </p:nvPicPr>
        <p:blipFill rotWithShape="1">
          <a:blip r:embed="rId3"/>
          <a:srcRect l="6875" t="39010" r="65312" b="37274"/>
          <a:stretch/>
        </p:blipFill>
        <p:spPr>
          <a:xfrm>
            <a:off x="1016000" y="3429000"/>
            <a:ext cx="3390900" cy="1562100"/>
          </a:xfrm>
          <a:prstGeom prst="rect">
            <a:avLst/>
          </a:prstGeom>
        </p:spPr>
      </p:pic>
    </p:spTree>
    <p:extLst>
      <p:ext uri="{BB962C8B-B14F-4D97-AF65-F5344CB8AC3E}">
        <p14:creationId xmlns:p14="http://schemas.microsoft.com/office/powerpoint/2010/main" val="4147964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A7B7737-0162-4EBE-B863-886FD2BB50C7}"/>
              </a:ext>
            </a:extLst>
          </p:cNvPr>
          <p:cNvSpPr>
            <a:spLocks noGrp="1"/>
          </p:cNvSpPr>
          <p:nvPr>
            <p:ph type="title"/>
          </p:nvPr>
        </p:nvSpPr>
        <p:spPr/>
        <p:txBody>
          <a:bodyPr>
            <a:noAutofit/>
          </a:bodyPr>
          <a:lstStyle/>
          <a:p>
            <a:r>
              <a:rPr lang="ru-RU" sz="3200" dirty="0"/>
              <a:t>Рассмотрим решение системы алгебраических уравнений с использованием блока алгебраического контура </a:t>
            </a:r>
            <a:r>
              <a:rPr lang="ru-RU" sz="3200" dirty="0" err="1"/>
              <a:t>Algebraic</a:t>
            </a:r>
            <a:r>
              <a:rPr lang="ru-RU" sz="3200" dirty="0"/>
              <a:t> </a:t>
            </a:r>
            <a:r>
              <a:rPr lang="ru-RU" sz="3200" dirty="0" err="1"/>
              <a:t>Constraint</a:t>
            </a:r>
            <a:r>
              <a:rPr lang="ru-RU" sz="3200" dirty="0"/>
              <a:t>.</a:t>
            </a:r>
          </a:p>
        </p:txBody>
      </p:sp>
      <p:sp>
        <p:nvSpPr>
          <p:cNvPr id="3" name="Объект 2">
            <a:extLst>
              <a:ext uri="{FF2B5EF4-FFF2-40B4-BE49-F238E27FC236}">
                <a16:creationId xmlns="" xmlns:a16="http://schemas.microsoft.com/office/drawing/2014/main" id="{90D95C3E-421D-4241-A2B5-0C751DB933B9}"/>
              </a:ext>
            </a:extLst>
          </p:cNvPr>
          <p:cNvSpPr>
            <a:spLocks noGrp="1"/>
          </p:cNvSpPr>
          <p:nvPr>
            <p:ph idx="1"/>
          </p:nvPr>
        </p:nvSpPr>
        <p:spPr/>
        <p:txBody>
          <a:bodyPr>
            <a:normAutofit fontScale="92500" lnSpcReduction="10000"/>
          </a:bodyPr>
          <a:lstStyle/>
          <a:p>
            <a:pPr marL="0" indent="0" algn="just">
              <a:buNone/>
            </a:pPr>
            <a:r>
              <a:rPr lang="ru-RU" dirty="0"/>
              <a:t>Этот блок выполняет поиск корней алгебраических уравнений. Данный блок требует задания стартовой точки или начального значения. При использовании этого блока необходимо использовать решатель </a:t>
            </a:r>
            <a:r>
              <a:rPr lang="ru-RU" dirty="0" err="1"/>
              <a:t>discrete</a:t>
            </a:r>
            <a:r>
              <a:rPr lang="ru-RU" dirty="0"/>
              <a:t> (</a:t>
            </a:r>
            <a:r>
              <a:rPr lang="ru-RU" dirty="0" err="1"/>
              <a:t>no</a:t>
            </a:r>
            <a:r>
              <a:rPr lang="ru-RU" dirty="0"/>
              <a:t> </a:t>
            </a:r>
            <a:r>
              <a:rPr lang="ru-RU" dirty="0" err="1"/>
              <a:t>continuous</a:t>
            </a:r>
            <a:r>
              <a:rPr lang="ru-RU" dirty="0"/>
              <a:t> </a:t>
            </a:r>
            <a:r>
              <a:rPr lang="ru-RU" dirty="0" err="1"/>
              <a:t>states</a:t>
            </a:r>
            <a:r>
              <a:rPr lang="ru-RU" dirty="0"/>
              <a:t>), который задается в окне </a:t>
            </a:r>
            <a:r>
              <a:rPr lang="ru-RU" dirty="0" err="1"/>
              <a:t>Configuration</a:t>
            </a:r>
            <a:r>
              <a:rPr lang="ru-RU" dirty="0"/>
              <a:t> </a:t>
            </a:r>
            <a:r>
              <a:rPr lang="ru-RU" dirty="0" err="1"/>
              <a:t>Parameters</a:t>
            </a:r>
            <a:r>
              <a:rPr lang="ru-RU" dirty="0"/>
              <a:t>. Параметры блока. </a:t>
            </a:r>
            <a:r>
              <a:rPr lang="ru-RU" dirty="0" err="1"/>
              <a:t>Initial</a:t>
            </a:r>
            <a:r>
              <a:rPr lang="ru-RU" dirty="0"/>
              <a:t> </a:t>
            </a:r>
            <a:r>
              <a:rPr lang="ru-RU" dirty="0" err="1"/>
              <a:t>guess</a:t>
            </a:r>
            <a:r>
              <a:rPr lang="ru-RU" dirty="0"/>
              <a:t> – начальное значение входного сигнала. Блок находит такое значение выходного сигнала, при котором значение входного сигнала становится равным нулю. При этом входной сигнал должен быть прямо или опосредованно связан с выходным сигналом. В качестве начального значения входного сигнала иногда приходится брать разные числа, по умолчанию это 0, связано это с тем, что система уравнений может иметь несколько решений, поэтому приходится подбирать разные значения для стартовой точки z в параметрах блока </a:t>
            </a:r>
            <a:r>
              <a:rPr lang="ru-RU" dirty="0" err="1"/>
              <a:t>Algebraic</a:t>
            </a:r>
            <a:r>
              <a:rPr lang="ru-RU" dirty="0"/>
              <a:t> </a:t>
            </a:r>
            <a:r>
              <a:rPr lang="ru-RU" dirty="0" err="1"/>
              <a:t>Constraint</a:t>
            </a:r>
            <a:r>
              <a:rPr lang="ru-RU" dirty="0"/>
              <a:t>. </a:t>
            </a:r>
          </a:p>
        </p:txBody>
      </p:sp>
    </p:spTree>
    <p:extLst>
      <p:ext uri="{BB962C8B-B14F-4D97-AF65-F5344CB8AC3E}">
        <p14:creationId xmlns:p14="http://schemas.microsoft.com/office/powerpoint/2010/main" val="2718373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3931968-BC54-4A35-889D-1D493F059FCA}"/>
              </a:ext>
            </a:extLst>
          </p:cNvPr>
          <p:cNvSpPr>
            <a:spLocks noGrp="1"/>
          </p:cNvSpPr>
          <p:nvPr>
            <p:ph type="title"/>
          </p:nvPr>
        </p:nvSpPr>
        <p:spPr/>
        <p:txBody>
          <a:bodyPr>
            <a:normAutofit fontScale="90000"/>
          </a:bodyPr>
          <a:lstStyle/>
          <a:p>
            <a:r>
              <a:rPr lang="ru-RU" dirty="0"/>
              <a:t>В рассматриваемом примере начальное значение входного сигнала по умолчанию – 0.</a:t>
            </a:r>
          </a:p>
        </p:txBody>
      </p:sp>
      <p:sp>
        <p:nvSpPr>
          <p:cNvPr id="3" name="Объект 2">
            <a:extLst>
              <a:ext uri="{FF2B5EF4-FFF2-40B4-BE49-F238E27FC236}">
                <a16:creationId xmlns="" xmlns:a16="http://schemas.microsoft.com/office/drawing/2014/main" id="{4B8C7A00-4669-4115-B0F2-F9139D6A4F49}"/>
              </a:ext>
            </a:extLst>
          </p:cNvPr>
          <p:cNvSpPr>
            <a:spLocks noGrp="1"/>
          </p:cNvSpPr>
          <p:nvPr>
            <p:ph idx="1"/>
          </p:nvPr>
        </p:nvSpPr>
        <p:spPr>
          <a:xfrm>
            <a:off x="5130800" y="1825625"/>
            <a:ext cx="6223000" cy="4351338"/>
          </a:xfrm>
        </p:spPr>
        <p:txBody>
          <a:bodyPr>
            <a:normAutofit/>
          </a:bodyPr>
          <a:lstStyle/>
          <a:p>
            <a:r>
              <a:rPr lang="ru-RU" dirty="0"/>
              <a:t>В рассматриваемом примере начальное значение входного сигнала по умолчанию – 0. Построим структурную модель системы в следующем виде, обратим внимание на то, что уравнения системы переписываем так, чтобы они равнялись 0, а блоки </a:t>
            </a:r>
            <a:r>
              <a:rPr lang="ru-RU" dirty="0" err="1"/>
              <a:t>Algebraic</a:t>
            </a:r>
            <a:r>
              <a:rPr lang="ru-RU" dirty="0"/>
              <a:t> </a:t>
            </a:r>
            <a:r>
              <a:rPr lang="ru-RU" dirty="0" err="1"/>
              <a:t>Constraint</a:t>
            </a:r>
            <a:r>
              <a:rPr lang="ru-RU" dirty="0"/>
              <a:t> (всего их три) формируют на выходе значения искомых переменных: x, y, z</a:t>
            </a:r>
          </a:p>
        </p:txBody>
      </p:sp>
      <p:pic>
        <p:nvPicPr>
          <p:cNvPr id="4" name="Рисунок 3">
            <a:extLst>
              <a:ext uri="{FF2B5EF4-FFF2-40B4-BE49-F238E27FC236}">
                <a16:creationId xmlns="" xmlns:a16="http://schemas.microsoft.com/office/drawing/2014/main" id="{4DE03C76-16D8-4EF8-B739-9F4990745118}"/>
              </a:ext>
            </a:extLst>
          </p:cNvPr>
          <p:cNvPicPr>
            <a:picLocks noChangeAspect="1"/>
          </p:cNvPicPr>
          <p:nvPr/>
        </p:nvPicPr>
        <p:blipFill rotWithShape="1">
          <a:blip r:embed="rId2"/>
          <a:srcRect l="10104" t="44409" r="56459" b="20500"/>
          <a:stretch/>
        </p:blipFill>
        <p:spPr>
          <a:xfrm>
            <a:off x="952500" y="2425700"/>
            <a:ext cx="4076700" cy="2311400"/>
          </a:xfrm>
          <a:prstGeom prst="rect">
            <a:avLst/>
          </a:prstGeom>
        </p:spPr>
      </p:pic>
    </p:spTree>
    <p:extLst>
      <p:ext uri="{BB962C8B-B14F-4D97-AF65-F5344CB8AC3E}">
        <p14:creationId xmlns:p14="http://schemas.microsoft.com/office/powerpoint/2010/main" val="1230548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A17AF5DF-11BE-447E-8992-0296CAF73149}"/>
              </a:ext>
            </a:extLst>
          </p:cNvPr>
          <p:cNvPicPr>
            <a:picLocks noChangeAspect="1"/>
          </p:cNvPicPr>
          <p:nvPr/>
        </p:nvPicPr>
        <p:blipFill rotWithShape="1">
          <a:blip r:embed="rId2"/>
          <a:srcRect l="30000" t="22429" r="31042" b="9703"/>
          <a:stretch/>
        </p:blipFill>
        <p:spPr>
          <a:xfrm>
            <a:off x="2324100" y="70223"/>
            <a:ext cx="7137400" cy="6717553"/>
          </a:xfrm>
          <a:prstGeom prst="rect">
            <a:avLst/>
          </a:prstGeom>
        </p:spPr>
      </p:pic>
    </p:spTree>
    <p:extLst>
      <p:ext uri="{BB962C8B-B14F-4D97-AF65-F5344CB8AC3E}">
        <p14:creationId xmlns:p14="http://schemas.microsoft.com/office/powerpoint/2010/main" val="2514152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2D8887E-7547-438E-94E1-78E9AE72A716}"/>
              </a:ext>
            </a:extLst>
          </p:cNvPr>
          <p:cNvSpPr>
            <a:spLocks noGrp="1"/>
          </p:cNvSpPr>
          <p:nvPr>
            <p:ph type="title"/>
          </p:nvPr>
        </p:nvSpPr>
        <p:spPr/>
        <p:txBody>
          <a:bodyPr/>
          <a:lstStyle/>
          <a:p>
            <a:endParaRPr lang="ru-RU"/>
          </a:p>
        </p:txBody>
      </p:sp>
      <p:pic>
        <p:nvPicPr>
          <p:cNvPr id="4" name="Рисунок 3">
            <a:extLst>
              <a:ext uri="{FF2B5EF4-FFF2-40B4-BE49-F238E27FC236}">
                <a16:creationId xmlns="" xmlns:a16="http://schemas.microsoft.com/office/drawing/2014/main" id="{7E193B95-1208-4869-A857-F656A10950CD}"/>
              </a:ext>
            </a:extLst>
          </p:cNvPr>
          <p:cNvPicPr>
            <a:picLocks noChangeAspect="1"/>
          </p:cNvPicPr>
          <p:nvPr/>
        </p:nvPicPr>
        <p:blipFill rotWithShape="1">
          <a:blip r:embed="rId2"/>
          <a:srcRect l="11478" t="10432" r="2903" b="26494"/>
          <a:stretch/>
        </p:blipFill>
        <p:spPr>
          <a:xfrm>
            <a:off x="1428750" y="2971195"/>
            <a:ext cx="9334500" cy="3293683"/>
          </a:xfrm>
          <a:prstGeom prst="rect">
            <a:avLst/>
          </a:prstGeom>
        </p:spPr>
      </p:pic>
      <p:pic>
        <p:nvPicPr>
          <p:cNvPr id="1026" name="Picture 2" descr="$$\begin{array}{c} z_1 + z_2 = 1\\ z_2 - z_1 = 1\end{array}$$">
            <a:extLst>
              <a:ext uri="{FF2B5EF4-FFF2-40B4-BE49-F238E27FC236}">
                <a16:creationId xmlns="" xmlns:a16="http://schemas.microsoft.com/office/drawing/2014/main" id="{71E4F71A-BEA8-4347-9DA0-5618266689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149683"/>
            <a:ext cx="2043112" cy="720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415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A23D7D2-5C4E-4B25-A8A7-F3C379922902}"/>
              </a:ext>
            </a:extLst>
          </p:cNvPr>
          <p:cNvSpPr>
            <a:spLocks noGrp="1"/>
          </p:cNvSpPr>
          <p:nvPr>
            <p:ph type="title"/>
          </p:nvPr>
        </p:nvSpPr>
        <p:spPr/>
        <p:txBody>
          <a:bodyPr/>
          <a:lstStyle/>
          <a:p>
            <a:endParaRPr lang="ru-RU"/>
          </a:p>
        </p:txBody>
      </p:sp>
      <p:pic>
        <p:nvPicPr>
          <p:cNvPr id="10" name="Объект 9" descr="http://faculty.petra.ac.id/resmana/private/matlab-help/toolbox/simulink/c09_ada2.gif">
            <a:extLst>
              <a:ext uri="{FF2B5EF4-FFF2-40B4-BE49-F238E27FC236}">
                <a16:creationId xmlns="" xmlns:a16="http://schemas.microsoft.com/office/drawing/2014/main" id="{322068EB-C40C-46B6-9E17-0E3BDEC3CFB6}"/>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000" y="2108200"/>
            <a:ext cx="8559800" cy="3835400"/>
          </a:xfrm>
          <a:prstGeom prst="rect">
            <a:avLst/>
          </a:prstGeom>
          <a:noFill/>
          <a:ln>
            <a:noFill/>
          </a:ln>
        </p:spPr>
      </p:pic>
    </p:spTree>
    <p:extLst>
      <p:ext uri="{BB962C8B-B14F-4D97-AF65-F5344CB8AC3E}">
        <p14:creationId xmlns:p14="http://schemas.microsoft.com/office/powerpoint/2010/main" val="2680284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D4E4FA3-A4DB-4FA7-9B7A-EF3B0BF7284B}"/>
              </a:ext>
            </a:extLst>
          </p:cNvPr>
          <p:cNvSpPr>
            <a:spLocks noGrp="1"/>
          </p:cNvSpPr>
          <p:nvPr>
            <p:ph type="title"/>
          </p:nvPr>
        </p:nvSpPr>
        <p:spPr/>
        <p:txBody>
          <a:bodyPr/>
          <a:lstStyle/>
          <a:p>
            <a:endParaRPr lang="ru-RU"/>
          </a:p>
        </p:txBody>
      </p:sp>
      <p:pic>
        <p:nvPicPr>
          <p:cNvPr id="4" name="Рисунок 3">
            <a:extLst>
              <a:ext uri="{FF2B5EF4-FFF2-40B4-BE49-F238E27FC236}">
                <a16:creationId xmlns="" xmlns:a16="http://schemas.microsoft.com/office/drawing/2014/main" id="{A3221678-84F6-4AB5-A5C6-6F35DDFB1C25}"/>
              </a:ext>
            </a:extLst>
          </p:cNvPr>
          <p:cNvPicPr>
            <a:picLocks noChangeAspect="1"/>
          </p:cNvPicPr>
          <p:nvPr/>
        </p:nvPicPr>
        <p:blipFill rotWithShape="1">
          <a:blip r:embed="rId2"/>
          <a:srcRect l="36043" t="44785" r="18019" b="9134"/>
          <a:stretch/>
        </p:blipFill>
        <p:spPr>
          <a:xfrm>
            <a:off x="2044700" y="3060700"/>
            <a:ext cx="5600700" cy="3035300"/>
          </a:xfrm>
          <a:prstGeom prst="rect">
            <a:avLst/>
          </a:prstGeom>
        </p:spPr>
      </p:pic>
      <p:pic>
        <p:nvPicPr>
          <p:cNvPr id="5" name="Рисунок 4">
            <a:extLst>
              <a:ext uri="{FF2B5EF4-FFF2-40B4-BE49-F238E27FC236}">
                <a16:creationId xmlns="" xmlns:a16="http://schemas.microsoft.com/office/drawing/2014/main" id="{4FD95AB0-8C48-4AD3-B15F-30EB9AE0CADF}"/>
              </a:ext>
            </a:extLst>
          </p:cNvPr>
          <p:cNvPicPr>
            <a:picLocks noChangeAspect="1"/>
          </p:cNvPicPr>
          <p:nvPr/>
        </p:nvPicPr>
        <p:blipFill rotWithShape="1">
          <a:blip r:embed="rId3"/>
          <a:srcRect l="52812" t="66967" r="17291" b="25706"/>
          <a:stretch/>
        </p:blipFill>
        <p:spPr>
          <a:xfrm>
            <a:off x="1041400" y="1524794"/>
            <a:ext cx="8920413" cy="1181100"/>
          </a:xfrm>
          <a:prstGeom prst="rect">
            <a:avLst/>
          </a:prstGeom>
        </p:spPr>
      </p:pic>
    </p:spTree>
    <p:extLst>
      <p:ext uri="{BB962C8B-B14F-4D97-AF65-F5344CB8AC3E}">
        <p14:creationId xmlns:p14="http://schemas.microsoft.com/office/powerpoint/2010/main" val="3827095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 xmlns:a16="http://schemas.microsoft.com/office/drawing/2014/main" id="{6D9A2F79-8F36-4C4D-AE1C-CB530029F05A}"/>
              </a:ext>
            </a:extLst>
          </p:cNvPr>
          <p:cNvSpPr>
            <a:spLocks noChangeArrowheads="1"/>
          </p:cNvSpPr>
          <p:nvPr/>
        </p:nvSpPr>
        <p:spPr bwMode="auto">
          <a:xfrm>
            <a:off x="571500" y="535900"/>
            <a:ext cx="9880600" cy="267765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rgbClr val="000000"/>
                </a:solidFill>
                <a:effectLst/>
                <a:latin typeface="Verdana" panose="020B0604030504040204" pitchFamily="34" charset="0"/>
              </a:rPr>
              <a:t>Блок алгебраического контура </a:t>
            </a:r>
            <a:r>
              <a:rPr kumimoji="0" lang="ru-RU" altLang="ru-RU" sz="1400" b="1" i="0" u="none" strike="noStrike" cap="none" normalizeH="0" baseline="0" dirty="0" err="1">
                <a:ln>
                  <a:noFill/>
                </a:ln>
                <a:solidFill>
                  <a:srgbClr val="000000"/>
                </a:solidFill>
                <a:effectLst/>
                <a:latin typeface="Verdana" panose="020B0604030504040204" pitchFamily="34" charset="0"/>
              </a:rPr>
              <a:t>Algebraic</a:t>
            </a:r>
            <a:r>
              <a:rPr kumimoji="0" lang="ru-RU" altLang="ru-RU" sz="1400" b="1" i="0" u="none" strike="noStrike" cap="none" normalizeH="0" baseline="0" dirty="0">
                <a:ln>
                  <a:noFill/>
                </a:ln>
                <a:solidFill>
                  <a:srgbClr val="000000"/>
                </a:solidFill>
                <a:effectLst/>
                <a:latin typeface="Verdana" panose="020B0604030504040204" pitchFamily="34" charset="0"/>
              </a:rPr>
              <a:t> </a:t>
            </a:r>
            <a:r>
              <a:rPr kumimoji="0" lang="ru-RU" altLang="ru-RU" sz="1400" b="1" i="0" u="none" strike="noStrike" cap="none" normalizeH="0" baseline="0" dirty="0" err="1">
                <a:ln>
                  <a:noFill/>
                </a:ln>
                <a:solidFill>
                  <a:srgbClr val="000000"/>
                </a:solidFill>
                <a:effectLst/>
                <a:latin typeface="Verdana" panose="020B0604030504040204" pitchFamily="34" charset="0"/>
              </a:rPr>
              <a:t>Constraint</a:t>
            </a:r>
            <a:endParaRPr kumimoji="0" lang="ru-RU" altLang="ru-RU" sz="1400" b="0" i="1" u="none" strike="noStrike" cap="none" normalizeH="0" baseline="0" dirty="0">
              <a:ln>
                <a:noFill/>
              </a:ln>
              <a:solidFill>
                <a:srgbClr val="000000"/>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00"/>
                </a:solidFill>
                <a:effectLst/>
                <a:latin typeface="Verdana" panose="020B0604030504040204" pitchFamily="34" charset="0"/>
              </a:rPr>
              <a:t>Назначение:</a:t>
            </a:r>
            <a:endParaRPr kumimoji="0" lang="ru-RU" altLang="ru-RU"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Verdana" panose="020B0604030504040204" pitchFamily="34" charset="0"/>
              </a:rPr>
              <a:t>Выполняет поиск корней алгебраических уравнений.</a:t>
            </a:r>
            <a:endParaRPr kumimoji="0" lang="ru-RU" altLang="ru-RU" sz="1400" b="0" i="1" u="none" strike="noStrike" cap="none" normalizeH="0" baseline="0" dirty="0">
              <a:ln>
                <a:noFill/>
              </a:ln>
              <a:solidFill>
                <a:srgbClr val="000000"/>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00"/>
                </a:solidFill>
                <a:effectLst/>
                <a:latin typeface="Verdana" panose="020B0604030504040204" pitchFamily="34" charset="0"/>
              </a:rPr>
              <a:t>Параметры:</a:t>
            </a:r>
            <a:endParaRPr kumimoji="0" lang="ru-RU" altLang="ru-RU"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err="1">
                <a:ln>
                  <a:noFill/>
                </a:ln>
                <a:solidFill>
                  <a:srgbClr val="000000"/>
                </a:solidFill>
                <a:effectLst/>
                <a:latin typeface="Verdana" panose="020B0604030504040204" pitchFamily="34" charset="0"/>
              </a:rPr>
              <a:t>Initial</a:t>
            </a:r>
            <a:r>
              <a:rPr kumimoji="0" lang="ru-RU" altLang="ru-RU" sz="1400" b="1" i="0" u="none" strike="noStrike" cap="none" normalizeH="0" baseline="0" dirty="0">
                <a:ln>
                  <a:noFill/>
                </a:ln>
                <a:solidFill>
                  <a:srgbClr val="000000"/>
                </a:solidFill>
                <a:effectLst/>
                <a:latin typeface="Verdana" panose="020B0604030504040204" pitchFamily="34" charset="0"/>
              </a:rPr>
              <a:t> </a:t>
            </a:r>
            <a:r>
              <a:rPr kumimoji="0" lang="ru-RU" altLang="ru-RU" sz="1400" b="1" i="0" u="none" strike="noStrike" cap="none" normalizeH="0" baseline="0" dirty="0" err="1">
                <a:ln>
                  <a:noFill/>
                </a:ln>
                <a:solidFill>
                  <a:srgbClr val="000000"/>
                </a:solidFill>
                <a:effectLst/>
                <a:latin typeface="Verdana" panose="020B0604030504040204" pitchFamily="34" charset="0"/>
              </a:rPr>
              <a:t>guess</a:t>
            </a:r>
            <a:r>
              <a:rPr kumimoji="0" lang="ru-RU" altLang="ru-RU" sz="1400" b="1" i="0" u="none" strike="noStrike" cap="none" normalizeH="0" baseline="0" dirty="0">
                <a:ln>
                  <a:noFill/>
                </a:ln>
                <a:solidFill>
                  <a:srgbClr val="000000"/>
                </a:solidFill>
                <a:effectLst/>
                <a:latin typeface="Verdana" panose="020B0604030504040204" pitchFamily="34" charset="0"/>
              </a:rPr>
              <a:t> – </a:t>
            </a:r>
            <a:r>
              <a:rPr kumimoji="0" lang="ru-RU" altLang="ru-RU" sz="1400" b="0" i="0" u="none" strike="noStrike" cap="none" normalizeH="0" baseline="0" dirty="0">
                <a:ln>
                  <a:noFill/>
                </a:ln>
                <a:solidFill>
                  <a:srgbClr val="000000"/>
                </a:solidFill>
                <a:effectLst/>
                <a:latin typeface="Verdana" panose="020B0604030504040204" pitchFamily="34" charset="0"/>
              </a:rPr>
              <a:t>Начальное значение выходного сигнала.</a:t>
            </a:r>
            <a:endParaRPr kumimoji="0" lang="ru-RU" altLang="ru-RU"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Verdana" panose="020B0604030504040204" pitchFamily="34" charset="0"/>
              </a:rPr>
              <a:t>Блок находит такое значение выходного сигнала, при котором значение входного сигнала становится равным нулю. При этом входной сигнал должен быть прямо или опосредованно связан с входным сигналом.</a:t>
            </a:r>
            <a:endParaRPr kumimoji="0" lang="ru-RU" altLang="ru-RU"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Verdana" panose="020B0604030504040204" pitchFamily="34" charset="0"/>
              </a:rPr>
              <a:t> Поскольку данная система уравнений имеет два решения, то начальные значения блоков</a:t>
            </a:r>
            <a:r>
              <a:rPr kumimoji="0" lang="ru-RU" altLang="ru-RU" sz="1400" b="1" i="0" u="none" strike="noStrike" cap="none" normalizeH="0" baseline="0" dirty="0">
                <a:ln>
                  <a:noFill/>
                </a:ln>
                <a:solidFill>
                  <a:srgbClr val="000000"/>
                </a:solidFill>
                <a:effectLst/>
                <a:latin typeface="Verdana" panose="020B0604030504040204" pitchFamily="34" charset="0"/>
              </a:rPr>
              <a:t> </a:t>
            </a:r>
            <a:r>
              <a:rPr kumimoji="0" lang="ru-RU" altLang="ru-RU" sz="1400" b="1" i="0" u="none" strike="noStrike" cap="none" normalizeH="0" baseline="0" dirty="0" err="1">
                <a:ln>
                  <a:noFill/>
                </a:ln>
                <a:solidFill>
                  <a:srgbClr val="000000"/>
                </a:solidFill>
                <a:effectLst/>
                <a:latin typeface="Verdana" panose="020B0604030504040204" pitchFamily="34" charset="0"/>
              </a:rPr>
              <a:t>Algebraic</a:t>
            </a:r>
            <a:r>
              <a:rPr kumimoji="0" lang="ru-RU" altLang="ru-RU" sz="1400" b="1" i="0" u="none" strike="noStrike" cap="none" normalizeH="0" baseline="0" dirty="0">
                <a:ln>
                  <a:noFill/>
                </a:ln>
                <a:solidFill>
                  <a:srgbClr val="000000"/>
                </a:solidFill>
                <a:effectLst/>
                <a:latin typeface="Verdana" panose="020B0604030504040204" pitchFamily="34" charset="0"/>
              </a:rPr>
              <a:t> </a:t>
            </a:r>
            <a:r>
              <a:rPr kumimoji="0" lang="ru-RU" altLang="ru-RU" sz="1400" b="1" i="0" u="none" strike="noStrike" cap="none" normalizeH="0" baseline="0" dirty="0" err="1">
                <a:ln>
                  <a:noFill/>
                </a:ln>
                <a:solidFill>
                  <a:srgbClr val="000000"/>
                </a:solidFill>
                <a:effectLst/>
                <a:latin typeface="Verdana" panose="020B0604030504040204" pitchFamily="34" charset="0"/>
              </a:rPr>
              <a:t>Constraint</a:t>
            </a:r>
            <a:r>
              <a:rPr kumimoji="0" lang="ru-RU" altLang="ru-RU" sz="1400" b="0" i="0" u="none" strike="noStrike" cap="none" normalizeH="0" baseline="0" dirty="0">
                <a:ln>
                  <a:noFill/>
                </a:ln>
                <a:solidFill>
                  <a:srgbClr val="000000"/>
                </a:solidFill>
                <a:effectLst/>
                <a:latin typeface="Verdana" panose="020B0604030504040204" pitchFamily="34" charset="0"/>
              </a:rPr>
              <a:t> заданы в виде векторов. Для первого (верхнего) блока начальное значение задано вектором </a:t>
            </a:r>
            <a:r>
              <a:rPr kumimoji="0" lang="ru-RU" altLang="ru-RU" sz="1400" b="1" i="0" u="none" strike="noStrike" cap="none" normalizeH="0" baseline="0" dirty="0">
                <a:ln>
                  <a:noFill/>
                </a:ln>
                <a:solidFill>
                  <a:srgbClr val="000000"/>
                </a:solidFill>
                <a:effectLst/>
                <a:latin typeface="Verdana" panose="020B0604030504040204" pitchFamily="34" charset="0"/>
              </a:rPr>
              <a:t>[1 -1]</a:t>
            </a:r>
            <a:r>
              <a:rPr kumimoji="0" lang="ru-RU" altLang="ru-RU" sz="1400" b="0" i="0" u="none" strike="noStrike" cap="none" normalizeH="0" baseline="0" dirty="0">
                <a:ln>
                  <a:noFill/>
                </a:ln>
                <a:solidFill>
                  <a:srgbClr val="000000"/>
                </a:solidFill>
                <a:effectLst/>
                <a:latin typeface="Verdana" panose="020B0604030504040204" pitchFamily="34" charset="0"/>
              </a:rPr>
              <a:t>, а для второго (нижнего) блока – вектором </a:t>
            </a:r>
            <a:r>
              <a:rPr kumimoji="0" lang="ru-RU" altLang="ru-RU" sz="1400" b="1" i="0" u="none" strike="noStrike" cap="none" normalizeH="0" baseline="0" dirty="0">
                <a:ln>
                  <a:noFill/>
                </a:ln>
                <a:solidFill>
                  <a:srgbClr val="000000"/>
                </a:solidFill>
                <a:effectLst/>
                <a:latin typeface="Verdana" panose="020B0604030504040204" pitchFamily="34" charset="0"/>
              </a:rPr>
              <a:t>[-1 1]</a:t>
            </a:r>
            <a:r>
              <a:rPr kumimoji="0" lang="ru-RU" altLang="ru-RU" sz="1400" b="0" i="0" u="none" strike="noStrike" cap="none" normalizeH="0" baseline="0" dirty="0">
                <a:ln>
                  <a:noFill/>
                </a:ln>
                <a:solidFill>
                  <a:srgbClr val="000000"/>
                </a:solidFill>
                <a:effectLst/>
                <a:latin typeface="Verdana" panose="020B0604030504040204" pitchFamily="34" charset="0"/>
              </a:rPr>
              <a:t>.</a:t>
            </a:r>
            <a:endParaRPr kumimoji="0" lang="ru-RU" altLang="ru-RU"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Verdana" panose="020B0604030504040204" pitchFamily="34" charset="0"/>
              </a:rPr>
              <a:t>          </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pic>
        <p:nvPicPr>
          <p:cNvPr id="3074" name="Picture 2" descr="http://www.lokan.narod.ru/image13.gif">
            <a:extLst>
              <a:ext uri="{FF2B5EF4-FFF2-40B4-BE49-F238E27FC236}">
                <a16:creationId xmlns="" xmlns:a16="http://schemas.microsoft.com/office/drawing/2014/main" id="{7041F0D8-26E5-4C1C-8F60-EF444007A1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1749" y="3644445"/>
            <a:ext cx="1689099" cy="13415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http://www.lokan.narod.ru/image14.gif">
            <a:extLst>
              <a:ext uri="{FF2B5EF4-FFF2-40B4-BE49-F238E27FC236}">
                <a16:creationId xmlns="" xmlns:a16="http://schemas.microsoft.com/office/drawing/2014/main" id="{C9343CFA-FC98-41FB-8F71-B48F9AA3B4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43021"/>
            <a:ext cx="4483100" cy="2548259"/>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a:extLst>
              <a:ext uri="{FF2B5EF4-FFF2-40B4-BE49-F238E27FC236}">
                <a16:creationId xmlns="" xmlns:a16="http://schemas.microsoft.com/office/drawing/2014/main" id="{4C4CBC35-C4EE-42AF-BADA-1C4F7CC1663E}"/>
              </a:ext>
            </a:extLst>
          </p:cNvPr>
          <p:cNvSpPr/>
          <p:nvPr/>
        </p:nvSpPr>
        <p:spPr>
          <a:xfrm>
            <a:off x="4704586" y="3037096"/>
            <a:ext cx="6750813" cy="923330"/>
          </a:xfrm>
          <a:prstGeom prst="rect">
            <a:avLst/>
          </a:prstGeom>
        </p:spPr>
        <p:txBody>
          <a:bodyPr wrap="square">
            <a:spAutoFit/>
          </a:bodyPr>
          <a:lstStyle/>
          <a:p>
            <a:pPr lvl="0" eaLnBrk="0" fontAlgn="base" hangingPunct="0">
              <a:spcBef>
                <a:spcPct val="0"/>
              </a:spcBef>
              <a:spcAft>
                <a:spcPct val="0"/>
              </a:spcAft>
            </a:pPr>
            <a:r>
              <a:rPr lang="ru-RU" altLang="ru-RU" dirty="0">
                <a:solidFill>
                  <a:srgbClr val="000000"/>
                </a:solidFill>
                <a:latin typeface="Verdana" panose="020B0604030504040204" pitchFamily="34" charset="0"/>
              </a:rPr>
              <a:t>показан пример решения системы нелинейных уравнений вида:</a:t>
            </a:r>
            <a:endParaRPr lang="ru-RU" altLang="ru-RU" dirty="0"/>
          </a:p>
          <a:p>
            <a:pPr lvl="0" eaLnBrk="0" fontAlgn="base" hangingPunct="0">
              <a:spcBef>
                <a:spcPct val="0"/>
              </a:spcBef>
              <a:spcAft>
                <a:spcPct val="0"/>
              </a:spcAft>
            </a:pPr>
            <a:r>
              <a:rPr lang="ru-RU" altLang="ru-RU" dirty="0">
                <a:solidFill>
                  <a:srgbClr val="000000"/>
                </a:solidFill>
                <a:latin typeface="Verdana" panose="020B0604030504040204" pitchFamily="34" charset="0"/>
              </a:rPr>
              <a:t>        </a:t>
            </a:r>
            <a:endParaRPr lang="ru-RU" altLang="ru-RU" dirty="0"/>
          </a:p>
        </p:txBody>
      </p:sp>
    </p:spTree>
    <p:extLst>
      <p:ext uri="{BB962C8B-B14F-4D97-AF65-F5344CB8AC3E}">
        <p14:creationId xmlns:p14="http://schemas.microsoft.com/office/powerpoint/2010/main" val="595507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 xmlns:a16="http://schemas.microsoft.com/office/drawing/2014/main" id="{F70E8329-2BF9-44BB-9F47-BDB29E184A25}"/>
              </a:ext>
            </a:extLst>
          </p:cNvPr>
          <p:cNvSpPr>
            <a:spLocks noChangeArrowheads="1"/>
          </p:cNvSpPr>
          <p:nvPr/>
        </p:nvSpPr>
        <p:spPr bwMode="auto">
          <a:xfrm>
            <a:off x="1136650" y="473988"/>
            <a:ext cx="8039100"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a:ln>
                  <a:noFill/>
                </a:ln>
                <a:solidFill>
                  <a:srgbClr val="000000"/>
                </a:solidFill>
                <a:effectLst/>
                <a:latin typeface="Verdana" panose="020B0604030504040204" pitchFamily="34" charset="0"/>
              </a:rPr>
              <a:t>Блок</a:t>
            </a:r>
            <a:r>
              <a:rPr kumimoji="0" lang="ru-RU" altLang="ru-RU" sz="2400" b="1" i="0" u="none" strike="noStrike" cap="none" normalizeH="0" baseline="0" dirty="0">
                <a:ln>
                  <a:noFill/>
                </a:ln>
                <a:solidFill>
                  <a:srgbClr val="000000"/>
                </a:solidFill>
                <a:effectLst/>
                <a:latin typeface="Verdana" panose="020B0604030504040204" pitchFamily="34" charset="0"/>
              </a:rPr>
              <a:t> </a:t>
            </a:r>
            <a:r>
              <a:rPr kumimoji="0" lang="ru-RU" altLang="ru-RU" sz="2400" b="1" i="0" u="none" strike="noStrike" cap="none" normalizeH="0" baseline="0" dirty="0" err="1">
                <a:ln>
                  <a:noFill/>
                </a:ln>
                <a:solidFill>
                  <a:srgbClr val="000000"/>
                </a:solidFill>
                <a:effectLst/>
                <a:latin typeface="Verdana" panose="020B0604030504040204" pitchFamily="34" charset="0"/>
              </a:rPr>
              <a:t>Algebraic</a:t>
            </a:r>
            <a:r>
              <a:rPr kumimoji="0" lang="ru-RU" altLang="ru-RU" sz="2400" b="1" i="0" u="none" strike="noStrike" cap="none" normalizeH="0" baseline="0" dirty="0">
                <a:ln>
                  <a:noFill/>
                </a:ln>
                <a:solidFill>
                  <a:srgbClr val="000000"/>
                </a:solidFill>
                <a:effectLst/>
                <a:latin typeface="Verdana" panose="020B0604030504040204" pitchFamily="34" charset="0"/>
              </a:rPr>
              <a:t> </a:t>
            </a:r>
            <a:r>
              <a:rPr kumimoji="0" lang="ru-RU" altLang="ru-RU" sz="2400" b="1" i="0" u="none" strike="noStrike" cap="none" normalizeH="0" baseline="0" dirty="0" err="1">
                <a:ln>
                  <a:noFill/>
                </a:ln>
                <a:solidFill>
                  <a:srgbClr val="000000"/>
                </a:solidFill>
                <a:effectLst/>
                <a:latin typeface="Verdana" panose="020B0604030504040204" pitchFamily="34" charset="0"/>
              </a:rPr>
              <a:t>Constraint</a:t>
            </a:r>
            <a:r>
              <a:rPr kumimoji="0" lang="ru-RU" altLang="ru-RU" sz="2400" b="1" i="0" u="none" strike="noStrike" cap="none" normalizeH="0" baseline="0" dirty="0">
                <a:ln>
                  <a:noFill/>
                </a:ln>
                <a:solidFill>
                  <a:srgbClr val="000000"/>
                </a:solidFill>
                <a:effectLst/>
                <a:latin typeface="Verdana" panose="020B0604030504040204" pitchFamily="34" charset="0"/>
              </a:rPr>
              <a:t> </a:t>
            </a:r>
            <a:r>
              <a:rPr kumimoji="0" lang="ru-RU" altLang="ru-RU" sz="2400" b="0" i="0" u="none" strike="noStrike" cap="none" normalizeH="0" baseline="0" dirty="0">
                <a:ln>
                  <a:noFill/>
                </a:ln>
                <a:solidFill>
                  <a:srgbClr val="000000"/>
                </a:solidFill>
                <a:effectLst/>
                <a:latin typeface="Verdana" panose="020B0604030504040204" pitchFamily="34" charset="0"/>
              </a:rPr>
              <a:t>может использоваться также и для решения нелинейных матричных уравнений. На рис. показан пример решения нелинейного матричного уравнения вида:</a:t>
            </a:r>
            <a:endParaRPr kumimoji="0" lang="ru-RU" altLang="ru-RU"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700" b="0" i="0" u="none" strike="noStrike" cap="none" normalizeH="0" baseline="0" dirty="0">
                <a:ln>
                  <a:noFill/>
                </a:ln>
                <a:solidFill>
                  <a:srgbClr val="000000"/>
                </a:solidFill>
                <a:effectLst/>
                <a:latin typeface="Verdana" panose="020B0604030504040204" pitchFamily="34" charset="0"/>
              </a:rPr>
              <a:t>  </a:t>
            </a:r>
            <a:r>
              <a:rPr kumimoji="0" lang="ru-RU" altLang="ru-RU" sz="4500" b="0" i="0" u="none" strike="noStrike" cap="none" normalizeH="0" baseline="0" dirty="0">
                <a:ln>
                  <a:noFill/>
                </a:ln>
                <a:solidFill>
                  <a:srgbClr val="000000"/>
                </a:solidFill>
                <a:effectLst/>
                <a:latin typeface="Verdana" panose="020B0604030504040204" pitchFamily="34" charset="0"/>
              </a:rPr>
              <a:t>          </a:t>
            </a:r>
            <a:r>
              <a:rPr kumimoji="0" lang="ru-RU" altLang="ru-RU" sz="700" b="0" i="0" u="none" strike="noStrike" cap="none" normalizeH="0" baseline="0" dirty="0">
                <a:ln>
                  <a:noFill/>
                </a:ln>
                <a:solidFill>
                  <a:srgbClr val="000000"/>
                </a:solidFill>
                <a:effectLst/>
                <a:latin typeface="Verdana" panose="020B0604030504040204" pitchFamily="34" charset="0"/>
              </a:rPr>
              <a:t>.</a:t>
            </a:r>
            <a:endParaRPr kumimoji="0" lang="ru-RU" altLang="ru-RU"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700" b="0" i="0" u="none" strike="noStrike" cap="none" normalizeH="0" baseline="0" dirty="0">
                <a:ln>
                  <a:noFill/>
                </a:ln>
                <a:solidFill>
                  <a:srgbClr val="000000"/>
                </a:solidFill>
                <a:effectLst/>
                <a:latin typeface="Verdana" panose="020B0604030504040204" pitchFamily="34" charset="0"/>
              </a:rPr>
              <a:t>  </a:t>
            </a:r>
            <a:r>
              <a:rPr kumimoji="0" lang="ru-RU" altLang="ru-RU" sz="17700" b="0" i="0" u="none" strike="noStrike" cap="none" normalizeH="0" baseline="0" dirty="0">
                <a:ln>
                  <a:noFill/>
                </a:ln>
                <a:solidFill>
                  <a:srgbClr val="000000"/>
                </a:solidFill>
                <a:effectLst/>
                <a:latin typeface="Verdana" panose="020B0604030504040204" pitchFamily="34" charset="0"/>
              </a:rPr>
              <a:t>       </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4098" name="Picture 2" descr="http://www.lokan.narod.ru/image15.gif">
            <a:extLst>
              <a:ext uri="{FF2B5EF4-FFF2-40B4-BE49-F238E27FC236}">
                <a16:creationId xmlns="" xmlns:a16="http://schemas.microsoft.com/office/drawing/2014/main" id="{92043F51-15AE-4142-B0B8-E6A5F49D43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2705100"/>
            <a:ext cx="1924050" cy="7239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http://www.lokan.narod.ru/image16.gif">
            <a:extLst>
              <a:ext uri="{FF2B5EF4-FFF2-40B4-BE49-F238E27FC236}">
                <a16:creationId xmlns="" xmlns:a16="http://schemas.microsoft.com/office/drawing/2014/main" id="{0EE35193-EA1C-4D31-A22B-F601465D5F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650" y="3706356"/>
            <a:ext cx="5400675"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77528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1475</Words>
  <Application>Microsoft Office PowerPoint</Application>
  <PresentationFormat>Произвольный</PresentationFormat>
  <Paragraphs>59</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Моделирование нелинейных уравнений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Задания для самостоятельной работы</vt:lpstr>
      <vt:lpstr>Рассмотрим построение структурной модели системы дифференциальных уравнений с помощью Simulink.</vt:lpstr>
      <vt:lpstr>Задания для самостоятельной работы</vt:lpstr>
      <vt:lpstr>Моделирование систем алгебраических уравнений</vt:lpstr>
      <vt:lpstr>Рассмотрим решение системы алгебраических уравнений с использованием блока алгебраического контура Algebraic Constraint.</vt:lpstr>
      <vt:lpstr>В рассматриваемом примере начальное значение входного сигнала по умолчанию – 0.</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AZAMAT</dc:creator>
  <cp:lastModifiedBy>Aigolek</cp:lastModifiedBy>
  <cp:revision>7</cp:revision>
  <dcterms:created xsi:type="dcterms:W3CDTF">2020-03-24T11:19:47Z</dcterms:created>
  <dcterms:modified xsi:type="dcterms:W3CDTF">2020-03-26T12:10:15Z</dcterms:modified>
</cp:coreProperties>
</file>