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2910373"/>
            <a:ext cx="776622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cs typeface="Times New Roman" panose="02020603050405020304" pitchFamily="18" charset="0"/>
              </a:rPr>
              <a:t/>
            </a:r>
            <a:br>
              <a:rPr lang="ru-RU" sz="440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CCDDC734-DD23-4037-AF6A-E3BB29200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312921"/>
              </p:ext>
            </p:extLst>
          </p:nvPr>
        </p:nvGraphicFramePr>
        <p:xfrm>
          <a:off x="1552575" y="2143543"/>
          <a:ext cx="6038850" cy="13696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038850">
                  <a:extLst>
                    <a:ext uri="{9D8B030D-6E8A-4147-A177-3AD203B41FA5}">
                      <a16:colId xmlns:a16="http://schemas.microsoft.com/office/drawing/2014/main" xmlns="" val="17947080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1778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Моделирование объекта с сосредоточенными параметрами аналитическим методом</a:t>
                      </a:r>
                      <a:endParaRPr lang="ru-RU" sz="3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xmlns="" val="1703054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63E585-D539-4C5F-A30F-55062657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8791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Цель работы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ACB17B-F937-4E10-870A-43E46CE5B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приобретение навыков применения основных законов сохранения при моделировании объектов с сосредоточенными параметрами; освоение приемов моделирования и анализа объектов в пакете </a:t>
            </a:r>
            <a:r>
              <a:rPr lang="en-US" dirty="0"/>
              <a:t>Simulink </a:t>
            </a:r>
            <a:r>
              <a:rPr lang="ru-RU" dirty="0"/>
              <a:t>программы </a:t>
            </a:r>
            <a:r>
              <a:rPr lang="en-US" dirty="0" err="1"/>
              <a:t>MatLab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682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173E09-8C0A-40CB-AA9D-A167EFBC3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Описание процесса</a:t>
            </a:r>
            <a:endParaRPr lang="ru-RU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xmlns="" id="{20CD78C1-90EC-4938-93D0-479701D3ED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50167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dirty="0"/>
                  <a:t>Объектом исследования является мельница, в которую поступает входной поток исходного перерабатываемого материала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Ф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ru-RU" dirty="0"/>
                  <a:t>, содержащего крупные фракции. Выходной поток из мельницы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i="1">
                            <a:latin typeface="Cambria Math"/>
                          </a:rPr>
                          <m:t>Ф</m:t>
                        </m:r>
                      </m:e>
                      <m:sub>
                        <m:r>
                          <a:rPr lang="ru-RU" i="1">
                            <a:latin typeface="Cambria Math"/>
                          </a:rPr>
                          <m:t>вых</m:t>
                        </m:r>
                      </m:sub>
                    </m:sSub>
                  </m:oMath>
                </a14:m>
                <a:r>
                  <a:rPr lang="ru-RU" dirty="0"/>
                  <a:t> пропорционален массе материала в мельнице </a:t>
                </a:r>
                <a:r>
                  <a:rPr lang="ru-RU" i="1" dirty="0"/>
                  <a:t>М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20CD78C1-90EC-4938-93D0-479701D3ED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501676"/>
              </a:xfrm>
              <a:blipFill>
                <a:blip r:embed="rId3"/>
                <a:stretch>
                  <a:fillRect l="-1546" t="-3893" r="-1623" b="-26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190F3DB0-929D-413C-8761-2262EB18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8496" y="456502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C7C80A9B-859D-42B1-8404-72E9D4CEDE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715364"/>
              </p:ext>
            </p:extLst>
          </p:nvPr>
        </p:nvGraphicFramePr>
        <p:xfrm>
          <a:off x="3412901" y="3962897"/>
          <a:ext cx="2498501" cy="60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r:id="rId4" imgW="749300" imgH="228600" progId="Equation.3">
                  <p:embed/>
                </p:oleObj>
              </mc:Choice>
              <mc:Fallback>
                <p:oleObj r:id="rId4" imgW="7493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2901" y="3962897"/>
                        <a:ext cx="2498501" cy="602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54D8484-D400-46A2-8548-83EE79625B25}"/>
              </a:ext>
            </a:extLst>
          </p:cNvPr>
          <p:cNvSpPr/>
          <p:nvPr/>
        </p:nvSpPr>
        <p:spPr>
          <a:xfrm>
            <a:off x="328411" y="4802743"/>
            <a:ext cx="7555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где 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 константа пропорциональности.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81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9B81B0-EAB0-4795-B21F-57FAC0DB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1" y="1150737"/>
            <a:ext cx="8512935" cy="1325563"/>
          </a:xfrm>
        </p:spPr>
        <p:txBody>
          <a:bodyPr>
            <a:normAutofit/>
          </a:bodyPr>
          <a:lstStyle/>
          <a:p>
            <a:r>
              <a:rPr lang="ru-RU" sz="2400" dirty="0"/>
              <a:t>В мельнице происходит измельчение крупной фракции со скоростью </a:t>
            </a:r>
            <a:r>
              <a:rPr lang="en-US" sz="2400" i="1" dirty="0"/>
              <a:t>W</a:t>
            </a:r>
            <a:r>
              <a:rPr lang="ru-RU" sz="2400" dirty="0"/>
              <a:t>, пропорциональной массе  крупной фракции, описываемой следующей зависимостью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FB9D630-2D9F-433C-8E9D-28F96698A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90" y="2362919"/>
            <a:ext cx="7227339" cy="40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0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BC8AE0-32EC-4AC6-9890-B2C796074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5"/>
            <a:ext cx="7886700" cy="1325563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Математическая модель </a:t>
            </a:r>
            <a:r>
              <a:rPr lang="kk-KZ" sz="2000" dirty="0">
                <a:solidFill>
                  <a:schemeClr val="bg1"/>
                </a:solidFill>
              </a:rPr>
              <a:t>процесса </a:t>
            </a:r>
            <a:r>
              <a:rPr lang="ru-RU" sz="2000" dirty="0">
                <a:solidFill>
                  <a:schemeClr val="bg1"/>
                </a:solidFill>
              </a:rPr>
              <a:t>в виде системы дифференциальных уравнений выводится на основе аналитических методов моделирования.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5F1A66-CD96-4FCC-BD97-8E2E487B9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388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составлении уравнений математической модели процесса используются следующие уравнения баланса:</a:t>
            </a:r>
          </a:p>
          <a:p>
            <a:pPr marL="0" indent="0">
              <a:buNone/>
            </a:pPr>
            <a:r>
              <a:rPr lang="ru-RU" dirty="0"/>
              <a:t>а) баланс общей массы в мельнице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б) баланс массы мелких фракций (готового продукта) в мельнице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182104D8-4147-4456-A85B-2EE79BFB1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CE545ADE-2DB4-4375-92D3-4DF6C1AA1B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030604"/>
              </p:ext>
            </p:extLst>
          </p:nvPr>
        </p:nvGraphicFramePr>
        <p:xfrm>
          <a:off x="2009103" y="3625602"/>
          <a:ext cx="1609859" cy="60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r:id="rId3" imgW="1029147" imgH="393871" progId="Equation.3">
                  <p:embed/>
                </p:oleObj>
              </mc:Choice>
              <mc:Fallback>
                <p:oleObj r:id="rId3" imgW="1029147" imgH="39387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103" y="3625602"/>
                        <a:ext cx="1609859" cy="6097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xmlns="" id="{7B7E1AED-77E7-4A18-AA38-979E567512F0}"/>
                  </a:ext>
                </a:extLst>
              </p:cNvPr>
              <p:cNvSpPr/>
              <p:nvPr/>
            </p:nvSpPr>
            <p:spPr>
              <a:xfrm>
                <a:off x="1563978" y="5187573"/>
                <a:ext cx="2500107" cy="629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e>
                          </m:d>
                        </m:num>
                        <m:den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−С⋅</m:t>
                      </m:r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Ф</m:t>
                          </m:r>
                        </m:e>
                        <m:sub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вых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7B7E1AED-77E7-4A18-AA38-979E567512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978" y="5187573"/>
                <a:ext cx="2500107" cy="629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61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AC55A7-66D8-4C1F-BF47-B019DE790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04" y="1253331"/>
            <a:ext cx="7886700" cy="129668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конечном итоге, </a:t>
            </a:r>
            <a:r>
              <a:rPr lang="kk-KZ" dirty="0"/>
              <a:t>окончательный вид </a:t>
            </a:r>
            <a:r>
              <a:rPr lang="ru-RU" dirty="0"/>
              <a:t>систем</a:t>
            </a:r>
            <a:r>
              <a:rPr lang="kk-KZ" dirty="0"/>
              <a:t>ы</a:t>
            </a:r>
            <a:r>
              <a:rPr lang="ru-RU" dirty="0"/>
              <a:t> д</a:t>
            </a:r>
            <a:r>
              <a:rPr lang="kk-KZ" dirty="0"/>
              <a:t>ифференциальных уравнений, описывающих рассматриваемый процесс, имеет вид: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3F2E4A34-16DE-430A-91A0-3D8F18E2D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104" y="2962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B9411F63-A83C-42AD-A1D4-FF38CF7944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827254"/>
              </p:ext>
            </p:extLst>
          </p:nvPr>
        </p:nvGraphicFramePr>
        <p:xfrm>
          <a:off x="1326523" y="2604752"/>
          <a:ext cx="7237901" cy="1435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r:id="rId3" imgW="3492500" imgH="762000" progId="Equation.3">
                  <p:embed/>
                </p:oleObj>
              </mc:Choice>
              <mc:Fallback>
                <p:oleObj r:id="rId3" imgW="3492500" imgH="7620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6523" y="2604752"/>
                        <a:ext cx="7237901" cy="14358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366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CDF3AB-521A-4D2E-B845-0B3571BE1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9251"/>
            <a:ext cx="7886700" cy="512089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Simulink</a:t>
            </a:r>
            <a:r>
              <a:rPr lang="ru-RU" dirty="0"/>
              <a:t> автоматизирует следующий наиболее трудоемкий этап моделирования: он составляет и решает сложные системы алгебраических и дифференциальных уравнений, описывающих заданную функциональную схему (модель), обеспечивая удобный и наглядный визуальный контроль за поведением созданного пользователем виртуального устройства.</a:t>
            </a:r>
          </a:p>
          <a:p>
            <a:pPr algn="just"/>
            <a:r>
              <a:rPr lang="ru-RU" dirty="0"/>
              <a:t>Для построения </a:t>
            </a:r>
            <a:r>
              <a:rPr lang="ru-RU" i="1" dirty="0"/>
              <a:t>S</a:t>
            </a:r>
            <a:r>
              <a:rPr lang="ru-RU" dirty="0"/>
              <a:t>-модели используются блоки из библиотеки </a:t>
            </a:r>
            <a:r>
              <a:rPr lang="ru-RU" dirty="0" err="1"/>
              <a:t>Simulink</a:t>
            </a:r>
            <a:r>
              <a:rPr lang="ru-RU" dirty="0"/>
              <a:t>. Библиотека блоков </a:t>
            </a:r>
            <a:r>
              <a:rPr lang="ru-RU" dirty="0" err="1"/>
              <a:t>Simulink</a:t>
            </a:r>
            <a:r>
              <a:rPr lang="ru-RU" dirty="0"/>
              <a:t> представляет собой набор визуальных объектов, используя которые можно собирать, как из кубиков, произвольную конструкцию. Для любого блока можно получать требуемое число копий и использовать каждую из них автономно. Более того, практически для всех блоков существует возможность индивидуальной настройки: пользователь может изменить как внутренние параметры блоков (например, количество входов), так и внешнее оформление (размер, цвет, имя и т. д.). На порядок соединения блоков друг с другом также не накладывается ни­каких ограничений. Конечно, при связывании блоков необходимо соблюдать определенные правила, которые обусловлены в основном логикой работы самой модели, а не специальными требованиями </a:t>
            </a:r>
            <a:r>
              <a:rPr lang="ru-RU" dirty="0" err="1"/>
              <a:t>Simulink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88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DB02CF-6BF6-42F4-8DE8-14F6BBD5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6CF548-F7F5-4B18-8562-F554F9CCA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Состав библиотеки может быть пополнен пользовательскими блоками.</a:t>
            </a:r>
          </a:p>
          <a:p>
            <a:r>
              <a:rPr lang="ru-RU" dirty="0"/>
              <a:t>Модель рассматриваемого процесса представляет собой систему дифференциальных уравнений для определения масс крупной </a:t>
            </a:r>
            <a:r>
              <a:rPr lang="en-US" i="1" dirty="0"/>
              <a:t>M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 и мелкой фракций </a:t>
            </a:r>
            <a:r>
              <a:rPr lang="en-US" i="1" dirty="0"/>
              <a:t>m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).</a:t>
            </a:r>
            <a:r>
              <a:rPr lang="ru-RU" dirty="0"/>
              <a:t> </a:t>
            </a:r>
          </a:p>
          <a:p>
            <a:r>
              <a:rPr lang="ru-RU" dirty="0"/>
              <a:t>Для преобразования уравнений модели (1.1) в блок-диаграмму используется следующая идея. Вначале формируются правые части уравнений, считая, что переменные </a:t>
            </a:r>
            <a:r>
              <a:rPr lang="en-US" i="1" dirty="0"/>
              <a:t>M</a:t>
            </a:r>
            <a:r>
              <a:rPr lang="en-US" dirty="0"/>
              <a:t>  </a:t>
            </a:r>
            <a:r>
              <a:rPr lang="ru-RU" dirty="0"/>
              <a:t>и </a:t>
            </a:r>
            <a:r>
              <a:rPr lang="en-US" i="1" dirty="0"/>
              <a:t>m</a:t>
            </a:r>
            <a:r>
              <a:rPr lang="ru-RU" dirty="0"/>
              <a:t> известны</a:t>
            </a:r>
            <a:r>
              <a:rPr lang="kk-KZ" dirty="0"/>
              <a:t>. </a:t>
            </a:r>
            <a:r>
              <a:rPr lang="ru-RU" dirty="0"/>
              <a:t>Для этого используются блоки </a:t>
            </a:r>
            <a:r>
              <a:rPr lang="en-US" i="1" dirty="0" err="1"/>
              <a:t>Fcn</a:t>
            </a:r>
            <a:r>
              <a:rPr lang="ru-RU" dirty="0"/>
              <a:t> (для каждого уравнения отдельный экземпляр блока)</a:t>
            </a:r>
            <a:r>
              <a:rPr lang="ru-RU" i="1" dirty="0"/>
              <a:t>, </a:t>
            </a:r>
            <a:r>
              <a:rPr lang="ru-RU" dirty="0"/>
              <a:t>в которых формируется по правилам языков программирования выражение для правых частей уравнений.  Блок </a:t>
            </a:r>
            <a:r>
              <a:rPr lang="en-US" i="1" dirty="0" err="1"/>
              <a:t>Fcn</a:t>
            </a:r>
            <a:r>
              <a:rPr lang="ru-RU" dirty="0"/>
              <a:t> имеет только один входной порт. Если надо подать на вход блока несколько сигналов, их надо объединить в один вектор блоком  </a:t>
            </a:r>
            <a:r>
              <a:rPr lang="en-US" i="1" dirty="0"/>
              <a:t>Mux</a:t>
            </a:r>
            <a:r>
              <a:rPr lang="ru-RU" i="1" dirty="0"/>
              <a:t>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021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59C6FE-5DB9-4A5C-B142-CFF213967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21E0CB-E787-43C6-AD44-E57B0D7F2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963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2BB9C0-C0B8-43E7-BD8B-99211D20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6E0716-1E5E-48DD-942D-945525C49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Входной сигнал (скаляр или вектор) блока  </a:t>
            </a:r>
            <a:r>
              <a:rPr lang="en-US" i="1" dirty="0" err="1"/>
              <a:t>Fcn</a:t>
            </a:r>
            <a:r>
              <a:rPr lang="ru-RU" dirty="0"/>
              <a:t> обозначается буквой </a:t>
            </a:r>
            <a:r>
              <a:rPr lang="en-US" i="1" dirty="0"/>
              <a:t>u</a:t>
            </a:r>
            <a:r>
              <a:rPr lang="ru-RU" i="1" dirty="0"/>
              <a:t>, </a:t>
            </a:r>
            <a:r>
              <a:rPr lang="ru-RU" dirty="0"/>
              <a:t>если этот сигнал является вектором, то его компоненты обозначаются </a:t>
            </a:r>
            <a:r>
              <a:rPr lang="en-US" i="1" dirty="0"/>
              <a:t>u</a:t>
            </a:r>
            <a:r>
              <a:rPr lang="ru-RU" i="1" dirty="0"/>
              <a:t>(1), </a:t>
            </a:r>
            <a:r>
              <a:rPr lang="en-US" i="1" dirty="0"/>
              <a:t>u</a:t>
            </a:r>
            <a:r>
              <a:rPr lang="ru-RU" i="1" dirty="0"/>
              <a:t>(2),..., </a:t>
            </a:r>
            <a:r>
              <a:rPr lang="ru-RU" dirty="0"/>
              <a:t>нумерация компонентов  вектора  в том порядке, в каком они поданы на блок </a:t>
            </a:r>
            <a:r>
              <a:rPr lang="en-US" i="1" dirty="0"/>
              <a:t>Mux</a:t>
            </a:r>
            <a:r>
              <a:rPr lang="ru-RU" dirty="0"/>
              <a:t>.  </a:t>
            </a:r>
            <a:r>
              <a:rPr lang="kk-KZ" dirty="0"/>
              <a:t>В</a:t>
            </a:r>
            <a:r>
              <a:rPr lang="ru-RU" dirty="0"/>
              <a:t> результате </a:t>
            </a:r>
            <a:r>
              <a:rPr lang="kk-KZ" dirty="0"/>
              <a:t>формирования правых частей уравнений модели, </a:t>
            </a:r>
            <a:r>
              <a:rPr lang="ru-RU" dirty="0"/>
              <a:t>получаются </a:t>
            </a:r>
            <a:r>
              <a:rPr lang="kk-KZ" dirty="0"/>
              <a:t>значения для выражений </a:t>
            </a:r>
            <a:r>
              <a:rPr lang="en-US" i="1" dirty="0" err="1"/>
              <a:t>dM</a:t>
            </a:r>
            <a:r>
              <a:rPr lang="ru-RU" i="1" dirty="0"/>
              <a:t>/</a:t>
            </a:r>
            <a:r>
              <a:rPr lang="en-US" i="1" dirty="0"/>
              <a:t>dt</a:t>
            </a:r>
            <a:r>
              <a:rPr lang="ru-RU" dirty="0"/>
              <a:t> и </a:t>
            </a:r>
            <a:r>
              <a:rPr lang="en-US" i="1" dirty="0"/>
              <a:t>dm</a:t>
            </a:r>
            <a:r>
              <a:rPr lang="ru-RU" i="1" dirty="0"/>
              <a:t>/</a:t>
            </a:r>
            <a:r>
              <a:rPr lang="en-US" i="1" dirty="0"/>
              <a:t>dt</a:t>
            </a:r>
            <a:r>
              <a:rPr lang="ru-RU" dirty="0"/>
              <a:t>.</a:t>
            </a:r>
          </a:p>
          <a:p>
            <a:r>
              <a:rPr lang="ru-RU" dirty="0"/>
              <a:t>Проинтегрировав </a:t>
            </a:r>
            <a:r>
              <a:rPr lang="kk-KZ" dirty="0"/>
              <a:t>эти </a:t>
            </a:r>
            <a:r>
              <a:rPr lang="ru-RU" dirty="0"/>
              <a:t>выражения с помощью специального блока </a:t>
            </a:r>
            <a:r>
              <a:rPr lang="en-US" i="1" dirty="0"/>
              <a:t>Integrator</a:t>
            </a:r>
            <a:r>
              <a:rPr lang="ru-RU" dirty="0"/>
              <a:t>, получаем искомые значения </a:t>
            </a:r>
            <a:r>
              <a:rPr lang="en-US" i="1" dirty="0"/>
              <a:t>M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 и </a:t>
            </a:r>
            <a:r>
              <a:rPr lang="en-US" i="1" dirty="0"/>
              <a:t>m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).</a:t>
            </a:r>
            <a:r>
              <a:rPr lang="ru-RU" dirty="0"/>
              <a:t> Полученные величины теперь можно использовать для формирования правых частей уравнений (обратной связью). Одновременно их можно вывести на с</a:t>
            </a:r>
            <a:r>
              <a:rPr lang="kk-KZ" dirty="0"/>
              <a:t>мотровое окно </a:t>
            </a:r>
            <a:r>
              <a:rPr lang="en-US" i="1" dirty="0"/>
              <a:t>Scope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9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3E8EBA-D216-41AF-9201-C405CF1E1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82" y="0"/>
            <a:ext cx="78867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Порядок выполнения моделирования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87BCD2-6CDF-4CC5-B806-77991924C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Запустите пакет </a:t>
            </a:r>
            <a:r>
              <a:rPr lang="en-US" dirty="0"/>
              <a:t>Simulink</a:t>
            </a:r>
            <a:r>
              <a:rPr lang="ru-RU" dirty="0"/>
              <a:t> из командного окна </a:t>
            </a:r>
            <a:r>
              <a:rPr lang="en-US" dirty="0" err="1"/>
              <a:t>MatLab</a:t>
            </a:r>
            <a:r>
              <a:rPr lang="ru-RU" dirty="0"/>
              <a:t> выбором команды </a:t>
            </a:r>
            <a:r>
              <a:rPr lang="en-US" i="1" dirty="0"/>
              <a:t>File</a:t>
            </a:r>
            <a:r>
              <a:rPr lang="ru-RU" i="1" dirty="0"/>
              <a:t>/</a:t>
            </a:r>
            <a:r>
              <a:rPr lang="en-US" i="1" dirty="0"/>
              <a:t>New</a:t>
            </a:r>
            <a:r>
              <a:rPr lang="ru-RU" i="1" dirty="0"/>
              <a:t>/</a:t>
            </a:r>
            <a:r>
              <a:rPr lang="en-US" i="1" dirty="0"/>
              <a:t>Model</a:t>
            </a:r>
            <a:r>
              <a:rPr lang="ru-RU" dirty="0"/>
              <a:t> или нажав соответствующую кнопку на панели инструментов. </a:t>
            </a:r>
          </a:p>
          <a:p>
            <a:r>
              <a:rPr lang="ru-RU" dirty="0"/>
              <a:t> В открывшемся окне создайте пустое окно </a:t>
            </a:r>
            <a:r>
              <a:rPr lang="en-US" i="1" dirty="0"/>
              <a:t>untitled</a:t>
            </a:r>
            <a:r>
              <a:rPr lang="ru-RU" dirty="0"/>
              <a:t> – заготовку для новой модели. Вид экрана приведен на рисунке 1.1. Начинайте собирать блок-диаграмму модели рассматриваемого процесса. </a:t>
            </a:r>
          </a:p>
          <a:p>
            <a:r>
              <a:rPr lang="ru-RU" i="1" dirty="0"/>
              <a:t>		Примечание</a:t>
            </a:r>
            <a:r>
              <a:rPr lang="ru-RU" dirty="0"/>
              <a:t> - блокам в блок-диаграммах всегда давайте осмысленные имена (имена переменных, фигурирующих в описании процесса и в уравнениях). Это поможет в дальнейшем легко ориентироваться в диаграмме. </a:t>
            </a:r>
          </a:p>
          <a:p>
            <a:r>
              <a:rPr lang="ru-RU" dirty="0"/>
              <a:t>Сформируйте входной поток</a:t>
            </a:r>
            <a:r>
              <a:rPr lang="ru-RU" i="1" dirty="0"/>
              <a:t> Φ</a:t>
            </a:r>
            <a:r>
              <a:rPr lang="ru-RU" i="1" baseline="-25000" dirty="0"/>
              <a:t>0</a:t>
            </a:r>
            <a:r>
              <a:rPr lang="ru-RU" dirty="0"/>
              <a:t>:</a:t>
            </a:r>
          </a:p>
          <a:p>
            <a:r>
              <a:rPr lang="ru-RU" dirty="0"/>
              <a:t>- разместите в окне диаграммы блоки </a:t>
            </a:r>
            <a:r>
              <a:rPr lang="en-US" i="1" dirty="0"/>
              <a:t>Mux</a:t>
            </a:r>
            <a:r>
              <a:rPr lang="en-US" dirty="0"/>
              <a:t> </a:t>
            </a:r>
            <a:r>
              <a:rPr lang="ru-RU" dirty="0"/>
              <a:t>(для объединения переменных в один вектор), </a:t>
            </a:r>
            <a:r>
              <a:rPr lang="en-US" i="1" dirty="0" err="1"/>
              <a:t>Fcn</a:t>
            </a:r>
            <a:r>
              <a:rPr lang="ru-RU" dirty="0"/>
              <a:t> (для формирования выражения входного потока),</a:t>
            </a:r>
            <a:r>
              <a:rPr lang="ru-RU" i="1" dirty="0"/>
              <a:t> </a:t>
            </a:r>
            <a:r>
              <a:rPr lang="en-US" i="1" dirty="0"/>
              <a:t>Constant</a:t>
            </a:r>
            <a:r>
              <a:rPr lang="ru-RU" dirty="0"/>
              <a:t> (для задания значений коэффициентов выражения). Так как входной поток задан как явная функция времени, необходим еще блок </a:t>
            </a:r>
            <a:r>
              <a:rPr lang="en-US" i="1" dirty="0"/>
              <a:t>Clock</a:t>
            </a:r>
            <a:r>
              <a:rPr lang="ru-RU" dirty="0"/>
              <a:t>;</a:t>
            </a:r>
          </a:p>
          <a:p>
            <a:r>
              <a:rPr lang="ru-RU" dirty="0"/>
              <a:t>- настройте количество входов блока  </a:t>
            </a:r>
            <a:r>
              <a:rPr lang="en-US" i="1" dirty="0"/>
              <a:t>Mux</a:t>
            </a:r>
            <a:r>
              <a:rPr lang="ru-RU" dirty="0"/>
              <a:t>, соедините его с блоком </a:t>
            </a:r>
            <a:r>
              <a:rPr lang="en-US" i="1" dirty="0" err="1"/>
              <a:t>Fcn</a:t>
            </a:r>
            <a:r>
              <a:rPr lang="ru-RU" dirty="0"/>
              <a:t>;</a:t>
            </a:r>
          </a:p>
          <a:p>
            <a:r>
              <a:rPr lang="ru-RU" dirty="0"/>
              <a:t>- откройте окно настройки блока </a:t>
            </a:r>
            <a:r>
              <a:rPr lang="en-US" i="1" dirty="0" err="1"/>
              <a:t>Fcn</a:t>
            </a:r>
            <a:r>
              <a:rPr lang="ru-RU" dirty="0"/>
              <a:t>, запишите выражение для входного потока, </a:t>
            </a:r>
            <a:r>
              <a:rPr lang="ru-RU" i="1" dirty="0"/>
              <a:t> </a:t>
            </a:r>
            <a:r>
              <a:rPr lang="ru-RU" dirty="0"/>
              <a:t>используя в качестве входного вектора выход блока </a:t>
            </a:r>
            <a:r>
              <a:rPr lang="en-US" i="1" dirty="0"/>
              <a:t>Mux</a:t>
            </a:r>
            <a:r>
              <a:rPr lang="ru-RU" dirty="0"/>
              <a:t>; </a:t>
            </a:r>
          </a:p>
          <a:p>
            <a:r>
              <a:rPr lang="ru-RU" dirty="0"/>
              <a:t>выход блока </a:t>
            </a:r>
            <a:r>
              <a:rPr lang="en-US" i="1" dirty="0" err="1"/>
              <a:t>Fcn</a:t>
            </a:r>
            <a:r>
              <a:rPr lang="ru-RU" dirty="0"/>
              <a:t> пока оставьте свободным.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546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BA3958-982B-4D7A-B98C-1BF054E9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26547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2291" name="Рисунок 3">
            <a:extLst>
              <a:ext uri="{FF2B5EF4-FFF2-40B4-BE49-F238E27FC236}">
                <a16:creationId xmlns:a16="http://schemas.microsoft.com/office/drawing/2014/main" xmlns="" id="{277E76C3-682C-4DCA-93F8-A465B69A9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2" y="1326479"/>
            <a:ext cx="5724659" cy="4364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C42307B-4C52-462C-80F1-841084814949}"/>
              </a:ext>
            </a:extLst>
          </p:cNvPr>
          <p:cNvSpPr/>
          <p:nvPr/>
        </p:nvSpPr>
        <p:spPr>
          <a:xfrm>
            <a:off x="1604962" y="5846543"/>
            <a:ext cx="5724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algn="ctr">
              <a:spcBef>
                <a:spcPts val="60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Рисунок 1.1 – Окно пакета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Simulink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создания новой модели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406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7A10BD-88A8-42E5-B722-268553F3A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2130"/>
            <a:ext cx="7886700" cy="491483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Соберите блок-диаграмму для первого уравнения  модели</a:t>
            </a:r>
            <a:r>
              <a:rPr lang="kk-KZ" dirty="0"/>
              <a:t> процесса</a:t>
            </a:r>
            <a:r>
              <a:rPr lang="ru-RU" dirty="0"/>
              <a:t>:</a:t>
            </a:r>
          </a:p>
          <a:p>
            <a:r>
              <a:rPr lang="ru-RU" dirty="0"/>
              <a:t>-  разместите в окне диаграммы блоки </a:t>
            </a:r>
            <a:r>
              <a:rPr lang="en-US" i="1" dirty="0"/>
              <a:t>Mux</a:t>
            </a:r>
            <a:r>
              <a:rPr lang="en-US" dirty="0"/>
              <a:t> </a:t>
            </a:r>
            <a:r>
              <a:rPr lang="ru-RU" dirty="0"/>
              <a:t>(для объединения всех входных переменных в один вектор), </a:t>
            </a:r>
            <a:r>
              <a:rPr lang="en-US" i="1" dirty="0" err="1"/>
              <a:t>Fcn</a:t>
            </a:r>
            <a:r>
              <a:rPr lang="ru-RU" dirty="0"/>
              <a:t> (для формирования выражения правой части уравнения), </a:t>
            </a:r>
            <a:r>
              <a:rPr lang="en-US" i="1" dirty="0"/>
              <a:t>Integrator</a:t>
            </a:r>
            <a:r>
              <a:rPr lang="ru-RU" dirty="0"/>
              <a:t> (для интегрирования правой части уравнения) и </a:t>
            </a:r>
            <a:r>
              <a:rPr lang="en-US" i="1" dirty="0"/>
              <a:t>Scope</a:t>
            </a:r>
            <a:r>
              <a:rPr lang="ru-RU" dirty="0"/>
              <a:t> (для просмотра результата интегрирования);</a:t>
            </a:r>
          </a:p>
          <a:p>
            <a:r>
              <a:rPr lang="ru-RU" dirty="0"/>
              <a:t>- соедините созданные блоки в порядке перечисления;</a:t>
            </a:r>
          </a:p>
          <a:p>
            <a:r>
              <a:rPr lang="ru-RU" dirty="0"/>
              <a:t>- настройте количество входов блока  </a:t>
            </a:r>
            <a:r>
              <a:rPr lang="en-US" i="1" dirty="0"/>
              <a:t>Mux</a:t>
            </a:r>
            <a:r>
              <a:rPr lang="en-US" dirty="0"/>
              <a:t> </a:t>
            </a:r>
            <a:r>
              <a:rPr lang="ru-RU" dirty="0"/>
              <a:t>(на один из входов блока </a:t>
            </a:r>
            <a:r>
              <a:rPr lang="en-US" i="1" dirty="0"/>
              <a:t>Mux</a:t>
            </a:r>
            <a:r>
              <a:rPr lang="en-US" dirty="0"/>
              <a:t> </a:t>
            </a:r>
            <a:r>
              <a:rPr lang="ru-RU" dirty="0"/>
              <a:t>необходимо подать сигнал с блока </a:t>
            </a:r>
            <a:r>
              <a:rPr lang="en-US" i="1" dirty="0" err="1"/>
              <a:t>Fcn</a:t>
            </a:r>
            <a:r>
              <a:rPr lang="ru-RU" dirty="0"/>
              <a:t> предыдущего пункта);</a:t>
            </a:r>
          </a:p>
          <a:p>
            <a:r>
              <a:rPr lang="ru-RU" dirty="0"/>
              <a:t>- настройте блок </a:t>
            </a:r>
            <a:r>
              <a:rPr lang="en-US" i="1" dirty="0" err="1"/>
              <a:t>Fcn</a:t>
            </a:r>
            <a:r>
              <a:rPr lang="ru-RU" dirty="0"/>
              <a:t>, </a:t>
            </a:r>
            <a:r>
              <a:rPr lang="ru-RU" i="1" dirty="0"/>
              <a:t> </a:t>
            </a:r>
            <a:r>
              <a:rPr lang="ru-RU" dirty="0"/>
              <a:t>используя в качестве входных переменных функцию входного потока </a:t>
            </a:r>
            <a:r>
              <a:rPr lang="ru-RU" i="1" dirty="0"/>
              <a:t>Φ</a:t>
            </a:r>
            <a:r>
              <a:rPr lang="ru-RU" i="1" baseline="-25000" dirty="0"/>
              <a:t>0</a:t>
            </a:r>
            <a:r>
              <a:rPr lang="ru-RU" dirty="0"/>
              <a:t>, а также значения </a:t>
            </a:r>
            <a:r>
              <a:rPr lang="en-US" i="1" dirty="0"/>
              <a:t>M</a:t>
            </a:r>
            <a:r>
              <a:rPr lang="ru-RU" i="1" dirty="0"/>
              <a:t>(</a:t>
            </a:r>
            <a:r>
              <a:rPr lang="en-US" i="1" dirty="0"/>
              <a:t>t</a:t>
            </a:r>
            <a:r>
              <a:rPr lang="ru-RU" i="1" dirty="0"/>
              <a:t>)</a:t>
            </a:r>
            <a:r>
              <a:rPr lang="ru-RU" dirty="0"/>
              <a:t>, получившиеся в результате моделирования; </a:t>
            </a:r>
          </a:p>
          <a:p>
            <a:r>
              <a:rPr lang="ru-RU" dirty="0"/>
              <a:t>- выход блока </a:t>
            </a:r>
            <a:r>
              <a:rPr lang="en-US" i="1" dirty="0" err="1"/>
              <a:t>Fcn</a:t>
            </a:r>
            <a:r>
              <a:rPr lang="ru-RU" dirty="0"/>
              <a:t> подайте на вход блока </a:t>
            </a:r>
            <a:r>
              <a:rPr lang="en-US" i="1" dirty="0"/>
              <a:t>Integrator</a:t>
            </a:r>
            <a:r>
              <a:rPr lang="ru-RU" dirty="0"/>
              <a:t>;</a:t>
            </a:r>
          </a:p>
          <a:p>
            <a:r>
              <a:rPr lang="ru-RU" dirty="0"/>
              <a:t>- выход блока </a:t>
            </a:r>
            <a:r>
              <a:rPr lang="en-US" i="1" dirty="0"/>
              <a:t>Integrator</a:t>
            </a:r>
            <a:r>
              <a:rPr lang="en-US" dirty="0"/>
              <a:t> </a:t>
            </a:r>
            <a:r>
              <a:rPr lang="ru-RU" dirty="0"/>
              <a:t>выведите в с</a:t>
            </a:r>
            <a:r>
              <a:rPr lang="kk-KZ" dirty="0"/>
              <a:t>мотровое окно </a:t>
            </a:r>
            <a:r>
              <a:rPr lang="en-US" i="1" dirty="0"/>
              <a:t>Scope</a:t>
            </a:r>
            <a:r>
              <a:rPr lang="ru-RU" dirty="0"/>
              <a:t>, а также обратной связью на вход блока </a:t>
            </a:r>
            <a:r>
              <a:rPr lang="en-US" i="1" dirty="0"/>
              <a:t>Mux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898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23F239-D3D0-4C85-B51E-BC90354E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90295676-AA06-4DC2-8778-A590012B8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158" t="36713" r="22402" b="5054"/>
          <a:stretch/>
        </p:blipFill>
        <p:spPr>
          <a:xfrm>
            <a:off x="891610" y="1342959"/>
            <a:ext cx="7360780" cy="455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53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5762</TotalTime>
  <Words>761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Microsoft Equation 3.0</vt:lpstr>
      <vt:lpstr> </vt:lpstr>
      <vt:lpstr>Цель работы:</vt:lpstr>
      <vt:lpstr>Описание процесса</vt:lpstr>
      <vt:lpstr>В мельнице происходит измельчение крупной фракции со скоростью W, пропорциональной массе  крупной фракции, описываемой следующей зависимостью</vt:lpstr>
      <vt:lpstr>Математическая модель процесса в виде системы дифференциальных уравнений выводится на основе аналитических методов моделирования.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выполнения моделирования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307</cp:revision>
  <dcterms:created xsi:type="dcterms:W3CDTF">2017-10-09T05:58:02Z</dcterms:created>
  <dcterms:modified xsi:type="dcterms:W3CDTF">2020-04-15T09:27:28Z</dcterms:modified>
</cp:coreProperties>
</file>