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76" r:id="rId4"/>
    <p:sldId id="283" r:id="rId5"/>
    <p:sldId id="282" r:id="rId6"/>
    <p:sldId id="281" r:id="rId7"/>
    <p:sldId id="280" r:id="rId8"/>
    <p:sldId id="279" r:id="rId9"/>
    <p:sldId id="275" r:id="rId10"/>
    <p:sldId id="272" r:id="rId11"/>
    <p:sldId id="284" r:id="rId12"/>
    <p:sldId id="285" r:id="rId13"/>
    <p:sldId id="287" r:id="rId14"/>
    <p:sldId id="286" r:id="rId15"/>
    <p:sldId id="290" r:id="rId16"/>
    <p:sldId id="274" r:id="rId17"/>
    <p:sldId id="277" r:id="rId18"/>
    <p:sldId id="278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86" d="100"/>
          <a:sy n="86" d="100"/>
        </p:scale>
        <p:origin x="-672" y="-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9C778A-3B52-400E-B8B8-FCF0BB0568DE}" type="datetimeFigureOut">
              <a:rPr lang="en-US" smtClean="0"/>
              <a:t>1/22/2023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0CA834-C85D-4321-A26E-942F650E8C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952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6EC7E3-7CCD-42DE-BBD8-CF3883B27863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8455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314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804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8279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765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163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7325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876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308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1165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8252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61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1555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itcobe.web.cern.ch/itcobe/welcome.html" TargetMode="External"/><Relationship Id="rId2" Type="http://schemas.openxmlformats.org/officeDocument/2006/relationships/hyperlink" Target="http://www.scada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hyperlink" Target="http://www.dspguide.com/" TargetMode="External"/><Relationship Id="rId4" Type="http://schemas.openxmlformats.org/officeDocument/2006/relationships/hyperlink" Target="http://web.ni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Заголовок 5"/>
          <p:cNvSpPr txBox="1">
            <a:spLocks noGrp="1"/>
          </p:cNvSpPr>
          <p:nvPr>
            <p:ph type="ctrTitle"/>
          </p:nvPr>
        </p:nvSpPr>
        <p:spPr>
          <a:xfrm>
            <a:off x="883509" y="3519771"/>
            <a:ext cx="7766221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Лекция 2 </a:t>
            </a:r>
            <a:r>
              <a:rPr lang="ru-RU" sz="2800" b="1" dirty="0"/>
              <a:t>Представление о современной АСУТП.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460" y="785554"/>
            <a:ext cx="4178893" cy="94781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03383" y="3999902"/>
            <a:ext cx="704201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cs typeface="Times New Roman" panose="02020603050405020304" pitchFamily="18" charset="0"/>
              </a:rPr>
              <a:t>Преподаватель: </a:t>
            </a:r>
            <a:r>
              <a:rPr lang="ru-RU" b="1" dirty="0" err="1" smtClean="0">
                <a:solidFill>
                  <a:schemeClr val="bg1"/>
                </a:solidFill>
              </a:rPr>
              <a:t>Искакова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Айгуль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Малдыбековна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>
                <a:solidFill>
                  <a:schemeClr val="bg1"/>
                </a:solidFill>
              </a:rPr>
              <a:t>Кафедры </a:t>
            </a:r>
            <a:r>
              <a:rPr lang="ru-RU" b="1" dirty="0" smtClean="0">
                <a:solidFill>
                  <a:schemeClr val="bg1"/>
                </a:solidFill>
              </a:rPr>
              <a:t>«Автоматизация и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управление»</a:t>
            </a:r>
            <a:r>
              <a:rPr lang="en-US" b="1" dirty="0"/>
              <a:t/>
            </a:r>
            <a:br>
              <a:rPr lang="en-US" b="1" dirty="0"/>
            </a:br>
            <a:r>
              <a:rPr lang="ru-RU" b="1" dirty="0"/>
              <a:t/>
            </a:r>
            <a:br>
              <a:rPr lang="ru-RU" b="1" dirty="0"/>
            </a:br>
            <a:r>
              <a:rPr lang="en-US" b="1" dirty="0" smtClean="0"/>
              <a:t>iskakova1979@mail.ru</a:t>
            </a:r>
            <a:r>
              <a:rPr lang="en-US" b="1" dirty="0"/>
              <a:t/>
            </a:r>
            <a:br>
              <a:rPr lang="en-US" b="1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7840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3910" y="320130"/>
            <a:ext cx="7886700" cy="551058"/>
          </a:xfrm>
        </p:spPr>
        <p:txBody>
          <a:bodyPr>
            <a:noAutofit/>
          </a:bodyPr>
          <a:lstStyle/>
          <a:p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Содержание</a:t>
            </a:r>
            <a:endParaRPr lang="ru-RU" sz="3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303910" y="1527274"/>
            <a:ext cx="830743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000" b="1" dirty="0" smtClean="0"/>
              <a:t>Представление </a:t>
            </a:r>
            <a:r>
              <a:rPr lang="ru-RU" sz="2000" b="1" dirty="0"/>
              <a:t>о современной </a:t>
            </a:r>
            <a:r>
              <a:rPr lang="ru-RU" sz="2000" b="1" dirty="0" smtClean="0"/>
              <a:t>АСУТП.</a:t>
            </a:r>
            <a:endParaRPr lang="ru-RU" sz="2000" b="1" dirty="0" smtClean="0">
              <a:solidFill>
                <a:schemeClr val="accent5">
                  <a:lumMod val="75000"/>
                </a:schemeClr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ru-RU" sz="2000" b="1" dirty="0"/>
              <a:t>Основные подходы к созданию прикладного программного обеспечения АСУТП</a:t>
            </a:r>
            <a:r>
              <a:rPr lang="ru-RU" sz="2000" b="1" dirty="0" smtClean="0"/>
              <a:t>.</a:t>
            </a:r>
            <a:endParaRPr lang="en-US" sz="2000" b="1" dirty="0" smtClean="0"/>
          </a:p>
          <a:p>
            <a:endParaRPr lang="ru-RU" sz="1600" b="1" dirty="0">
              <a:solidFill>
                <a:schemeClr val="accent5">
                  <a:lumMod val="75000"/>
                </a:schemeClr>
              </a:solidFill>
              <a:latin typeface="+mj-lt"/>
            </a:endParaRPr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4207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1522" y="625409"/>
            <a:ext cx="8350786" cy="54553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Tx/>
              <a:buAutoNum type="arabicPeriod"/>
            </a:pPr>
            <a:r>
              <a:rPr lang="ru-RU" sz="2000" b="1" dirty="0">
                <a:solidFill>
                  <a:prstClr val="black"/>
                </a:solidFill>
              </a:rPr>
              <a:t>Представление о современной АСУТП.</a:t>
            </a:r>
            <a:endParaRPr lang="ru-RU" sz="2000" b="1" dirty="0">
              <a:solidFill>
                <a:srgbClr val="4472C4">
                  <a:lumMod val="75000"/>
                </a:srgbClr>
              </a:solidFill>
              <a:latin typeface="Calibri Ligh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  <a:cs typeface="Calibri"/>
              </a:rPr>
              <a:t>Современные </a:t>
            </a:r>
            <a:r>
              <a:rPr lang="ru-RU" dirty="0">
                <a:latin typeface="Times New Roman"/>
                <a:ea typeface="Times New Roman"/>
                <a:cs typeface="Calibri"/>
              </a:rPr>
              <a:t>автоматизированные систему управления технологическими процессами (АСУТП), представляют собой аппаратно-программные комплексы, включающие в себя динамические тренажерные модели, станцию инструктора, станции обучаемых операторов, инженерную станцию и несколько дополнительных станций (системы противоаварийной защиты (ПАЗ), системы пожарной и газовой сигнализации (ПГС), станция полевого оператора). Задачи АСУТП состоят в углублении знаний о технологических процессах (ТП), их функциях взаимосвязях, понимание общих принципов работы установок и СУ, от которых зависят такие процессы как:</a:t>
            </a:r>
            <a:endParaRPr lang="ru-RU" sz="1400" dirty="0">
              <a:ea typeface="Times New Roman"/>
              <a:cs typeface="Calibri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Calibri"/>
              </a:rPr>
              <a:t>- разработка и анализ СУ;</a:t>
            </a:r>
            <a:endParaRPr lang="ru-RU" sz="1400" dirty="0">
              <a:ea typeface="Times New Roman"/>
              <a:cs typeface="Calibri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Calibri"/>
              </a:rPr>
              <a:t>- сбор информации от объекта управления (ОУ);</a:t>
            </a:r>
            <a:endParaRPr lang="ru-RU" sz="1400" dirty="0">
              <a:ea typeface="Times New Roman"/>
              <a:cs typeface="Calibri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Calibri"/>
              </a:rPr>
              <a:t>- проверка изменений в СУ перед их реализацией на реальной установке;</a:t>
            </a:r>
            <a:endParaRPr lang="ru-RU" sz="1400" dirty="0">
              <a:ea typeface="Times New Roman"/>
              <a:cs typeface="Calibri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Calibri"/>
              </a:rPr>
              <a:t>- оценка альтернативных процедур управления;</a:t>
            </a:r>
            <a:endParaRPr lang="ru-RU" sz="1400" dirty="0">
              <a:ea typeface="Times New Roman"/>
              <a:cs typeface="Calibri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Calibri"/>
              </a:rPr>
              <a:t>- исследование по методу «что произойдет если?»</a:t>
            </a:r>
            <a:endParaRPr lang="ru-RU" sz="1400" dirty="0">
              <a:ea typeface="Times New Roman"/>
              <a:cs typeface="Calibri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Calibri"/>
              </a:rPr>
              <a:t>- передача, преобразование и обработка информации;</a:t>
            </a:r>
            <a:endParaRPr lang="ru-RU" sz="1400" dirty="0">
              <a:ea typeface="Times New Roman"/>
              <a:cs typeface="Calibri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- формирование управляющих команд и т.д.;</a:t>
            </a:r>
            <a:endParaRPr lang="ru-RU" sz="1600" dirty="0">
              <a:effectLst/>
              <a:latin typeface="Times New Roman"/>
              <a:ea typeface="Times New Roman"/>
            </a:endParaRPr>
          </a:p>
        </p:txBody>
      </p:sp>
      <p:grpSp>
        <p:nvGrpSpPr>
          <p:cNvPr id="6" name="Группа 3"/>
          <p:cNvGrpSpPr>
            <a:grpSpLocks/>
          </p:cNvGrpSpPr>
          <p:nvPr/>
        </p:nvGrpSpPr>
        <p:grpSpPr bwMode="auto">
          <a:xfrm>
            <a:off x="373160" y="6103938"/>
            <a:ext cx="2393950" cy="546100"/>
            <a:chOff x="2915498" y="830630"/>
            <a:chExt cx="6823988" cy="1285875"/>
          </a:xfrm>
        </p:grpSpPr>
        <p:pic>
          <p:nvPicPr>
            <p:cNvPr id="7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9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190784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277957"/>
            <a:ext cx="7886700" cy="4899006"/>
          </a:xfrm>
        </p:spPr>
        <p:txBody>
          <a:bodyPr>
            <a:normAutofit fontScale="62500" lnSpcReduction="20000"/>
          </a:bodyPr>
          <a:lstStyle/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Calibri"/>
              </a:rPr>
              <a:t>Как известно любое производство не может полностью обойтись без участия человека. В автоматизированной системе управления человек выполняет следующие основные функции:</a:t>
            </a:r>
            <a:endParaRPr lang="ru-RU" sz="2000" dirty="0">
              <a:ea typeface="Times New Roman"/>
              <a:cs typeface="Calibri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Calibri"/>
              </a:rPr>
              <a:t>- анализ текущего состояния производственного процесса;</a:t>
            </a:r>
            <a:endParaRPr lang="ru-RU" sz="2000" dirty="0">
              <a:ea typeface="Times New Roman"/>
              <a:cs typeface="Calibri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Calibri"/>
              </a:rPr>
              <a:t>- регулировка параметров производственного процесса;</a:t>
            </a:r>
            <a:endParaRPr lang="ru-RU" sz="2000" dirty="0">
              <a:ea typeface="Times New Roman"/>
              <a:cs typeface="Calibri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Calibri"/>
              </a:rPr>
              <a:t>- обработка нештатных, аварийных ситуаций.</a:t>
            </a:r>
            <a:endParaRPr lang="ru-RU" sz="2000" dirty="0">
              <a:ea typeface="Times New Roman"/>
              <a:cs typeface="Calibri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Calibri"/>
              </a:rPr>
              <a:t>Таким образом, возникают предпосылки для создания систем, позволяющих человеку легко наблюдать за поведением системы управления, а также влиять на её работу. Человеко-оператор должен быть обеспечен автоматизированным рабочим местом (АРМ), за которым он сможет выполнять все перечисленные функции.</a:t>
            </a:r>
            <a:endParaRPr lang="ru-RU" sz="2000" dirty="0">
              <a:ea typeface="Times New Roman"/>
              <a:cs typeface="Calibri"/>
            </a:endParaRPr>
          </a:p>
          <a:p>
            <a:r>
              <a:rPr lang="ru-RU" dirty="0">
                <a:latin typeface="Times New Roman"/>
                <a:ea typeface="Times New Roman"/>
              </a:rPr>
              <a:t>В настоящее время для решения задачи разработки (АРМ) и реализации его функций применяются интегрированные системы проектирования и управления производственным процессом (ИСПУ). ИСПУ – это программно-аппаратный комплекс, предназначенный для проектирования АСУТП и реализующий в разработанной АСУТП функций управления верхнего уровня. </a:t>
            </a:r>
            <a:endParaRPr lang="ru-RU" dirty="0"/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373160" y="6074947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45733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6616" y="188858"/>
            <a:ext cx="7886700" cy="604358"/>
          </a:xfrm>
        </p:spPr>
        <p:txBody>
          <a:bodyPr>
            <a:normAutofit/>
          </a:bodyPr>
          <a:lstStyle/>
          <a:p>
            <a:r>
              <a:rPr lang="ru-RU" sz="1200" dirty="0">
                <a:latin typeface="Times New Roman" pitchFamily="18" charset="0"/>
                <a:ea typeface="Times New Roman"/>
                <a:cs typeface="Times New Roman" pitchFamily="18" charset="0"/>
              </a:rPr>
              <a:t>Структура современного автоматизированного предприятия и место ИСПУ в ней показано на рисунке 1.</a:t>
            </a:r>
            <a:br>
              <a:rPr lang="ru-RU" sz="1200" dirty="0">
                <a:latin typeface="Times New Roman" pitchFamily="18" charset="0"/>
                <a:ea typeface="Times New Roman"/>
                <a:cs typeface="Times New Roman" pitchFamily="18" charset="0"/>
              </a:rPr>
            </a:b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5599" y="6180461"/>
            <a:ext cx="7886700" cy="451693"/>
          </a:xfrm>
        </p:spPr>
        <p:txBody>
          <a:bodyPr>
            <a:normAutofit fontScale="77500" lnSpcReduction="20000"/>
          </a:bodyPr>
          <a:lstStyle/>
          <a:p>
            <a:pPr marL="457200"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latin typeface="Times New Roman"/>
                <a:ea typeface="Times New Roman"/>
                <a:cs typeface="Calibri"/>
              </a:rPr>
              <a:t>Рисунок </a:t>
            </a:r>
            <a:r>
              <a:rPr lang="ru-RU" b="1" dirty="0">
                <a:latin typeface="Times New Roman"/>
                <a:ea typeface="Times New Roman"/>
                <a:cs typeface="Calibri"/>
              </a:rPr>
              <a:t>1. </a:t>
            </a:r>
            <a:r>
              <a:rPr lang="ru-RU" dirty="0">
                <a:latin typeface="Times New Roman"/>
                <a:ea typeface="Times New Roman"/>
                <a:cs typeface="Calibri"/>
              </a:rPr>
              <a:t>Структура автоматизированного предприятия.</a:t>
            </a:r>
            <a:endParaRPr lang="ru-RU" sz="2000" dirty="0">
              <a:ea typeface="Times New Roman"/>
              <a:cs typeface="Calibri"/>
            </a:endParaRP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776" y="1370013"/>
            <a:ext cx="7744857" cy="456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Группа 3"/>
          <p:cNvGrpSpPr>
            <a:grpSpLocks/>
          </p:cNvGrpSpPr>
          <p:nvPr/>
        </p:nvGrpSpPr>
        <p:grpSpPr bwMode="auto">
          <a:xfrm>
            <a:off x="148689" y="823913"/>
            <a:ext cx="2393950" cy="546100"/>
            <a:chOff x="2915498" y="830630"/>
            <a:chExt cx="6823988" cy="1285875"/>
          </a:xfrm>
        </p:grpSpPr>
        <p:pic>
          <p:nvPicPr>
            <p:cNvPr id="6" name="Рисунок 4" descr="logo_eng_rgb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8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44344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716096"/>
            <a:ext cx="7886700" cy="5460867"/>
          </a:xfrm>
        </p:spPr>
        <p:txBody>
          <a:bodyPr>
            <a:normAutofit fontScale="70000" lnSpcReduction="20000"/>
          </a:bodyPr>
          <a:lstStyle/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Calibri"/>
              </a:rPr>
              <a:t>Для успешного функционирования предприятия важно иметь точную и достоверную информацию на каждом уровне управления производством и оперативно использовать данную информацию для решения производственных задач. Поэтому создание системы промышленной автоматизаций ТП в современных условиях не может происходить обособлено, в отрыве от комплексной автоматизации всего предприятия. Система промышленной автоматизации должна быть составной частью интегрированной корпоративной информационной системы (КИС).</a:t>
            </a:r>
            <a:endParaRPr lang="ru-RU" sz="2000" dirty="0">
              <a:ea typeface="Times New Roman"/>
              <a:cs typeface="Calibri"/>
            </a:endParaRPr>
          </a:p>
          <a:p>
            <a:r>
              <a:rPr lang="ru-RU" dirty="0">
                <a:latin typeface="Times New Roman"/>
                <a:ea typeface="Times New Roman"/>
              </a:rPr>
              <a:t>Как показано на рисунке 1, все уровни автоматизированного предприятия взаимодействуют между собой при помощи различных аппаратных интерфейсов и соответствующих протоколов обмена данными. При этом на всех уровнях могут быть использованы как универсальные, так и специализированные протоколы. Место ИСПУ в системе автоматизированного предприятия – верхний уровень АСУТП, </a:t>
            </a:r>
            <a:r>
              <a:rPr lang="ru-RU" kern="800" dirty="0">
                <a:solidFill>
                  <a:srgbClr val="000000"/>
                </a:solidFill>
                <a:latin typeface="Times New Roman"/>
                <a:ea typeface="Times New Roman"/>
              </a:rPr>
              <a:t>осуществляющий контроль над производством продукции и оптимизация по технико-экономическим и экономическим показателям. </a:t>
            </a:r>
            <a:endParaRPr lang="ru-RU" dirty="0"/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5678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355075"/>
            <a:ext cx="7886700" cy="4821888"/>
          </a:xfrm>
        </p:spPr>
        <p:txBody>
          <a:bodyPr>
            <a:normAutofit fontScale="92500" lnSpcReduction="20000"/>
          </a:bodyPr>
          <a:lstStyle/>
          <a:p>
            <a:pPr algn="just">
              <a:spcAft>
                <a:spcPts val="0"/>
              </a:spcAft>
            </a:pPr>
            <a:r>
              <a:rPr lang="ru-RU" kern="800" dirty="0">
                <a:solidFill>
                  <a:srgbClr val="000000"/>
                </a:solidFill>
                <a:latin typeface="Times New Roman"/>
                <a:ea typeface="Times New Roman"/>
              </a:rPr>
              <a:t>Этот процесс, включает в себя сбор поступающих с производственных участков данных, их накопление, обработку и выдачу руководящих директив нижним ступеням. Задачи управления данного уровня: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kern="800" dirty="0">
                <a:solidFill>
                  <a:srgbClr val="000000"/>
                </a:solidFill>
                <a:latin typeface="Times New Roman"/>
                <a:ea typeface="Times New Roman"/>
              </a:rPr>
              <a:t>- оптимизация экономических показателей производства;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kern="800" dirty="0">
                <a:solidFill>
                  <a:srgbClr val="000000"/>
                </a:solidFill>
                <a:latin typeface="Times New Roman"/>
                <a:ea typeface="Times New Roman"/>
              </a:rPr>
              <a:t>- управление по экономическим и технико-экономическим показателям;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kern="800" dirty="0">
                <a:solidFill>
                  <a:srgbClr val="000000"/>
                </a:solidFill>
                <a:latin typeface="Times New Roman"/>
                <a:ea typeface="Times New Roman"/>
              </a:rPr>
              <a:t>- сведение материальных балансов;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kern="800" dirty="0">
                <a:solidFill>
                  <a:srgbClr val="000000"/>
                </a:solidFill>
                <a:latin typeface="Times New Roman"/>
                <a:ea typeface="Times New Roman"/>
              </a:rPr>
              <a:t>- архивирование информации;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kern="800" dirty="0">
                <a:solidFill>
                  <a:srgbClr val="000000"/>
                </a:solidFill>
                <a:latin typeface="Times New Roman"/>
                <a:ea typeface="Times New Roman"/>
              </a:rPr>
              <a:t>- составление производственных планов и т.д.</a:t>
            </a:r>
            <a:endParaRPr lang="ru-RU" sz="24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На рисунке </a:t>
            </a:r>
            <a:r>
              <a:rPr lang="kk-KZ" dirty="0">
                <a:latin typeface="Times New Roman"/>
                <a:ea typeface="Times New Roman"/>
              </a:rPr>
              <a:t>1</a:t>
            </a:r>
            <a:r>
              <a:rPr lang="ru-RU" dirty="0">
                <a:latin typeface="Times New Roman"/>
                <a:ea typeface="Times New Roman"/>
              </a:rPr>
              <a:t> приведена примерная структура современной АСУТП.</a:t>
            </a:r>
            <a:endParaRPr lang="ru-RU" sz="2400" dirty="0">
              <a:latin typeface="Times New Roman"/>
              <a:ea typeface="Times New Roman"/>
            </a:endParaRPr>
          </a:p>
          <a:p>
            <a:endParaRPr lang="ru-RU" dirty="0"/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35591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649995"/>
            <a:ext cx="7886700" cy="5673687"/>
          </a:xfrm>
        </p:spPr>
        <p:txBody>
          <a:bodyPr>
            <a:normAutofit fontScale="62500" lnSpcReduction="20000"/>
          </a:bodyPr>
          <a:lstStyle/>
          <a:p>
            <a:pPr algn="just">
              <a:spcAft>
                <a:spcPts val="0"/>
              </a:spcAft>
            </a:pPr>
            <a:r>
              <a:rPr lang="ru-RU" b="1" dirty="0">
                <a:latin typeface="Times New Roman"/>
                <a:ea typeface="Times New Roman"/>
              </a:rPr>
              <a:t>Основные подходы к созданию прикладного программного обеспечения АСУТП.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АСУТП – человеко-машинный комплекс, предназначенный для решения задач управления этими процессами с обязательным участием человека-оператора. Применяют АСУТП для решения таких задач управления технологическими процессами, для которых по тем или иным причинам, по крайней мере, часть вопросов, связанных с принятием решений по управлению, нельзя формализовать, в силу чего выполнение указанных функций возлагается на человека. Этим и отличаются автоматизированные системы от автоматических систем, нормальное функционирование которых осуществляется без участия человека. В АСУТП выполнение всех формализованных операций по сбору, первичной обработке, хранению информации и решению части задач осуществляется с помощью специализированного комплекса технических средств, построенного, как правило, на основе цифровых вычислительных машин. На основе информации о протекании технологического процесса, предварительно подготовленной в форме, наиболее доступной для восприятия её человеком - элементом АСУТП, последний и осуществляет принятие того или иного окончательного решения по управлению процессом. Роль человека заключается в выборе различных критериев оценки качества протекания управляемого процесса, а достижение оптимальных значений этих критериев становится целью систем управления низших уровней, являющихся автоматическими системами управления.</a:t>
            </a:r>
            <a:endParaRPr lang="ru-RU" sz="2400" dirty="0">
              <a:latin typeface="Times New Roman"/>
              <a:ea typeface="Times New Roman"/>
            </a:endParaRPr>
          </a:p>
          <a:p>
            <a:endParaRPr lang="ru-RU" dirty="0"/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7689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29658" y="1203047"/>
            <a:ext cx="367963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Под обеспечением АСУТП понимается совокупность средств, необходимых для успешного функционирования системы. Как показано на рисунке </a:t>
            </a:r>
            <a:r>
              <a:rPr lang="kk-KZ" dirty="0"/>
              <a:t>2</a:t>
            </a:r>
            <a:r>
              <a:rPr lang="ru-RU" dirty="0"/>
              <a:t>, обеспечение АСУТП подразделяется на:</a:t>
            </a:r>
          </a:p>
          <a:p>
            <a:pPr lvl="0"/>
            <a:r>
              <a:rPr lang="en-US" dirty="0" smtClean="0"/>
              <a:t>- </a:t>
            </a:r>
            <a:r>
              <a:rPr lang="ru-RU" dirty="0" smtClean="0"/>
              <a:t>техническое</a:t>
            </a:r>
            <a:r>
              <a:rPr lang="ru-RU" dirty="0"/>
              <a:t>;</a:t>
            </a:r>
          </a:p>
          <a:p>
            <a:pPr lvl="0"/>
            <a:r>
              <a:rPr lang="en-US" dirty="0" smtClean="0"/>
              <a:t>- </a:t>
            </a:r>
            <a:r>
              <a:rPr lang="ru-RU" dirty="0" smtClean="0"/>
              <a:t>математическое</a:t>
            </a:r>
            <a:r>
              <a:rPr lang="ru-RU" dirty="0"/>
              <a:t>;</a:t>
            </a:r>
          </a:p>
          <a:p>
            <a:pPr lvl="0"/>
            <a:r>
              <a:rPr lang="en-US" dirty="0" smtClean="0"/>
              <a:t>- </a:t>
            </a:r>
            <a:r>
              <a:rPr lang="ru-RU" dirty="0" smtClean="0"/>
              <a:t>программное</a:t>
            </a:r>
            <a:r>
              <a:rPr lang="ru-RU" dirty="0"/>
              <a:t>;</a:t>
            </a:r>
          </a:p>
          <a:p>
            <a:pPr lvl="0"/>
            <a:r>
              <a:rPr lang="en-US" dirty="0" smtClean="0"/>
              <a:t>- </a:t>
            </a:r>
            <a:r>
              <a:rPr lang="ru-RU" dirty="0" smtClean="0"/>
              <a:t>информационное</a:t>
            </a:r>
            <a:r>
              <a:rPr lang="ru-RU" dirty="0"/>
              <a:t>;</a:t>
            </a:r>
          </a:p>
          <a:p>
            <a:pPr lvl="0"/>
            <a:r>
              <a:rPr lang="en-US" dirty="0" smtClean="0"/>
              <a:t>- </a:t>
            </a:r>
            <a:r>
              <a:rPr lang="ru-RU" dirty="0" smtClean="0"/>
              <a:t>лингвистическое</a:t>
            </a:r>
            <a:r>
              <a:rPr lang="ru-RU" dirty="0"/>
              <a:t>;</a:t>
            </a:r>
          </a:p>
          <a:p>
            <a:pPr lvl="0"/>
            <a:r>
              <a:rPr lang="en-US" dirty="0" smtClean="0"/>
              <a:t>- </a:t>
            </a:r>
            <a:r>
              <a:rPr lang="ru-RU" dirty="0" smtClean="0"/>
              <a:t>организационное</a:t>
            </a:r>
            <a:r>
              <a:rPr lang="ru-RU" dirty="0"/>
              <a:t>;</a:t>
            </a:r>
          </a:p>
          <a:p>
            <a:pPr lvl="0"/>
            <a:r>
              <a:rPr lang="en-US" dirty="0" smtClean="0"/>
              <a:t>- </a:t>
            </a:r>
            <a:r>
              <a:rPr lang="ru-RU" dirty="0" smtClean="0"/>
              <a:t>методическое</a:t>
            </a:r>
            <a:r>
              <a:rPr lang="ru-RU" dirty="0"/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3022" y="1330307"/>
            <a:ext cx="4859931" cy="3616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717280" y="5293472"/>
            <a:ext cx="32914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Рис</a:t>
            </a:r>
            <a:r>
              <a:rPr lang="kk-KZ" b="1" dirty="0"/>
              <a:t>унок</a:t>
            </a:r>
            <a:r>
              <a:rPr lang="ru-RU" b="1" dirty="0"/>
              <a:t>.</a:t>
            </a:r>
            <a:r>
              <a:rPr lang="kk-KZ" b="1" dirty="0"/>
              <a:t>2</a:t>
            </a:r>
            <a:r>
              <a:rPr lang="ru-RU" b="1" dirty="0"/>
              <a:t>.</a:t>
            </a:r>
            <a:r>
              <a:rPr lang="ru-RU" dirty="0"/>
              <a:t> Обеспечение АСУТП</a:t>
            </a:r>
          </a:p>
        </p:txBody>
      </p:sp>
      <p:grpSp>
        <p:nvGrpSpPr>
          <p:cNvPr id="9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10" name="Рисунок 4" descr="logo_eng_rgb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12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80960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28809" y="191038"/>
            <a:ext cx="7987229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/>
              <a:t>Техническое обеспечение </a:t>
            </a:r>
            <a:r>
              <a:rPr lang="ru-RU" sz="1600" dirty="0"/>
              <a:t>совокупность взаимодействующих и объединенных в одно целое устройств получения, ввода, подготовки, обработки, хранения, регистрации, вывода, отображения, использования, и передачи информации, а также средств реализации управляющих воздействий. Отметим, что состав технических средств АСУТП определяет и другие средства системы.</a:t>
            </a:r>
          </a:p>
          <a:p>
            <a:r>
              <a:rPr lang="ru-RU" sz="1600" dirty="0"/>
              <a:t>К техническим средствам АСУТП относятся:</a:t>
            </a:r>
          </a:p>
          <a:p>
            <a:pPr lvl="0"/>
            <a:r>
              <a:rPr lang="en-US" sz="1600" dirty="0" smtClean="0"/>
              <a:t>- </a:t>
            </a:r>
            <a:r>
              <a:rPr lang="ru-RU" sz="1600" dirty="0" smtClean="0"/>
              <a:t>мини </a:t>
            </a:r>
            <a:r>
              <a:rPr lang="ru-RU" sz="1600" dirty="0"/>
              <a:t>и микро ЭВМ;</a:t>
            </a:r>
          </a:p>
          <a:p>
            <a:pPr lvl="0"/>
            <a:r>
              <a:rPr lang="en-US" sz="1600" dirty="0" smtClean="0"/>
              <a:t>- </a:t>
            </a:r>
            <a:r>
              <a:rPr lang="ru-RU" sz="1600" dirty="0" smtClean="0"/>
              <a:t>накопители </a:t>
            </a:r>
            <a:r>
              <a:rPr lang="ru-RU" sz="1600" dirty="0"/>
              <a:t>информации;</a:t>
            </a:r>
          </a:p>
          <a:p>
            <a:pPr lvl="0"/>
            <a:r>
              <a:rPr lang="en-US" sz="1600" dirty="0" smtClean="0"/>
              <a:t>- </a:t>
            </a:r>
            <a:r>
              <a:rPr lang="ru-RU" sz="1600" dirty="0" smtClean="0"/>
              <a:t>устройства </a:t>
            </a:r>
            <a:r>
              <a:rPr lang="ru-RU" sz="1600" dirty="0"/>
              <a:t>ввода - вывода;</a:t>
            </a:r>
          </a:p>
          <a:p>
            <a:pPr lvl="0"/>
            <a:r>
              <a:rPr lang="en-US" sz="1600" dirty="0" smtClean="0"/>
              <a:t>- </a:t>
            </a:r>
            <a:r>
              <a:rPr lang="ru-RU" sz="1600" dirty="0" smtClean="0"/>
              <a:t>устройства </a:t>
            </a:r>
            <a:r>
              <a:rPr lang="ru-RU" sz="1600" dirty="0"/>
              <a:t>документирования;</a:t>
            </a:r>
          </a:p>
          <a:p>
            <a:pPr lvl="0"/>
            <a:r>
              <a:rPr lang="en-US" sz="1600" dirty="0" smtClean="0"/>
              <a:t>- </a:t>
            </a:r>
            <a:r>
              <a:rPr lang="ru-RU" sz="1600" dirty="0" smtClean="0"/>
              <a:t>устройства </a:t>
            </a:r>
            <a:r>
              <a:rPr lang="ru-RU" sz="1600" dirty="0"/>
              <a:t>оперативного взаимодействия с оператором;</a:t>
            </a:r>
          </a:p>
          <a:p>
            <a:pPr lvl="0"/>
            <a:r>
              <a:rPr lang="en-US" sz="1600" dirty="0" smtClean="0"/>
              <a:t>- </a:t>
            </a:r>
            <a:r>
              <a:rPr lang="ru-RU" sz="1600" dirty="0" smtClean="0"/>
              <a:t>интерфейсы</a:t>
            </a:r>
            <a:r>
              <a:rPr lang="ru-RU" sz="1600" dirty="0"/>
              <a:t>;</a:t>
            </a:r>
          </a:p>
          <a:p>
            <a:pPr lvl="0"/>
            <a:r>
              <a:rPr lang="en-US" sz="1600" dirty="0" smtClean="0"/>
              <a:t>- </a:t>
            </a:r>
            <a:r>
              <a:rPr lang="ru-RU" sz="1600" dirty="0" smtClean="0"/>
              <a:t>АЦП </a:t>
            </a:r>
            <a:r>
              <a:rPr lang="ru-RU" sz="1600" dirty="0"/>
              <a:t>и ЦАП;</a:t>
            </a:r>
          </a:p>
          <a:p>
            <a:pPr lvl="0"/>
            <a:r>
              <a:rPr lang="en-US" sz="1600" dirty="0" smtClean="0"/>
              <a:t>- </a:t>
            </a:r>
            <a:r>
              <a:rPr lang="ru-RU" sz="1600" dirty="0" smtClean="0"/>
              <a:t>первичные </a:t>
            </a:r>
            <a:r>
              <a:rPr lang="ru-RU" sz="1600" dirty="0"/>
              <a:t>датчики;</a:t>
            </a:r>
          </a:p>
          <a:p>
            <a:pPr lvl="0"/>
            <a:r>
              <a:rPr lang="en-US" sz="1600" dirty="0" smtClean="0"/>
              <a:t>- </a:t>
            </a:r>
            <a:r>
              <a:rPr lang="ru-RU" sz="1600" dirty="0" smtClean="0"/>
              <a:t>исполнительные </a:t>
            </a:r>
            <a:r>
              <a:rPr lang="ru-RU" sz="1600" dirty="0"/>
              <a:t>механизмы;</a:t>
            </a:r>
          </a:p>
          <a:p>
            <a:pPr lvl="0"/>
            <a:r>
              <a:rPr lang="en-US" sz="1600" dirty="0" smtClean="0"/>
              <a:t>- </a:t>
            </a:r>
            <a:r>
              <a:rPr lang="ru-RU" sz="1600" dirty="0" smtClean="0"/>
              <a:t>контактно </a:t>
            </a:r>
            <a:r>
              <a:rPr lang="ru-RU" sz="1600" dirty="0"/>
              <a:t>- коммутационные устройства.</a:t>
            </a:r>
          </a:p>
          <a:p>
            <a:r>
              <a:rPr lang="ru-RU" sz="1600" dirty="0"/>
              <a:t>Технические средства АСУТП обычно выполнены в виде модулей с одинаковым интерфейсом ввода-вывода, что позволяет оперативно перестраивать АСУТП. Все модули можно разбить на следующие группы:</a:t>
            </a:r>
          </a:p>
          <a:p>
            <a:r>
              <a:rPr lang="ru-RU" sz="1600" dirty="0"/>
              <a:t>- управляющие;</a:t>
            </a:r>
          </a:p>
          <a:p>
            <a:r>
              <a:rPr lang="ru-RU" sz="1600" dirty="0"/>
              <a:t>- интерфейсные;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обрабатывающие.</a:t>
            </a:r>
            <a:endParaRPr lang="en-US" sz="1600" dirty="0" smtClean="0"/>
          </a:p>
          <a:p>
            <a:r>
              <a:rPr lang="ru-RU" sz="1600" dirty="0"/>
              <a:t>Основным требованием к техническому обеспечению АСУТП является то, что комплекс технических средств АСУТП должен быть достаточным для реализации всех функций, установленных в ТУ на АСУТП.</a:t>
            </a:r>
          </a:p>
          <a:p>
            <a:pPr marL="285750" indent="-285750">
              <a:buFontTx/>
              <a:buChar char="-"/>
            </a:pPr>
            <a:endParaRPr lang="ru-RU" sz="1600" dirty="0"/>
          </a:p>
        </p:txBody>
      </p:sp>
      <p:grpSp>
        <p:nvGrpSpPr>
          <p:cNvPr id="7" name="Группа 3"/>
          <p:cNvGrpSpPr>
            <a:grpSpLocks/>
          </p:cNvGrpSpPr>
          <p:nvPr/>
        </p:nvGrpSpPr>
        <p:grpSpPr bwMode="auto">
          <a:xfrm>
            <a:off x="6608707" y="1436846"/>
            <a:ext cx="2393950" cy="546100"/>
            <a:chOff x="2915498" y="830630"/>
            <a:chExt cx="6823988" cy="1285875"/>
          </a:xfrm>
        </p:grpSpPr>
        <p:pic>
          <p:nvPicPr>
            <p:cNvPr id="8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10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8200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>
              <a:spcAft>
                <a:spcPts val="0"/>
              </a:spcAft>
            </a:pPr>
            <a:r>
              <a:rPr lang="ru-RU" i="1" dirty="0">
                <a:solidFill>
                  <a:srgbClr val="000000"/>
                </a:solidFill>
                <a:latin typeface="Times New Roman"/>
                <a:ea typeface="Times New Roman"/>
              </a:rPr>
              <a:t>Математическое обеспечение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включает в себя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- методы моделирования;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- математические модели подсистем объекта управления;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- алгоритмы управления;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- алгоритмы решения отдельных задач управления. Основная  задача математического обеспечения АСУТП формализация всех процессов, протекающих в АСУТП. Математическое обеспечение используют разработчики при создании АСУТП. В процессе функционирования АСУТП математическое обеспечение реализуется в программном обеспечении.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i="1" dirty="0">
                <a:solidFill>
                  <a:srgbClr val="000000"/>
                </a:solidFill>
                <a:latin typeface="Times New Roman"/>
                <a:ea typeface="Times New Roman"/>
              </a:rPr>
              <a:t>Программное обеспечение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программы, необходимые для реализации всех функций АСУТП. По составу и структуре программное обеспечение должно быть достаточным для выполнения всех функций, операций и действий АСУТП. Программное обеспечение подразделяется на: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- общее;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- специальное.</a:t>
            </a:r>
            <a:endParaRPr lang="ru-RU" sz="2400" dirty="0">
              <a:latin typeface="Times New Roman"/>
              <a:ea typeface="Times New Roman"/>
            </a:endParaRPr>
          </a:p>
          <a:p>
            <a:endParaRPr lang="ru-RU" dirty="0"/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157179" y="126217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1595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algn="just">
              <a:spcAft>
                <a:spcPts val="0"/>
              </a:spcAft>
            </a:pPr>
            <a:r>
              <a:rPr lang="ru-RU" i="1" dirty="0">
                <a:solidFill>
                  <a:srgbClr val="000000"/>
                </a:solidFill>
                <a:latin typeface="Times New Roman"/>
                <a:ea typeface="Times New Roman"/>
              </a:rPr>
              <a:t>Общее программное обеспечение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АСУТП представляет собой совокупность программ, предназначенных для организации эффективного вычислительного процесса и рациональной загрузки центрального процессора и других устройств ЭВМ. В основном оно облегчает разработку специального программного обеспечения АСУТП. Общее программное обеспечение включает в себя: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-программы ОС;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-обслуживающие и стандартные программы.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i="1" dirty="0">
                <a:solidFill>
                  <a:srgbClr val="000000"/>
                </a:solidFill>
                <a:latin typeface="Times New Roman"/>
                <a:ea typeface="Times New Roman"/>
              </a:rPr>
              <a:t>Специальное программное обеспечение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АСУТП представляет собой совокупность программ, разрабатываемых при создании АСУТП для реализации ее функций. Эта совокупность программ называется </a:t>
            </a:r>
            <a:r>
              <a:rPr lang="ru-RU" i="1" dirty="0">
                <a:solidFill>
                  <a:srgbClr val="000000"/>
                </a:solidFill>
                <a:latin typeface="Times New Roman"/>
                <a:ea typeface="Times New Roman"/>
              </a:rPr>
              <a:t>пакетом прикладных программ.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В базовый пакет прикладных программ АСУТП входят: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- программы, реализующие алгоритмы управления;</a:t>
            </a:r>
            <a:endParaRPr lang="ru-RU" sz="24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Arial"/>
              <a:buChar char="*"/>
              <a:tabLst>
                <a:tab pos="643255" algn="l"/>
              </a:tabLs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программы взаимодействия с технологическим оборудованием;</a:t>
            </a:r>
            <a:endParaRPr lang="ru-RU" sz="24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Arial"/>
              <a:buChar char="*"/>
              <a:tabLst>
                <a:tab pos="643255" algn="l"/>
              </a:tabLs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программы, реализующие интерфейс пользователя;</a:t>
            </a:r>
            <a:endParaRPr lang="ru-RU" sz="24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Arial"/>
              <a:buChar char="*"/>
              <a:tabLst>
                <a:tab pos="643255" algn="l"/>
              </a:tabLs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программы, обеспечивающие хранение  и обработку технологических данных.</a:t>
            </a:r>
            <a:endParaRPr lang="ru-RU" sz="2400" dirty="0">
              <a:latin typeface="Times New Roman"/>
              <a:ea typeface="Times New Roman"/>
            </a:endParaRPr>
          </a:p>
          <a:p>
            <a:endParaRPr lang="ru-RU" dirty="0"/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25131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200839"/>
            <a:ext cx="7886700" cy="4976124"/>
          </a:xfrm>
        </p:spPr>
        <p:txBody>
          <a:bodyPr>
            <a:normAutofit fontScale="55000" lnSpcReduction="20000"/>
          </a:bodyPr>
          <a:lstStyle/>
          <a:p>
            <a:pPr algn="just">
              <a:spcAft>
                <a:spcPts val="0"/>
              </a:spcAft>
            </a:pPr>
            <a:r>
              <a:rPr lang="ru-RU" i="1" dirty="0">
                <a:solidFill>
                  <a:srgbClr val="000000"/>
                </a:solidFill>
                <a:latin typeface="Times New Roman"/>
                <a:ea typeface="Times New Roman"/>
              </a:rPr>
              <a:t>Информационное обеспечение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включает в себя способы и конкретные формы информационного отображения состояния объекта управления:</a:t>
            </a:r>
            <a:endParaRPr lang="ru-RU" sz="24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Arial"/>
              <a:buChar char="*"/>
              <a:tabLst>
                <a:tab pos="643255" algn="l"/>
              </a:tabLs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данные в ЭВМ;</a:t>
            </a:r>
            <a:endParaRPr lang="ru-RU" sz="24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Arial"/>
              <a:buChar char="*"/>
              <a:tabLst>
                <a:tab pos="643255" algn="l"/>
              </a:tabLs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графики и отчеты;</a:t>
            </a:r>
            <a:endParaRPr lang="ru-RU" sz="24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Arial"/>
              <a:buChar char="*"/>
              <a:tabLst>
                <a:tab pos="643255" algn="l"/>
              </a:tabLs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сигналы на пульте оператора.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Разработка программного обеспечения ведется с учетом характеристик информации, хранимой и обрабатываемой в системе, а также с точки зрения оперирования данными. Информационное обеспечение входит в состав программного обеспечения, и в то же время является предпосылкой и результатом его работы. Всю информацию, которой оперирует АСУТП, можно разделить на три группы:</a:t>
            </a:r>
            <a:endParaRPr lang="ru-RU" sz="24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Arial"/>
              <a:buChar char="*"/>
              <a:tabLst>
                <a:tab pos="643255" algn="l"/>
              </a:tabLs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входная;</a:t>
            </a:r>
            <a:endParaRPr lang="ru-RU" sz="24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Arial"/>
              <a:buChar char="*"/>
              <a:tabLst>
                <a:tab pos="643255" algn="l"/>
              </a:tabLs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выходная;</a:t>
            </a:r>
            <a:endParaRPr lang="ru-RU" sz="24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Arial"/>
              <a:buChar char="*"/>
              <a:tabLst>
                <a:tab pos="643255" algn="l"/>
              </a:tabLs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оперативная.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i="1" dirty="0">
                <a:solidFill>
                  <a:srgbClr val="000000"/>
                </a:solidFill>
                <a:latin typeface="Times New Roman"/>
                <a:ea typeface="Times New Roman"/>
              </a:rPr>
              <a:t>Входная информация -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информация, поступающая в АСУТП в виде документов, сигналов с датчиков и с устройств ввода, с внешних запоминающих устройств.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i="1" dirty="0">
                <a:solidFill>
                  <a:srgbClr val="000000"/>
                </a:solidFill>
                <a:latin typeface="Times New Roman"/>
                <a:ea typeface="Times New Roman"/>
              </a:rPr>
              <a:t>Выходная информация -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информация, выдаваемая АСУТП на объект управления, персоналу и другим системам в виде документов, изображений, данных и сигналов.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i="1" dirty="0">
                <a:solidFill>
                  <a:srgbClr val="000000"/>
                </a:solidFill>
                <a:latin typeface="Times New Roman"/>
                <a:ea typeface="Times New Roman"/>
              </a:rPr>
              <a:t>Оперативная информация -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это сообщения и полученные АСУТП данные, отражающие состояние системы и объекта управления на данный момент времени.</a:t>
            </a:r>
            <a:endParaRPr lang="ru-RU" sz="2400" dirty="0">
              <a:latin typeface="Times New Roman"/>
              <a:ea typeface="Times New Roman"/>
            </a:endParaRPr>
          </a:p>
          <a:p>
            <a:endParaRPr lang="ru-RU" dirty="0"/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146715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Вся информация в упорядоченном виде хранится в информационной базе АСУТП.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i="1" dirty="0">
                <a:solidFill>
                  <a:srgbClr val="000000"/>
                </a:solidFill>
                <a:latin typeface="Times New Roman"/>
                <a:ea typeface="Times New Roman"/>
              </a:rPr>
              <a:t>Лингвистическое обеспечение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включает в себя:</a:t>
            </a:r>
            <a:endParaRPr lang="ru-RU" sz="24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Arial"/>
              <a:buChar char="*"/>
              <a:tabLst>
                <a:tab pos="643255" algn="l"/>
              </a:tabLs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языки описания и манипулирования данными;</a:t>
            </a:r>
            <a:endParaRPr lang="ru-RU" sz="24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Arial"/>
              <a:buChar char="*"/>
              <a:tabLst>
                <a:tab pos="643255" algn="l"/>
              </a:tabLs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языки описания алгоритмов управления;</a:t>
            </a:r>
            <a:endParaRPr lang="ru-RU" sz="24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Arial"/>
              <a:buChar char="*"/>
              <a:tabLst>
                <a:tab pos="643255" algn="l"/>
              </a:tabLs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языки программирования.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Лингвистическое обеспечение включает в себя языки описания данных и процессов происходящих в АСУТП. Для описания данных и процессов используются как языки высокого уровня проблемно-ориентированные, так и специально разработанные языки, описывающие алгоритмы управления. В частности, к таким специально разработанным языкам относятся технологические языки программирования контроллеров. Также в современных системах используются так называемые скрипты - фактически это расширенные наборы команд оператора. В скриптах могут быть использованы циклы, условные переходы, подпрограммы и т.д. Скрипты часто используют для автоматизации подготовки отчетов.</a:t>
            </a:r>
            <a:endParaRPr lang="ru-RU" sz="2400" dirty="0">
              <a:latin typeface="Times New Roman"/>
              <a:ea typeface="Times New Roman"/>
            </a:endParaRPr>
          </a:p>
          <a:p>
            <a:endParaRPr lang="ru-RU" dirty="0"/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0163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6438" y="1266938"/>
            <a:ext cx="8538073" cy="4946575"/>
          </a:xfrm>
        </p:spPr>
        <p:txBody>
          <a:bodyPr>
            <a:normAutofit fontScale="55000" lnSpcReduction="20000"/>
          </a:bodyPr>
          <a:lstStyle/>
          <a:p>
            <a:pPr algn="just">
              <a:spcAft>
                <a:spcPts val="0"/>
              </a:spcAft>
            </a:pPr>
            <a:r>
              <a:rPr lang="ru-RU" i="1" dirty="0">
                <a:solidFill>
                  <a:srgbClr val="000000"/>
                </a:solidFill>
                <a:latin typeface="Times New Roman"/>
                <a:ea typeface="Times New Roman"/>
              </a:rPr>
              <a:t>Организационное обеспечение -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совокупность правил и предписаний, устанавливающих структуру АСУТП, функции и взаимодействие персонала, обслуживающего АСУТП.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i="1" dirty="0">
                <a:solidFill>
                  <a:srgbClr val="000000"/>
                </a:solidFill>
                <a:latin typeface="Times New Roman"/>
                <a:ea typeface="Times New Roman"/>
              </a:rPr>
              <a:t>Методическое обеспечение -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документы, в которых содержатся:</a:t>
            </a:r>
            <a:endParaRPr lang="ru-RU" sz="24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Arial"/>
              <a:buChar char="*"/>
              <a:tabLst>
                <a:tab pos="64643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состав АСУТП;</a:t>
            </a:r>
            <a:endParaRPr lang="ru-RU" sz="24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Arial"/>
              <a:buChar char="*"/>
              <a:tabLst>
                <a:tab pos="64643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правила эксплуатации компонентов АСУТП;</a:t>
            </a:r>
            <a:endParaRPr lang="ru-RU" sz="24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Arial"/>
              <a:buChar char="*"/>
              <a:tabLst>
                <a:tab pos="64643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последовательности операций, реализующих типовые процедуры управления;</a:t>
            </a:r>
            <a:endParaRPr lang="ru-RU" sz="24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Arial"/>
              <a:buChar char="*"/>
              <a:tabLst>
                <a:tab pos="64643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инструкции по работе и обслуживания оборудования.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  <a:tabLst>
                <a:tab pos="205105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Часто методическое и организационное обеспечение объединяют под одним названием </a:t>
            </a:r>
            <a:r>
              <a:rPr lang="ru-RU" i="1" dirty="0">
                <a:solidFill>
                  <a:srgbClr val="000000"/>
                </a:solidFill>
                <a:latin typeface="Times New Roman"/>
                <a:ea typeface="Times New Roman"/>
              </a:rPr>
              <a:t>организационное обеспечение.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В состав организационного обеспечения в этом случае входят:</a:t>
            </a:r>
            <a:endParaRPr lang="ru-RU" sz="24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Arial"/>
              <a:buChar char="*"/>
              <a:tabLst>
                <a:tab pos="64643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технологические  инструкции и регламенты, определяющие ведение технологического процесса;</a:t>
            </a:r>
            <a:endParaRPr lang="ru-RU" sz="24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Arial"/>
              <a:buChar char="*"/>
              <a:tabLst>
                <a:tab pos="64643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инструкции по эксплуатации;</a:t>
            </a:r>
            <a:endParaRPr lang="ru-RU" sz="24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Arial"/>
              <a:buChar char="*"/>
              <a:tabLst>
                <a:tab pos="64643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описание функциональной, организационной и технологической структур и другие документы аналогичного содержания.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Организационная структура системы определяет состав оперативного персонала и взаимоотношения между его работниками. К оперативному персоналу относятся диспетчеры и эксплуатационный персонал.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Роль организационного обеспечения очень важна, т.к. оно регламентирует всю деятельность человека в системе, от простейших текущих операций до самых сложных и ответственных, например, по выявлению и ликвидации 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предаварийных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ситуаций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  <a:endParaRPr lang="ru-RU" sz="2400" dirty="0">
              <a:latin typeface="Times New Roman"/>
              <a:ea typeface="Times New Roman"/>
            </a:endParaRPr>
          </a:p>
          <a:p>
            <a:endParaRPr lang="ru-RU" dirty="0"/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736579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Прямоугольник 44"/>
          <p:cNvSpPr/>
          <p:nvPr/>
        </p:nvSpPr>
        <p:spPr>
          <a:xfrm>
            <a:off x="303910" y="1262098"/>
            <a:ext cx="830743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Контрольные вопросы:</a:t>
            </a:r>
            <a:endParaRPr lang="ru-RU" sz="2000" dirty="0"/>
          </a:p>
          <a:p>
            <a:r>
              <a:rPr lang="ru-RU" sz="2000" dirty="0"/>
              <a:t>1. Этапы развития АСУТП?</a:t>
            </a:r>
          </a:p>
          <a:p>
            <a:r>
              <a:rPr lang="ru-RU" sz="2000" dirty="0"/>
              <a:t>2. Компоненты систем контроля и управления и их назначение?</a:t>
            </a:r>
          </a:p>
          <a:p>
            <a:endParaRPr lang="ru-RU" sz="2000" b="1" dirty="0">
              <a:solidFill>
                <a:schemeClr val="accent5">
                  <a:lumMod val="75000"/>
                </a:schemeClr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7" name="Рисунок 4" descr="logo_eng_rgb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9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170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8641" y="538908"/>
            <a:ext cx="835078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Основная литература</a:t>
            </a:r>
            <a:endParaRPr lang="ru-RU" i="1" dirty="0"/>
          </a:p>
          <a:p>
            <a:r>
              <a:rPr lang="ru-RU" b="1" dirty="0"/>
              <a:t> </a:t>
            </a:r>
            <a:endParaRPr lang="ru-RU" dirty="0"/>
          </a:p>
          <a:p>
            <a:pPr lvl="0"/>
            <a:r>
              <a:rPr lang="en-US" dirty="0" smtClean="0"/>
              <a:t>1. </a:t>
            </a:r>
            <a:r>
              <a:rPr lang="ru-RU" dirty="0" smtClean="0"/>
              <a:t>Андреев </a:t>
            </a:r>
            <a:r>
              <a:rPr lang="ru-RU" dirty="0"/>
              <a:t>Е. Б., </a:t>
            </a:r>
            <a:r>
              <a:rPr lang="ru-RU" dirty="0" err="1"/>
              <a:t>Куцевич</a:t>
            </a:r>
            <a:r>
              <a:rPr lang="ru-RU" dirty="0"/>
              <a:t> Н. А. Синенко О. В. SCADA-системы: взгляд изнутри/ Е. Б. </a:t>
            </a:r>
            <a:r>
              <a:rPr lang="ru-RU" dirty="0" smtClean="0"/>
              <a:t>Андреев</a:t>
            </a:r>
            <a:r>
              <a:rPr lang="ru-RU" dirty="0"/>
              <a:t>, </a:t>
            </a:r>
            <a:r>
              <a:rPr lang="ru-RU" dirty="0" err="1"/>
              <a:t>Н.А.Куцевич</a:t>
            </a:r>
            <a:r>
              <a:rPr lang="ru-RU" dirty="0"/>
              <a:t>, </a:t>
            </a:r>
            <a:r>
              <a:rPr lang="ru-RU" dirty="0" err="1"/>
              <a:t>О.В.Синенко</a:t>
            </a:r>
            <a:r>
              <a:rPr lang="ru-RU" dirty="0"/>
              <a:t>.—М.: издательство </a:t>
            </a:r>
            <a:r>
              <a:rPr lang="ru-RU" dirty="0" err="1"/>
              <a:t>РТСофт</a:t>
            </a:r>
            <a:r>
              <a:rPr lang="ru-RU" dirty="0"/>
              <a:t>, 2004.</a:t>
            </a:r>
          </a:p>
          <a:p>
            <a:pPr lvl="0"/>
            <a:r>
              <a:rPr lang="en-US" dirty="0"/>
              <a:t>2</a:t>
            </a:r>
            <a:r>
              <a:rPr lang="en-US" dirty="0" smtClean="0"/>
              <a:t>. </a:t>
            </a:r>
            <a:r>
              <a:rPr lang="ru-RU" dirty="0" err="1" smtClean="0"/>
              <a:t>Букреев</a:t>
            </a:r>
            <a:r>
              <a:rPr lang="ru-RU" dirty="0" smtClean="0"/>
              <a:t> </a:t>
            </a:r>
            <a:r>
              <a:rPr lang="ru-RU" dirty="0"/>
              <a:t>В. Г., </a:t>
            </a:r>
            <a:r>
              <a:rPr lang="ru-RU" dirty="0" err="1"/>
              <a:t>Цхе</a:t>
            </a:r>
            <a:r>
              <a:rPr lang="ru-RU" dirty="0"/>
              <a:t> А. В. Основы инструментальной системы разработки АСУ/ В. Г. </a:t>
            </a:r>
            <a:r>
              <a:rPr lang="en-US" dirty="0" smtClean="0"/>
              <a:t> </a:t>
            </a:r>
            <a:r>
              <a:rPr lang="ru-RU" dirty="0" err="1" smtClean="0"/>
              <a:t>Букреев</a:t>
            </a:r>
            <a:r>
              <a:rPr lang="ru-RU" dirty="0"/>
              <a:t>, А. В. </a:t>
            </a:r>
            <a:r>
              <a:rPr lang="ru-RU" dirty="0" err="1"/>
              <a:t>Цхе</a:t>
            </a:r>
            <a:r>
              <a:rPr lang="ru-RU" dirty="0"/>
              <a:t>.— Томск: издательство ТПУ, 2003.</a:t>
            </a:r>
          </a:p>
          <a:p>
            <a:pPr lvl="0"/>
            <a:r>
              <a:rPr lang="en-US" dirty="0"/>
              <a:t>2</a:t>
            </a:r>
            <a:r>
              <a:rPr lang="en-US" dirty="0" smtClean="0"/>
              <a:t>. </a:t>
            </a:r>
            <a:r>
              <a:rPr lang="ru-RU" dirty="0" err="1" smtClean="0"/>
              <a:t>Локотов</a:t>
            </a:r>
            <a:r>
              <a:rPr lang="ru-RU" dirty="0" smtClean="0"/>
              <a:t> </a:t>
            </a:r>
            <a:r>
              <a:rPr lang="ru-RU" dirty="0"/>
              <a:t>А. Что должна уметь система SCADA/ А. </a:t>
            </a:r>
            <a:r>
              <a:rPr lang="ru-RU" dirty="0" err="1"/>
              <a:t>Локотов</a:t>
            </a:r>
            <a:r>
              <a:rPr lang="ru-RU" dirty="0"/>
              <a:t>// Современные технологии автоматизации.— 1998.</a:t>
            </a:r>
          </a:p>
          <a:p>
            <a:pPr lvl="0"/>
            <a:r>
              <a:rPr lang="en-US" dirty="0"/>
              <a:t>3</a:t>
            </a:r>
            <a:r>
              <a:rPr lang="en-US" dirty="0" smtClean="0"/>
              <a:t>. </a:t>
            </a:r>
            <a:r>
              <a:rPr lang="ru-RU" dirty="0" err="1" smtClean="0"/>
              <a:t>Анизимиров</a:t>
            </a:r>
            <a:r>
              <a:rPr lang="ru-RU" dirty="0" smtClean="0"/>
              <a:t> </a:t>
            </a:r>
            <a:r>
              <a:rPr lang="ru-RU" dirty="0"/>
              <a:t>Л., </a:t>
            </a:r>
            <a:r>
              <a:rPr lang="ru-RU" dirty="0" err="1"/>
              <a:t>Айзин</a:t>
            </a:r>
            <a:r>
              <a:rPr lang="ru-RU" dirty="0"/>
              <a:t> В., Фридлянд А. Новая версия </a:t>
            </a:r>
            <a:r>
              <a:rPr lang="ru-RU" dirty="0" err="1"/>
              <a:t>Trace</a:t>
            </a:r>
            <a:r>
              <a:rPr lang="ru-RU" dirty="0"/>
              <a:t> </a:t>
            </a:r>
            <a:r>
              <a:rPr lang="ru-RU" dirty="0" err="1"/>
              <a:t>Mode</a:t>
            </a:r>
            <a:r>
              <a:rPr lang="ru-RU" dirty="0"/>
              <a:t> для </a:t>
            </a:r>
            <a:r>
              <a:rPr lang="ru-RU" dirty="0" err="1"/>
              <a:t>Windows</a:t>
            </a:r>
            <a:r>
              <a:rPr lang="ru-RU" dirty="0"/>
              <a:t> NT/ Л. </a:t>
            </a:r>
            <a:r>
              <a:rPr lang="ru-RU" dirty="0" err="1"/>
              <a:t>Анизимиров</a:t>
            </a:r>
            <a:r>
              <a:rPr lang="ru-RU" dirty="0"/>
              <a:t>, В. </a:t>
            </a:r>
            <a:r>
              <a:rPr lang="ru-RU" dirty="0" err="1"/>
              <a:t>Айзин</a:t>
            </a:r>
            <a:r>
              <a:rPr lang="ru-RU" dirty="0"/>
              <a:t>, А. Фридлянд// Современные технологии автоматизации.— 1998.</a:t>
            </a:r>
          </a:p>
          <a:p>
            <a:pPr lvl="0"/>
            <a:r>
              <a:rPr lang="en-US" dirty="0"/>
              <a:t>4</a:t>
            </a:r>
            <a:r>
              <a:rPr lang="en-US" dirty="0" smtClean="0"/>
              <a:t>. </a:t>
            </a:r>
            <a:r>
              <a:rPr lang="ru-RU" dirty="0" err="1" smtClean="0"/>
              <a:t>Анизимиров</a:t>
            </a:r>
            <a:r>
              <a:rPr lang="ru-RU" dirty="0" smtClean="0"/>
              <a:t> </a:t>
            </a:r>
            <a:r>
              <a:rPr lang="ru-RU" dirty="0"/>
              <a:t>Л. </a:t>
            </a:r>
            <a:r>
              <a:rPr lang="ru-RU" dirty="0" err="1"/>
              <a:t>Windows</a:t>
            </a:r>
            <a:r>
              <a:rPr lang="ru-RU" dirty="0"/>
              <a:t>- компоненты </a:t>
            </a:r>
            <a:r>
              <a:rPr lang="ru-RU" dirty="0" err="1"/>
              <a:t>Trace</a:t>
            </a:r>
            <a:r>
              <a:rPr lang="ru-RU" dirty="0"/>
              <a:t> </a:t>
            </a:r>
            <a:r>
              <a:rPr lang="ru-RU" dirty="0" err="1"/>
              <a:t>Mode</a:t>
            </a:r>
            <a:r>
              <a:rPr lang="ru-RU" dirty="0"/>
              <a:t> 4.20/ Л. </a:t>
            </a:r>
            <a:r>
              <a:rPr lang="ru-RU" dirty="0" err="1"/>
              <a:t>Анизимиров</a:t>
            </a:r>
            <a:r>
              <a:rPr lang="ru-RU" dirty="0"/>
              <a:t>// Современные технологии автоматизации.— 1996.</a:t>
            </a:r>
          </a:p>
          <a:p>
            <a:pPr lvl="0"/>
            <a:r>
              <a:rPr lang="en-US" dirty="0" smtClean="0"/>
              <a:t>5.</a:t>
            </a:r>
            <a:r>
              <a:rPr lang="ru-RU" dirty="0" smtClean="0"/>
              <a:t>Волобуев </a:t>
            </a:r>
            <a:r>
              <a:rPr lang="ru-RU" dirty="0"/>
              <a:t>Ю. АСУ ТП в металлургии: проблемы и решения/ </a:t>
            </a:r>
            <a:r>
              <a:rPr lang="ru-RU" dirty="0" err="1"/>
              <a:t>Ю.Волобуев</a:t>
            </a:r>
            <a:r>
              <a:rPr lang="ru-RU" dirty="0"/>
              <a:t> Ю.// Современные технологии автоматизации.— 2000.</a:t>
            </a:r>
          </a:p>
          <a:p>
            <a:pPr lvl="0"/>
            <a:r>
              <a:rPr lang="ru-RU" dirty="0"/>
              <a:t> </a:t>
            </a:r>
            <a:r>
              <a:rPr lang="en-US" dirty="0" smtClean="0"/>
              <a:t>6. </a:t>
            </a:r>
            <a:r>
              <a:rPr lang="ru-RU" dirty="0" smtClean="0"/>
              <a:t>Кузнецов </a:t>
            </a:r>
            <a:r>
              <a:rPr lang="ru-RU" dirty="0"/>
              <a:t>А. SACADA- системы: программистом можешь ты не быть/А. Волобуев// Современные технологии автоматизации.— 1996.</a:t>
            </a:r>
          </a:p>
          <a:p>
            <a:r>
              <a:rPr lang="ru-RU" b="1" dirty="0"/>
              <a:t> </a:t>
            </a:r>
            <a:endParaRPr lang="ru-RU" dirty="0"/>
          </a:p>
        </p:txBody>
      </p:sp>
      <p:grpSp>
        <p:nvGrpSpPr>
          <p:cNvPr id="3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4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6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152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5926" y="1207744"/>
            <a:ext cx="828468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4.2 Дополнительная литература</a:t>
            </a:r>
            <a:endParaRPr lang="ru-RU" dirty="0"/>
          </a:p>
          <a:p>
            <a:pPr lvl="0"/>
            <a:r>
              <a:rPr lang="en-US" dirty="0" smtClean="0"/>
              <a:t>1.</a:t>
            </a:r>
            <a:r>
              <a:rPr lang="ru-RU" dirty="0" smtClean="0"/>
              <a:t>Андреев </a:t>
            </a:r>
            <a:r>
              <a:rPr lang="ru-RU" dirty="0"/>
              <a:t>Е.Б., </a:t>
            </a:r>
            <a:r>
              <a:rPr lang="ru-RU" dirty="0" err="1"/>
              <a:t>Куцевич</a:t>
            </a:r>
            <a:r>
              <a:rPr lang="ru-RU" dirty="0"/>
              <a:t> Н.А. SCADA-системы: взгляд изнутри. /Электронная публикация на сайте "</a:t>
            </a:r>
            <a:r>
              <a:rPr lang="ru-RU" dirty="0" smtClean="0"/>
              <a:t>SCADA.ru“</a:t>
            </a:r>
            <a:r>
              <a:rPr lang="en-US" dirty="0" smtClean="0"/>
              <a:t> </a:t>
            </a:r>
          </a:p>
          <a:p>
            <a:pPr lvl="0"/>
            <a:r>
              <a:rPr lang="en-US" dirty="0" smtClean="0"/>
              <a:t>2.</a:t>
            </a:r>
            <a:r>
              <a:rPr lang="ru-RU" dirty="0" smtClean="0"/>
              <a:t>Открытые </a:t>
            </a:r>
            <a:r>
              <a:rPr lang="ru-RU" dirty="0"/>
              <a:t>системы: концепция или реальность? //Открытые системы. 1993. №4.</a:t>
            </a:r>
          </a:p>
          <a:p>
            <a:pPr lvl="0"/>
            <a:r>
              <a:rPr lang="en-US" dirty="0"/>
              <a:t>3</a:t>
            </a:r>
            <a:r>
              <a:rPr lang="en-US" dirty="0" smtClean="0"/>
              <a:t>. </a:t>
            </a:r>
            <a:r>
              <a:rPr lang="ru-RU" dirty="0" err="1" smtClean="0"/>
              <a:t>Куцевич</a:t>
            </a:r>
            <a:r>
              <a:rPr lang="ru-RU" dirty="0" smtClean="0"/>
              <a:t> </a:t>
            </a:r>
            <a:r>
              <a:rPr lang="ru-RU" dirty="0"/>
              <a:t>Н.А. Новые технологии и MMI-системы. //Мир компьютерной автоматизации. 2000</a:t>
            </a:r>
          </a:p>
          <a:p>
            <a:pPr lvl="0"/>
            <a:r>
              <a:rPr lang="en-US" dirty="0"/>
              <a:t>4</a:t>
            </a:r>
            <a:r>
              <a:rPr lang="en-US" dirty="0" smtClean="0"/>
              <a:t>. Crater </a:t>
            </a:r>
            <a:r>
              <a:rPr lang="en-US" dirty="0"/>
              <a:t>K.C. An Argument for Open Source Software — Sensors, 2002, Vol. 19, No. 1.</a:t>
            </a:r>
            <a:endParaRPr lang="ru-RU" dirty="0"/>
          </a:p>
          <a:p>
            <a:pPr lvl="0"/>
            <a:r>
              <a:rPr lang="en-US" dirty="0"/>
              <a:t>5</a:t>
            </a:r>
            <a:r>
              <a:rPr lang="en-US" dirty="0" smtClean="0"/>
              <a:t>.</a:t>
            </a:r>
            <a:r>
              <a:rPr lang="ru-RU" dirty="0" smtClean="0"/>
              <a:t>Цифровая </a:t>
            </a:r>
            <a:r>
              <a:rPr lang="ru-RU" dirty="0"/>
              <a:t>обработка сигналов./Сергиенко А.Б. -</a:t>
            </a:r>
            <a:r>
              <a:rPr lang="ru-RU" dirty="0" err="1"/>
              <a:t>Спб</a:t>
            </a:r>
            <a:r>
              <a:rPr lang="ru-RU" dirty="0"/>
              <a:t>.: Питер, 2002.</a:t>
            </a:r>
          </a:p>
          <a:p>
            <a:pPr lvl="0"/>
            <a:r>
              <a:rPr lang="en-US" dirty="0" smtClean="0"/>
              <a:t>6.</a:t>
            </a:r>
            <a:r>
              <a:rPr lang="ru-RU" dirty="0" err="1" smtClean="0"/>
              <a:t>Шалыто</a:t>
            </a:r>
            <a:r>
              <a:rPr lang="ru-RU" dirty="0" smtClean="0"/>
              <a:t> </a:t>
            </a:r>
            <a:r>
              <a:rPr lang="ru-RU" dirty="0"/>
              <a:t>А.А. Логическое управление. Методы аппаратной и программной реализации алгоритмов. - </a:t>
            </a:r>
            <a:r>
              <a:rPr lang="ru-RU" dirty="0" err="1"/>
              <a:t>Спб</a:t>
            </a:r>
            <a:r>
              <a:rPr lang="ru-RU" dirty="0"/>
              <a:t>.: Наука, 2000.</a:t>
            </a:r>
          </a:p>
          <a:p>
            <a:pPr lvl="0"/>
            <a:r>
              <a:rPr lang="en-US" dirty="0" smtClean="0"/>
              <a:t>7.</a:t>
            </a:r>
            <a:r>
              <a:rPr lang="ru-RU" dirty="0" smtClean="0"/>
              <a:t>Степоненко </a:t>
            </a:r>
            <a:r>
              <a:rPr lang="ru-RU" dirty="0"/>
              <a:t>О. С. Компьютер внутри. Киев «Логос» 1998. </a:t>
            </a:r>
          </a:p>
          <a:p>
            <a:pPr lvl="0"/>
            <a:r>
              <a:rPr lang="en-US" dirty="0" smtClean="0"/>
              <a:t>8.Web</a:t>
            </a:r>
            <a:r>
              <a:rPr lang="ru-RU" dirty="0" smtClean="0"/>
              <a:t> </a:t>
            </a:r>
            <a:r>
              <a:rPr lang="ru-RU" dirty="0"/>
              <a:t>– ресурсы </a:t>
            </a:r>
            <a:r>
              <a:rPr lang="en-US" dirty="0"/>
              <a:t>http</a:t>
            </a:r>
            <a:r>
              <a:rPr lang="ru-RU" dirty="0"/>
              <a:t>://</a:t>
            </a:r>
            <a:r>
              <a:rPr lang="en-US" u="sng" dirty="0">
                <a:hlinkClick r:id="rId2"/>
              </a:rPr>
              <a:t>www</a:t>
            </a:r>
            <a:r>
              <a:rPr lang="ru-RU" u="sng" dirty="0">
                <a:hlinkClick r:id="rId2"/>
              </a:rPr>
              <a:t>.</a:t>
            </a:r>
            <a:r>
              <a:rPr lang="en-US" u="sng" dirty="0" err="1">
                <a:hlinkClick r:id="rId2"/>
              </a:rPr>
              <a:t>scada</a:t>
            </a:r>
            <a:r>
              <a:rPr lang="ru-RU" u="sng" dirty="0">
                <a:hlinkClick r:id="rId2"/>
              </a:rPr>
              <a:t>.</a:t>
            </a:r>
            <a:r>
              <a:rPr lang="en-US" u="sng" dirty="0" err="1">
                <a:hlinkClick r:id="rId2"/>
              </a:rPr>
              <a:t>ru</a:t>
            </a:r>
            <a:r>
              <a:rPr lang="ru-RU" dirty="0"/>
              <a:t> 	</a:t>
            </a:r>
          </a:p>
          <a:p>
            <a:pPr lvl="0"/>
            <a:r>
              <a:rPr lang="en-US" dirty="0" smtClean="0"/>
              <a:t>9</a:t>
            </a:r>
            <a:r>
              <a:rPr lang="ru-RU" dirty="0" smtClean="0"/>
              <a:t>. </a:t>
            </a:r>
            <a:r>
              <a:rPr lang="en-US" u="sng" dirty="0">
                <a:hlinkClick r:id="rId3"/>
              </a:rPr>
              <a:t>http</a:t>
            </a:r>
            <a:r>
              <a:rPr lang="ru-RU" u="sng" dirty="0">
                <a:hlinkClick r:id="rId3"/>
              </a:rPr>
              <a:t>://</a:t>
            </a:r>
            <a:r>
              <a:rPr lang="en-US" u="sng" dirty="0" err="1">
                <a:hlinkClick r:id="rId3"/>
              </a:rPr>
              <a:t>itcobe</a:t>
            </a:r>
            <a:r>
              <a:rPr lang="ru-RU" u="sng" dirty="0">
                <a:hlinkClick r:id="rId3"/>
              </a:rPr>
              <a:t>.</a:t>
            </a:r>
            <a:r>
              <a:rPr lang="en-US" u="sng" dirty="0">
                <a:hlinkClick r:id="rId3"/>
              </a:rPr>
              <a:t>web</a:t>
            </a:r>
            <a:r>
              <a:rPr lang="ru-RU" u="sng" dirty="0">
                <a:hlinkClick r:id="rId3"/>
              </a:rPr>
              <a:t>.</a:t>
            </a:r>
            <a:r>
              <a:rPr lang="en-US" u="sng" dirty="0" err="1">
                <a:hlinkClick r:id="rId3"/>
              </a:rPr>
              <a:t>cern</a:t>
            </a:r>
            <a:r>
              <a:rPr lang="ru-RU" u="sng" dirty="0">
                <a:hlinkClick r:id="rId3"/>
              </a:rPr>
              <a:t>.</a:t>
            </a:r>
            <a:r>
              <a:rPr lang="en-US" u="sng" dirty="0" err="1">
                <a:hlinkClick r:id="rId3"/>
              </a:rPr>
              <a:t>ch</a:t>
            </a:r>
            <a:r>
              <a:rPr lang="ru-RU" u="sng" dirty="0">
                <a:hlinkClick r:id="rId3"/>
              </a:rPr>
              <a:t>/</a:t>
            </a:r>
            <a:r>
              <a:rPr lang="en-US" u="sng" dirty="0" err="1">
                <a:hlinkClick r:id="rId3"/>
              </a:rPr>
              <a:t>itcobe</a:t>
            </a:r>
            <a:r>
              <a:rPr lang="ru-RU" u="sng" dirty="0">
                <a:hlinkClick r:id="rId3"/>
              </a:rPr>
              <a:t>/</a:t>
            </a:r>
            <a:r>
              <a:rPr lang="en-US" u="sng" dirty="0">
                <a:hlinkClick r:id="rId3"/>
              </a:rPr>
              <a:t>welcome</a:t>
            </a:r>
            <a:r>
              <a:rPr lang="ru-RU" u="sng" dirty="0">
                <a:hlinkClick r:id="rId3"/>
              </a:rPr>
              <a:t>.</a:t>
            </a:r>
            <a:r>
              <a:rPr lang="en-US" u="sng" dirty="0">
                <a:hlinkClick r:id="rId3"/>
              </a:rPr>
              <a:t>html</a:t>
            </a:r>
            <a:endParaRPr lang="ru-RU" dirty="0"/>
          </a:p>
          <a:p>
            <a:pPr lvl="0"/>
            <a:r>
              <a:rPr lang="ru-RU" dirty="0"/>
              <a:t> </a:t>
            </a:r>
            <a:r>
              <a:rPr lang="en-US" dirty="0" smtClean="0"/>
              <a:t>10</a:t>
            </a:r>
            <a:r>
              <a:rPr lang="en-US" u="sng" dirty="0" smtClean="0">
                <a:hlinkClick r:id="rId4"/>
              </a:rPr>
              <a:t>http</a:t>
            </a:r>
            <a:r>
              <a:rPr lang="en-US" u="sng" dirty="0">
                <a:hlinkClick r:id="rId4"/>
              </a:rPr>
              <a:t>://web.ni.com</a:t>
            </a:r>
            <a:r>
              <a:rPr lang="en-US" dirty="0"/>
              <a:t>	</a:t>
            </a:r>
            <a:endParaRPr lang="ru-RU" dirty="0"/>
          </a:p>
          <a:p>
            <a:pPr lvl="0"/>
            <a:r>
              <a:rPr lang="en-US" dirty="0"/>
              <a:t> </a:t>
            </a:r>
            <a:r>
              <a:rPr lang="en-US" dirty="0" smtClean="0"/>
              <a:t>11http</a:t>
            </a:r>
            <a:r>
              <a:rPr lang="en-US" dirty="0"/>
              <a:t>://public.web.cern.ch/Public/Welcome.html</a:t>
            </a:r>
            <a:endParaRPr lang="ru-RU" dirty="0"/>
          </a:p>
          <a:p>
            <a:pPr lvl="0"/>
            <a:r>
              <a:rPr lang="en-US" dirty="0" smtClean="0"/>
              <a:t>12</a:t>
            </a:r>
            <a:r>
              <a:rPr lang="ru-RU" dirty="0" smtClean="0"/>
              <a:t>.</a:t>
            </a:r>
            <a:r>
              <a:rPr lang="de-DE" dirty="0" smtClean="0">
                <a:hlinkClick r:id="rId5"/>
              </a:rPr>
              <a:t> </a:t>
            </a:r>
            <a:r>
              <a:rPr lang="de-DE" dirty="0">
                <a:hlinkClick r:id="rId5"/>
              </a:rPr>
              <a:t>http://www.vitec.ru</a:t>
            </a:r>
            <a:endParaRPr lang="ru-RU" dirty="0"/>
          </a:p>
        </p:txBody>
      </p:sp>
      <p:grpSp>
        <p:nvGrpSpPr>
          <p:cNvPr id="3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4" name="Рисунок 4" descr="logo_eng_rgb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6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531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2252</TotalTime>
  <Words>1822</Words>
  <Application>Microsoft Office PowerPoint</Application>
  <PresentationFormat>Экран (4:3)</PresentationFormat>
  <Paragraphs>200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Лекция 2 Представление о современной АСУТП.</vt:lpstr>
      <vt:lpstr>Содержание</vt:lpstr>
      <vt:lpstr>Презентация PowerPoint</vt:lpstr>
      <vt:lpstr>Презентация PowerPoint</vt:lpstr>
      <vt:lpstr>Структура современного автоматизированного предприятия и место ИСПУ в ней показано на рисунке 1.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Alisher Omar</dc:creator>
  <cp:lastModifiedBy>Aigolek</cp:lastModifiedBy>
  <cp:revision>290</cp:revision>
  <dcterms:created xsi:type="dcterms:W3CDTF">2017-10-09T05:58:02Z</dcterms:created>
  <dcterms:modified xsi:type="dcterms:W3CDTF">2023-01-22T16:24:22Z</dcterms:modified>
</cp:coreProperties>
</file>