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89" r:id="rId4"/>
    <p:sldId id="288" r:id="rId5"/>
    <p:sldId id="291" r:id="rId6"/>
    <p:sldId id="295" r:id="rId7"/>
    <p:sldId id="294" r:id="rId8"/>
    <p:sldId id="293" r:id="rId9"/>
    <p:sldId id="274" r:id="rId10"/>
    <p:sldId id="277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6" d="100"/>
          <a:sy n="86" d="100"/>
        </p:scale>
        <p:origin x="-67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09" y="3131972"/>
            <a:ext cx="776622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Лекция </a:t>
            </a:r>
            <a:r>
              <a:rPr lang="ru-RU" sz="2800" b="1" dirty="0" smtClean="0"/>
              <a:t>3    </a:t>
            </a:r>
            <a:r>
              <a:rPr lang="en-US" sz="2800" b="1" dirty="0"/>
              <a:t>SCADA</a:t>
            </a:r>
            <a:r>
              <a:rPr lang="ru-RU" sz="2800" b="1" dirty="0"/>
              <a:t> системы и решаемые ими основные задачи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000" b="1" dirty="0" smtClean="0"/>
              <a:t>SCADA</a:t>
            </a:r>
            <a:r>
              <a:rPr lang="ru-RU" sz="2000" b="1" dirty="0" smtClean="0"/>
              <a:t> </a:t>
            </a:r>
            <a:r>
              <a:rPr lang="ru-RU" sz="2000" b="1" dirty="0"/>
              <a:t>системы и решаемые ими основные задачи</a:t>
            </a:r>
            <a:r>
              <a:rPr lang="ru-RU" sz="2000" b="1" dirty="0" smtClean="0"/>
              <a:t>.</a:t>
            </a:r>
            <a:endParaRPr lang="en-US" sz="2000" b="1" dirty="0" smtClean="0"/>
          </a:p>
          <a:p>
            <a:pPr marL="457200" indent="-457200">
              <a:buAutoNum type="arabicPeriod"/>
            </a:pPr>
            <a:r>
              <a:rPr lang="ru-RU" sz="2000" b="1" dirty="0"/>
              <a:t>Этапы развития человеко-машинного интерфейса. Этапы разработки АСУТП на основе </a:t>
            </a:r>
            <a:r>
              <a:rPr lang="en-US" sz="2000" b="1" dirty="0"/>
              <a:t>SCADA</a:t>
            </a:r>
            <a:r>
              <a:rPr lang="ru-RU" sz="2000" b="1" dirty="0"/>
              <a:t>.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657" y="782198"/>
            <a:ext cx="8129760" cy="5582052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latin typeface="Times New Roman"/>
                <a:ea typeface="Times New Roman"/>
              </a:rPr>
              <a:t>SCADA</a:t>
            </a:r>
            <a:r>
              <a:rPr lang="ru-RU" b="1" dirty="0">
                <a:latin typeface="Times New Roman"/>
                <a:ea typeface="Times New Roman"/>
              </a:rPr>
              <a:t> системы и решаемые ими основные задачи.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На современном уровне развития информационных технологий в области промышленной автоматизации уже ни у кого не возникает вопрос о необходимости систем диспетчерского управления и сбора данных — SCADA-система (</a:t>
            </a:r>
            <a:r>
              <a:rPr lang="ru-RU" dirty="0" err="1">
                <a:latin typeface="Times New Roman"/>
                <a:ea typeface="Times New Roman"/>
              </a:rPr>
              <a:t>Supervisory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</a:rPr>
              <a:t>Control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</a:rPr>
              <a:t>And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</a:rPr>
              <a:t>Data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 err="1">
                <a:latin typeface="Times New Roman"/>
                <a:ea typeface="Times New Roman"/>
              </a:rPr>
              <a:t>Acquisition</a:t>
            </a:r>
            <a:r>
              <a:rPr lang="ru-RU" dirty="0">
                <a:latin typeface="Times New Roman"/>
                <a:ea typeface="Times New Roman"/>
              </a:rPr>
              <a:t>) представляет собой многоуровневую человеко-машинную систему управления. Создание АСУ сложными технологическими процессами осуществляется с использованием автоматических информационных систем сбора данных и вычислительных комплексов. SCADA – процесс сбора информации реального времени с удаленных течек (объектов) для обработки, анализа и возможного управления удаленными объектами. Требование обработки реального времени обусловлено необходимостью выдачи всех необходимых сообщений и данных на центральный интерфейс оператора. Применение SCADA-технологий позволяет достичь высокого уровня автоматизации в решении задач разработки систем управления, сбора, обработки, передачи, хранения и отображения информации. Дружественность человеко-машинного интерфейса (HMI/MMI), предоставляемого SCADA - системами, полнота и наглядность представляемой на экране информации, доступность элементов управления, повышает эффективность взаимодействия диспетчера с системой и сводит к нулю критические ошибки при управлении. Следует отметить, что концепция SCADA, основу которой составляет автоматизированная разработка систем управления, позволяет решить еще ряд задач, долгое время считавшихся неразрешимыми: сократить сроки разработки проектов по автоматизации и прямые финансовые затраты на их разработку. 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550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296" y="1395967"/>
            <a:ext cx="7886700" cy="4351338"/>
          </a:xfrm>
        </p:spPr>
        <p:txBody>
          <a:bodyPr>
            <a:normAutofit fontScale="62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В настоящее время SCADA является основным и наиболее перспективным методом автоматизированного управления сложными динамическими системами (процессами).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Управление технологическими процессами на основе систем SCADA стало осуществляться в передовых западных странах в 80-е годы. Область применения охватывает сложные объекты электро- и водоснабжения, химические, нефтехимические и нефтеперерабатывающие производства, железнодорожный транспорт, транспорт нефти и газа и др. В мире насчитывается не один десяток компаний, активно занимающихся разработкой и внедрением SCADA-систем. Каждая SCADA-система - это "</a:t>
            </a:r>
            <a:r>
              <a:rPr lang="ru-RU" dirty="0" err="1">
                <a:latin typeface="Times New Roman"/>
                <a:ea typeface="Times New Roman"/>
              </a:rPr>
              <a:t>know-how</a:t>
            </a:r>
            <a:r>
              <a:rPr lang="ru-RU" dirty="0">
                <a:latin typeface="Times New Roman"/>
                <a:ea typeface="Times New Roman"/>
              </a:rPr>
              <a:t>" компании и поэтому данные о той или иной системе не столь обширны.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Большое значение при внедрении современных систем диспетчерского управления имеет решение следующих задач: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выбора SCADA-системы (исходя из требований и особенностей технологического процесса);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кадрового сопровождения. 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210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71181"/>
            <a:ext cx="7886700" cy="5405782"/>
          </a:xfrm>
        </p:spPr>
        <p:txBody>
          <a:bodyPr>
            <a:normAutofit fontScale="55000" lnSpcReduction="2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. Этапы развития человеко-машинного интерфейса. Этапы разработки АСУТП на основе </a:t>
            </a:r>
            <a:r>
              <a:rPr lang="en-US" b="1" dirty="0">
                <a:latin typeface="Times New Roman"/>
                <a:ea typeface="Times New Roman"/>
              </a:rPr>
              <a:t>SCADA</a:t>
            </a:r>
            <a:r>
              <a:rPr lang="ru-RU" b="1" dirty="0">
                <a:latin typeface="Times New Roman"/>
                <a:ea typeface="Times New Roman"/>
              </a:rPr>
              <a:t>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Непрерывную во времени картину развития АСУТП можно разделить на три этапа, обусловленные появлением качественно новых научных идей и технических средств. В ходе истории меняется характер объектов и методов управления, средств автоматизации и других компонентов, составляющих содержание современной системы управления.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Первый этап отражает внедрение систем автоматического регулирования (САР). Объектами управления на этом этапе являются отдельные параметры, установки, агрегаты; решение задач стабилизации, программного управления, слежения переходит от человека к САР. У человека появляются функции расчета задания и параметры настройки регуляторов.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Второй этап - автоматизация технологических процессов. Объектом управления становится рассредоточенная в пространстве система; с помощью систем автоматического управления (САУ) реализуются все более сложные законы управления, решаются задачи оптимального и адаптивного управления, проводится идентификация объекта и состояний системы. Характерной особенностью этого этапа является внедрение систем телемеханики в управление технологическими процессами. Человек все больше отдаляется от объекта управления, между объектом и диспетчером выстраивается целый ряд измерительных систем, исполнительных механизмов, средств телемеханики, мнемосхем и других средств отображения информации (СОИ). </a:t>
            </a:r>
            <a:endParaRPr lang="ru-RU" sz="24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</a:rPr>
              <a:t>Третий этап - автоматизированные системы управления технологическими процессами - характеризуется внедрением в управление технологическими процессами вычислительной техники. Вначале - применение микропроцессоров, использование на отдельных фазах управления вычислительных систем; затем активное развитие человеко-машинных систем управления, инженерной психологии, методов и моделей исследования операций и, наконец, диспетчерское управление на основе использования автоматических информационных систем сбора данных и современных вычислительных комплексов. 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340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От этапа к этапу менялись и функции человека (оператора/диспетчера), призванного обеспечить регламентное функционирование технологического процесса. Расширяется круг задач, решаемых на уровне управления; ограниченный прямой необходимостью управления технологическим процессом набор задач пополняется качественно новыми задачами, ранее имеющими вспомогательный характер или относящиеся к другому уровню управления. 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Диспетчер в многоуровневой автоматизированной системе управления технологическими процессами получает информацию с монитора ЭВМ или с электронной системы отображения информации и воздействует на объекты, находящиеся от него на значительном расстоянии с помощью телекоммуникационных систем, контроллеров, интеллектуальных исполнительных механизмов. </a:t>
            </a:r>
            <a:endParaRPr lang="ru-RU" sz="2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1457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Основой, необходимым условием эффективной реализации диспетчерского управления, имеющего ярко выраженный динамический характер, становится работа с информацией, т. е. процессы сбора, передачи, обработки, отображения, представления информации. </a:t>
            </a:r>
          </a:p>
          <a:p>
            <a:r>
              <a:rPr lang="ru-RU" dirty="0"/>
              <a:t>От диспетчера уже требуется не только профессиональное знание технологического процесса, основ управления им, но и опыт работы в информационных системах, умение принимать решение (в диалоге с ЭВМ) в нештатных и аварийных ситуациях и многое другое. Диспетчер становится главным действующим лицом в управлении технологическим процессом. </a:t>
            </a:r>
          </a:p>
          <a:p>
            <a:r>
              <a:rPr lang="ru-RU" dirty="0"/>
              <a:t>Говоря о диспетчерском управлении, нельзя не затронуть проблему технологического риска. Технологические процессы в энергетике, нефтегазовой и ряде других отраслей промышленности являются потенциально опасными и при возникновении аварий приводят к человеческим жертвам, а также к значительному материальному и экологическому ущербу. </a:t>
            </a: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677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Статистика говорит, что за тридцать лет число учтенных аварий удваивается примерно каждые десять лет. В основе любой аварии за исключением стихийных бедствий лежит ошибка человека. </a:t>
            </a:r>
          </a:p>
          <a:p>
            <a:r>
              <a:rPr lang="ru-RU" dirty="0"/>
              <a:t>В результате анализа большинства аварий и происшествий на всех видах транспорта, в промышленности и энергетике были получены интересные данные. В 60 - х годах ошибка человека была первоначальной причиной аварий лишь в 20% случаев, тогда как к концу 80-х доля "человеческого фактора" стала приближаться к 80 %. </a:t>
            </a:r>
          </a:p>
          <a:p>
            <a:r>
              <a:rPr lang="ru-RU" dirty="0"/>
              <a:t>Одна из причин этой тенденции - старый традиционный подход к построению сложных систем управления, т. е. ориентация на применение новейших технических и технологических достижений и недооценка необходимости построения эффективного человеко-машинного интерфейса, ориентированного на человека (диспетчера). </a:t>
            </a:r>
          </a:p>
          <a:p>
            <a:r>
              <a:rPr lang="ru-RU" dirty="0"/>
              <a:t>Таким образом, требование повышения надежности систем диспетчерского управления является одной из предпосылок появления нового подхода при разработке таких систем: ориентация на оператора/диспетчера и его задачи. 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4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Контрольные вопросы:</a:t>
            </a:r>
            <a:endParaRPr lang="ru-RU" sz="2000" dirty="0"/>
          </a:p>
          <a:p>
            <a:r>
              <a:rPr lang="ru-RU" sz="2000" dirty="0"/>
              <a:t>1. Этапы развития АСУТП?</a:t>
            </a:r>
          </a:p>
          <a:p>
            <a:r>
              <a:rPr lang="ru-RU" sz="2000" dirty="0"/>
              <a:t>2. Компоненты систем контроля и управления и их назначение?</a:t>
            </a:r>
          </a:p>
          <a:p>
            <a:r>
              <a:rPr lang="kk-KZ" sz="2000" dirty="0"/>
              <a:t>3.</a:t>
            </a:r>
            <a:r>
              <a:rPr lang="kk-KZ" sz="2000" b="1" dirty="0"/>
              <a:t> </a:t>
            </a:r>
            <a:r>
              <a:rPr lang="ru-RU" sz="2000" dirty="0"/>
              <a:t>Общие положения. Варианты разработки ПО для  АСУТП. Основные задачи, решаемые </a:t>
            </a:r>
            <a:r>
              <a:rPr lang="en-US" sz="2000" dirty="0"/>
              <a:t>SCADA</a:t>
            </a:r>
            <a:r>
              <a:rPr lang="ru-RU" sz="2000" dirty="0"/>
              <a:t> системами.</a:t>
            </a:r>
          </a:p>
          <a:p>
            <a:r>
              <a:rPr lang="ru-RU" sz="2000" dirty="0"/>
              <a:t>4. Основные положения концепции </a:t>
            </a:r>
            <a:r>
              <a:rPr lang="en-US" sz="2000" dirty="0"/>
              <a:t>SCADA</a:t>
            </a:r>
            <a:r>
              <a:rPr lang="ru-RU" sz="2000" dirty="0"/>
              <a:t>.</a:t>
            </a:r>
          </a:p>
          <a:p>
            <a:r>
              <a:rPr lang="ru-RU" sz="2000" dirty="0"/>
              <a:t>5. Принципы разработки </a:t>
            </a:r>
            <a:r>
              <a:rPr lang="en-US" sz="2000" dirty="0"/>
              <a:t>SCADA</a:t>
            </a:r>
            <a:r>
              <a:rPr lang="ru-RU" sz="2000" dirty="0"/>
              <a:t> систем.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2252</TotalTime>
  <Words>1240</Words>
  <Application>Microsoft Office PowerPoint</Application>
  <PresentationFormat>Экран (4:3)</PresentationFormat>
  <Paragraphs>94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Лекция 3    SCADA системы и решаемые ими основные задачи.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290</cp:revision>
  <dcterms:created xsi:type="dcterms:W3CDTF">2017-10-09T05:58:02Z</dcterms:created>
  <dcterms:modified xsi:type="dcterms:W3CDTF">2023-01-22T16:25:41Z</dcterms:modified>
</cp:coreProperties>
</file>