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6" r:id="rId4"/>
    <p:sldId id="283" r:id="rId5"/>
    <p:sldId id="282" r:id="rId6"/>
    <p:sldId id="281" r:id="rId7"/>
    <p:sldId id="280" r:id="rId8"/>
    <p:sldId id="279" r:id="rId9"/>
    <p:sldId id="275" r:id="rId10"/>
    <p:sldId id="272" r:id="rId11"/>
    <p:sldId id="284" r:id="rId12"/>
    <p:sldId id="285" r:id="rId13"/>
    <p:sldId id="287" r:id="rId14"/>
    <p:sldId id="286" r:id="rId15"/>
    <p:sldId id="290" r:id="rId16"/>
    <p:sldId id="289" r:id="rId17"/>
    <p:sldId id="288" r:id="rId18"/>
    <p:sldId id="291" r:id="rId19"/>
    <p:sldId id="295" r:id="rId20"/>
    <p:sldId id="294" r:id="rId21"/>
    <p:sldId id="293" r:id="rId22"/>
    <p:sldId id="274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6" d="100"/>
          <a:sy n="86" d="100"/>
        </p:scale>
        <p:origin x="-672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2688774"/>
            <a:ext cx="7766221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/>
              <a:t>Лекция </a:t>
            </a:r>
            <a:r>
              <a:rPr lang="kk-KZ" sz="4400" b="1" dirty="0"/>
              <a:t>4</a:t>
            </a:r>
            <a:r>
              <a:rPr lang="kk-KZ" sz="4400" b="1" dirty="0" smtClean="0"/>
              <a:t>. </a:t>
            </a:r>
            <a:r>
              <a:rPr lang="ru-RU" sz="4400" b="1" dirty="0"/>
              <a:t>Архитектура </a:t>
            </a:r>
            <a:r>
              <a:rPr lang="en-US" sz="4400" b="1" dirty="0"/>
              <a:t>SCADA</a:t>
            </a:r>
            <a:r>
              <a:rPr lang="ru-RU" sz="4400" b="1" dirty="0"/>
              <a:t>-систем.</a:t>
            </a:r>
            <a:endParaRPr lang="ru-RU" sz="4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>
                <a:solidFill>
                  <a:schemeClr val="accent1"/>
                </a:solidFill>
              </a:rPr>
              <a:t>Архитектура </a:t>
            </a:r>
            <a:r>
              <a:rPr lang="en-US" sz="2000" b="1" dirty="0">
                <a:solidFill>
                  <a:schemeClr val="accent1"/>
                </a:solidFill>
              </a:rPr>
              <a:t>SCADA</a:t>
            </a:r>
            <a:r>
              <a:rPr lang="ru-RU" sz="2000" b="1" dirty="0">
                <a:solidFill>
                  <a:schemeClr val="accent1"/>
                </a:solidFill>
              </a:rPr>
              <a:t>-систем.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b="1" dirty="0" smtClean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smtClean="0"/>
              <a:t>Архитектура </a:t>
            </a:r>
            <a:r>
              <a:rPr lang="ru-RU" sz="2000" b="1" dirty="0"/>
              <a:t>программного обеспечения. Среда проектирования – компоненты общего назначения и специализированные.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b="1" dirty="0"/>
              <a:t>Редактор проектов, специализированные библиотеки и средства конвертации. </a:t>
            </a:r>
            <a:endParaRPr lang="en-US" sz="2000" b="1" dirty="0"/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3160" y="735578"/>
            <a:ext cx="83507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2.1 Архитектура программного обеспечения. Среда проектирования – компоненты общего назначения и специализированные.</a:t>
            </a:r>
            <a:endParaRPr lang="ru-RU" sz="2000" dirty="0"/>
          </a:p>
          <a:p>
            <a:pPr algn="just"/>
            <a:r>
              <a:rPr lang="ru-RU" sz="2000" dirty="0"/>
              <a:t>Диспетчерское управление реализуется с помощью </a:t>
            </a:r>
            <a:r>
              <a:rPr lang="en-US" sz="2000" dirty="0"/>
              <a:t>SCADA</a:t>
            </a:r>
            <a:r>
              <a:rPr lang="ru-RU" sz="2000" dirty="0"/>
              <a:t>-систем. Задачей таких систем является обеспечение автоматического дистанционного наблюдения и дискретного управления функциями большого количества распределенных устройств (находящихся на большом расстоянии друг от друга и от диспетчерского пункта). Количество возможных устройств, работающих под управлением систем диспетчерского контроля и управления, велико и может достигать нескольких сотен. Для этих систем наиболее характерной задачей является сбор и передача данных, которая реализуется дистанционно расположенными терминальными устройствами. На рисунке представлена архитектура комплекс технических средств многоуровневой системы управления технологическими процессами.</a:t>
            </a: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373160" y="610393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6074947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020" y="1167697"/>
            <a:ext cx="5207765" cy="444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06388" y="5890281"/>
            <a:ext cx="3939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</a:t>
            </a:r>
            <a:r>
              <a:rPr lang="kk-KZ" b="1" dirty="0"/>
              <a:t>унок 3</a:t>
            </a:r>
            <a:r>
              <a:rPr lang="ru-RU" b="1" dirty="0"/>
              <a:t>.</a:t>
            </a:r>
            <a:r>
              <a:rPr lang="ru-RU" dirty="0"/>
              <a:t> Архитектура </a:t>
            </a:r>
            <a:r>
              <a:rPr lang="en-US" dirty="0"/>
              <a:t>SCADA</a:t>
            </a:r>
            <a:r>
              <a:rPr lang="ru-RU" dirty="0"/>
              <a:t>-систем</a:t>
            </a:r>
          </a:p>
        </p:txBody>
      </p:sp>
    </p:spTree>
    <p:extLst>
      <p:ext uri="{BB962C8B-B14F-4D97-AF65-F5344CB8AC3E}">
        <p14:creationId xmlns:p14="http://schemas.microsoft.com/office/powerpoint/2010/main" val="25457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148689" y="823913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480695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Как правило, это двух- или трехуровневые системы, так как именно на этих уровнях реализуется непосредственное управление технологическими процессами. Специфика каждой конкретной системы управления определяется используемой на каждом уровне программно - аппаратной платформой. </a:t>
            </a:r>
          </a:p>
          <a:p>
            <a:pPr lvl="0"/>
            <a:r>
              <a:rPr lang="ru-RU" dirty="0"/>
              <a:t>Нижний уровень (полевой) – состоит из первичных датчиков, осуществляющих сбор информации о ходе технологического процесса, приводов и исполнительных устройств, реализующих регулирующие и управляющие воздействия, кабельных соединений, и нормирующих преобразователей.</a:t>
            </a:r>
          </a:p>
          <a:p>
            <a:pPr lvl="0"/>
            <a:r>
              <a:rPr lang="ru-RU" dirty="0"/>
              <a:t>Средний уровень объекта (контроллерный) – состоит из контроллеров и устройств аналого-цифрового, цифро-аналогово, дискретного, импульсного и т.д. преобразования и устройств для сопряжения с верхним уровнем (шлюзов). Отдельные контроллеры могут быть объединены друг с другом при помощи контроллерных сетей. Контроллерные сети строятся на базе интерфейсов </a:t>
            </a:r>
            <a:r>
              <a:rPr lang="en-US" dirty="0"/>
              <a:t>RS</a:t>
            </a:r>
            <a:r>
              <a:rPr lang="ru-RU" dirty="0"/>
              <a:t>-232, </a:t>
            </a:r>
            <a:r>
              <a:rPr lang="en-US" dirty="0"/>
              <a:t>RS</a:t>
            </a:r>
            <a:r>
              <a:rPr lang="ru-RU" dirty="0"/>
              <a:t>-485, </a:t>
            </a:r>
            <a:r>
              <a:rPr lang="en-US" dirty="0"/>
              <a:t>RS</a:t>
            </a:r>
            <a:r>
              <a:rPr lang="ru-RU" dirty="0"/>
              <a:t>-422 или по сетевым протоколам и стандартам: </a:t>
            </a:r>
            <a:r>
              <a:rPr lang="en-US" dirty="0"/>
              <a:t>Ethernet Fault Tolerant Ethernet</a:t>
            </a:r>
            <a:r>
              <a:rPr lang="ru-RU" dirty="0"/>
              <a:t> (</a:t>
            </a:r>
            <a:r>
              <a:rPr lang="en-US" dirty="0"/>
              <a:t>FTE</a:t>
            </a:r>
            <a:r>
              <a:rPr lang="ru-RU" dirty="0"/>
              <a:t>), </a:t>
            </a:r>
            <a:r>
              <a:rPr lang="en-US" dirty="0"/>
              <a:t>FTE Bridge</a:t>
            </a:r>
            <a:r>
              <a:rPr lang="ru-RU" dirty="0"/>
              <a:t>, </a:t>
            </a:r>
            <a:r>
              <a:rPr lang="en-US" dirty="0" err="1"/>
              <a:t>Profibus</a:t>
            </a:r>
            <a:r>
              <a:rPr lang="ru-RU" dirty="0"/>
              <a:t>, </a:t>
            </a:r>
            <a:r>
              <a:rPr lang="en-US" dirty="0"/>
              <a:t>Modbus</a:t>
            </a:r>
            <a:r>
              <a:rPr lang="ru-RU" dirty="0"/>
              <a:t>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43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00" y="1168381"/>
            <a:ext cx="7886700" cy="4935557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Датчики поставляют информацию локальным программируемым логическим контроллерам (PLC - </a:t>
            </a:r>
            <a:r>
              <a:rPr lang="ru-RU" dirty="0" err="1"/>
              <a:t>Programming</a:t>
            </a:r>
            <a:r>
              <a:rPr lang="ru-RU" dirty="0"/>
              <a:t> </a:t>
            </a:r>
            <a:r>
              <a:rPr lang="ru-RU" dirty="0" err="1"/>
              <a:t>Logical</a:t>
            </a:r>
            <a:r>
              <a:rPr lang="ru-RU" dirty="0"/>
              <a:t> </a:t>
            </a:r>
            <a:r>
              <a:rPr lang="ru-RU" dirty="0" err="1"/>
              <a:t>Controoller</a:t>
            </a:r>
            <a:r>
              <a:rPr lang="ru-RU" dirty="0"/>
              <a:t>), которые могут выполнять следующие функции: </a:t>
            </a:r>
          </a:p>
          <a:p>
            <a:r>
              <a:rPr lang="ru-RU" dirty="0"/>
              <a:t>- сбор и обработка информации о параметрах технологического процесса; </a:t>
            </a:r>
          </a:p>
          <a:p>
            <a:r>
              <a:rPr lang="ru-RU" dirty="0"/>
              <a:t>- управление электроприводами и другими исполнительными механизмами; </a:t>
            </a:r>
          </a:p>
          <a:p>
            <a:r>
              <a:rPr lang="ru-RU" dirty="0"/>
              <a:t>- решение задач автоматического логического управления и др. </a:t>
            </a:r>
          </a:p>
          <a:p>
            <a:r>
              <a:rPr lang="ru-RU" dirty="0"/>
              <a:t>Так как информация в контроллерах предварительно обрабатывается и частично используется на месте, существенно снижаются требования к пропускной способности каналов связи. </a:t>
            </a:r>
          </a:p>
          <a:p>
            <a:r>
              <a:rPr lang="ru-RU" dirty="0"/>
              <a:t>В качестве локальных PLC в системах контроля и управления различными технологическими процессами. На рынке представлены многие десятки и даже сотни типов контроллеров, способных обрабатывать от нескольких переменных до нескольких сот переменных. </a:t>
            </a:r>
          </a:p>
          <a:p>
            <a:r>
              <a:rPr lang="ru-RU" dirty="0"/>
              <a:t>К аппаратно-программным средствам контроллерного уровня управления предъявляются жесткие требования по надежности, времени реакции на исполнительные устройства, датчики и т.д. Программируемые логические контроллеры должны гарантированно откликаться на внешние события, поступающие от объекта, за время, определенное для каждого события. 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67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55075"/>
            <a:ext cx="7886700" cy="482188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Для критичных с этой точки зрения объектов рекомендуется использовать контроллеры с операционными системами реального времени (ОСРВ). Контроллеры под управлением ОСРВ функционируют в режиме жесткого реального времени. </a:t>
            </a:r>
          </a:p>
          <a:p>
            <a:pPr algn="just"/>
            <a:r>
              <a:rPr lang="ru-RU" dirty="0"/>
              <a:t>Разработка, отладка и исполнение программ управления локальными контроллерами осуществляется с помощью специализированного программного обеспечения, широко представленного на рынке. </a:t>
            </a:r>
          </a:p>
          <a:p>
            <a:pPr algn="just"/>
            <a:r>
              <a:rPr lang="ru-RU" dirty="0"/>
              <a:t>К этому классу инструментального ПО относятся пакеты типа </a:t>
            </a:r>
            <a:r>
              <a:rPr lang="ru-RU" dirty="0" err="1"/>
              <a:t>ISaGRAF</a:t>
            </a:r>
            <a:r>
              <a:rPr lang="ru-RU" dirty="0"/>
              <a:t> (CJ 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France</a:t>
            </a:r>
            <a:r>
              <a:rPr lang="ru-RU" dirty="0"/>
              <a:t>), </a:t>
            </a:r>
            <a:r>
              <a:rPr lang="ru-RU" dirty="0" err="1"/>
              <a:t>InConrol</a:t>
            </a:r>
            <a:r>
              <a:rPr lang="ru-RU" dirty="0"/>
              <a:t> (</a:t>
            </a:r>
            <a:r>
              <a:rPr lang="ru-RU" dirty="0" err="1"/>
              <a:t>Wonderware</a:t>
            </a:r>
            <a:r>
              <a:rPr lang="ru-RU" dirty="0"/>
              <a:t>, USA), </a:t>
            </a:r>
            <a:r>
              <a:rPr lang="ru-RU" dirty="0" err="1"/>
              <a:t>Paradym</a:t>
            </a:r>
            <a:r>
              <a:rPr lang="ru-RU" dirty="0"/>
              <a:t> 31 (</a:t>
            </a:r>
            <a:r>
              <a:rPr lang="ru-RU" dirty="0" err="1"/>
              <a:t>Intellution</a:t>
            </a:r>
            <a:r>
              <a:rPr lang="ru-RU" dirty="0"/>
              <a:t>, USA), имеющие открытую архитектуру. </a:t>
            </a:r>
          </a:p>
          <a:p>
            <a:pPr algn="just"/>
            <a:r>
              <a:rPr lang="ru-RU" dirty="0"/>
              <a:t>Информация с локальных контроллеров может направляться в сеть диспетчерского пункта непосредственно, а также через контроллеры верхнего уровня (см. рис.). В зависимости от поставленной задачи контроллеры верхнего уровня (концентраторы, интеллектуальные или коммуникационные контроллеры) реализуют различные функции. 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55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633" y="738723"/>
            <a:ext cx="7886700" cy="5365215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Некоторые из них перечислены ниже: </a:t>
            </a:r>
          </a:p>
          <a:p>
            <a:r>
              <a:rPr lang="ru-RU" dirty="0"/>
              <a:t>- сбор данных с локальных контроллеров; </a:t>
            </a:r>
          </a:p>
          <a:p>
            <a:r>
              <a:rPr lang="ru-RU" dirty="0"/>
              <a:t>- обработка данных, включая масштабирование; </a:t>
            </a:r>
          </a:p>
          <a:p>
            <a:r>
              <a:rPr lang="ru-RU" dirty="0"/>
              <a:t>- поддержание единого времени в системе; </a:t>
            </a:r>
          </a:p>
          <a:p>
            <a:r>
              <a:rPr lang="ru-RU" dirty="0"/>
              <a:t>- синхронизация работы подсистем; </a:t>
            </a:r>
          </a:p>
          <a:p>
            <a:r>
              <a:rPr lang="ru-RU" dirty="0"/>
              <a:t>- организация архивов по выбранным параметрам; </a:t>
            </a:r>
          </a:p>
          <a:p>
            <a:r>
              <a:rPr lang="ru-RU" dirty="0"/>
              <a:t>- обмен информацией между локальными контроллерами и верхним уровнем; </a:t>
            </a:r>
          </a:p>
          <a:p>
            <a:r>
              <a:rPr lang="ru-RU" dirty="0"/>
              <a:t>- работа в автономном режиме при нарушениях связи с верхним уровнем; </a:t>
            </a:r>
          </a:p>
          <a:p>
            <a:r>
              <a:rPr lang="ru-RU" dirty="0"/>
              <a:t>- резервирование каналов передачи данных и др. </a:t>
            </a:r>
          </a:p>
          <a:p>
            <a:r>
              <a:rPr lang="ru-RU" dirty="0"/>
              <a:t>Верхний уровень – (информационно-вычислительный) состоит и компьютеров, объединенных в локальную сеть </a:t>
            </a:r>
            <a:r>
              <a:rPr lang="en-US" dirty="0"/>
              <a:t>Ethernet c</a:t>
            </a:r>
            <a:r>
              <a:rPr lang="ru-RU" dirty="0"/>
              <a:t> использованием в качестве передающей среды медной витой пары или (при больших расстояниях) оптоволокна. Протокол передачи данных – для удаленных подключений </a:t>
            </a:r>
            <a:r>
              <a:rPr lang="en-US" dirty="0"/>
              <a:t>TCP IP</a:t>
            </a:r>
            <a:r>
              <a:rPr lang="ru-RU" dirty="0"/>
              <a:t>. Датчики с нижнего уровня поставляют информацию среднему уровню управления локальным контроллерам (ПЛК), которые могут обеспечить реализацию следующих функции:</a:t>
            </a:r>
          </a:p>
          <a:p>
            <a:r>
              <a:rPr lang="ru-RU" dirty="0"/>
              <a:t>- сбор, первичную обработку и хранение информации о состоянии оборудования и параметрах технологического процесса;</a:t>
            </a:r>
          </a:p>
          <a:p>
            <a:r>
              <a:rPr lang="ru-RU" dirty="0"/>
              <a:t>- автоматическое логическое управление и регулирование;</a:t>
            </a:r>
          </a:p>
          <a:p>
            <a:r>
              <a:rPr lang="ru-RU" dirty="0"/>
              <a:t>- исполнение команд с пункта управления;</a:t>
            </a:r>
          </a:p>
          <a:p>
            <a:r>
              <a:rPr lang="ru-RU" dirty="0"/>
              <a:t>- самодиагностику работы программного обеспечения и состояния самого контроллера;</a:t>
            </a:r>
          </a:p>
          <a:p>
            <a:r>
              <a:rPr lang="ru-RU" dirty="0"/>
              <a:t>- обмена информацией с пунктами управления.</a:t>
            </a: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96124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68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9658" y="1203047"/>
            <a:ext cx="733723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Станции управления предназначены для отображения хода технологического процесса и оперативного управления. Эти задачи и призваны решать SCADA - системы. SCADА - это специализированное программное обеспечение, ориентированное на обеспечение интерфейса между диспетчером и системой управления, а также коммуникацию с внешним миром. </a:t>
            </a:r>
          </a:p>
          <a:p>
            <a:pPr algn="just"/>
            <a:r>
              <a:rPr lang="ru-RU" dirty="0"/>
              <a:t>Спектр функциональных возможностей определен самой ролью SCADA в системах управления и реализован практически во всех пакетах: </a:t>
            </a:r>
          </a:p>
        </p:txBody>
      </p:sp>
      <p:grpSp>
        <p:nvGrpSpPr>
          <p:cNvPr id="9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10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9232" y="521544"/>
            <a:ext cx="798722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2.2. Редактор проектов, специализированные библиотеки и средства конвертации. </a:t>
            </a:r>
            <a:endParaRPr lang="ru-RU" dirty="0"/>
          </a:p>
          <a:p>
            <a:pPr algn="just"/>
            <a:r>
              <a:rPr lang="ru-RU" dirty="0"/>
              <a:t>Встроенные технологические языки программирования это инструмент, который предназначен для решения новых задач на базе уже существующей системы контроля и управления технологическими процессами. Такими задачами являются:</a:t>
            </a:r>
          </a:p>
          <a:p>
            <a:pPr lvl="0" algn="just"/>
            <a:r>
              <a:rPr lang="en-US" dirty="0" smtClean="0"/>
              <a:t>- </a:t>
            </a:r>
            <a:r>
              <a:rPr lang="ru-RU" dirty="0" smtClean="0"/>
              <a:t>программно-логическое   </a:t>
            </a:r>
            <a:r>
              <a:rPr lang="ru-RU" dirty="0"/>
              <a:t>управление технологическим оборудованием;</a:t>
            </a:r>
          </a:p>
          <a:p>
            <a:pPr lvl="0" algn="just"/>
            <a:r>
              <a:rPr lang="en-US" dirty="0" smtClean="0"/>
              <a:t>- </a:t>
            </a:r>
            <a:r>
              <a:rPr lang="ru-RU" dirty="0" smtClean="0"/>
              <a:t>алгоритмы </a:t>
            </a:r>
            <a:r>
              <a:rPr lang="ru-RU" dirty="0"/>
              <a:t>оптимального (рационального) управления;</a:t>
            </a:r>
          </a:p>
          <a:p>
            <a:pPr lvl="0" algn="just"/>
            <a:r>
              <a:rPr lang="en-US" dirty="0" smtClean="0"/>
              <a:t>- </a:t>
            </a:r>
            <a:r>
              <a:rPr lang="ru-RU" dirty="0" smtClean="0"/>
              <a:t>расчет </a:t>
            </a:r>
            <a:r>
              <a:rPr lang="ru-RU" dirty="0"/>
              <a:t>значений переменных по формулам;</a:t>
            </a:r>
          </a:p>
          <a:p>
            <a:pPr lvl="0" algn="just"/>
            <a:r>
              <a:rPr lang="en-US" dirty="0" smtClean="0"/>
              <a:t>- </a:t>
            </a:r>
            <a:r>
              <a:rPr lang="ru-RU" dirty="0" smtClean="0"/>
              <a:t>визуализация </a:t>
            </a:r>
            <a:r>
              <a:rPr lang="ru-RU" dirty="0"/>
              <a:t>значений трендов целевой обработки (т.е. построение каких-либо </a:t>
            </a:r>
            <a:r>
              <a:rPr lang="en-US" dirty="0" smtClean="0"/>
              <a:t>- </a:t>
            </a:r>
            <a:r>
              <a:rPr lang="ru-RU" dirty="0" smtClean="0"/>
              <a:t>расчетных </a:t>
            </a:r>
            <a:r>
              <a:rPr lang="ru-RU" dirty="0"/>
              <a:t>трендов на базе полученных в результате измерений); в качестве исходных </a:t>
            </a:r>
            <a:r>
              <a:rPr lang="en-US" dirty="0" smtClean="0"/>
              <a:t>-</a:t>
            </a:r>
            <a:r>
              <a:rPr lang="ru-RU" dirty="0" smtClean="0"/>
              <a:t>трендов </a:t>
            </a:r>
            <a:r>
              <a:rPr lang="ru-RU" dirty="0"/>
              <a:t>могут быть использованы тренды реального времени и/или исторические тренды;</a:t>
            </a:r>
          </a:p>
          <a:p>
            <a:pPr lvl="0" algn="just"/>
            <a:r>
              <a:rPr lang="en-US" dirty="0" smtClean="0"/>
              <a:t>-</a:t>
            </a:r>
            <a:r>
              <a:rPr lang="ru-RU" dirty="0" smtClean="0"/>
              <a:t>архивирование </a:t>
            </a:r>
            <a:r>
              <a:rPr lang="ru-RU" dirty="0"/>
              <a:t>дат и времени определенных событий;</a:t>
            </a:r>
          </a:p>
          <a:p>
            <a:pPr lvl="0" algn="just"/>
            <a:r>
              <a:rPr lang="en-US" dirty="0" smtClean="0"/>
              <a:t>-</a:t>
            </a:r>
            <a:r>
              <a:rPr lang="ru-RU" dirty="0" smtClean="0"/>
              <a:t>создание </a:t>
            </a:r>
            <a:r>
              <a:rPr lang="ru-RU" dirty="0"/>
              <a:t>сценариев динамики экрана;</a:t>
            </a:r>
          </a:p>
          <a:p>
            <a:pPr lvl="0" algn="just"/>
            <a:r>
              <a:rPr lang="en-US" dirty="0" smtClean="0"/>
              <a:t>-</a:t>
            </a:r>
            <a:r>
              <a:rPr lang="ru-RU" dirty="0" smtClean="0"/>
              <a:t>интегрирование </a:t>
            </a:r>
            <a:r>
              <a:rPr lang="ru-RU" dirty="0"/>
              <a:t>мгновенных значений расхода в задачах дозирования;</a:t>
            </a:r>
          </a:p>
          <a:p>
            <a:pPr lvl="0" algn="just"/>
            <a:r>
              <a:rPr lang="en-US" dirty="0" smtClean="0"/>
              <a:t>-</a:t>
            </a:r>
            <a:r>
              <a:rPr lang="ru-RU" dirty="0" smtClean="0"/>
              <a:t>создание </a:t>
            </a:r>
            <a:r>
              <a:rPr lang="ru-RU" dirty="0"/>
              <a:t>альтернативных фильтров входных переменных.</a:t>
            </a:r>
          </a:p>
          <a:p>
            <a:pPr algn="just"/>
            <a:endParaRPr lang="ru-RU" dirty="0"/>
          </a:p>
          <a:p>
            <a:pPr marL="285750" indent="-285750" algn="just">
              <a:buFontTx/>
              <a:buChar char="-"/>
            </a:pPr>
            <a:endParaRPr lang="ru-RU" dirty="0"/>
          </a:p>
        </p:txBody>
      </p:sp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438107" y="6163082"/>
            <a:ext cx="2393950" cy="546100"/>
            <a:chOff x="2915498" y="830630"/>
            <a:chExt cx="6823988" cy="1285875"/>
          </a:xfrm>
        </p:grpSpPr>
        <p:pic>
          <p:nvPicPr>
            <p:cNvPr id="8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В каждой SCADA -системе имеется встроенный набор стандартных алгоритмов, однако для - решения уникальных задач приходится прибегать к созданию собственных алгоритмов на встроенных языках. Большинство SCADA -систем имеют встроенные языки высокого уровня, подобные языку </a:t>
            </a:r>
            <a:r>
              <a:rPr lang="en-US" dirty="0"/>
              <a:t>Visual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en-US" dirty="0"/>
              <a:t>sic</a:t>
            </a:r>
            <a:r>
              <a:rPr lang="ru-RU" dirty="0"/>
              <a:t>. Эти языки позволяют задать адекватную реакцию приложения на события, связанные с изменением значений переменных, с выполнением некоторого логического условия, с нажатием комбинации клавиш. Также возможно создание программных фрагментов, циклически выполняемых с заданной частотой.</a:t>
            </a:r>
          </a:p>
          <a:p>
            <a:pPr algn="just"/>
            <a:r>
              <a:rPr lang="ru-RU" dirty="0"/>
              <a:t>Встроенные языки программирования - мощное средство SCADA -систем, предоставляющее разработчику гибкий инструмент для разработки сложных приложений. Первые версии SCADA -систем либо не имели подобных языков, либо эти языки реализовывали небогатый набор функций. В современных версиях SCADA -систем функциональные возможности языков становятся существенно богаче.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7179" y="126217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9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717" y="1479550"/>
            <a:ext cx="7886700" cy="435133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Можно выделить два подхода, используемых разработчиками встроенных в SCADA -системы языков программирования:</a:t>
            </a:r>
          </a:p>
          <a:p>
            <a:pPr lvl="0"/>
            <a:r>
              <a:rPr lang="ru-RU" dirty="0"/>
              <a:t>ориентация языка программирования на потребности и задачи технолога;</a:t>
            </a:r>
          </a:p>
          <a:p>
            <a:pPr lvl="0"/>
            <a:r>
              <a:rPr lang="ru-RU" dirty="0"/>
              <a:t>ориентация языка программирования на потребности и задачи системного интегратора.</a:t>
            </a:r>
          </a:p>
          <a:p>
            <a:r>
              <a:rPr lang="ru-RU" dirty="0"/>
              <a:t>Ориентация встроенного языка на потребности и задачи технолога</a:t>
            </a:r>
          </a:p>
          <a:p>
            <a:r>
              <a:rPr lang="ru-RU" dirty="0"/>
              <a:t>Функции в таких языках являются высокоуровневыми, не требующими профессиональных навыков программирования при их использовании. Количество таких функций в базовых поставках исчисляется сотнями, и существуют свободно распространяемые библиотеки дополнительных функций. Операции в подобных языках часто направлены на выполнение конкретных технологических операций, т.е. такие языки являются узкоспециализированными проблемно-ориентированными языками.</a:t>
            </a:r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51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0839"/>
            <a:ext cx="7886700" cy="4976124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/>
              <a:t>Ориентация встроенного языка на потребности и задачи системного интегратора</a:t>
            </a:r>
            <a:endParaRPr lang="ru-RU" dirty="0"/>
          </a:p>
          <a:p>
            <a:pPr algn="just"/>
            <a:r>
              <a:rPr lang="ru-RU" dirty="0"/>
              <a:t>В этом случае в качестве языков чаще всего используются </a:t>
            </a:r>
            <a:r>
              <a:rPr lang="en-US" dirty="0"/>
              <a:t>Visual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en-US" dirty="0"/>
              <a:t>sic</a:t>
            </a:r>
            <a:r>
              <a:rPr lang="ru-RU" dirty="0"/>
              <a:t> - подобные языки. В некоторых системах также используются языки на основе С++. Такой подход является наиболее универсальным, однако разработка программ для SCADA -систем на таких языках подчас весьма трудоемка.</a:t>
            </a:r>
          </a:p>
          <a:p>
            <a:pPr algn="just"/>
            <a:r>
              <a:rPr lang="ru-RU" dirty="0"/>
              <a:t>В каждом языке допускается расширение набора функций. В языках, ориентированных на технологов, это расширение достигается с помощью дополнительных инструментальных средств (Тоо1</a:t>
            </a:r>
            <a:r>
              <a:rPr lang="en-US" dirty="0"/>
              <a:t>kits</a:t>
            </a:r>
            <a:r>
              <a:rPr lang="ru-RU" dirty="0"/>
              <a:t>). Разработка дополнительных функций выполняется обычно программистами профессионалами.</a:t>
            </a:r>
          </a:p>
          <a:p>
            <a:pPr algn="just"/>
            <a:r>
              <a:rPr lang="ru-RU" dirty="0"/>
              <a:t>Разработка новых функций при втором подходе выполняется обычно разработчиками приложений (как и в традиционных языках программирования).</a:t>
            </a:r>
          </a:p>
          <a:p>
            <a:pPr algn="just"/>
            <a:r>
              <a:rPr lang="ru-RU" dirty="0"/>
              <a:t>Полнота использования возможностей встроенных языков (особенно при втором подходе) требует соответствующего уровня квалификации разработчика. Однако, большинство встроенных языков достаточно просты, и, поскольку они специально ориентированы на работу со SCADA -системой, освоение их элементарных возможностей обычно не представляет особых затруднений.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467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683" y="1351900"/>
            <a:ext cx="7886700" cy="435133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Во всех языках функции разделяются на группы, часть из которых являются общеупотребительными: математические функции, функции работы со строками, обмен по </a:t>
            </a:r>
            <a:r>
              <a:rPr lang="en-US" dirty="0"/>
              <a:t>SQL</a:t>
            </a:r>
            <a:r>
              <a:rPr lang="ru-RU" dirty="0"/>
              <a:t>,  </a:t>
            </a:r>
            <a:r>
              <a:rPr lang="en-US" dirty="0"/>
              <a:t>DD</a:t>
            </a:r>
            <a:r>
              <a:rPr lang="ru-RU" dirty="0"/>
              <a:t>Е-обмен и т. д. Наряду с этими группами во многих SCADA -системах есть собственные уникальные наборы функций.</a:t>
            </a:r>
          </a:p>
          <a:p>
            <a:pPr algn="just"/>
            <a:r>
              <a:rPr lang="ru-RU" dirty="0"/>
              <a:t>В разрабатываемом приложении создаются программные фрагменты, состоящие из операторов и функций языка, которые выполняют некоторую последовательность действий. Эти программные фрагменты связываются с разнообразными событиями в приложении, такими как нажатие кнопки, открытие окна, выполнение некоторого логического условия. Каждое из событий ассоциируется с графическим объектом, окном, таймером, открытием/ закрытием приложения. Когда приложение содержит сотни окон, тысячи различных графических объектов, а с каждым из них связано несколько событий, в приложении может «работать» огромное количество отдельных программных фрагментов. Велика вероятность их одновременной активизации.</a:t>
            </a:r>
          </a:p>
          <a:p>
            <a:pPr algn="just"/>
            <a:r>
              <a:rPr lang="ru-RU" dirty="0"/>
              <a:t>Каждая из функций во встроенном языке выполняется в синхронном или асинхронном режиме. В синхронном режиме выполнение следующей функции не начинается до тех пор, пока не завершилось исполнение предыдущей. При запуске асинхронной функции управление переходит к ней, не дожидаясь завершения исполнения предыдущей функции.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16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438" y="1266938"/>
            <a:ext cx="8538073" cy="494657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В связи с этим возникает несколько вопросов. С каким приоритетом исполняется каждый из фрагментов, допускается ли рекурсия при обработке событий и если да, то каков уровень вложенности? В SCADA -системах уровень вложенности пока не стандартизован, но оговаривается особо в рамках каждой из них.</a:t>
            </a:r>
          </a:p>
          <a:p>
            <a:pPr algn="just"/>
            <a:r>
              <a:rPr lang="ru-RU" dirty="0"/>
              <a:t>Разработанные программные фрагменты (часто их называют «скрипты») могут выполняться в режиме интерпретации, могут быть скомпилированы в исполняемый код, и выполняться, например, как вызовы функций из библиотеки </a:t>
            </a:r>
            <a:r>
              <a:rPr lang="en-US" dirty="0"/>
              <a:t>DLL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Необходимо отметить, что в том и другом случае скрипты могут выполняться в том же потоке, что и основная часть программы, либо могут выполняться в отдельном потоке. Это зависит, в частности, от тина используемой SCADA - системы.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65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657" y="782198"/>
            <a:ext cx="8129760" cy="5582052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2.3. Механизм </a:t>
            </a:r>
            <a:r>
              <a:rPr lang="en-US" b="1" dirty="0"/>
              <a:t>OLE for Process Control</a:t>
            </a:r>
            <a:r>
              <a:rPr lang="ru-RU" b="1" dirty="0"/>
              <a:t> (</a:t>
            </a:r>
            <a:r>
              <a:rPr lang="en-US" b="1" dirty="0"/>
              <a:t>OPC</a:t>
            </a:r>
            <a:r>
              <a:rPr lang="ru-RU" b="1" dirty="0"/>
              <a:t>) как основной способ взаимодействия </a:t>
            </a:r>
            <a:r>
              <a:rPr lang="en-US" b="1" dirty="0"/>
              <a:t>SCADA</a:t>
            </a:r>
            <a:r>
              <a:rPr lang="ru-RU" b="1" dirty="0"/>
              <a:t> – системы с внешним миром.</a:t>
            </a:r>
            <a:endParaRPr lang="ru-RU" dirty="0"/>
          </a:p>
          <a:p>
            <a:r>
              <a:rPr lang="ru-RU" dirty="0"/>
              <a:t>Рассмотрим основные принципы взаимодействия </a:t>
            </a:r>
            <a:r>
              <a:rPr lang="en-US" dirty="0"/>
              <a:t>SCADA</a:t>
            </a:r>
            <a:r>
              <a:rPr lang="kk-KZ" dirty="0"/>
              <a:t> – системы с внешним миром. </a:t>
            </a:r>
            <a:endParaRPr lang="ru-RU" dirty="0"/>
          </a:p>
          <a:p>
            <a:r>
              <a:rPr lang="kk-KZ" dirty="0"/>
              <a:t>Совремненные </a:t>
            </a:r>
            <a:r>
              <a:rPr lang="en-US" dirty="0"/>
              <a:t>SCADA</a:t>
            </a:r>
            <a:r>
              <a:rPr lang="kk-KZ" dirty="0"/>
              <a:t> – системы не ограничивают выбор аппатратуры нижнего уровня, так как предоставляют большой выбор драйверов или серверов ввода- вывода и  имеют хорошо развитые средства создания собственных программных модулей для драйверов нижнего уровня. Сами драйверы разрабатываются с использованием стандартных языков программирования. </a:t>
            </a:r>
            <a:endParaRPr lang="ru-RU" dirty="0"/>
          </a:p>
          <a:p>
            <a:r>
              <a:rPr lang="kk-KZ" dirty="0"/>
              <a:t>Для подсоединения драйверов к системе в настоящее время используются следующие механизмы:</a:t>
            </a:r>
            <a:endParaRPr lang="ru-RU" dirty="0"/>
          </a:p>
          <a:p>
            <a:pPr lvl="0"/>
            <a:r>
              <a:rPr lang="kk-KZ" dirty="0"/>
              <a:t>Ставший стандартом де-факто динамический обмен данными (</a:t>
            </a:r>
            <a:r>
              <a:rPr lang="en-US" dirty="0"/>
              <a:t>DDE</a:t>
            </a:r>
            <a:r>
              <a:rPr lang="kk-KZ" dirty="0"/>
              <a:t>). Однако в современных </a:t>
            </a:r>
            <a:r>
              <a:rPr lang="en-US" dirty="0"/>
              <a:t>SCADA</a:t>
            </a:r>
            <a:r>
              <a:rPr lang="kk-KZ" dirty="0"/>
              <a:t> – системах </a:t>
            </a:r>
            <a:r>
              <a:rPr lang="en-US" dirty="0"/>
              <a:t>DDE</a:t>
            </a:r>
            <a:r>
              <a:rPr lang="ru-RU" dirty="0"/>
              <a:t> применяется редко. </a:t>
            </a:r>
          </a:p>
          <a:p>
            <a:pPr lvl="0"/>
            <a:r>
              <a:rPr lang="ru-RU" dirty="0"/>
              <a:t>Собственные протоколы, разработанные фирмами-производителями </a:t>
            </a:r>
            <a:r>
              <a:rPr lang="en-US" dirty="0"/>
              <a:t>SCADA</a:t>
            </a:r>
            <a:r>
              <a:rPr lang="kk-KZ" dirty="0"/>
              <a:t> – систем. Достоинтсвом таких протоколов является самая высокая скорость обмена данными.</a:t>
            </a:r>
            <a:endParaRPr lang="ru-RU" dirty="0"/>
          </a:p>
          <a:p>
            <a:pPr lvl="0"/>
            <a:r>
              <a:rPr lang="kk-KZ" dirty="0"/>
              <a:t>Протокол </a:t>
            </a:r>
            <a:r>
              <a:rPr lang="en-US" dirty="0"/>
              <a:t>OPC (OLE for Process Control). </a:t>
            </a:r>
            <a:r>
              <a:rPr lang="ru-RU" dirty="0"/>
              <a:t>Данный протокол является стандартным и поддерживается большинством </a:t>
            </a:r>
            <a:r>
              <a:rPr lang="en-US" dirty="0"/>
              <a:t>SCADA</a:t>
            </a:r>
            <a:r>
              <a:rPr lang="kk-KZ" dirty="0"/>
              <a:t> – систем.</a:t>
            </a:r>
            <a:endParaRPr lang="ru-RU" dirty="0"/>
          </a:p>
          <a:p>
            <a:r>
              <a:rPr lang="kk-KZ" dirty="0"/>
              <a:t>Новый стандарт обмен, ориентированный на задачи промышленной автоматизации - </a:t>
            </a:r>
            <a:r>
              <a:rPr lang="en-US" dirty="0"/>
              <a:t>OPC</a:t>
            </a:r>
            <a:r>
              <a:rPr lang="ru-RU" dirty="0"/>
              <a:t> (</a:t>
            </a:r>
            <a:r>
              <a:rPr lang="en-US" dirty="0"/>
              <a:t>OLE for Process Control</a:t>
            </a:r>
            <a:r>
              <a:rPr lang="ru-RU" dirty="0"/>
              <a:t>) – был разработан на базе механизма </a:t>
            </a:r>
            <a:r>
              <a:rPr lang="en-US" dirty="0"/>
              <a:t>OLE</a:t>
            </a:r>
            <a:r>
              <a:rPr lang="ru-RU" dirty="0"/>
              <a:t>. Стандарт </a:t>
            </a:r>
            <a:r>
              <a:rPr lang="en-US" dirty="0"/>
              <a:t>OPC</a:t>
            </a:r>
            <a:r>
              <a:rPr lang="ru-RU" dirty="0"/>
              <a:t> обладает следующими преимуществами:</a:t>
            </a:r>
          </a:p>
          <a:p>
            <a:pPr lvl="0"/>
            <a:r>
              <a:rPr lang="ru-RU" dirty="0"/>
              <a:t>Позволяет объединить на уровне объектов различные системы управления и контроля, функционирующие в распределенной гетерогенной среде;</a:t>
            </a:r>
          </a:p>
          <a:p>
            <a:pPr lvl="0"/>
            <a:r>
              <a:rPr lang="ru-RU" dirty="0"/>
              <a:t>Устраняет необходимость использования нестандартных протоколов обмена данными между устройством и </a:t>
            </a:r>
            <a:r>
              <a:rPr lang="en-US" dirty="0"/>
              <a:t>SCADA</a:t>
            </a:r>
            <a:r>
              <a:rPr lang="kk-KZ" dirty="0"/>
              <a:t> – системой. </a:t>
            </a:r>
            <a:endParaRPr lang="ru-RU" dirty="0"/>
          </a:p>
          <a:p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550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296" y="1395967"/>
            <a:ext cx="7886700" cy="435133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kk-KZ" dirty="0"/>
              <a:t>Основная цель стандарта </a:t>
            </a:r>
            <a:r>
              <a:rPr lang="en-US" dirty="0"/>
              <a:t>OPC</a:t>
            </a:r>
            <a:r>
              <a:rPr lang="ru-RU" dirty="0"/>
              <a:t> заключается в создании универсального механизма доступа к любому аппаратному устройству из прикладной программы. </a:t>
            </a:r>
            <a:r>
              <a:rPr lang="en-US" dirty="0"/>
              <a:t>OPC</a:t>
            </a:r>
            <a:r>
              <a:rPr lang="ru-RU" dirty="0"/>
              <a:t> позволяет производителям оборудования поставить программные компоненты, которые стандартным способом обеспечивают связь ПО с технологическим контроллером.</a:t>
            </a:r>
          </a:p>
          <a:p>
            <a:pPr algn="just"/>
            <a:r>
              <a:rPr lang="ru-RU" dirty="0"/>
              <a:t> Таким образом, с точки зрения </a:t>
            </a:r>
            <a:r>
              <a:rPr lang="en-US" dirty="0"/>
              <a:t>SCADA</a:t>
            </a:r>
            <a:r>
              <a:rPr lang="kk-KZ" dirty="0"/>
              <a:t> – систем, появление ОРС – серверов означает разработку</a:t>
            </a:r>
            <a:r>
              <a:rPr lang="ru-RU" dirty="0"/>
              <a:t> программных стандартов обмена с технологическими устройствами.</a:t>
            </a:r>
          </a:p>
          <a:p>
            <a:pPr algn="just"/>
            <a:r>
              <a:rPr lang="ru-RU" dirty="0"/>
              <a:t>ОРС – интерфейс допускает различные варианты обмена:</a:t>
            </a:r>
          </a:p>
          <a:p>
            <a:pPr algn="just"/>
            <a:r>
              <a:rPr lang="ru-RU" dirty="0"/>
              <a:t>- получение данных с физических устройств;</a:t>
            </a:r>
          </a:p>
          <a:p>
            <a:pPr algn="just"/>
            <a:r>
              <a:rPr lang="ru-RU" dirty="0"/>
              <a:t>- обмен между частями распределенного приложения;</a:t>
            </a:r>
          </a:p>
          <a:p>
            <a:pPr algn="just"/>
            <a:r>
              <a:rPr lang="ru-RU" dirty="0"/>
              <a:t>- обмен между различными приложениями.</a:t>
            </a:r>
          </a:p>
          <a:p>
            <a:pPr algn="just"/>
            <a:r>
              <a:rPr lang="ru-RU" dirty="0"/>
              <a:t>В первую очередь в качестве серверов ОРС выступают драйверы, написанные в соответствии со стандартом ОРС и осуществляющие обмен данными с компонентами систем автоматизированного управления через соответствующие коммуникационное оборудование. Кроме того, любая программа, снабженная стандартным ОРС – интерфейсом, может выступать в качестве ОРС – сервера.</a:t>
            </a:r>
          </a:p>
          <a:p>
            <a:pPr algn="just"/>
            <a:endParaRPr lang="ru-RU" dirty="0"/>
          </a:p>
        </p:txBody>
      </p:sp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21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658" y="669165"/>
            <a:ext cx="8538072" cy="5705726"/>
          </a:xfrm>
        </p:spPr>
        <p:txBody>
          <a:bodyPr>
            <a:noAutofit/>
          </a:bodyPr>
          <a:lstStyle/>
          <a:p>
            <a:pPr algn="just"/>
            <a:r>
              <a:rPr lang="ru-RU" sz="1400" dirty="0"/>
              <a:t>Применительно к </a:t>
            </a:r>
            <a:r>
              <a:rPr lang="en-US" sz="1400" dirty="0"/>
              <a:t>SCADA</a:t>
            </a:r>
            <a:r>
              <a:rPr lang="kk-KZ" sz="1400" dirty="0"/>
              <a:t> – системам, ОРС-интерфейсом, расположенные на всех компютерах системы управления, стандартным образом могут поставлять данные в программу визуализации, базу данных и т.д.</a:t>
            </a:r>
            <a:endParaRPr lang="ru-RU" sz="1400" dirty="0"/>
          </a:p>
          <a:p>
            <a:pPr algn="just"/>
            <a:r>
              <a:rPr lang="ru-RU" sz="1400" dirty="0"/>
              <a:t>При обмене данными с ОРС – сервером возможно два режима:</a:t>
            </a:r>
          </a:p>
          <a:p>
            <a:pPr lvl="0" algn="just"/>
            <a:r>
              <a:rPr lang="ru-RU" sz="1400" dirty="0"/>
              <a:t>Периодический режим, с заданной частотой данные запрашиваются ОРС – клиентом;</a:t>
            </a:r>
          </a:p>
          <a:p>
            <a:pPr lvl="0" algn="just"/>
            <a:r>
              <a:rPr lang="ru-RU" sz="1400" dirty="0"/>
              <a:t>Режим обмена по изменению значения, когда обмен происходит при изменении значения, когда обмен происходит при изменении значения переменной на заранее заданную величину.</a:t>
            </a:r>
          </a:p>
          <a:p>
            <a:pPr algn="just"/>
            <a:r>
              <a:rPr lang="ru-RU" sz="1400" dirty="0"/>
              <a:t>Предпочтительным является второй тип обмена. При обмене через ОРС-интерфейс данные передаются в виде особых структур, называемых пакетами, которые содержат следующие поля:</a:t>
            </a:r>
          </a:p>
          <a:p>
            <a:pPr lvl="0" algn="just"/>
            <a:r>
              <a:rPr lang="en-US" sz="1400" dirty="0"/>
              <a:t>Value</a:t>
            </a:r>
            <a:r>
              <a:rPr lang="ru-RU" sz="1400" dirty="0"/>
              <a:t> (значение);</a:t>
            </a:r>
          </a:p>
          <a:p>
            <a:pPr lvl="0" algn="just"/>
            <a:r>
              <a:rPr lang="en-US" sz="1400" dirty="0"/>
              <a:t>Quality</a:t>
            </a:r>
            <a:r>
              <a:rPr lang="ru-RU" sz="1400" dirty="0"/>
              <a:t> (качество);</a:t>
            </a:r>
          </a:p>
          <a:p>
            <a:pPr lvl="0" algn="just"/>
            <a:r>
              <a:rPr lang="en-US" sz="1400" dirty="0"/>
              <a:t>Timestamp</a:t>
            </a:r>
            <a:r>
              <a:rPr lang="ru-RU" sz="1400" dirty="0"/>
              <a:t> (отметка времени). </a:t>
            </a:r>
          </a:p>
          <a:p>
            <a:pPr algn="just"/>
            <a:r>
              <a:rPr lang="ru-RU" sz="1400" dirty="0"/>
              <a:t>Такой пакет в терминологии называют «элемент данных». Поле </a:t>
            </a:r>
            <a:r>
              <a:rPr lang="en-US" sz="1400" dirty="0"/>
              <a:t>Quality</a:t>
            </a:r>
            <a:r>
              <a:rPr lang="ru-RU" sz="1400" dirty="0"/>
              <a:t> позволяет определить, не произошла ли ошибка в момент измерения величины или во время передачи данных.</a:t>
            </a:r>
          </a:p>
          <a:p>
            <a:pPr algn="just"/>
            <a:r>
              <a:rPr lang="ru-RU" sz="1400" dirty="0"/>
              <a:t>Во всех современных </a:t>
            </a:r>
            <a:r>
              <a:rPr lang="en-US" sz="1400" dirty="0"/>
              <a:t>SCADA</a:t>
            </a:r>
            <a:r>
              <a:rPr lang="kk-KZ" sz="1400" dirty="0"/>
              <a:t> – системах при обмене данными осуществляется проверка поля </a:t>
            </a:r>
            <a:r>
              <a:rPr lang="en-US" sz="1400" dirty="0"/>
              <a:t>Quality</a:t>
            </a:r>
            <a:r>
              <a:rPr lang="ru-RU" sz="1400" dirty="0"/>
              <a:t>. Причем в различных системах реакция на «неудовлетворительное» значение качества получаемых данных может быть реализована по-разному. Обрабатывать поле </a:t>
            </a:r>
            <a:r>
              <a:rPr lang="en-US" sz="1400" dirty="0"/>
              <a:t>Quality</a:t>
            </a:r>
            <a:r>
              <a:rPr lang="ru-RU" sz="1400" dirty="0"/>
              <a:t> может либо приложение пользователя, либо сама </a:t>
            </a:r>
            <a:r>
              <a:rPr lang="en-US" sz="1400" dirty="0"/>
              <a:t>SCADA</a:t>
            </a:r>
            <a:r>
              <a:rPr lang="kk-KZ" sz="1400" dirty="0"/>
              <a:t> – система.</a:t>
            </a:r>
            <a:endParaRPr lang="ru-RU" sz="1400" dirty="0"/>
          </a:p>
          <a:p>
            <a:pPr algn="just"/>
            <a:r>
              <a:rPr lang="kk-KZ" sz="1400" dirty="0"/>
              <a:t>В рамках стандарта ОРС все элементы данных объединяются в группы. Каждый элемент данных и группа имеют свое уникальное имя. Элементы данных и группы могут быть организованы в иерархическую структуру. Все элементы в каждой группе обновляются периодически, через равные промежутки времени, причем обновление элементов происходит синхронно</a:t>
            </a:r>
            <a:r>
              <a:rPr lang="kk-KZ" sz="1400" dirty="0" smtClean="0"/>
              <a:t>.</a:t>
            </a:r>
            <a:endParaRPr lang="ru-RU" sz="1400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623429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340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r="11653"/>
          <a:stretch>
            <a:fillRect/>
          </a:stretch>
        </p:blipFill>
        <p:spPr bwMode="auto">
          <a:xfrm>
            <a:off x="1570134" y="1190625"/>
            <a:ext cx="6413729" cy="31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04286" y="4599409"/>
            <a:ext cx="4135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Рисунок. </a:t>
            </a:r>
            <a:r>
              <a:rPr lang="kk-KZ" b="1" dirty="0"/>
              <a:t>4</a:t>
            </a:r>
            <a:r>
              <a:rPr lang="ru-RU" dirty="0"/>
              <a:t>. Схема ОРС-взаимодействия.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0839"/>
            <a:ext cx="7886700" cy="497612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Элементы данных часто называют тегами (ТАС). Именно эти тэги и являются технологическими переменными в </a:t>
            </a:r>
            <a:r>
              <a:rPr lang="en-US" dirty="0"/>
              <a:t>SCADA</a:t>
            </a:r>
            <a:r>
              <a:rPr lang="ru-RU" dirty="0"/>
              <a:t> -системе.</a:t>
            </a:r>
          </a:p>
          <a:p>
            <a:pPr algn="just"/>
            <a:r>
              <a:rPr lang="ru-RU" dirty="0"/>
              <a:t>ОРС-сервер должен осуществлять буферизацию данных, запрашиваемых различными клиентскими приложениями, и оптимизировать их передачу так, чтобы коммуникация с физическими устройствами была наиболее эффективной. Буферизация данных необходима для того, чтобы исключить их потерю, и чтобы была _возможность их многократного считывания.</a:t>
            </a:r>
          </a:p>
          <a:p>
            <a:pPr algn="just"/>
            <a:r>
              <a:rPr lang="ru-RU" dirty="0"/>
              <a:t>Важным преимуществом ОРС является возможность превращения системы управления в своего рода «конструктор», разнотипные элементы которого могут быть подключены к системе стандартным образом - через ОРС-интерфейс.</a:t>
            </a:r>
          </a:p>
          <a:p>
            <a:pPr algn="just"/>
            <a:r>
              <a:rPr lang="ru-RU" dirty="0"/>
              <a:t>Использование технологии ОРС в качестве процедуры обеспечения целостного доступа к производственным данным дает следующие преимущества:</a:t>
            </a:r>
          </a:p>
          <a:p>
            <a:pPr algn="just"/>
            <a:r>
              <a:rPr lang="ru-RU" dirty="0"/>
              <a:t>- производители устройств имеют возможность создания универсальных «переходников» от своего устройства к стандартизованному интерфейсу;</a:t>
            </a:r>
          </a:p>
          <a:p>
            <a:pPr algn="just"/>
            <a:r>
              <a:rPr lang="ru-RU" dirty="0"/>
              <a:t>- производители программного обеспечения </a:t>
            </a:r>
            <a:r>
              <a:rPr lang="en-US" dirty="0"/>
              <a:t>SCADA</a:t>
            </a:r>
            <a:r>
              <a:rPr lang="ru-RU" dirty="0"/>
              <a:t> могут ориентировать свои программные продукты на работу со стандартным интерфейсом, не зависящим от типа устройства; - потребители (заказчики) комплектуют свои системы такими устройствами и программным обеспечением, которое наиболее подходит для решения поставленных задач.</a:t>
            </a:r>
          </a:p>
          <a:p>
            <a:pPr algn="just"/>
            <a:r>
              <a:rPr lang="ru-RU" dirty="0"/>
              <a:t>Технологические устройства представляются управляющему ПО в виде серверов ОРС и в общем случае являются «черными ящиками».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773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1007"/>
            <a:ext cx="7886700" cy="486595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Конечно, не бывает средства, решающего сразу все проблемы. ОРС может использоваться только в тех операционных системах, где поддерживается механизм </a:t>
            </a:r>
            <a:r>
              <a:rPr lang="ru-RU" dirty="0" err="1"/>
              <a:t>Мюгозой</a:t>
            </a:r>
            <a:r>
              <a:rPr lang="ru-RU" dirty="0"/>
              <a:t> ОСОМ. В настоящее время к таким ОС относятся </a:t>
            </a:r>
            <a:r>
              <a:rPr lang="en-US" dirty="0"/>
              <a:t>Windows</a:t>
            </a:r>
            <a:r>
              <a:rPr lang="ru-RU" dirty="0"/>
              <a:t> N</a:t>
            </a:r>
            <a:r>
              <a:rPr lang="en-US" dirty="0"/>
              <a:t>T</a:t>
            </a:r>
            <a:r>
              <a:rPr lang="ru-RU" dirty="0"/>
              <a:t>/95/98, а также некоторые системы семейства </a:t>
            </a:r>
            <a:r>
              <a:rPr lang="en-US" dirty="0"/>
              <a:t>UNIX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ОРС не обеспечивает работу в жестком реальном времени, поскольку в </a:t>
            </a:r>
            <a:r>
              <a:rPr lang="en-US" dirty="0"/>
              <a:t>D</a:t>
            </a:r>
            <a:r>
              <a:rPr lang="ru-RU" dirty="0"/>
              <a:t>СОМ отсутствуют понятия качества обслуживания, крайних сроков и т.д. В то же время контроль за «устареванием» данных имеется - каждое передаваемое значение сопровождается меткой времени. Несмотря на то, что требования жесткого реального времени, строго говоря, не выполняются, реальное время передачи данных порядка 50 миллисекунд достигается без всяких специальных мер.</a:t>
            </a:r>
          </a:p>
          <a:p>
            <a:pPr algn="just"/>
            <a:r>
              <a:rPr lang="ru-RU" dirty="0"/>
              <a:t>Не следует думать, что любое устройство можно просто так «через ОРС» подключить к любой </a:t>
            </a:r>
            <a:r>
              <a:rPr lang="en-US" dirty="0"/>
              <a:t>SCADA</a:t>
            </a:r>
            <a:r>
              <a:rPr lang="ru-RU" dirty="0"/>
              <a:t> -системе - для этого надо иметь ОРС-сервер для данного устройства. Сервер можно получить либо вместе с устройством, либо купить, либо написать самостоятельно. Для написания ОРС-серверов в составе некоторых </a:t>
            </a:r>
            <a:r>
              <a:rPr lang="en-US" dirty="0"/>
              <a:t>SCADA</a:t>
            </a:r>
            <a:r>
              <a:rPr lang="ru-RU" dirty="0"/>
              <a:t> поставляется специальное ПО.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4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ru-RU" sz="2000" dirty="0"/>
              <a:t>1. Общая структура АСУТП на основе </a:t>
            </a:r>
            <a:r>
              <a:rPr lang="en-US" sz="2000" dirty="0"/>
              <a:t>SCADA</a:t>
            </a:r>
            <a:r>
              <a:rPr lang="ru-RU" sz="2000" dirty="0"/>
              <a:t>.?</a:t>
            </a:r>
          </a:p>
          <a:p>
            <a:r>
              <a:rPr lang="ru-RU" sz="2000" dirty="0"/>
              <a:t>2. Функции </a:t>
            </a:r>
            <a:r>
              <a:rPr lang="en-US" sz="2000" dirty="0"/>
              <a:t>SCADA</a:t>
            </a:r>
            <a:r>
              <a:rPr lang="ru-RU" sz="2000" dirty="0"/>
              <a:t> на  уровне контроллеров и датчиков. </a:t>
            </a:r>
          </a:p>
          <a:p>
            <a:r>
              <a:rPr lang="kk-KZ" sz="2000" dirty="0"/>
              <a:t>3.</a:t>
            </a:r>
            <a:r>
              <a:rPr lang="kk-KZ" sz="2000" b="1" dirty="0"/>
              <a:t> </a:t>
            </a:r>
            <a:r>
              <a:rPr lang="ru-RU" sz="2000" dirty="0"/>
              <a:t>Разработка и отладка управляющих программ на уровне контроллеров и датчиков.</a:t>
            </a:r>
          </a:p>
          <a:p>
            <a:r>
              <a:rPr lang="ru-RU" sz="2000" dirty="0"/>
              <a:t>4. Техническое обеспечение уровня цеха. </a:t>
            </a:r>
          </a:p>
          <a:p>
            <a:r>
              <a:rPr lang="ru-RU" sz="2000" dirty="0"/>
              <a:t>5. Функциональные возможности </a:t>
            </a:r>
            <a:r>
              <a:rPr lang="en-US" sz="2000" dirty="0"/>
              <a:t>SCADA</a:t>
            </a:r>
            <a:r>
              <a:rPr lang="ru-RU" sz="2000" dirty="0"/>
              <a:t> на уровне цеха. </a:t>
            </a:r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2283</TotalTime>
  <Words>2893</Words>
  <Application>Microsoft Office PowerPoint</Application>
  <PresentationFormat>Экран (4:3)</PresentationFormat>
  <Paragraphs>227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Лекция 4. Архитектура SCADA-систем.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290</cp:revision>
  <dcterms:created xsi:type="dcterms:W3CDTF">2017-10-09T05:58:02Z</dcterms:created>
  <dcterms:modified xsi:type="dcterms:W3CDTF">2023-01-22T16:30:28Z</dcterms:modified>
</cp:coreProperties>
</file>