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96" r:id="rId4"/>
    <p:sldId id="297" r:id="rId5"/>
    <p:sldId id="298" r:id="rId6"/>
    <p:sldId id="300" r:id="rId7"/>
    <p:sldId id="301" r:id="rId8"/>
    <p:sldId id="299" r:id="rId9"/>
    <p:sldId id="302" r:id="rId10"/>
    <p:sldId id="303" r:id="rId11"/>
    <p:sldId id="306" r:id="rId12"/>
    <p:sldId id="304" r:id="rId13"/>
    <p:sldId id="305" r:id="rId14"/>
    <p:sldId id="274" r:id="rId15"/>
    <p:sldId id="277" r:id="rId16"/>
    <p:sldId id="278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6" d="100"/>
          <a:sy n="86" d="100"/>
        </p:scale>
        <p:origin x="-672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9C778A-3B52-400E-B8B8-FCF0BB0568DE}" type="datetimeFigureOut">
              <a:rPr lang="en-US" smtClean="0"/>
              <a:t>1/22/2023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0CA834-C85D-4321-A26E-942F650E8C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952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6EC7E3-7CCD-42DE-BBD8-CF3883B2786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8455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31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0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82792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5765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5163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325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0876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3086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65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252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76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08CAD-A79B-4FF2-A2AD-8FFCB2A3D2EB}" type="datetimeFigureOut">
              <a:rPr lang="ru-RU" smtClean="0"/>
              <a:t>22.01.2023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55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itcobe.web.cern.ch/itcobe/welcome.html" TargetMode="External"/><Relationship Id="rId2" Type="http://schemas.openxmlformats.org/officeDocument/2006/relationships/hyperlink" Target="http://www.scada.ru/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://www.dspguide.com/" TargetMode="External"/><Relationship Id="rId4" Type="http://schemas.openxmlformats.org/officeDocument/2006/relationships/hyperlink" Target="http://web.ni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883509" y="2079376"/>
            <a:ext cx="7766221" cy="1920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kk-KZ" sz="4400" b="1" dirty="0"/>
              <a:t>Лекция </a:t>
            </a:r>
            <a:r>
              <a:rPr lang="kk-KZ" sz="4400" b="1" dirty="0"/>
              <a:t>5</a:t>
            </a:r>
            <a:r>
              <a:rPr lang="kk-KZ" sz="4400" b="1" dirty="0" smtClean="0"/>
              <a:t>. </a:t>
            </a:r>
            <a:r>
              <a:rPr lang="ru-RU" sz="4400" b="1" dirty="0"/>
              <a:t>Ведение архивов данных в </a:t>
            </a:r>
            <a:r>
              <a:rPr lang="en-US" sz="4400" b="1" dirty="0"/>
              <a:t>SCADA</a:t>
            </a:r>
            <a:r>
              <a:rPr lang="ru-RU" sz="4400" b="1" dirty="0"/>
              <a:t> системе. Тренды. </a:t>
            </a:r>
            <a:r>
              <a:rPr lang="ru-RU" sz="4400" b="1" dirty="0" err="1"/>
              <a:t>Алармы</a:t>
            </a:r>
            <a:r>
              <a:rPr lang="ru-RU" sz="4400" b="1" dirty="0"/>
              <a:t>. </a:t>
            </a:r>
            <a:endParaRPr lang="ru-RU" sz="44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8460" y="785554"/>
            <a:ext cx="4178893" cy="94781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3383" y="3999902"/>
            <a:ext cx="704201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cs typeface="Times New Roman" panose="02020603050405020304" pitchFamily="18" charset="0"/>
              </a:rPr>
              <a:t>Преподаватель: </a:t>
            </a:r>
            <a:r>
              <a:rPr lang="ru-RU" b="1" dirty="0" err="1" smtClean="0">
                <a:solidFill>
                  <a:schemeClr val="bg1"/>
                </a:solidFill>
              </a:rPr>
              <a:t>Искакова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Айгуль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 err="1" smtClean="0">
                <a:solidFill>
                  <a:schemeClr val="bg1"/>
                </a:solidFill>
              </a:rPr>
              <a:t>Малдыбековна</a:t>
            </a:r>
            <a:r>
              <a:rPr lang="ru-RU" b="1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ru-RU" b="1" dirty="0" smtClean="0">
                <a:solidFill>
                  <a:schemeClr val="bg1"/>
                </a:solidFill>
              </a:rPr>
              <a:t> </a:t>
            </a:r>
            <a:r>
              <a:rPr lang="ru-RU" b="1" dirty="0">
                <a:solidFill>
                  <a:schemeClr val="bg1"/>
                </a:solidFill>
              </a:rPr>
              <a:t>Кафедры </a:t>
            </a:r>
            <a:r>
              <a:rPr lang="ru-RU" b="1" dirty="0" smtClean="0">
                <a:solidFill>
                  <a:schemeClr val="bg1"/>
                </a:solidFill>
              </a:rPr>
              <a:t>«Автоматизация и</a:t>
            </a:r>
            <a:r>
              <a:rPr lang="en-US" b="1" dirty="0" smtClean="0">
                <a:solidFill>
                  <a:schemeClr val="bg1"/>
                </a:solidFill>
              </a:rPr>
              <a:t> </a:t>
            </a:r>
            <a:r>
              <a:rPr lang="ru-RU" b="1" dirty="0" smtClean="0">
                <a:solidFill>
                  <a:schemeClr val="bg1"/>
                </a:solidFill>
              </a:rPr>
              <a:t>управление»</a:t>
            </a:r>
            <a:r>
              <a:rPr lang="en-US" b="1" dirty="0"/>
              <a:t/>
            </a:r>
            <a:br>
              <a:rPr lang="en-US" b="1" dirty="0"/>
            </a:br>
            <a:r>
              <a:rPr lang="ru-RU" b="1" dirty="0"/>
              <a:t/>
            </a:r>
            <a:br>
              <a:rPr lang="ru-RU" b="1" dirty="0"/>
            </a:br>
            <a:r>
              <a:rPr lang="en-US" b="1" dirty="0" smtClean="0"/>
              <a:t>iskakova1979@mail.ru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3910" y="320130"/>
            <a:ext cx="7886700" cy="551058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Содержание</a:t>
            </a:r>
            <a:endParaRPr lang="ru-RU" sz="3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303910" y="1527274"/>
            <a:ext cx="830743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sz="2000" b="1" dirty="0" smtClean="0"/>
              <a:t>Ведение </a:t>
            </a:r>
            <a:r>
              <a:rPr lang="ru-RU" sz="2000" b="1" dirty="0"/>
              <a:t>архивов данных в </a:t>
            </a:r>
            <a:r>
              <a:rPr lang="en-US" sz="2000" b="1" dirty="0"/>
              <a:t>SCADA</a:t>
            </a:r>
            <a:r>
              <a:rPr lang="ru-RU" sz="2000" b="1" dirty="0"/>
              <a:t> системе. Тренды. </a:t>
            </a:r>
            <a:r>
              <a:rPr lang="ru-RU" sz="2000" b="1" dirty="0" err="1"/>
              <a:t>Алармы</a:t>
            </a:r>
            <a:r>
              <a:rPr lang="ru-RU" sz="2000" b="1" dirty="0"/>
              <a:t>. </a:t>
            </a:r>
            <a:endParaRPr lang="ru-RU" sz="2000" dirty="0"/>
          </a:p>
          <a:p>
            <a:pPr marL="457200" indent="-457200">
              <a:buAutoNum type="arabicPeriod"/>
            </a:pPr>
            <a:r>
              <a:rPr lang="ru-RU" sz="2000" b="1" dirty="0" smtClean="0"/>
              <a:t>Этапы </a:t>
            </a:r>
            <a:r>
              <a:rPr lang="ru-RU" sz="2000" b="1" dirty="0"/>
              <a:t>развития человеко-машинного интерфейса. Этапы разработки АСУТП на основе </a:t>
            </a:r>
            <a:r>
              <a:rPr lang="en-US" sz="2000" b="1" dirty="0"/>
              <a:t>SCADA</a:t>
            </a:r>
            <a:r>
              <a:rPr lang="ru-RU" sz="2000" b="1" dirty="0"/>
              <a:t>.</a:t>
            </a:r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grpSp>
        <p:nvGrpSpPr>
          <p:cNvPr id="4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5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7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742073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0843" y="1167788"/>
            <a:ext cx="7964507" cy="5009175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ru-RU" b="1" dirty="0"/>
              <a:t>Ведение архивов данных в </a:t>
            </a:r>
            <a:r>
              <a:rPr lang="en-US" b="1" dirty="0"/>
              <a:t>SCADA</a:t>
            </a:r>
            <a:r>
              <a:rPr lang="ru-RU" b="1" dirty="0"/>
              <a:t> системе. Тренды. </a:t>
            </a:r>
            <a:r>
              <a:rPr lang="ru-RU" b="1" dirty="0" err="1"/>
              <a:t>Алармы</a:t>
            </a:r>
            <a:r>
              <a:rPr lang="ru-RU" b="1" dirty="0"/>
              <a:t>. </a:t>
            </a:r>
            <a:endParaRPr lang="ru-RU" dirty="0"/>
          </a:p>
          <a:p>
            <a:pPr algn="just"/>
            <a:r>
              <a:rPr lang="ru-RU" b="1" dirty="0"/>
              <a:t> </a:t>
            </a:r>
            <a:endParaRPr lang="ru-RU" dirty="0"/>
          </a:p>
          <a:p>
            <a:pPr algn="just"/>
            <a:r>
              <a:rPr lang="ru-RU" b="1" dirty="0"/>
              <a:t>Тренды.</a:t>
            </a:r>
            <a:endParaRPr lang="ru-RU" dirty="0"/>
          </a:p>
          <a:p>
            <a:pPr algn="just"/>
            <a:r>
              <a:rPr lang="ru-RU" dirty="0"/>
              <a:t>Графическое представление изменения значений технологических параметров во времени способствует лучшему пониманию динамики технологического процесса предприятия.</a:t>
            </a:r>
          </a:p>
          <a:p>
            <a:pPr algn="just"/>
            <a:r>
              <a:rPr lang="ru-RU" dirty="0"/>
              <a:t>Подсистема создания трендов и хранения информации о параметрах с целью ее дальнейшего анализа и использования для управления является неотъемлемой частью любой </a:t>
            </a:r>
            <a:r>
              <a:rPr lang="en-US" dirty="0"/>
              <a:t>SCADA</a:t>
            </a:r>
            <a:r>
              <a:rPr lang="ru-RU" dirty="0"/>
              <a:t> - системы.</a:t>
            </a:r>
          </a:p>
          <a:p>
            <a:pPr algn="just"/>
            <a:r>
              <a:rPr lang="ru-RU" dirty="0"/>
              <a:t>Тренд - это упорядоченная совокупность значений технологической переменной, каждое из которых записывается в память компьютера через определенный интервал времени.</a:t>
            </a:r>
          </a:p>
          <a:p>
            <a:pPr algn="just"/>
            <a:r>
              <a:rPr lang="ru-RU" dirty="0"/>
              <a:t>Тренды реального времени (</a:t>
            </a:r>
            <a:r>
              <a:rPr lang="en-US" dirty="0"/>
              <a:t>Real</a:t>
            </a:r>
            <a:r>
              <a:rPr lang="ru-RU" dirty="0"/>
              <a:t> Т</a:t>
            </a:r>
            <a:r>
              <a:rPr lang="en-US" dirty="0" err="1"/>
              <a:t>im</a:t>
            </a:r>
            <a:r>
              <a:rPr lang="ru-RU" dirty="0"/>
              <a:t>е) отображают динамические изменения параметра в текущем времени. При появлении нового значения параметра в окне тренда происходит смещение графика.</a:t>
            </a:r>
          </a:p>
          <a:p>
            <a:pPr algn="just"/>
            <a:r>
              <a:rPr lang="ru-RU" dirty="0"/>
              <a:t>Тренд становится историческим (Н</a:t>
            </a:r>
            <a:r>
              <a:rPr lang="en-US" dirty="0" err="1"/>
              <a:t>istorical</a:t>
            </a:r>
            <a:r>
              <a:rPr lang="ru-RU" dirty="0"/>
              <a:t>) после того, как данные будут записаны на диск, и можно будет использовать режим прокрутки для просмотра предыдущих значений. Отображаемые данные тренда в таком режиме будут неподвижны, и будут отображаться только за определенный период. Различают часовые, сменные и суточные тренды, которые используются для печати отчетных документов за соответствующий период. Значения исторических трендов берутся из базы данных технологических параметров.</a:t>
            </a:r>
          </a:p>
          <a:p>
            <a:pPr algn="just"/>
            <a:r>
              <a:rPr lang="ru-RU" dirty="0"/>
              <a:t>Тренды реального времени являются динамическими объектами. Они позволяют выводить значения переменных по мере их поступления. Тренды реального времени могут создаваться как для конкретной переменной, так и для выражения, которое содержит одну или несколько переменных. Данные будут появляться в окне тренда и двигаться справа налево.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26730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123720"/>
            <a:ext cx="7886700" cy="5053243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/>
              <a:t>Исторические (архивные) тренды не являются динамическими. Они обеспечивают «снимок» состояния данных за прошедшее время на основе архивных данных. В отличие от трендов реального времени исторические тренды обновляются только по команде - при запуске скрипта, изменении значения выражения или нажатии оператором соответствующей кнопки.</a:t>
            </a:r>
          </a:p>
          <a:p>
            <a:pPr algn="just"/>
            <a:r>
              <a:rPr lang="ru-RU" dirty="0"/>
              <a:t>При конфигурировании архивного тренда можно создать «визиры» (типа ползунков, бегунков), с помощью которых удобно получать значения всех отображаемых на одном графике переменных в один и тот же момент времени. Бегунки архивного тренда представляют собой позиционные индикаторы на временной оси, положение которых определяет объем извлекаемых данных. Связав объект «движковый регулятор» с полем бегунка, можно осуществлять перемещение вдоль архивного тренда. Кроме того, имеются функции вычисления среднего, минимального и максимального значений в определенном бегунком положении. Можно создать правый и левый бегунки и проводить обработку данных кривой, расположенной между бегунками.</a:t>
            </a:r>
          </a:p>
          <a:p>
            <a:pPr algn="just"/>
            <a:r>
              <a:rPr lang="ru-RU" dirty="0"/>
              <a:t>Благодаря системе распределенных архивов на один и тот же график можно выводить информацию из нескольких баз данных. Необходимо отметить, что на один и тот же график могут быть выведены несколько трендов реального времени.</a:t>
            </a:r>
          </a:p>
        </p:txBody>
      </p:sp>
    </p:spTree>
    <p:extLst>
      <p:ext uri="{BB962C8B-B14F-4D97-AF65-F5344CB8AC3E}">
        <p14:creationId xmlns:p14="http://schemas.microsoft.com/office/powerpoint/2010/main" val="33467300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371" y="572876"/>
            <a:ext cx="8758410" cy="6059277"/>
          </a:xfrm>
        </p:spPr>
        <p:txBody>
          <a:bodyPr>
            <a:noAutofit/>
          </a:bodyPr>
          <a:lstStyle/>
          <a:p>
            <a:pPr algn="just"/>
            <a:r>
              <a:rPr lang="ru-RU" sz="1400" u="sng" dirty="0"/>
              <a:t>ПРИМЕР</a:t>
            </a:r>
            <a:endParaRPr lang="ru-RU" sz="1400" dirty="0"/>
          </a:p>
          <a:p>
            <a:pPr algn="just"/>
            <a:r>
              <a:rPr lang="en-US" sz="1400" dirty="0" err="1"/>
              <a:t>TrendWord</a:t>
            </a:r>
            <a:r>
              <a:rPr lang="ru-RU" sz="1400" dirty="0"/>
              <a:t>Х32 - открытое решение по высокопроизводительному построению графических зависимостей контролируемых технологических параметров от времени либо от других параметров. Поддерживает спецификацию ОРС для доступа к историческим данным (ОРС Н</a:t>
            </a:r>
            <a:r>
              <a:rPr lang="en-US" sz="1400" dirty="0"/>
              <a:t>D</a:t>
            </a:r>
            <a:r>
              <a:rPr lang="ru-RU" sz="1400" dirty="0"/>
              <a:t>А), устанавливающую требования к подсистеме извлечения и представления исторических данных из баз данных технологических архивов.</a:t>
            </a:r>
          </a:p>
          <a:p>
            <a:pPr algn="just"/>
            <a:r>
              <a:rPr lang="ru-RU" sz="1400" dirty="0"/>
              <a:t>Пакет </a:t>
            </a:r>
            <a:r>
              <a:rPr lang="en-US" sz="1400" dirty="0" err="1"/>
              <a:t>TrendWord</a:t>
            </a:r>
            <a:r>
              <a:rPr lang="ru-RU" sz="1400" dirty="0"/>
              <a:t>Х32 обеспечивает накопление и представление текущих данных в виде графических зависимостей от времени. Кроме того, </a:t>
            </a:r>
            <a:r>
              <a:rPr lang="en-US" sz="1400" dirty="0" err="1"/>
              <a:t>TrendWord</a:t>
            </a:r>
            <a:r>
              <a:rPr lang="ru-RU" sz="1400" dirty="0"/>
              <a:t>Х32 является мощным средством архивации накапливаемой информации в базах данных с возможностью последующего извлечения и просмотра на графиках. Полностью соответствует спецификациям ОРС доступа к текущим и историческим данным.</a:t>
            </a:r>
          </a:p>
          <a:p>
            <a:pPr algn="just"/>
            <a:r>
              <a:rPr lang="ru-RU" sz="1400" dirty="0"/>
              <a:t>Основные функциональные возможности </a:t>
            </a:r>
            <a:r>
              <a:rPr lang="en-US" sz="1400" dirty="0" err="1"/>
              <a:t>TrendWord</a:t>
            </a:r>
            <a:r>
              <a:rPr lang="ru-RU" sz="1400" dirty="0"/>
              <a:t>Х32:</a:t>
            </a:r>
          </a:p>
          <a:p>
            <a:pPr lvl="0" algn="just"/>
            <a:r>
              <a:rPr lang="ru-RU" sz="1400" dirty="0"/>
              <a:t>представление значений контролируемых параметров, получаемых от серверов ОРС на графиках различных типов в реальном масштабе времени;</a:t>
            </a:r>
          </a:p>
          <a:p>
            <a:pPr lvl="0" algn="just"/>
            <a:r>
              <a:rPr lang="ru-RU" sz="1400" dirty="0"/>
              <a:t>архивирование значений контролируемых параметров в базах данных </a:t>
            </a:r>
            <a:r>
              <a:rPr lang="en-US" sz="1400" dirty="0"/>
              <a:t>MS SQL Server</a:t>
            </a:r>
            <a:r>
              <a:rPr lang="ru-RU" sz="1400" dirty="0"/>
              <a:t>, </a:t>
            </a:r>
            <a:r>
              <a:rPr lang="en-US" sz="1400" dirty="0"/>
              <a:t>MS Access</a:t>
            </a:r>
            <a:r>
              <a:rPr lang="ru-RU" sz="1400" dirty="0"/>
              <a:t>, Огас1е, М</a:t>
            </a:r>
            <a:r>
              <a:rPr lang="en-US" sz="1400" dirty="0"/>
              <a:t>SD</a:t>
            </a:r>
            <a:r>
              <a:rPr lang="ru-RU" sz="1400" dirty="0"/>
              <a:t>Е;</a:t>
            </a:r>
          </a:p>
          <a:p>
            <a:pPr lvl="0" algn="just"/>
            <a:r>
              <a:rPr lang="ru-RU" sz="1400" dirty="0"/>
              <a:t>генерация отчетов на основе данных архива и  публикация отчетов в Интернет;</a:t>
            </a:r>
          </a:p>
          <a:p>
            <a:pPr lvl="0" algn="just"/>
            <a:r>
              <a:rPr lang="ru-RU" sz="1400" dirty="0"/>
              <a:t>вычисление статистических характеристик выборок значений контролируемых параметров;</a:t>
            </a:r>
          </a:p>
          <a:p>
            <a:pPr lvl="0" algn="just"/>
            <a:r>
              <a:rPr lang="ru-RU" sz="1400" dirty="0"/>
              <a:t>извлечение значений контролируемых параметров из архивов и представление в виде графиков различных типов;</a:t>
            </a:r>
          </a:p>
          <a:p>
            <a:pPr lvl="0" algn="just"/>
            <a:r>
              <a:rPr lang="ru-RU" sz="1400" dirty="0"/>
              <a:t>вывод графиков на печатающее устройство;</a:t>
            </a:r>
          </a:p>
          <a:p>
            <a:pPr lvl="0" algn="just"/>
            <a:r>
              <a:rPr lang="ru-RU" sz="1400" dirty="0"/>
              <a:t>разработка и исполнение сценарных процедур </a:t>
            </a:r>
            <a:r>
              <a:rPr lang="en-US" sz="1400" dirty="0"/>
              <a:t>VD</a:t>
            </a:r>
            <a:r>
              <a:rPr lang="ru-RU" sz="1400" dirty="0"/>
              <a:t>А;</a:t>
            </a:r>
          </a:p>
          <a:p>
            <a:pPr lvl="0" algn="just"/>
            <a:r>
              <a:rPr lang="ru-RU" sz="1400" dirty="0"/>
              <a:t>возможность вставки элементов просмотра графиков </a:t>
            </a:r>
            <a:r>
              <a:rPr lang="en-US" sz="1400" dirty="0" err="1"/>
              <a:t>TrendWord</a:t>
            </a:r>
            <a:r>
              <a:rPr lang="ru-RU" sz="1400" dirty="0"/>
              <a:t>Х32 А</a:t>
            </a:r>
            <a:r>
              <a:rPr lang="en-US" sz="1400" dirty="0" err="1"/>
              <a:t>tive</a:t>
            </a:r>
            <a:r>
              <a:rPr lang="ru-RU" sz="1400" dirty="0"/>
              <a:t>Х в различные контейнеры А</a:t>
            </a:r>
            <a:r>
              <a:rPr lang="en-US" sz="1400" dirty="0" err="1"/>
              <a:t>tive</a:t>
            </a:r>
            <a:r>
              <a:rPr lang="ru-RU" sz="1400" dirty="0"/>
              <a:t>Х;</a:t>
            </a:r>
          </a:p>
          <a:p>
            <a:pPr lvl="0" algn="just"/>
            <a:r>
              <a:rPr lang="ru-RU" sz="1400" dirty="0"/>
              <a:t>встроенные средства генерации отчетов в базах данных и М</a:t>
            </a:r>
            <a:r>
              <a:rPr lang="en-US" sz="1400" dirty="0"/>
              <a:t>S</a:t>
            </a:r>
            <a:r>
              <a:rPr lang="ru-RU" sz="1400" dirty="0"/>
              <a:t> Ехсе1.</a:t>
            </a:r>
          </a:p>
          <a:p>
            <a:pPr algn="just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8384876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99990"/>
            <a:ext cx="7886700" cy="4876973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b="1" dirty="0" err="1"/>
              <a:t>Алармы</a:t>
            </a:r>
            <a:r>
              <a:rPr lang="ru-RU" b="1" dirty="0"/>
              <a:t>.</a:t>
            </a:r>
            <a:endParaRPr lang="ru-RU" dirty="0"/>
          </a:p>
          <a:p>
            <a:pPr algn="just"/>
            <a:r>
              <a:rPr lang="ru-RU" dirty="0"/>
              <a:t>Состояние тревоги, в дальнейшем </a:t>
            </a:r>
            <a:r>
              <a:rPr lang="ru-RU" dirty="0" err="1"/>
              <a:t>аларм</a:t>
            </a:r>
            <a:r>
              <a:rPr lang="ru-RU" dirty="0"/>
              <a:t> (А1аг</a:t>
            </a:r>
            <a:r>
              <a:rPr lang="en-US" dirty="0"/>
              <a:t>m</a:t>
            </a:r>
            <a:r>
              <a:rPr lang="ru-RU" dirty="0"/>
              <a:t>) - это некоторое сообщение, предупреждающее оператора о возникновении определенной ситуации, которая может привести к серьезным последствиям, и потому требующее его внимания и вмешательства.</a:t>
            </a:r>
          </a:p>
          <a:p>
            <a:pPr algn="just"/>
            <a:r>
              <a:rPr lang="ru-RU" dirty="0"/>
              <a:t>В системах управления принято различать неподтвержденные и подтвержденные </a:t>
            </a:r>
            <a:r>
              <a:rPr lang="ru-RU" dirty="0" err="1"/>
              <a:t>алармы</a:t>
            </a:r>
            <a:r>
              <a:rPr lang="ru-RU" dirty="0"/>
              <a:t>. </a:t>
            </a:r>
            <a:r>
              <a:rPr lang="ru-RU" dirty="0" err="1"/>
              <a:t>Аларм</a:t>
            </a:r>
            <a:r>
              <a:rPr lang="ru-RU" dirty="0"/>
              <a:t> называется подтвержденным после того, как оператор отреагировал на сообщение об </a:t>
            </a:r>
            <a:r>
              <a:rPr lang="ru-RU" dirty="0" err="1"/>
              <a:t>аларме</a:t>
            </a:r>
            <a:r>
              <a:rPr lang="ru-RU" dirty="0"/>
              <a:t>. До этого </a:t>
            </a:r>
            <a:r>
              <a:rPr lang="ru-RU" dirty="0" err="1"/>
              <a:t>аларм</a:t>
            </a:r>
            <a:r>
              <a:rPr lang="ru-RU" dirty="0"/>
              <a:t> оставался в состоянии неподтвержденного.</a:t>
            </a:r>
          </a:p>
          <a:p>
            <a:pPr algn="just"/>
            <a:r>
              <a:rPr lang="ru-RU" dirty="0"/>
              <a:t>Наряду с </a:t>
            </a:r>
            <a:r>
              <a:rPr lang="ru-RU" dirty="0" err="1"/>
              <a:t>алармами</a:t>
            </a:r>
            <a:r>
              <a:rPr lang="ru-RU" dirty="0"/>
              <a:t>, в </a:t>
            </a:r>
            <a:r>
              <a:rPr lang="en-US" dirty="0"/>
              <a:t>SCADA</a:t>
            </a:r>
            <a:r>
              <a:rPr lang="ru-RU" dirty="0"/>
              <a:t> -системах существует понятие событий. События представляют собой обычные статусные сообщения системы и не требуют реакции оператора. Обычно событие генерируется при возникновении в системе определенных условий (типа регистрации оператора в системе).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9437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55923"/>
            <a:ext cx="7886700" cy="4921040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dirty="0"/>
              <a:t>От эффективности подсистемы </a:t>
            </a:r>
            <a:r>
              <a:rPr lang="ru-RU" dirty="0" err="1"/>
              <a:t>алармов</a:t>
            </a:r>
            <a:r>
              <a:rPr lang="ru-RU" dirty="0"/>
              <a:t> зависит скорость идентификации неисправности, возникшей в системе, или определения технологического параметра, вышедшего за установленные регламентом границы. Быстродействие и надежность этой подсистемы могут существенно сократить время простоя технологического оборудования. Например, если оператор не получит вовремя информацию о том, что двигатель насоса перегрелся, это может привести в лучшем случае к выходу насоса из строя, а иногда и к крупной аварии.</a:t>
            </a:r>
          </a:p>
          <a:p>
            <a:pPr algn="just"/>
            <a:r>
              <a:rPr lang="ru-RU" dirty="0"/>
              <a:t>Причины, вызывающие состояние </a:t>
            </a:r>
            <a:r>
              <a:rPr lang="ru-RU" dirty="0" err="1"/>
              <a:t>аларма</a:t>
            </a:r>
            <a:r>
              <a:rPr lang="ru-RU" dirty="0"/>
              <a:t>, могут быть самыми разными. Неисправность может возникнуть в самой </a:t>
            </a:r>
            <a:r>
              <a:rPr lang="en-US" dirty="0"/>
              <a:t>SCADA</a:t>
            </a:r>
            <a:r>
              <a:rPr lang="ru-RU" dirty="0"/>
              <a:t> -системе, в контроллерах, каналах связи, в технологическом оборудовании. Может выйти из строя датчик или нарушатся его метрологические характеристики. Параметры технологического процесса могут выйти за границы, установленные регламентом и т. д.</a:t>
            </a:r>
          </a:p>
          <a:p>
            <a:pPr algn="just"/>
            <a:r>
              <a:rPr lang="ru-RU" dirty="0"/>
              <a:t>Подсистема </a:t>
            </a:r>
            <a:r>
              <a:rPr lang="ru-RU" dirty="0" err="1"/>
              <a:t>алармов</a:t>
            </a:r>
            <a:r>
              <a:rPr lang="ru-RU" dirty="0"/>
              <a:t> - это обязательный компонент любой </a:t>
            </a:r>
            <a:r>
              <a:rPr lang="en-US" dirty="0"/>
              <a:t>SCADA</a:t>
            </a:r>
            <a:r>
              <a:rPr lang="ru-RU" dirty="0"/>
              <a:t> -системы. Но возможности подсистем </a:t>
            </a:r>
            <a:r>
              <a:rPr lang="ru-RU" dirty="0" err="1"/>
              <a:t>алармов</a:t>
            </a:r>
            <a:r>
              <a:rPr lang="ru-RU" dirty="0"/>
              <a:t> различных </a:t>
            </a:r>
            <a:r>
              <a:rPr lang="en-US" dirty="0"/>
              <a:t>SCADA</a:t>
            </a:r>
            <a:r>
              <a:rPr lang="ru-RU" dirty="0"/>
              <a:t> -систем различны. С другой стороны, когда речь идет о типах </a:t>
            </a:r>
            <a:r>
              <a:rPr lang="ru-RU" dirty="0" err="1"/>
              <a:t>алармов</a:t>
            </a:r>
            <a:r>
              <a:rPr lang="ru-RU" dirty="0"/>
              <a:t>, то все </a:t>
            </a:r>
            <a:r>
              <a:rPr lang="en-US" dirty="0"/>
              <a:t>SCADA</a:t>
            </a:r>
            <a:r>
              <a:rPr lang="ru-RU" dirty="0"/>
              <a:t> -системы поддерживают такие типы </a:t>
            </a:r>
            <a:r>
              <a:rPr lang="ru-RU" dirty="0" err="1"/>
              <a:t>алармов</a:t>
            </a:r>
            <a:r>
              <a:rPr lang="ru-RU" dirty="0"/>
              <a:t>, как дискретные и аналоговые. Такие </a:t>
            </a:r>
            <a:r>
              <a:rPr lang="ru-RU" dirty="0" err="1"/>
              <a:t>алармы</a:t>
            </a:r>
            <a:r>
              <a:rPr lang="ru-RU" dirty="0"/>
              <a:t> называют типовыми.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57980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0676" y="1311007"/>
            <a:ext cx="4572000" cy="4865956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/>
              <a:t>Дискретные </a:t>
            </a:r>
            <a:r>
              <a:rPr lang="ru-RU" b="1" dirty="0" err="1"/>
              <a:t>алармы</a:t>
            </a:r>
            <a:r>
              <a:rPr lang="ru-RU" dirty="0"/>
              <a:t> срабатывают при изменении состояния дискретной переменной. При этом для срабатывания </a:t>
            </a:r>
            <a:r>
              <a:rPr lang="ru-RU" dirty="0" err="1"/>
              <a:t>аларма</a:t>
            </a:r>
            <a:r>
              <a:rPr lang="ru-RU" dirty="0"/>
              <a:t> можно использовать любое из двух состояний: TRUE / ON (1) или FALSE / OFF (0). По умолчанию дискретный </a:t>
            </a:r>
            <a:r>
              <a:rPr lang="ru-RU" dirty="0" err="1"/>
              <a:t>аларм</a:t>
            </a:r>
            <a:r>
              <a:rPr lang="ru-RU" dirty="0"/>
              <a:t> может срабатывать на ON или OFF, в зависимости от конкретной SCADA - системы.</a:t>
            </a:r>
          </a:p>
          <a:p>
            <a:r>
              <a:rPr lang="ru-RU" b="1" dirty="0"/>
              <a:t>Аналоговые </a:t>
            </a:r>
            <a:r>
              <a:rPr lang="ru-RU" b="1" dirty="0" err="1"/>
              <a:t>алармы</a:t>
            </a:r>
            <a:r>
              <a:rPr lang="ru-RU" dirty="0"/>
              <a:t> базируются на анализе выхода значений переменной за указанные верхние и нижние пределы. Аналоговые </a:t>
            </a:r>
            <a:r>
              <a:rPr lang="ru-RU" dirty="0" err="1"/>
              <a:t>алармы</a:t>
            </a:r>
            <a:r>
              <a:rPr lang="ru-RU" dirty="0"/>
              <a:t> могут быть заданы в нескольких комбинациях:</a:t>
            </a:r>
          </a:p>
          <a:p>
            <a:r>
              <a:rPr lang="ru-RU" dirty="0"/>
              <a:t>· </a:t>
            </a:r>
            <a:r>
              <a:rPr lang="ru-RU" dirty="0" err="1"/>
              <a:t>High</a:t>
            </a:r>
            <a:r>
              <a:rPr lang="ru-RU" dirty="0"/>
              <a:t> и </a:t>
            </a:r>
            <a:r>
              <a:rPr lang="ru-RU" dirty="0" err="1"/>
              <a:t>High</a:t>
            </a:r>
            <a:r>
              <a:rPr lang="ru-RU" dirty="0"/>
              <a:t> </a:t>
            </a:r>
            <a:r>
              <a:rPr lang="ru-RU" dirty="0" err="1"/>
              <a:t>High</a:t>
            </a:r>
            <a:r>
              <a:rPr lang="ru-RU" dirty="0"/>
              <a:t> (верхний и выше верхнего);</a:t>
            </a:r>
          </a:p>
          <a:p>
            <a:r>
              <a:rPr lang="ru-RU" dirty="0"/>
              <a:t>· </a:t>
            </a:r>
            <a:r>
              <a:rPr lang="ru-RU" dirty="0" err="1"/>
              <a:t>Low</a:t>
            </a:r>
            <a:r>
              <a:rPr lang="ru-RU" dirty="0"/>
              <a:t> и </a:t>
            </a:r>
            <a:r>
              <a:rPr lang="ru-RU" dirty="0" err="1"/>
              <a:t>Low</a:t>
            </a:r>
            <a:r>
              <a:rPr lang="ru-RU" dirty="0"/>
              <a:t> </a:t>
            </a:r>
            <a:r>
              <a:rPr lang="ru-RU" dirty="0" err="1"/>
              <a:t>Low</a:t>
            </a:r>
            <a:r>
              <a:rPr lang="ru-RU" dirty="0"/>
              <a:t> (нижний и ниже нижнего);</a:t>
            </a:r>
          </a:p>
          <a:p>
            <a:r>
              <a:rPr lang="ru-RU" dirty="0"/>
              <a:t>· </a:t>
            </a:r>
            <a:r>
              <a:rPr lang="ru-RU" dirty="0" err="1"/>
              <a:t>Deviation</a:t>
            </a:r>
            <a:r>
              <a:rPr lang="ru-RU" dirty="0"/>
              <a:t> (отклонение от нормы);</a:t>
            </a:r>
          </a:p>
          <a:p>
            <a:r>
              <a:rPr lang="ru-RU" dirty="0"/>
              <a:t>· </a:t>
            </a:r>
            <a:r>
              <a:rPr lang="ru-RU" dirty="0" err="1"/>
              <a:t>Rate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 </a:t>
            </a:r>
            <a:r>
              <a:rPr lang="ru-RU" dirty="0" err="1"/>
              <a:t>Change</a:t>
            </a:r>
            <a:r>
              <a:rPr lang="ru-RU" dirty="0"/>
              <a:t> - ROC (скорость изменения).</a:t>
            </a:r>
          </a:p>
          <a:p>
            <a:pPr algn="just"/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534" y="1441162"/>
            <a:ext cx="3438525" cy="3207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304622" y="4768460"/>
            <a:ext cx="383937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Рис</a:t>
            </a:r>
            <a:r>
              <a:rPr lang="kk-KZ" b="1" dirty="0"/>
              <a:t>унок</a:t>
            </a:r>
            <a:r>
              <a:rPr lang="ru-RU" b="1" dirty="0"/>
              <a:t>. </a:t>
            </a:r>
            <a:r>
              <a:rPr lang="kk-KZ" b="1" dirty="0"/>
              <a:t>5</a:t>
            </a:r>
            <a:r>
              <a:rPr lang="kk-KZ" dirty="0"/>
              <a:t> - </a:t>
            </a:r>
            <a:r>
              <a:rPr lang="ru-RU" dirty="0"/>
              <a:t>Графическая интерпретация </a:t>
            </a:r>
            <a:r>
              <a:rPr lang="ru-RU" dirty="0" err="1"/>
              <a:t>алармов</a:t>
            </a:r>
            <a:r>
              <a:rPr lang="ru-RU" dirty="0"/>
              <a:t> типа </a:t>
            </a:r>
            <a:r>
              <a:rPr lang="en-US" dirty="0" err="1"/>
              <a:t>Deviaition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83544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>
                <a:latin typeface="PT Serif"/>
              </a:rPr>
              <a:t>Состояние тревоги, в дальнейшем </a:t>
            </a:r>
            <a:r>
              <a:rPr lang="ru-RU" dirty="0" err="1">
                <a:latin typeface="PT Serif"/>
              </a:rPr>
              <a:t>аларм</a:t>
            </a:r>
            <a:r>
              <a:rPr lang="ru-RU" dirty="0">
                <a:latin typeface="PT Serif"/>
              </a:rPr>
              <a:t> (</a:t>
            </a:r>
            <a:r>
              <a:rPr lang="ru-RU" dirty="0" err="1">
                <a:latin typeface="PT Serif"/>
              </a:rPr>
              <a:t>Alarm</a:t>
            </a:r>
            <a:r>
              <a:rPr lang="ru-RU" dirty="0">
                <a:latin typeface="PT Serif"/>
              </a:rPr>
              <a:t>) - это некоторое сообщение, предупреждающее оператора о возникновении определенной ситуации, которая может привести к серьезным последствиям, и потому требующее его внимания, а часто и вмешательства. А принял - ли оператор сообщение об </a:t>
            </a:r>
            <a:r>
              <a:rPr lang="ru-RU" dirty="0" err="1">
                <a:latin typeface="PT Serif"/>
              </a:rPr>
              <a:t>аларме</a:t>
            </a:r>
            <a:r>
              <a:rPr lang="ru-RU" dirty="0">
                <a:latin typeface="PT Serif"/>
              </a:rPr>
              <a:t>? Чтобы снять эти сомнения, в системах управления принято различать неподтвержденные и подтвержденные </a:t>
            </a:r>
            <a:r>
              <a:rPr lang="ru-RU" dirty="0" err="1">
                <a:latin typeface="PT Serif"/>
              </a:rPr>
              <a:t>алармы</a:t>
            </a:r>
            <a:r>
              <a:rPr lang="ru-RU" dirty="0">
                <a:latin typeface="PT Serif"/>
              </a:rPr>
              <a:t>. </a:t>
            </a:r>
            <a:r>
              <a:rPr lang="ru-RU" dirty="0" err="1">
                <a:latin typeface="PT Serif"/>
              </a:rPr>
              <a:t>Аларм</a:t>
            </a:r>
            <a:r>
              <a:rPr lang="ru-RU" dirty="0">
                <a:latin typeface="PT Serif"/>
              </a:rPr>
              <a:t> называется подтвержденным после того, как оператор отреагировал на сообщение об </a:t>
            </a:r>
            <a:r>
              <a:rPr lang="ru-RU" dirty="0" err="1">
                <a:latin typeface="PT Serif"/>
              </a:rPr>
              <a:t>аларме</a:t>
            </a:r>
            <a:r>
              <a:rPr lang="ru-RU" dirty="0">
                <a:latin typeface="PT Serif"/>
              </a:rPr>
              <a:t>. До этого </a:t>
            </a:r>
            <a:r>
              <a:rPr lang="ru-RU" dirty="0" err="1">
                <a:latin typeface="PT Serif"/>
              </a:rPr>
              <a:t>аларм</a:t>
            </a:r>
            <a:r>
              <a:rPr lang="ru-RU" dirty="0">
                <a:latin typeface="PT Serif"/>
              </a:rPr>
              <a:t> оставался в состоянии неподтвержденного. Наряду с </a:t>
            </a:r>
            <a:r>
              <a:rPr lang="ru-RU" dirty="0" err="1">
                <a:latin typeface="PT Serif"/>
              </a:rPr>
              <a:t>алармами</a:t>
            </a:r>
            <a:r>
              <a:rPr lang="ru-RU" dirty="0">
                <a:latin typeface="PT Serif"/>
              </a:rPr>
              <a:t> в SCADA - системах существует понятие событий.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7686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322024"/>
            <a:ext cx="7886700" cy="485493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 err="1"/>
              <a:t>Алармы</a:t>
            </a:r>
            <a:r>
              <a:rPr lang="ru-RU" dirty="0"/>
              <a:t> типа «</a:t>
            </a:r>
            <a:r>
              <a:rPr lang="en-US" dirty="0"/>
              <a:t>Rate of Change</a:t>
            </a:r>
            <a:r>
              <a:rPr lang="ru-RU" dirty="0"/>
              <a:t>» возникают, когда скорость изменения параметра становится больше предельно допустимой. Понятие «зона нечувствительности» (</a:t>
            </a:r>
            <a:r>
              <a:rPr lang="en-US" dirty="0" err="1"/>
              <a:t>Deviaition</a:t>
            </a:r>
            <a:r>
              <a:rPr lang="ru-RU" dirty="0"/>
              <a:t> ) к </a:t>
            </a:r>
            <a:r>
              <a:rPr lang="ru-RU" dirty="0" err="1"/>
              <a:t>алармам</a:t>
            </a:r>
            <a:r>
              <a:rPr lang="ru-RU" dirty="0"/>
              <a:t> этого типа не применяется,</a:t>
            </a:r>
          </a:p>
          <a:p>
            <a:pPr algn="just"/>
            <a:r>
              <a:rPr lang="ru-RU" dirty="0"/>
              <a:t>Обычно применяется стандартная и распределенная системы </a:t>
            </a:r>
            <a:r>
              <a:rPr lang="ru-RU" dirty="0" err="1"/>
              <a:t>алармов</a:t>
            </a:r>
            <a:r>
              <a:rPr lang="ru-RU" dirty="0"/>
              <a:t>.</a:t>
            </a:r>
          </a:p>
          <a:p>
            <a:pPr algn="just"/>
            <a:r>
              <a:rPr lang="ru-RU" b="1" dirty="0"/>
              <a:t>Стандартная система </a:t>
            </a:r>
            <a:r>
              <a:rPr lang="ru-RU" b="1" dirty="0" err="1"/>
              <a:t>алармов</a:t>
            </a:r>
            <a:r>
              <a:rPr lang="ru-RU" dirty="0"/>
              <a:t> используется для отображения информации о состоянии тревоги и подтверждения реакции на все аварийные ситуации и события, регистрируемые в данном локальном приложении (локальном АРМ).</a:t>
            </a:r>
          </a:p>
          <a:p>
            <a:pPr algn="just"/>
            <a:r>
              <a:rPr lang="ru-RU" b="1" dirty="0"/>
              <a:t>Распределенная система </a:t>
            </a:r>
            <a:r>
              <a:rPr lang="ru-RU" b="1" dirty="0" err="1"/>
              <a:t>алармов</a:t>
            </a:r>
            <a:r>
              <a:rPr lang="ru-RU" dirty="0"/>
              <a:t> расширяет возможности стандартной и позволяет отслеживать и подтверждать аварийные ситуации, генерируемые системами </a:t>
            </a:r>
            <a:r>
              <a:rPr lang="ru-RU" dirty="0" err="1"/>
              <a:t>алармов</a:t>
            </a:r>
            <a:r>
              <a:rPr lang="ru-RU" dirty="0"/>
              <a:t> других включенных в сеть приложений (соседних АРМов).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0530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211854"/>
            <a:ext cx="8129760" cy="5398265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SCADA</a:t>
            </a:r>
            <a:r>
              <a:rPr lang="ru-RU" dirty="0"/>
              <a:t> - системы поддерживают возможность отображения, регистрации и печати информации как об </a:t>
            </a:r>
            <a:r>
              <a:rPr lang="ru-RU" dirty="0" err="1"/>
              <a:t>алармах</a:t>
            </a:r>
            <a:r>
              <a:rPr lang="ru-RU" dirty="0"/>
              <a:t>, так и о системных событиях.</a:t>
            </a:r>
          </a:p>
          <a:p>
            <a:pPr algn="just"/>
            <a:r>
              <a:rPr lang="ru-RU" dirty="0"/>
              <a:t>События, также как и </a:t>
            </a:r>
            <a:r>
              <a:rPr lang="ru-RU" dirty="0" err="1"/>
              <a:t>алармы</a:t>
            </a:r>
            <a:r>
              <a:rPr lang="ru-RU" dirty="0"/>
              <a:t>, делятся в зависимости от их характеристик на несколько общих категорий, называемых типами событий (</a:t>
            </a:r>
            <a:r>
              <a:rPr lang="en-US" dirty="0"/>
              <a:t>Event</a:t>
            </a:r>
            <a:r>
              <a:rPr lang="ru-RU" dirty="0"/>
              <a:t> Туре</a:t>
            </a:r>
            <a:r>
              <a:rPr lang="en-US" dirty="0"/>
              <a:t>s</a:t>
            </a:r>
            <a:r>
              <a:rPr lang="ru-RU" dirty="0"/>
              <a:t>). Различают следующие типы событий:</a:t>
            </a:r>
          </a:p>
          <a:p>
            <a:pPr lvl="0" algn="just"/>
            <a:r>
              <a:rPr lang="ru-RU" dirty="0"/>
              <a:t>АСК - </a:t>
            </a:r>
            <a:r>
              <a:rPr lang="ru-RU" dirty="0" err="1"/>
              <a:t>аларм</a:t>
            </a:r>
            <a:r>
              <a:rPr lang="ru-RU" dirty="0"/>
              <a:t> был подтвержден;</a:t>
            </a:r>
          </a:p>
          <a:p>
            <a:pPr lvl="0" algn="just"/>
            <a:r>
              <a:rPr lang="ru-RU" dirty="0"/>
              <a:t>А</a:t>
            </a:r>
            <a:r>
              <a:rPr lang="en-US" dirty="0"/>
              <a:t>L</a:t>
            </a:r>
            <a:r>
              <a:rPr lang="ru-RU" dirty="0"/>
              <a:t>М - возникла аварийная ситуация;</a:t>
            </a:r>
          </a:p>
          <a:p>
            <a:pPr lvl="0" algn="just"/>
            <a:r>
              <a:rPr lang="en-US" dirty="0"/>
              <a:t>EVT</a:t>
            </a:r>
            <a:r>
              <a:rPr lang="ru-RU" dirty="0"/>
              <a:t> - возникло аварийное событие;</a:t>
            </a:r>
          </a:p>
          <a:p>
            <a:pPr lvl="0" algn="just"/>
            <a:r>
              <a:rPr lang="en-US" dirty="0"/>
              <a:t>RTN</a:t>
            </a:r>
            <a:r>
              <a:rPr lang="ru-RU" dirty="0"/>
              <a:t> - переменная перешла из аварийного состояния в обычное;</a:t>
            </a:r>
          </a:p>
          <a:p>
            <a:pPr lvl="0" algn="just"/>
            <a:r>
              <a:rPr lang="en-US" dirty="0"/>
              <a:t>SYS</a:t>
            </a:r>
            <a:r>
              <a:rPr lang="ru-RU" dirty="0"/>
              <a:t> - возникло системное событие;</a:t>
            </a:r>
          </a:p>
          <a:p>
            <a:pPr lvl="0" algn="just"/>
            <a:r>
              <a:rPr lang="en-US" dirty="0"/>
              <a:t>USER</a:t>
            </a:r>
            <a:r>
              <a:rPr lang="ru-RU" dirty="0"/>
              <a:t> - изменение значения переменной оператором;</a:t>
            </a:r>
          </a:p>
          <a:p>
            <a:pPr lvl="0" algn="just"/>
            <a:r>
              <a:rPr lang="en-US" dirty="0"/>
              <a:t>DDE</a:t>
            </a:r>
            <a:r>
              <a:rPr lang="ru-RU" dirty="0"/>
              <a:t> - получено новое значение переменной от ООЕ-клиента;</a:t>
            </a:r>
          </a:p>
          <a:p>
            <a:pPr lvl="0" algn="just"/>
            <a:r>
              <a:rPr lang="en-US" dirty="0"/>
              <a:t>LGC</a:t>
            </a:r>
            <a:r>
              <a:rPr lang="ru-RU" dirty="0"/>
              <a:t> - скрипт изменил значение переменной;</a:t>
            </a:r>
          </a:p>
          <a:p>
            <a:pPr lvl="0" algn="just"/>
            <a:r>
              <a:rPr lang="ru-RU" dirty="0"/>
              <a:t>ОРК - оператор ввел новое значение переменной.</a:t>
            </a:r>
          </a:p>
          <a:p>
            <a:pPr algn="just"/>
            <a:r>
              <a:rPr lang="ru-RU" dirty="0"/>
              <a:t>Создавая обработчики (т.е. задавая реакции) для данных событий, можно гибко влиять на поведение системы.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2322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760164"/>
            <a:ext cx="7886700" cy="5416799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/>
              <a:t>Приоритеты </a:t>
            </a:r>
            <a:r>
              <a:rPr lang="ru-RU" b="1" dirty="0" err="1"/>
              <a:t>алармов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Каждому </a:t>
            </a:r>
            <a:r>
              <a:rPr lang="ru-RU" dirty="0" err="1"/>
              <a:t>аларму</a:t>
            </a:r>
            <a:r>
              <a:rPr lang="ru-RU" dirty="0"/>
              <a:t>, как правило, соответствует некоторая величина, называемая приоритетом </a:t>
            </a:r>
            <a:r>
              <a:rPr lang="ru-RU" dirty="0" err="1"/>
              <a:t>аларма</a:t>
            </a:r>
            <a:r>
              <a:rPr lang="ru-RU" dirty="0"/>
              <a:t>. Этот приоритет характеризует важность данного </a:t>
            </a:r>
            <a:r>
              <a:rPr lang="ru-RU" dirty="0" err="1"/>
              <a:t>аларма</a:t>
            </a:r>
            <a:r>
              <a:rPr lang="ru-RU" dirty="0"/>
              <a:t> и может принимать значения из некоторого диапазона (например, от 1 до 999). Самый важный </a:t>
            </a:r>
            <a:r>
              <a:rPr lang="ru-RU" dirty="0" err="1"/>
              <a:t>аларм</a:t>
            </a:r>
            <a:r>
              <a:rPr lang="ru-RU" dirty="0"/>
              <a:t> имеет приоритет 1. Если одновременно возникает несколько </a:t>
            </a:r>
            <a:r>
              <a:rPr lang="ru-RU" dirty="0" err="1"/>
              <a:t>алармов</a:t>
            </a:r>
            <a:r>
              <a:rPr lang="ru-RU" dirty="0"/>
              <a:t>, то они будут выполняться последовательно, в порядке возрастания значения приоритета. Организовав несколько диапазонов значений и связав </a:t>
            </a:r>
            <a:r>
              <a:rPr lang="ru-RU" dirty="0" err="1"/>
              <a:t>алармы</a:t>
            </a:r>
            <a:r>
              <a:rPr lang="ru-RU" dirty="0"/>
              <a:t> с каждым диапазоном, можно достаточно легко отфильтровать критические </a:t>
            </a:r>
            <a:r>
              <a:rPr lang="ru-RU" dirty="0" err="1"/>
              <a:t>алармы</a:t>
            </a:r>
            <a:r>
              <a:rPr lang="ru-RU" dirty="0"/>
              <a:t> от некритических. Выполнение анимационных функций, скриптов, печать и просмотр информации также могут зависеть от приоритетов.</a:t>
            </a:r>
          </a:p>
          <a:p>
            <a:pPr algn="just"/>
            <a:r>
              <a:rPr lang="ru-RU" b="1" dirty="0"/>
              <a:t>Группы </a:t>
            </a:r>
            <a:r>
              <a:rPr lang="ru-RU" b="1" dirty="0" err="1"/>
              <a:t>алармов</a:t>
            </a:r>
            <a:r>
              <a:rPr lang="ru-RU" b="1" dirty="0"/>
              <a:t>.</a:t>
            </a:r>
            <a:endParaRPr lang="ru-RU" dirty="0"/>
          </a:p>
          <a:p>
            <a:pPr algn="just"/>
            <a:r>
              <a:rPr lang="ru-RU" dirty="0"/>
              <a:t>Каждый </a:t>
            </a:r>
            <a:r>
              <a:rPr lang="ru-RU" dirty="0" err="1"/>
              <a:t>аларм</a:t>
            </a:r>
            <a:r>
              <a:rPr lang="ru-RU" dirty="0"/>
              <a:t> может быть связан с определенной логической группой </a:t>
            </a:r>
            <a:r>
              <a:rPr lang="ru-RU" dirty="0" err="1"/>
              <a:t>алармов</a:t>
            </a:r>
            <a:r>
              <a:rPr lang="ru-RU" dirty="0"/>
              <a:t>. Все эти группы определяются пользователем и могут быть организованы в иерархическую структуру. Это позволяет сгруппировать </a:t>
            </a:r>
            <a:r>
              <a:rPr lang="ru-RU" dirty="0" err="1"/>
              <a:t>алармы</a:t>
            </a:r>
            <a:r>
              <a:rPr lang="ru-RU" dirty="0"/>
              <a:t> в зависимости от их организации, схемы размещения оборудования, приоритетов и любых других признаков. Группы </a:t>
            </a:r>
            <a:r>
              <a:rPr lang="ru-RU" dirty="0" err="1"/>
              <a:t>алармов</a:t>
            </a:r>
            <a:r>
              <a:rPr lang="ru-RU" dirty="0"/>
              <a:t> являются полезным средством фильтрации вывода информации об </a:t>
            </a:r>
            <a:r>
              <a:rPr lang="ru-RU" dirty="0" err="1"/>
              <a:t>алармах</a:t>
            </a:r>
            <a:r>
              <a:rPr lang="ru-RU" dirty="0"/>
              <a:t> на дисплей или принтер.</a:t>
            </a:r>
          </a:p>
          <a:p>
            <a:pPr algn="just"/>
            <a:r>
              <a:rPr lang="ru-RU" dirty="0"/>
              <a:t>Каждая переменная связывается с какой-либо группой </a:t>
            </a:r>
            <a:r>
              <a:rPr lang="ru-RU" dirty="0" err="1"/>
              <a:t>алармов</a:t>
            </a:r>
            <a:r>
              <a:rPr lang="ru-RU" dirty="0"/>
              <a:t>. Если пользователь не определил такую группу для конкретной переменной, то она автоматически связывается с корневой группой </a:t>
            </a:r>
            <a:r>
              <a:rPr lang="ru-RU" dirty="0" err="1"/>
              <a:t>алармов</a:t>
            </a:r>
            <a:r>
              <a:rPr lang="ru-RU" dirty="0"/>
              <a:t>. С любой группой </a:t>
            </a:r>
            <a:r>
              <a:rPr lang="ru-RU" dirty="0" err="1"/>
              <a:t>алармов</a:t>
            </a:r>
            <a:r>
              <a:rPr lang="ru-RU" dirty="0"/>
              <a:t> можно связать как переменную, так и другую группу </a:t>
            </a:r>
            <a:r>
              <a:rPr lang="ru-RU" dirty="0" err="1"/>
              <a:t>алармов</a:t>
            </a:r>
            <a:r>
              <a:rPr lang="ru-RU" dirty="0"/>
              <a:t>. Взаимосвязи всех групп </a:t>
            </a:r>
            <a:r>
              <a:rPr lang="ru-RU" dirty="0" err="1"/>
              <a:t>алармов</a:t>
            </a:r>
            <a:r>
              <a:rPr lang="ru-RU" dirty="0"/>
              <a:t> представляются древовидной структурой.</a:t>
            </a: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51100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1693" y="881349"/>
            <a:ext cx="8063658" cy="5295614"/>
          </a:xfrm>
        </p:spPr>
        <p:txBody>
          <a:bodyPr>
            <a:normAutofit fontScale="47500" lnSpcReduction="20000"/>
          </a:bodyPr>
          <a:lstStyle/>
          <a:p>
            <a:pPr algn="just">
              <a:spcAft>
                <a:spcPts val="0"/>
              </a:spcAft>
            </a:pPr>
            <a:r>
              <a:rPr lang="ru-RU" i="1" u="sng" spc="10" dirty="0">
                <a:solidFill>
                  <a:srgbClr val="000000"/>
                </a:solidFill>
                <a:latin typeface="Times New Roman"/>
                <a:ea typeface="Times New Roman"/>
              </a:rPr>
              <a:t>ПРИМЕР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А1</a:t>
            </a:r>
            <a:r>
              <a:rPr lang="en-US" spc="5" dirty="0" err="1">
                <a:solidFill>
                  <a:srgbClr val="000000"/>
                </a:solidFill>
                <a:latin typeface="Times New Roman"/>
                <a:ea typeface="Times New Roman"/>
              </a:rPr>
              <a:t>armWor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Х32 - развитая система обнаружения, идентификации,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фильтрации и сортировки аварийных и других событий, связанных с </a:t>
            </a:r>
            <a:r>
              <a:rPr lang="ru-RU" spc="65" dirty="0">
                <a:solidFill>
                  <a:srgbClr val="000000"/>
                </a:solidFill>
                <a:latin typeface="Times New Roman"/>
                <a:ea typeface="Times New Roman"/>
              </a:rPr>
              <a:t>контролируемым технологическим процессом и состоянием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технических средств АСУТП.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А1</a:t>
            </a:r>
            <a:r>
              <a:rPr lang="en-US" spc="5" dirty="0" err="1">
                <a:solidFill>
                  <a:srgbClr val="000000"/>
                </a:solidFill>
                <a:latin typeface="Times New Roman"/>
                <a:ea typeface="Times New Roman"/>
              </a:rPr>
              <a:t>armWor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Х32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является набором программных компонентов, предназначенных для обнаружения аварийных событий, оповещения </a:t>
            </a:r>
            <a:r>
              <a:rPr lang="ru-RU" spc="15" dirty="0">
                <a:solidFill>
                  <a:srgbClr val="000000"/>
                </a:solidFill>
                <a:latin typeface="Times New Roman"/>
                <a:ea typeface="Times New Roman"/>
              </a:rPr>
              <a:t>оперативного персонала, приема подтверждений восприятия информации </a:t>
            </a:r>
            <a:r>
              <a:rPr lang="ru-RU" spc="25" dirty="0">
                <a:solidFill>
                  <a:srgbClr val="000000"/>
                </a:solidFill>
                <a:latin typeface="Times New Roman"/>
                <a:ea typeface="Times New Roman"/>
              </a:rPr>
              <a:t>об аварийных событиях и регистрации информации об авариях в базе </a:t>
            </a:r>
            <a:r>
              <a:rPr lang="ru-RU" spc="-15" dirty="0">
                <a:solidFill>
                  <a:srgbClr val="000000"/>
                </a:solidFill>
                <a:latin typeface="Times New Roman"/>
                <a:ea typeface="Times New Roman"/>
              </a:rPr>
              <a:t>данных.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Основные функциональные возможности 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А1</a:t>
            </a:r>
            <a:r>
              <a:rPr lang="en-US" spc="5" dirty="0" err="1">
                <a:solidFill>
                  <a:srgbClr val="000000"/>
                </a:solidFill>
                <a:latin typeface="Times New Roman"/>
                <a:ea typeface="Times New Roman"/>
              </a:rPr>
              <a:t>armWor</a:t>
            </a:r>
            <a:r>
              <a:rPr lang="ru-RU" spc="5" dirty="0">
                <a:solidFill>
                  <a:srgbClr val="000000"/>
                </a:solidFill>
                <a:latin typeface="Times New Roman"/>
                <a:ea typeface="Times New Roman"/>
              </a:rPr>
              <a:t>Х32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: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60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60" dirty="0">
                <a:solidFill>
                  <a:srgbClr val="000000"/>
                </a:solidFill>
                <a:latin typeface="Times New Roman"/>
                <a:ea typeface="Times New Roman"/>
              </a:rPr>
              <a:t>обнаружение аварийных событий по множеству признаков и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критериев, настраиваемых пользователем;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55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55" dirty="0">
                <a:solidFill>
                  <a:srgbClr val="000000"/>
                </a:solidFill>
                <a:latin typeface="Times New Roman"/>
                <a:ea typeface="Times New Roman"/>
              </a:rPr>
              <a:t>передача информации об обнаруженных авариях клиентским </a:t>
            </a:r>
            <a:r>
              <a:rPr lang="ru-RU" spc="35" dirty="0">
                <a:solidFill>
                  <a:srgbClr val="000000"/>
                </a:solidFill>
                <a:latin typeface="Times New Roman"/>
                <a:ea typeface="Times New Roman"/>
              </a:rPr>
              <a:t>приложениям, расположенным на разных узлах локальной или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глобальной сети;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анализ аварийных событий и действий ответственного персонала;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40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40" dirty="0">
                <a:solidFill>
                  <a:srgbClr val="000000"/>
                </a:solidFill>
                <a:latin typeface="Times New Roman"/>
                <a:ea typeface="Times New Roman"/>
              </a:rPr>
              <a:t>объединение всех аварийных событий и подтверждений </a:t>
            </a:r>
            <a:r>
              <a:rPr lang="ru-RU" spc="20" dirty="0">
                <a:solidFill>
                  <a:srgbClr val="000000"/>
                </a:solidFill>
                <a:latin typeface="Times New Roman"/>
                <a:ea typeface="Times New Roman"/>
              </a:rPr>
              <a:t>восприятия системных сообщений ответственным персоналом в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сводки аварийных событий;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25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25" dirty="0">
                <a:solidFill>
                  <a:srgbClr val="000000"/>
                </a:solidFill>
                <a:latin typeface="Times New Roman"/>
                <a:ea typeface="Times New Roman"/>
              </a:rPr>
              <a:t>отображение вспомогательной информации для аварийных </a:t>
            </a:r>
            <a:r>
              <a:rPr lang="ru-RU" spc="45" dirty="0">
                <a:solidFill>
                  <a:srgbClr val="000000"/>
                </a:solidFill>
                <a:latin typeface="Times New Roman"/>
                <a:ea typeface="Times New Roman"/>
              </a:rPr>
              <a:t>событий, позволяющей локализовать  и устранить причины </a:t>
            </a:r>
            <a:r>
              <a:rPr lang="ru-RU" spc="-10" dirty="0">
                <a:solidFill>
                  <a:srgbClr val="000000"/>
                </a:solidFill>
                <a:latin typeface="Times New Roman"/>
                <a:ea typeface="Times New Roman"/>
              </a:rPr>
              <a:t>аварии;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связь с аппаратными средствами системы через интерфейсы ОРС;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50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50" dirty="0">
                <a:solidFill>
                  <a:srgbClr val="000000"/>
                </a:solidFill>
                <a:latin typeface="Times New Roman"/>
                <a:ea typeface="Times New Roman"/>
              </a:rPr>
              <a:t>возможность запуска сервера обнаружения аварий в качестве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сервисного процесса (службы) 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Times New Roman"/>
              </a:rPr>
              <a:t>Windows NT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10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имеется мощное средство конфигурирования условий аварийных </a:t>
            </a: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событий;</a:t>
            </a:r>
            <a:endParaRPr lang="ru-RU" sz="24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kk-KZ" spc="10" dirty="0">
                <a:solidFill>
                  <a:srgbClr val="000000"/>
                </a:solidFill>
                <a:latin typeface="Times New Roman"/>
                <a:ea typeface="Times New Roman"/>
              </a:rPr>
              <a:t>- 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встроенная среда редактирования сценарных процедур </a:t>
            </a:r>
            <a:r>
              <a:rPr lang="en-US" spc="10" dirty="0">
                <a:solidFill>
                  <a:srgbClr val="000000"/>
                </a:solidFill>
                <a:latin typeface="Times New Roman"/>
                <a:ea typeface="Times New Roman"/>
              </a:rPr>
              <a:t>V</a:t>
            </a:r>
            <a:r>
              <a:rPr lang="ru-RU" spc="10" dirty="0">
                <a:solidFill>
                  <a:srgbClr val="000000"/>
                </a:solidFill>
                <a:latin typeface="Times New Roman"/>
                <a:ea typeface="Times New Roman"/>
              </a:rPr>
              <a:t>ВА.</a:t>
            </a:r>
            <a:r>
              <a:rPr lang="kk-KZ" spc="1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2400" dirty="0">
              <a:latin typeface="Times New Roman"/>
              <a:ea typeface="Times New Roman"/>
            </a:endParaRPr>
          </a:p>
          <a:p>
            <a:pPr indent="457200" algn="just">
              <a:spcAft>
                <a:spcPts val="0"/>
              </a:spcAft>
            </a:pPr>
            <a:r>
              <a:rPr lang="ru-RU" b="1" dirty="0">
                <a:latin typeface="Times New Roman"/>
                <a:ea typeface="Times New Roman"/>
              </a:rPr>
              <a:t> </a:t>
            </a:r>
            <a:endParaRPr lang="ru-RU" sz="2400" dirty="0">
              <a:latin typeface="Times New Roman"/>
              <a:ea typeface="Times New Roman"/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8773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Прямоугольник 44"/>
          <p:cNvSpPr/>
          <p:nvPr/>
        </p:nvSpPr>
        <p:spPr>
          <a:xfrm>
            <a:off x="303910" y="1262098"/>
            <a:ext cx="830743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Контрольные вопросы:</a:t>
            </a:r>
            <a:endParaRPr lang="ru-RU" sz="2000" dirty="0"/>
          </a:p>
          <a:p>
            <a:r>
              <a:rPr lang="ru-RU" sz="2000" dirty="0"/>
              <a:t>1. Общая структура АСУТП на основе </a:t>
            </a:r>
            <a:r>
              <a:rPr lang="en-US" sz="2000" dirty="0"/>
              <a:t>SCADA</a:t>
            </a:r>
            <a:r>
              <a:rPr lang="ru-RU" sz="2000" dirty="0"/>
              <a:t>.?</a:t>
            </a:r>
          </a:p>
          <a:p>
            <a:r>
              <a:rPr lang="ru-RU" sz="2000" dirty="0"/>
              <a:t>2. Функции </a:t>
            </a:r>
            <a:r>
              <a:rPr lang="en-US" sz="2000" dirty="0"/>
              <a:t>SCADA</a:t>
            </a:r>
            <a:r>
              <a:rPr lang="ru-RU" sz="2000" dirty="0"/>
              <a:t> на  уровне контроллеров и датчиков. </a:t>
            </a:r>
          </a:p>
          <a:p>
            <a:r>
              <a:rPr lang="kk-KZ" sz="2000" dirty="0"/>
              <a:t>3.</a:t>
            </a:r>
            <a:r>
              <a:rPr lang="kk-KZ" sz="2000" b="1" dirty="0"/>
              <a:t> </a:t>
            </a:r>
            <a:r>
              <a:rPr lang="ru-RU" sz="2000" dirty="0"/>
              <a:t>Разработка и отладка управляющих программ на уровне контроллеров и датчиков.</a:t>
            </a:r>
          </a:p>
          <a:p>
            <a:r>
              <a:rPr lang="ru-RU" sz="2000" dirty="0"/>
              <a:t>4. Техническое обеспечение уровня цеха. </a:t>
            </a:r>
          </a:p>
          <a:p>
            <a:r>
              <a:rPr lang="ru-RU" sz="2000" dirty="0"/>
              <a:t>5. Функциональные возможности </a:t>
            </a:r>
            <a:r>
              <a:rPr lang="en-US" sz="2000" dirty="0"/>
              <a:t>SCADA</a:t>
            </a:r>
            <a:r>
              <a:rPr lang="ru-RU" sz="2000" dirty="0"/>
              <a:t> на уровне цеха. </a:t>
            </a:r>
          </a:p>
          <a:p>
            <a:r>
              <a:rPr lang="ru-RU" sz="2000" dirty="0"/>
              <a:t> </a:t>
            </a:r>
          </a:p>
          <a:p>
            <a:endParaRPr lang="ru-RU" sz="2000" b="1" dirty="0">
              <a:solidFill>
                <a:schemeClr val="accent5">
                  <a:lumMod val="75000"/>
                </a:schemeClr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7" name="Рисунок 4" descr="logo_eng_rgb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9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70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8641" y="538908"/>
            <a:ext cx="83507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Основная литература</a:t>
            </a:r>
            <a:endParaRPr lang="ru-RU" i="1" dirty="0"/>
          </a:p>
          <a:p>
            <a:r>
              <a:rPr lang="ru-RU" b="1" dirty="0"/>
              <a:t> </a:t>
            </a:r>
            <a:endParaRPr lang="ru-RU" dirty="0"/>
          </a:p>
          <a:p>
            <a:pPr lvl="0"/>
            <a:r>
              <a:rPr lang="en-US" dirty="0" smtClean="0"/>
              <a:t>1. </a:t>
            </a:r>
            <a:r>
              <a:rPr lang="ru-RU" dirty="0" smtClean="0"/>
              <a:t>Андреев </a:t>
            </a:r>
            <a:r>
              <a:rPr lang="ru-RU" dirty="0"/>
              <a:t>Е. Б., </a:t>
            </a:r>
            <a:r>
              <a:rPr lang="ru-RU" dirty="0" err="1"/>
              <a:t>Куцевич</a:t>
            </a:r>
            <a:r>
              <a:rPr lang="ru-RU" dirty="0"/>
              <a:t> Н. А. Синенко О. В. SCADA-системы: взгляд изнутри/ Е. Б. </a:t>
            </a:r>
            <a:r>
              <a:rPr lang="ru-RU" dirty="0" smtClean="0"/>
              <a:t>Андреев</a:t>
            </a:r>
            <a:r>
              <a:rPr lang="ru-RU" dirty="0"/>
              <a:t>, </a:t>
            </a:r>
            <a:r>
              <a:rPr lang="ru-RU" dirty="0" err="1"/>
              <a:t>Н.А.Куцевич</a:t>
            </a:r>
            <a:r>
              <a:rPr lang="ru-RU" dirty="0"/>
              <a:t>, </a:t>
            </a:r>
            <a:r>
              <a:rPr lang="ru-RU" dirty="0" err="1"/>
              <a:t>О.В.Синенко</a:t>
            </a:r>
            <a:r>
              <a:rPr lang="ru-RU" dirty="0"/>
              <a:t>.—М.: издательство </a:t>
            </a:r>
            <a:r>
              <a:rPr lang="ru-RU" dirty="0" err="1"/>
              <a:t>РТСофт</a:t>
            </a:r>
            <a:r>
              <a:rPr lang="ru-RU" dirty="0"/>
              <a:t>, 2004.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Букреев</a:t>
            </a:r>
            <a:r>
              <a:rPr lang="ru-RU" dirty="0" smtClean="0"/>
              <a:t> </a:t>
            </a:r>
            <a:r>
              <a:rPr lang="ru-RU" dirty="0"/>
              <a:t>В. Г., </a:t>
            </a:r>
            <a:r>
              <a:rPr lang="ru-RU" dirty="0" err="1"/>
              <a:t>Цхе</a:t>
            </a:r>
            <a:r>
              <a:rPr lang="ru-RU" dirty="0"/>
              <a:t> А. В. Основы инструментальной системы разработки АСУ/ В. Г. </a:t>
            </a:r>
            <a:r>
              <a:rPr lang="en-US" dirty="0" smtClean="0"/>
              <a:t> </a:t>
            </a:r>
            <a:r>
              <a:rPr lang="ru-RU" dirty="0" err="1" smtClean="0"/>
              <a:t>Букреев</a:t>
            </a:r>
            <a:r>
              <a:rPr lang="ru-RU" dirty="0"/>
              <a:t>, А. В. </a:t>
            </a:r>
            <a:r>
              <a:rPr lang="ru-RU" dirty="0" err="1"/>
              <a:t>Цхе</a:t>
            </a:r>
            <a:r>
              <a:rPr lang="ru-RU" dirty="0"/>
              <a:t>.— Томск: издательство ТПУ, 2003.</a:t>
            </a:r>
          </a:p>
          <a:p>
            <a:pPr lvl="0"/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ru-RU" dirty="0" err="1" smtClean="0"/>
              <a:t>Локотов</a:t>
            </a:r>
            <a:r>
              <a:rPr lang="ru-RU" dirty="0" smtClean="0"/>
              <a:t> </a:t>
            </a:r>
            <a:r>
              <a:rPr lang="ru-RU" dirty="0"/>
              <a:t>А. Что должна уметь система SCADA/ А. </a:t>
            </a:r>
            <a:r>
              <a:rPr lang="ru-RU" dirty="0" err="1"/>
              <a:t>Локотов</a:t>
            </a:r>
            <a:r>
              <a:rPr lang="ru-RU" dirty="0"/>
              <a:t>// Современные технологии автоматизации.— 1998.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Л., </a:t>
            </a:r>
            <a:r>
              <a:rPr lang="ru-RU" dirty="0" err="1"/>
              <a:t>Айзин</a:t>
            </a:r>
            <a:r>
              <a:rPr lang="ru-RU" dirty="0"/>
              <a:t> В., Фридлянд А. Новая версия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для </a:t>
            </a:r>
            <a:r>
              <a:rPr lang="ru-RU" dirty="0" err="1"/>
              <a:t>Windows</a:t>
            </a:r>
            <a:r>
              <a:rPr lang="ru-RU" dirty="0"/>
              <a:t> NT/ Л. </a:t>
            </a:r>
            <a:r>
              <a:rPr lang="ru-RU" dirty="0" err="1"/>
              <a:t>Анизимиров</a:t>
            </a:r>
            <a:r>
              <a:rPr lang="ru-RU" dirty="0"/>
              <a:t>, В. </a:t>
            </a:r>
            <a:r>
              <a:rPr lang="ru-RU" dirty="0" err="1"/>
              <a:t>Айзин</a:t>
            </a:r>
            <a:r>
              <a:rPr lang="ru-RU" dirty="0"/>
              <a:t>, А. Фридлянд// Современные технологии автоматизации.— 1998.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</a:t>
            </a:r>
            <a:r>
              <a:rPr lang="ru-RU" dirty="0" err="1" smtClean="0"/>
              <a:t>Анизимиров</a:t>
            </a:r>
            <a:r>
              <a:rPr lang="ru-RU" dirty="0" smtClean="0"/>
              <a:t> </a:t>
            </a:r>
            <a:r>
              <a:rPr lang="ru-RU" dirty="0"/>
              <a:t>Л. </a:t>
            </a:r>
            <a:r>
              <a:rPr lang="ru-RU" dirty="0" err="1"/>
              <a:t>Windows</a:t>
            </a:r>
            <a:r>
              <a:rPr lang="ru-RU" dirty="0"/>
              <a:t>- компоненты </a:t>
            </a:r>
            <a:r>
              <a:rPr lang="ru-RU" dirty="0" err="1"/>
              <a:t>Trace</a:t>
            </a:r>
            <a:r>
              <a:rPr lang="ru-RU" dirty="0"/>
              <a:t> </a:t>
            </a:r>
            <a:r>
              <a:rPr lang="ru-RU" dirty="0" err="1"/>
              <a:t>Mode</a:t>
            </a:r>
            <a:r>
              <a:rPr lang="ru-RU" dirty="0"/>
              <a:t> 4.20/ Л. </a:t>
            </a:r>
            <a:r>
              <a:rPr lang="ru-RU" dirty="0" err="1"/>
              <a:t>Анизимиров</a:t>
            </a:r>
            <a:r>
              <a:rPr lang="ru-RU" dirty="0"/>
              <a:t>// Современные технологии автоматизации.— 1996.</a:t>
            </a:r>
          </a:p>
          <a:p>
            <a:pPr lvl="0"/>
            <a:r>
              <a:rPr lang="en-US" dirty="0" smtClean="0"/>
              <a:t>5.</a:t>
            </a:r>
            <a:r>
              <a:rPr lang="ru-RU" dirty="0" smtClean="0"/>
              <a:t>Волобуев </a:t>
            </a:r>
            <a:r>
              <a:rPr lang="ru-RU" dirty="0"/>
              <a:t>Ю. АСУ ТП в металлургии: проблемы и решения/ </a:t>
            </a:r>
            <a:r>
              <a:rPr lang="ru-RU" dirty="0" err="1"/>
              <a:t>Ю.Волобуев</a:t>
            </a:r>
            <a:r>
              <a:rPr lang="ru-RU" dirty="0"/>
              <a:t> Ю.// Современные технологии автоматизации.— 2000.</a:t>
            </a:r>
          </a:p>
          <a:p>
            <a:pPr lvl="0"/>
            <a:r>
              <a:rPr lang="ru-RU" dirty="0"/>
              <a:t> </a:t>
            </a:r>
            <a:r>
              <a:rPr lang="en-US" dirty="0" smtClean="0"/>
              <a:t>6. </a:t>
            </a:r>
            <a:r>
              <a:rPr lang="ru-RU" dirty="0" smtClean="0"/>
              <a:t>Кузнецов </a:t>
            </a:r>
            <a:r>
              <a:rPr lang="ru-RU" dirty="0"/>
              <a:t>А. SACADA- системы: программистом можешь ты не быть/А. Волобуев// Современные технологии автоматизации.— 1996.</a:t>
            </a:r>
          </a:p>
          <a:p>
            <a:r>
              <a:rPr lang="ru-RU" b="1" dirty="0"/>
              <a:t> 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1527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5926" y="1207744"/>
            <a:ext cx="8284685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4.2 Дополнительная литература</a:t>
            </a:r>
            <a:endParaRPr lang="ru-RU" dirty="0"/>
          </a:p>
          <a:p>
            <a:pPr lvl="0"/>
            <a:r>
              <a:rPr lang="en-US" dirty="0" smtClean="0"/>
              <a:t>1.</a:t>
            </a:r>
            <a:r>
              <a:rPr lang="ru-RU" dirty="0" smtClean="0"/>
              <a:t>Андреев </a:t>
            </a:r>
            <a:r>
              <a:rPr lang="ru-RU" dirty="0"/>
              <a:t>Е.Б., </a:t>
            </a:r>
            <a:r>
              <a:rPr lang="ru-RU" dirty="0" err="1"/>
              <a:t>Куцевич</a:t>
            </a:r>
            <a:r>
              <a:rPr lang="ru-RU" dirty="0"/>
              <a:t> Н.А. SCADA-системы: взгляд изнутри. /Электронная публикация на сайте "</a:t>
            </a:r>
            <a:r>
              <a:rPr lang="ru-RU" dirty="0" smtClean="0"/>
              <a:t>SCADA.ru“</a:t>
            </a:r>
            <a:r>
              <a:rPr lang="en-US" dirty="0" smtClean="0"/>
              <a:t> </a:t>
            </a:r>
          </a:p>
          <a:p>
            <a:pPr lvl="0"/>
            <a:r>
              <a:rPr lang="en-US" dirty="0" smtClean="0"/>
              <a:t>2.</a:t>
            </a:r>
            <a:r>
              <a:rPr lang="ru-RU" dirty="0" smtClean="0"/>
              <a:t>Открытые </a:t>
            </a:r>
            <a:r>
              <a:rPr lang="ru-RU" dirty="0"/>
              <a:t>системы: концепция или реальность? //Открытые системы. 1993. №4.</a:t>
            </a:r>
          </a:p>
          <a:p>
            <a:pPr lvl="0"/>
            <a:r>
              <a:rPr lang="en-US" dirty="0"/>
              <a:t>3</a:t>
            </a:r>
            <a:r>
              <a:rPr lang="en-US" dirty="0" smtClean="0"/>
              <a:t>. </a:t>
            </a:r>
            <a:r>
              <a:rPr lang="ru-RU" dirty="0" err="1" smtClean="0"/>
              <a:t>Куцевич</a:t>
            </a:r>
            <a:r>
              <a:rPr lang="ru-RU" dirty="0" smtClean="0"/>
              <a:t> </a:t>
            </a:r>
            <a:r>
              <a:rPr lang="ru-RU" dirty="0"/>
              <a:t>Н.А. Новые технологии и MMI-системы. //Мир компьютерной автоматизации. 2000</a:t>
            </a:r>
          </a:p>
          <a:p>
            <a:pPr lvl="0"/>
            <a:r>
              <a:rPr lang="en-US" dirty="0"/>
              <a:t>4</a:t>
            </a:r>
            <a:r>
              <a:rPr lang="en-US" dirty="0" smtClean="0"/>
              <a:t>. Crater </a:t>
            </a:r>
            <a:r>
              <a:rPr lang="en-US" dirty="0"/>
              <a:t>K.C. An Argument for Open Source Software — Sensors, 2002, Vol. 19, No. 1.</a:t>
            </a:r>
            <a:endParaRPr lang="ru-RU" dirty="0"/>
          </a:p>
          <a:p>
            <a:pPr lvl="0"/>
            <a:r>
              <a:rPr lang="en-US" dirty="0"/>
              <a:t>5</a:t>
            </a:r>
            <a:r>
              <a:rPr lang="en-US" dirty="0" smtClean="0"/>
              <a:t>.</a:t>
            </a:r>
            <a:r>
              <a:rPr lang="ru-RU" dirty="0" smtClean="0"/>
              <a:t>Цифровая </a:t>
            </a:r>
            <a:r>
              <a:rPr lang="ru-RU" dirty="0"/>
              <a:t>обработка сигналов./Сергиенко А.Б. -</a:t>
            </a:r>
            <a:r>
              <a:rPr lang="ru-RU" dirty="0" err="1"/>
              <a:t>Спб</a:t>
            </a:r>
            <a:r>
              <a:rPr lang="ru-RU" dirty="0"/>
              <a:t>.: Питер, 2002.</a:t>
            </a:r>
          </a:p>
          <a:p>
            <a:pPr lvl="0"/>
            <a:r>
              <a:rPr lang="en-US" dirty="0" smtClean="0"/>
              <a:t>6.</a:t>
            </a:r>
            <a:r>
              <a:rPr lang="ru-RU" dirty="0" err="1" smtClean="0"/>
              <a:t>Шалыто</a:t>
            </a:r>
            <a:r>
              <a:rPr lang="ru-RU" dirty="0" smtClean="0"/>
              <a:t> </a:t>
            </a:r>
            <a:r>
              <a:rPr lang="ru-RU" dirty="0"/>
              <a:t>А.А. Логическое управление. Методы аппаратной и программной реализации алгоритмов. - </a:t>
            </a:r>
            <a:r>
              <a:rPr lang="ru-RU" dirty="0" err="1"/>
              <a:t>Спб</a:t>
            </a:r>
            <a:r>
              <a:rPr lang="ru-RU" dirty="0"/>
              <a:t>.: Наука, 2000.</a:t>
            </a:r>
          </a:p>
          <a:p>
            <a:pPr lvl="0"/>
            <a:r>
              <a:rPr lang="en-US" dirty="0" smtClean="0"/>
              <a:t>7.</a:t>
            </a:r>
            <a:r>
              <a:rPr lang="ru-RU" dirty="0" smtClean="0"/>
              <a:t>Степоненко </a:t>
            </a:r>
            <a:r>
              <a:rPr lang="ru-RU" dirty="0"/>
              <a:t>О. С. Компьютер внутри. Киев «Логос» 1998. </a:t>
            </a:r>
          </a:p>
          <a:p>
            <a:pPr lvl="0"/>
            <a:r>
              <a:rPr lang="en-US" dirty="0" smtClean="0"/>
              <a:t>8.Web</a:t>
            </a:r>
            <a:r>
              <a:rPr lang="ru-RU" dirty="0" smtClean="0"/>
              <a:t> </a:t>
            </a:r>
            <a:r>
              <a:rPr lang="ru-RU" dirty="0"/>
              <a:t>– ресурсы </a:t>
            </a:r>
            <a:r>
              <a:rPr lang="en-US" dirty="0"/>
              <a:t>http</a:t>
            </a:r>
            <a:r>
              <a:rPr lang="ru-RU" dirty="0"/>
              <a:t>://</a:t>
            </a:r>
            <a:r>
              <a:rPr lang="en-US" u="sng" dirty="0">
                <a:hlinkClick r:id="rId2"/>
              </a:rPr>
              <a:t>www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scada</a:t>
            </a:r>
            <a:r>
              <a:rPr lang="ru-RU" u="sng" dirty="0">
                <a:hlinkClick r:id="rId2"/>
              </a:rPr>
              <a:t>.</a:t>
            </a:r>
            <a:r>
              <a:rPr lang="en-US" u="sng" dirty="0" err="1">
                <a:hlinkClick r:id="rId2"/>
              </a:rPr>
              <a:t>ru</a:t>
            </a:r>
            <a:r>
              <a:rPr lang="ru-RU" dirty="0"/>
              <a:t> 	</a:t>
            </a:r>
          </a:p>
          <a:p>
            <a:pPr lvl="0"/>
            <a:r>
              <a:rPr lang="en-US" dirty="0" smtClean="0"/>
              <a:t>9</a:t>
            </a:r>
            <a:r>
              <a:rPr lang="ru-RU" dirty="0" smtClean="0"/>
              <a:t>. </a:t>
            </a:r>
            <a:r>
              <a:rPr lang="en-US" u="sng" dirty="0">
                <a:hlinkClick r:id="rId3"/>
              </a:rPr>
              <a:t>http</a:t>
            </a:r>
            <a:r>
              <a:rPr lang="ru-RU" u="sng" dirty="0">
                <a:hlinkClick r:id="rId3"/>
              </a:rPr>
              <a:t>://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web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cern</a:t>
            </a:r>
            <a:r>
              <a:rPr lang="ru-RU" u="sng" dirty="0">
                <a:hlinkClick r:id="rId3"/>
              </a:rPr>
              <a:t>.</a:t>
            </a:r>
            <a:r>
              <a:rPr lang="en-US" u="sng" dirty="0" err="1">
                <a:hlinkClick r:id="rId3"/>
              </a:rPr>
              <a:t>ch</a:t>
            </a:r>
            <a:r>
              <a:rPr lang="ru-RU" u="sng" dirty="0">
                <a:hlinkClick r:id="rId3"/>
              </a:rPr>
              <a:t>/</a:t>
            </a:r>
            <a:r>
              <a:rPr lang="en-US" u="sng" dirty="0" err="1">
                <a:hlinkClick r:id="rId3"/>
              </a:rPr>
              <a:t>itcobe</a:t>
            </a:r>
            <a:r>
              <a:rPr lang="ru-RU" u="sng" dirty="0">
                <a:hlinkClick r:id="rId3"/>
              </a:rPr>
              <a:t>/</a:t>
            </a:r>
            <a:r>
              <a:rPr lang="en-US" u="sng" dirty="0">
                <a:hlinkClick r:id="rId3"/>
              </a:rPr>
              <a:t>welcome</a:t>
            </a:r>
            <a:r>
              <a:rPr lang="ru-RU" u="sng" dirty="0">
                <a:hlinkClick r:id="rId3"/>
              </a:rPr>
              <a:t>.</a:t>
            </a:r>
            <a:r>
              <a:rPr lang="en-US" u="sng" dirty="0">
                <a:hlinkClick r:id="rId3"/>
              </a:rPr>
              <a:t>html</a:t>
            </a:r>
            <a:endParaRPr lang="ru-RU" dirty="0"/>
          </a:p>
          <a:p>
            <a:pPr lvl="0"/>
            <a:r>
              <a:rPr lang="ru-RU" dirty="0"/>
              <a:t> </a:t>
            </a:r>
            <a:r>
              <a:rPr lang="en-US" dirty="0" smtClean="0"/>
              <a:t>10</a:t>
            </a:r>
            <a:r>
              <a:rPr lang="en-US" u="sng" dirty="0" smtClean="0">
                <a:hlinkClick r:id="rId4"/>
              </a:rPr>
              <a:t>http</a:t>
            </a:r>
            <a:r>
              <a:rPr lang="en-US" u="sng" dirty="0">
                <a:hlinkClick r:id="rId4"/>
              </a:rPr>
              <a:t>://web.ni.com</a:t>
            </a:r>
            <a:r>
              <a:rPr lang="en-US" dirty="0"/>
              <a:t>	</a:t>
            </a:r>
            <a:endParaRPr lang="ru-RU" dirty="0"/>
          </a:p>
          <a:p>
            <a:pPr lvl="0"/>
            <a:r>
              <a:rPr lang="en-US" dirty="0"/>
              <a:t> </a:t>
            </a:r>
            <a:r>
              <a:rPr lang="en-US" dirty="0" smtClean="0"/>
              <a:t>11http</a:t>
            </a:r>
            <a:r>
              <a:rPr lang="en-US" dirty="0"/>
              <a:t>://public.web.cern.ch/Public/Welcome.html</a:t>
            </a:r>
            <a:endParaRPr lang="ru-RU" dirty="0"/>
          </a:p>
          <a:p>
            <a:pPr lvl="0"/>
            <a:r>
              <a:rPr lang="en-US" dirty="0" smtClean="0"/>
              <a:t>12</a:t>
            </a:r>
            <a:r>
              <a:rPr lang="ru-RU" dirty="0" smtClean="0"/>
              <a:t>.</a:t>
            </a:r>
            <a:r>
              <a:rPr lang="de-DE" dirty="0" smtClean="0">
                <a:hlinkClick r:id="rId5"/>
              </a:rPr>
              <a:t> </a:t>
            </a:r>
            <a:r>
              <a:rPr lang="de-DE" dirty="0">
                <a:hlinkClick r:id="rId5"/>
              </a:rPr>
              <a:t>http://www.vitec.ru</a:t>
            </a:r>
            <a:endParaRPr lang="ru-RU" dirty="0"/>
          </a:p>
        </p:txBody>
      </p:sp>
      <p:grpSp>
        <p:nvGrpSpPr>
          <p:cNvPr id="3" name="Группа 3"/>
          <p:cNvGrpSpPr>
            <a:grpSpLocks/>
          </p:cNvGrpSpPr>
          <p:nvPr/>
        </p:nvGrpSpPr>
        <p:grpSpPr bwMode="auto">
          <a:xfrm>
            <a:off x="269875" y="5830888"/>
            <a:ext cx="2393950" cy="546100"/>
            <a:chOff x="2915498" y="830630"/>
            <a:chExt cx="6823988" cy="1285875"/>
          </a:xfrm>
        </p:grpSpPr>
        <p:pic>
          <p:nvPicPr>
            <p:cNvPr id="4" name="Рисунок 4" descr="logo_eng_rgb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5937"/>
            <a:stretch>
              <a:fillRect/>
            </a:stretch>
          </p:blipFill>
          <p:spPr bwMode="auto">
            <a:xfrm>
              <a:off x="6233413" y="830630"/>
              <a:ext cx="776988" cy="1285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7"/>
            <p:cNvSpPr txBox="1">
              <a:spLocks noChangeArrowheads="1"/>
            </p:cNvSpPr>
            <p:nvPr/>
          </p:nvSpPr>
          <p:spPr bwMode="auto">
            <a:xfrm>
              <a:off x="2915498" y="893955"/>
              <a:ext cx="3397950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СӘТБАЕВ</a:t>
              </a:r>
            </a:p>
            <a:p>
              <a:pPr algn="l" eaLnBrk="1" hangingPunct="1"/>
              <a:r>
                <a:rPr lang="kk-KZ" sz="1000">
                  <a:solidFill>
                    <a:schemeClr val="accent2"/>
                  </a:solidFill>
                </a:rPr>
                <a:t>УНИВЕРСИТЕТІ</a:t>
              </a:r>
              <a:endParaRPr lang="ru-RU" sz="1000">
                <a:solidFill>
                  <a:schemeClr val="accent2"/>
                </a:solidFill>
              </a:endParaRPr>
            </a:p>
          </p:txBody>
        </p:sp>
        <p:sp>
          <p:nvSpPr>
            <p:cNvPr id="6" name="TextBox 8"/>
            <p:cNvSpPr txBox="1">
              <a:spLocks noChangeArrowheads="1"/>
            </p:cNvSpPr>
            <p:nvPr/>
          </p:nvSpPr>
          <p:spPr bwMode="auto">
            <a:xfrm>
              <a:off x="7010401" y="869828"/>
              <a:ext cx="2729085" cy="5354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SATBAYEV</a:t>
              </a:r>
              <a:endParaRPr lang="kk-KZ" sz="1000" dirty="0">
                <a:solidFill>
                  <a:schemeClr val="accent2"/>
                </a:solidFill>
              </a:endParaRPr>
            </a:p>
            <a:p>
              <a:pPr algn="l" eaLnBrk="1" hangingPunct="1"/>
              <a:r>
                <a:rPr lang="en-US" sz="1000" dirty="0">
                  <a:solidFill>
                    <a:schemeClr val="accent2"/>
                  </a:solidFill>
                </a:rPr>
                <a:t>UNIVERSITY</a:t>
              </a:r>
              <a:endParaRPr lang="ru-RU" sz="1000" dirty="0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531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2282</TotalTime>
  <Words>1716</Words>
  <Application>Microsoft Office PowerPoint</Application>
  <PresentationFormat>Экран (4:3)</PresentationFormat>
  <Paragraphs>128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Лекция 5. Ведение архивов данных в SCADA системе. Тренды. Алармы. </vt:lpstr>
      <vt:lpstr>Содержание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Alisher Omar</dc:creator>
  <cp:lastModifiedBy>Aigolek</cp:lastModifiedBy>
  <cp:revision>290</cp:revision>
  <dcterms:created xsi:type="dcterms:W3CDTF">2017-10-09T05:58:02Z</dcterms:created>
  <dcterms:modified xsi:type="dcterms:W3CDTF">2023-01-22T16:29:27Z</dcterms:modified>
</cp:coreProperties>
</file>