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76" r:id="rId4"/>
    <p:sldId id="283" r:id="rId5"/>
    <p:sldId id="282" r:id="rId6"/>
    <p:sldId id="281" r:id="rId7"/>
    <p:sldId id="280" r:id="rId8"/>
    <p:sldId id="279" r:id="rId9"/>
    <p:sldId id="275" r:id="rId10"/>
    <p:sldId id="272" r:id="rId11"/>
    <p:sldId id="284" r:id="rId12"/>
    <p:sldId id="285" r:id="rId13"/>
    <p:sldId id="287" r:id="rId14"/>
    <p:sldId id="286" r:id="rId15"/>
    <p:sldId id="290" r:id="rId16"/>
    <p:sldId id="289" r:id="rId17"/>
    <p:sldId id="288" r:id="rId18"/>
    <p:sldId id="291" r:id="rId19"/>
    <p:sldId id="294" r:id="rId20"/>
    <p:sldId id="274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-1272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itcobe.web.cern.ch/itcobe/welcome.html" TargetMode="External"/><Relationship Id="rId2" Type="http://schemas.openxmlformats.org/officeDocument/2006/relationships/hyperlink" Target="http://www.scad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dspguide.com/" TargetMode="External"/><Relationship Id="rId4" Type="http://schemas.openxmlformats.org/officeDocument/2006/relationships/hyperlink" Target="http://web.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605928" y="2688774"/>
            <a:ext cx="8405869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dirty="0"/>
              <a:t>Лекция </a:t>
            </a:r>
            <a:r>
              <a:rPr lang="kk-KZ" sz="4400" b="1" dirty="0" smtClean="0"/>
              <a:t>6. </a:t>
            </a:r>
            <a:r>
              <a:rPr lang="ru-RU" sz="4400" b="1" dirty="0"/>
              <a:t>Архитектура технических средств </a:t>
            </a:r>
            <a:r>
              <a:rPr lang="en-US" sz="4400" b="1" dirty="0"/>
              <a:t>SCADA</a:t>
            </a:r>
            <a:r>
              <a:rPr lang="ru-RU" sz="4400" b="1" dirty="0"/>
              <a:t>-систем.</a:t>
            </a:r>
            <a:endParaRPr lang="ru-RU" sz="4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3383" y="3999902"/>
            <a:ext cx="70420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Преподаватель: </a:t>
            </a:r>
            <a:r>
              <a:rPr lang="ru-RU" b="1" dirty="0" err="1" smtClean="0">
                <a:solidFill>
                  <a:schemeClr val="bg1"/>
                </a:solidFill>
              </a:rPr>
              <a:t>Искакова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Айгуль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Малдыбековна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</a:t>
            </a:r>
            <a:r>
              <a:rPr lang="ru-RU" b="1" dirty="0" smtClean="0">
                <a:solidFill>
                  <a:schemeClr val="bg1"/>
                </a:solidFill>
              </a:rPr>
              <a:t>«Автоматизация 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управление»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en-US" b="1" dirty="0" smtClean="0"/>
              <a:t>iskakova1979@mail.ru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Содержание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3910" y="1527274"/>
            <a:ext cx="830743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/>
              <a:t>Общая характеристика технических средств</a:t>
            </a:r>
            <a:r>
              <a:rPr lang="ru-RU" sz="2000" b="1" dirty="0" smtClean="0"/>
              <a:t>.</a:t>
            </a:r>
          </a:p>
          <a:p>
            <a:pPr marL="457200" indent="-457200">
              <a:buAutoNum type="arabicPeriod"/>
            </a:pPr>
            <a:r>
              <a:rPr lang="ru-RU" sz="2000" b="1" dirty="0"/>
              <a:t>Первичные измерительные преобразователи и исполнительные механизмы, интеллектуальные датчики, промышленные сети, модули ввода-вывода, промышленные контроллеры и компьютеры</a:t>
            </a:r>
            <a:r>
              <a:rPr lang="ru-RU" sz="2000" b="1" dirty="0" smtClean="0"/>
              <a:t>.</a:t>
            </a:r>
          </a:p>
          <a:p>
            <a:endParaRPr lang="ru-RU" sz="1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3160" y="1141978"/>
            <a:ext cx="83507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Общая характеристика технических средств.</a:t>
            </a:r>
            <a:endParaRPr lang="ru-RU" sz="2000" dirty="0"/>
          </a:p>
          <a:p>
            <a:pPr algn="just"/>
            <a:r>
              <a:rPr lang="ru-RU" sz="2000" dirty="0"/>
              <a:t>Прогресс в области информационных технологий обусловил развитие 3-х основных структурных компонента диспетчерского управления и сбора данных – </a:t>
            </a:r>
            <a:r>
              <a:rPr lang="en-US" sz="2000" dirty="0"/>
              <a:t>RTU</a:t>
            </a:r>
            <a:r>
              <a:rPr lang="ru-RU" sz="2000" dirty="0"/>
              <a:t>, </a:t>
            </a:r>
            <a:r>
              <a:rPr lang="en-US" sz="2000" dirty="0"/>
              <a:t>MTU</a:t>
            </a:r>
            <a:r>
              <a:rPr lang="ru-RU" sz="2000" dirty="0"/>
              <a:t>, </a:t>
            </a:r>
            <a:r>
              <a:rPr lang="en-US" sz="2000" dirty="0"/>
              <a:t>CS</a:t>
            </a:r>
            <a:r>
              <a:rPr lang="ru-RU" sz="2000" dirty="0"/>
              <a:t>, что позволило значительно увеличить их возможности: так число контролируемых удаленных точек в современной  </a:t>
            </a:r>
            <a:r>
              <a:rPr lang="en-US" sz="2000" dirty="0"/>
              <a:t>SCADA</a:t>
            </a:r>
            <a:r>
              <a:rPr lang="ru-RU" sz="2000" dirty="0"/>
              <a:t> – системе может достигать 100000.</a:t>
            </a:r>
          </a:p>
          <a:p>
            <a:pPr algn="just"/>
            <a:r>
              <a:rPr lang="ru-RU" sz="2000" dirty="0"/>
              <a:t>Основная тенденция развития технических средств (аппаратного и программного обеспечения) </a:t>
            </a:r>
            <a:r>
              <a:rPr lang="en-US" sz="2000" dirty="0"/>
              <a:t>SCADA</a:t>
            </a:r>
            <a:r>
              <a:rPr lang="ru-RU" sz="2000" dirty="0"/>
              <a:t> – миграция в сторону полностью открытых систем. Открытая архитектура позволяет независимо выбирать различные компоненты систем от различных производителей, что позволяет развивать функциональные возможности и облегчение обслуживания, а также снижение стоимости </a:t>
            </a:r>
            <a:r>
              <a:rPr lang="en-US" sz="2000" dirty="0"/>
              <a:t>SCADA</a:t>
            </a:r>
            <a:r>
              <a:rPr lang="ru-RU" sz="2000" dirty="0"/>
              <a:t> – систем.</a:t>
            </a: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373160" y="610393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9078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373160" y="6074947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46741" y="1084236"/>
            <a:ext cx="872308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Удаленные терминалы (</a:t>
            </a:r>
            <a:r>
              <a:rPr lang="en-US" b="1" dirty="0">
                <a:latin typeface="Times New Roman"/>
                <a:ea typeface="Times New Roman"/>
              </a:rPr>
              <a:t>RTU</a:t>
            </a:r>
            <a:r>
              <a:rPr lang="ru-RU" b="1" dirty="0">
                <a:latin typeface="Times New Roman"/>
                <a:ea typeface="Times New Roman"/>
              </a:rPr>
              <a:t>).</a:t>
            </a:r>
            <a:endParaRPr lang="ru-RU" sz="16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Главная тенденция развития УТ – увеличение скорости обработка и повышение их интеллектуальных возможностей. Современные строятся на основе микропроцессорной техники, работают под управлением операционных систем (ОС) реального времени, при необходимости объединяются в сеть, непосредственно или через сеть взаимодействуют с интеллектуальными электронными датчиками ОУ и компьютера верхнего уровня.</a:t>
            </a:r>
            <a:endParaRPr lang="ru-RU" sz="16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Конкретная реализация </a:t>
            </a:r>
            <a:r>
              <a:rPr lang="en-US" dirty="0">
                <a:latin typeface="Times New Roman"/>
                <a:ea typeface="Times New Roman"/>
              </a:rPr>
              <a:t>RTU</a:t>
            </a:r>
            <a:r>
              <a:rPr lang="ru-RU" dirty="0">
                <a:latin typeface="Times New Roman"/>
                <a:ea typeface="Times New Roman"/>
              </a:rPr>
              <a:t> зависит от области применения. Это могут быть специализированные компьютеры, в том числе мультипроцессорные системы, или персональные (РС); для индустриальных и транспортных систем существует два конкурирующих направления в технике </a:t>
            </a:r>
            <a:r>
              <a:rPr lang="en-US" dirty="0">
                <a:latin typeface="Times New Roman"/>
                <a:ea typeface="Times New Roman"/>
              </a:rPr>
              <a:t>RTU</a:t>
            </a:r>
            <a:r>
              <a:rPr lang="ru-RU" b="1" dirty="0">
                <a:latin typeface="Times New Roman"/>
                <a:ea typeface="Times New Roman"/>
              </a:rPr>
              <a:t> –</a:t>
            </a:r>
            <a:r>
              <a:rPr lang="ru-RU" dirty="0">
                <a:latin typeface="Times New Roman"/>
                <a:ea typeface="Times New Roman"/>
              </a:rPr>
              <a:t> индустриальные (промышленные) РС и программируемые логические контроллеры </a:t>
            </a:r>
            <a:r>
              <a:rPr lang="ru-RU" b="1" dirty="0">
                <a:latin typeface="Times New Roman"/>
                <a:ea typeface="Times New Roman"/>
              </a:rPr>
              <a:t>–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en-US" dirty="0">
                <a:latin typeface="Times New Roman"/>
                <a:ea typeface="Times New Roman"/>
              </a:rPr>
              <a:t>PLC</a:t>
            </a:r>
            <a:r>
              <a:rPr lang="ru-RU" dirty="0">
                <a:latin typeface="Times New Roman"/>
                <a:ea typeface="Times New Roman"/>
              </a:rPr>
              <a:t>.</a:t>
            </a:r>
            <a:endParaRPr lang="ru-RU" sz="16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Индустриальные компьютеры представляют собой программно совместимые с обычными коммерческими РС машины, но адаптированные для жестких условий эксплуатации, т.е. для установки на производстве (цехах, газокомпрессорных станциях и т.д.). В качестве операционной системы в промышленных РС, работающих в роли удаленных терминалов применяют </a:t>
            </a:r>
            <a:r>
              <a:rPr lang="en-US" dirty="0">
                <a:latin typeface="Times New Roman"/>
                <a:ea typeface="Times New Roman"/>
              </a:rPr>
              <a:t>Windows NT</a:t>
            </a:r>
            <a:r>
              <a:rPr lang="kk-KZ" dirty="0">
                <a:latin typeface="Times New Roman"/>
                <a:ea typeface="Times New Roman"/>
              </a:rPr>
              <a:t>. </a:t>
            </a:r>
            <a:endParaRPr lang="ru-RU" sz="16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573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3"/>
          <p:cNvGrpSpPr>
            <a:grpSpLocks/>
          </p:cNvGrpSpPr>
          <p:nvPr/>
        </p:nvGrpSpPr>
        <p:grpSpPr bwMode="auto">
          <a:xfrm>
            <a:off x="115685" y="6020028"/>
            <a:ext cx="2393950" cy="546100"/>
            <a:chOff x="2915498" y="830630"/>
            <a:chExt cx="6823988" cy="1285875"/>
          </a:xfrm>
        </p:grpSpPr>
        <p:pic>
          <p:nvPicPr>
            <p:cNvPr id="6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115685" y="1067972"/>
            <a:ext cx="8385151" cy="4806950"/>
          </a:xfrm>
        </p:spPr>
        <p:txBody>
          <a:bodyPr>
            <a:normAutofit fontScale="85000" lnSpcReduction="10000"/>
          </a:bodyPr>
          <a:lstStyle/>
          <a:p>
            <a:pPr algn="just">
              <a:spcAft>
                <a:spcPts val="0"/>
              </a:spcAft>
            </a:pPr>
            <a:r>
              <a:rPr lang="kk-KZ" dirty="0">
                <a:latin typeface="Times New Roman"/>
                <a:ea typeface="Times New Roman"/>
              </a:rPr>
              <a:t>Промышленные контроллеры (</a:t>
            </a:r>
            <a:r>
              <a:rPr lang="en-US" dirty="0">
                <a:latin typeface="Times New Roman"/>
                <a:ea typeface="Times New Roman"/>
              </a:rPr>
              <a:t>PLC</a:t>
            </a:r>
            <a:r>
              <a:rPr lang="ru-RU" dirty="0">
                <a:latin typeface="Times New Roman"/>
                <a:ea typeface="Times New Roman"/>
              </a:rPr>
              <a:t>) представляют собой специальные вычислительные устройства, предназначенные для управления процессами (объектами) в реальном времени. Промышленные контроллеры имеют вычислительное ядро и модули ввода-вывода, принимающие информацию (сигналы) с датчиков, переключателей преобразователей, и др. устройств и контроллеров, и осуществляющие управление процессом или объектом выдачей управляющих сигналов на проводы, клапаны, переключатели и др. исполнительные устройства. Аппаратные средства </a:t>
            </a:r>
            <a:r>
              <a:rPr lang="en-US" dirty="0">
                <a:latin typeface="Times New Roman"/>
                <a:ea typeface="Times New Roman"/>
              </a:rPr>
              <a:t>PLC</a:t>
            </a:r>
            <a:r>
              <a:rPr lang="ru-RU" dirty="0">
                <a:latin typeface="Times New Roman"/>
                <a:ea typeface="Times New Roman"/>
              </a:rPr>
              <a:t> позволяют эффективно строить отказоустойчивые системы для критических приложений на основе многократного резервирования. По оценкам экспертов, построение систем на основе </a:t>
            </a:r>
            <a:r>
              <a:rPr lang="en-US" dirty="0">
                <a:latin typeface="Times New Roman"/>
                <a:ea typeface="Times New Roman"/>
              </a:rPr>
              <a:t>PLC</a:t>
            </a:r>
            <a:r>
              <a:rPr lang="ru-RU" dirty="0">
                <a:latin typeface="Times New Roman"/>
                <a:ea typeface="Times New Roman"/>
              </a:rPr>
              <a:t>, как правило, является менее дорогостоящим вариантом по сравнению с индустриальными компьютерами.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4434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00" y="1168381"/>
            <a:ext cx="7886700" cy="4935557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/>
              <a:t>Каналы связи (</a:t>
            </a:r>
            <a:r>
              <a:rPr lang="en-US" b="1" dirty="0"/>
              <a:t>CS</a:t>
            </a:r>
            <a:r>
              <a:rPr lang="ru-RU" b="1" dirty="0"/>
              <a:t>).</a:t>
            </a:r>
            <a:endParaRPr lang="ru-RU" dirty="0"/>
          </a:p>
          <a:p>
            <a:pPr algn="just"/>
            <a:r>
              <a:rPr lang="ru-RU" dirty="0"/>
              <a:t>Тенденция развития </a:t>
            </a:r>
            <a:r>
              <a:rPr lang="en-US" dirty="0"/>
              <a:t>CS</a:t>
            </a:r>
            <a:r>
              <a:rPr lang="ru-RU" dirty="0"/>
              <a:t> как структурного компонента </a:t>
            </a:r>
            <a:r>
              <a:rPr lang="en-US" dirty="0"/>
              <a:t>SCADA</a:t>
            </a:r>
            <a:r>
              <a:rPr lang="ru-RU" dirty="0"/>
              <a:t> – систем можно считать использование не только большого разнообразия выделенных каналов связи (</a:t>
            </a:r>
            <a:r>
              <a:rPr lang="en-US" dirty="0"/>
              <a:t>ISDN</a:t>
            </a:r>
            <a:r>
              <a:rPr lang="ru-RU" dirty="0"/>
              <a:t>, </a:t>
            </a:r>
            <a:r>
              <a:rPr lang="en-US" dirty="0"/>
              <a:t>ATM</a:t>
            </a:r>
            <a:r>
              <a:rPr lang="ru-RU" dirty="0"/>
              <a:t> и пр.), но также и корпоративных компьютерных сетей и специализированных индустриальных шин.      </a:t>
            </a:r>
          </a:p>
          <a:p>
            <a:pPr algn="just"/>
            <a:r>
              <a:rPr lang="ru-RU" dirty="0"/>
              <a:t>В современных промышленных энергетических и транспортных системах большую популярность завоевали индустриальные шины (ИШ) – специализированные быстродействующие каналы связи, позволяющие эффективно решать задачу надежности и помехоустойчивости соединений на разных иерархических уровнях автоматизации. Существует три основных категории ИШ, характеризующие их назначение (место в системе) и сложность передаваемой информации: </a:t>
            </a:r>
            <a:r>
              <a:rPr lang="en-US" dirty="0"/>
              <a:t>Sensor</a:t>
            </a:r>
            <a:r>
              <a:rPr lang="ru-RU" dirty="0"/>
              <a:t>, </a:t>
            </a:r>
            <a:r>
              <a:rPr lang="en-US" dirty="0"/>
              <a:t>Device</a:t>
            </a:r>
            <a:r>
              <a:rPr lang="ru-RU" dirty="0"/>
              <a:t>, </a:t>
            </a:r>
            <a:r>
              <a:rPr lang="en-US" dirty="0"/>
              <a:t>Field</a:t>
            </a:r>
            <a:r>
              <a:rPr lang="ru-RU" dirty="0"/>
              <a:t>. 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5678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429" y="1248229"/>
            <a:ext cx="8079921" cy="459930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Диспетчерские пункты (</a:t>
            </a:r>
            <a:r>
              <a:rPr lang="en-US" b="1" dirty="0"/>
              <a:t>MTU</a:t>
            </a:r>
            <a:r>
              <a:rPr lang="ru-RU" b="1" dirty="0"/>
              <a:t>)</a:t>
            </a:r>
            <a:endParaRPr lang="ru-RU" sz="2400" dirty="0"/>
          </a:p>
          <a:p>
            <a:r>
              <a:rPr lang="ru-RU" dirty="0"/>
              <a:t>Главной тенденцией развития </a:t>
            </a:r>
            <a:r>
              <a:rPr lang="en-US" dirty="0"/>
              <a:t>MTU</a:t>
            </a:r>
            <a:r>
              <a:rPr lang="ru-RU" dirty="0"/>
              <a:t> переход от </a:t>
            </a:r>
            <a:r>
              <a:rPr lang="en-US" dirty="0"/>
              <a:t>SCADA</a:t>
            </a:r>
            <a:r>
              <a:rPr lang="ru-RU" dirty="0"/>
              <a:t> – систем на архитектуру «клиент-сервер», состоящую из 4-х функциональных компонентов.</a:t>
            </a:r>
            <a:endParaRPr lang="ru-RU" sz="2400" dirty="0"/>
          </a:p>
          <a:p>
            <a:pPr lvl="0"/>
            <a:r>
              <a:rPr lang="en-US" dirty="0"/>
              <a:t>User</a:t>
            </a:r>
            <a:r>
              <a:rPr lang="ru-RU" dirty="0"/>
              <a:t> (</a:t>
            </a:r>
            <a:r>
              <a:rPr lang="en-US" dirty="0"/>
              <a:t>Operator</a:t>
            </a:r>
            <a:r>
              <a:rPr lang="ru-RU" dirty="0"/>
              <a:t>) </a:t>
            </a:r>
            <a:r>
              <a:rPr lang="en-US" dirty="0"/>
              <a:t>Interface</a:t>
            </a:r>
            <a:r>
              <a:rPr lang="ru-RU" dirty="0"/>
              <a:t> (интерфейс пользователя / оператора) – исключительно важная составляющая </a:t>
            </a:r>
            <a:r>
              <a:rPr lang="en-US" dirty="0"/>
              <a:t>SCADA</a:t>
            </a:r>
            <a:r>
              <a:rPr lang="ru-RU" dirty="0"/>
              <a:t> – систем. Для нее характерны:</a:t>
            </a:r>
            <a:endParaRPr lang="ru-RU" sz="2400" dirty="0"/>
          </a:p>
          <a:p>
            <a:pPr lvl="1"/>
            <a:r>
              <a:rPr lang="ru-RU" dirty="0"/>
              <a:t>стандартизация интерфейса пользователя вокруг нескольких платформ;</a:t>
            </a:r>
            <a:endParaRPr lang="ru-RU" sz="2000" dirty="0"/>
          </a:p>
          <a:p>
            <a:pPr lvl="1"/>
            <a:r>
              <a:rPr lang="ru-RU" dirty="0"/>
              <a:t> все более возрастающее влияние </a:t>
            </a:r>
            <a:r>
              <a:rPr lang="en-US" dirty="0"/>
              <a:t>Windows NT</a:t>
            </a:r>
            <a:r>
              <a:rPr lang="ru-RU" dirty="0"/>
              <a:t>;</a:t>
            </a:r>
            <a:endParaRPr lang="ru-RU" sz="2000" dirty="0"/>
          </a:p>
          <a:p>
            <a:pPr lvl="1"/>
            <a:r>
              <a:rPr lang="ru-RU" dirty="0"/>
              <a:t>Использование стандартного графического интерфейса пользователя (</a:t>
            </a:r>
            <a:r>
              <a:rPr lang="en-US" dirty="0"/>
              <a:t>GUI</a:t>
            </a:r>
            <a:r>
              <a:rPr lang="ru-RU" dirty="0"/>
              <a:t>);</a:t>
            </a:r>
            <a:endParaRPr lang="ru-RU" sz="2000" dirty="0"/>
          </a:p>
          <a:p>
            <a:pPr lvl="1"/>
            <a:r>
              <a:rPr lang="ru-RU" dirty="0"/>
              <a:t>Технологии объектно-ориентированного программирования: </a:t>
            </a:r>
            <a:r>
              <a:rPr lang="en-US" dirty="0"/>
              <a:t>DDE</a:t>
            </a:r>
            <a:r>
              <a:rPr lang="ru-RU" dirty="0"/>
              <a:t>, </a:t>
            </a:r>
            <a:r>
              <a:rPr lang="en-US" dirty="0"/>
              <a:t>OLE</a:t>
            </a:r>
            <a:r>
              <a:rPr lang="ru-RU" dirty="0"/>
              <a:t>, </a:t>
            </a:r>
            <a:r>
              <a:rPr lang="en-US" dirty="0"/>
              <a:t>Active X</a:t>
            </a:r>
            <a:r>
              <a:rPr lang="ru-RU" dirty="0"/>
              <a:t>, </a:t>
            </a:r>
            <a:r>
              <a:rPr lang="en-US" dirty="0"/>
              <a:t>OPC</a:t>
            </a:r>
            <a:r>
              <a:rPr lang="ru-RU" dirty="0"/>
              <a:t> (</a:t>
            </a:r>
            <a:r>
              <a:rPr lang="en-US" dirty="0"/>
              <a:t>OLE for Process Control</a:t>
            </a:r>
            <a:r>
              <a:rPr lang="ru-RU" dirty="0"/>
              <a:t>), </a:t>
            </a:r>
            <a:r>
              <a:rPr lang="en-US" dirty="0"/>
              <a:t>DCOM</a:t>
            </a:r>
            <a:r>
              <a:rPr lang="ru-RU" dirty="0"/>
              <a:t>:</a:t>
            </a:r>
            <a:endParaRPr lang="ru-RU" sz="2000" dirty="0"/>
          </a:p>
          <a:p>
            <a:pPr lvl="1"/>
            <a:r>
              <a:rPr lang="ru-RU" dirty="0"/>
              <a:t>Стандартные средства разработки приложений, наиболее популярные среди них – </a:t>
            </a:r>
            <a:r>
              <a:rPr lang="en-US" dirty="0"/>
              <a:t>Visual Basic for Applications</a:t>
            </a:r>
            <a:r>
              <a:rPr lang="ru-RU" dirty="0"/>
              <a:t> (</a:t>
            </a:r>
            <a:r>
              <a:rPr lang="en-US" dirty="0"/>
              <a:t>VBA</a:t>
            </a:r>
            <a:r>
              <a:rPr lang="ru-RU" dirty="0"/>
              <a:t>), </a:t>
            </a:r>
            <a:r>
              <a:rPr lang="en-US" dirty="0"/>
              <a:t>Visual C</a:t>
            </a:r>
            <a:r>
              <a:rPr lang="ru-RU" dirty="0"/>
              <a:t>++  и т.д.</a:t>
            </a:r>
            <a:endParaRPr lang="ru-RU" sz="2000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373160" y="59714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3559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160" y="1145123"/>
            <a:ext cx="8538611" cy="4762191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/>
              <a:t>2. </a:t>
            </a:r>
            <a:r>
              <a:rPr lang="en-US" dirty="0"/>
              <a:t>Data Management</a:t>
            </a:r>
            <a:r>
              <a:rPr lang="ru-RU" dirty="0"/>
              <a:t> (управление данными) – отход от узкоспециализированных баз данных в сторону поддержки большинства корпоративных реляционных баз данных (</a:t>
            </a:r>
            <a:r>
              <a:rPr lang="en-US" dirty="0"/>
              <a:t>Microsoft SQL</a:t>
            </a:r>
            <a:r>
              <a:rPr lang="ru-RU" dirty="0"/>
              <a:t>, </a:t>
            </a:r>
            <a:r>
              <a:rPr lang="en-US" dirty="0"/>
              <a:t>Oracle</a:t>
            </a:r>
            <a:r>
              <a:rPr lang="ru-RU" dirty="0"/>
              <a:t>). Функции управления данными осуществляются стандартными средствами </a:t>
            </a:r>
            <a:r>
              <a:rPr lang="en-US" dirty="0"/>
              <a:t>SQL</a:t>
            </a:r>
            <a:r>
              <a:rPr lang="ru-RU" dirty="0"/>
              <a:t>, 4</a:t>
            </a:r>
            <a:r>
              <a:rPr lang="en-US" dirty="0"/>
              <a:t>GL</a:t>
            </a:r>
            <a:r>
              <a:rPr lang="ru-RU" dirty="0"/>
              <a:t>. Эта независимость данных изолирует функции доступа и управления данными от целевых задач </a:t>
            </a:r>
            <a:r>
              <a:rPr lang="en-US" dirty="0"/>
              <a:t>SCADA</a:t>
            </a:r>
            <a:r>
              <a:rPr lang="ru-RU" dirty="0"/>
              <a:t>, что позволяет легко разрабатывать дополнительные приложения по анализу и управлению данными.</a:t>
            </a:r>
          </a:p>
          <a:p>
            <a:pPr algn="just"/>
            <a:r>
              <a:rPr lang="ru-RU" dirty="0"/>
              <a:t>3. </a:t>
            </a:r>
            <a:r>
              <a:rPr lang="en-US" dirty="0"/>
              <a:t>Networking</a:t>
            </a:r>
            <a:r>
              <a:rPr lang="ru-RU" dirty="0"/>
              <a:t> &amp; </a:t>
            </a:r>
            <a:r>
              <a:rPr lang="en-US" dirty="0"/>
              <a:t>Services</a:t>
            </a:r>
            <a:r>
              <a:rPr lang="ru-RU" dirty="0"/>
              <a:t> (сети и службы) – переход к использованию стандартных сетевых технологий и протоколов. Службы сетевого управления, защиты и управления доступом, мониторинга транзакций, сканирование доступных ресурсов (процессов) могут выполняться независимо от кода целевой программы </a:t>
            </a:r>
            <a:r>
              <a:rPr lang="en-US" dirty="0"/>
              <a:t>SCADA</a:t>
            </a:r>
            <a:r>
              <a:rPr lang="ru-RU" dirty="0"/>
              <a:t>, разработанной другим </a:t>
            </a:r>
            <a:r>
              <a:rPr lang="ru-RU" dirty="0" err="1"/>
              <a:t>вендором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4. </a:t>
            </a:r>
            <a:r>
              <a:rPr lang="ru-RU" dirty="0" err="1"/>
              <a:t>Real-Time</a:t>
            </a:r>
            <a:r>
              <a:rPr lang="ru-RU" dirty="0"/>
              <a:t> </a:t>
            </a:r>
            <a:r>
              <a:rPr lang="ru-RU" dirty="0" err="1"/>
              <a:t>Services</a:t>
            </a:r>
            <a:r>
              <a:rPr lang="ru-RU" dirty="0"/>
              <a:t> (службы реального времени) – освобождение MTU от нагрузки перечисленных выше компонентов дает возможность сконцентрироваться на требованиях производительности для задач реального и </a:t>
            </a:r>
            <a:r>
              <a:rPr lang="ru-RU" dirty="0" err="1"/>
              <a:t>квазиреального</a:t>
            </a:r>
            <a:r>
              <a:rPr lang="ru-RU" dirty="0"/>
              <a:t> времени.  Данные службы представляют собой быстродействующие процессоры, которые управляют обменном информацией с </a:t>
            </a:r>
            <a:r>
              <a:rPr lang="en-US" dirty="0"/>
              <a:t>RTU</a:t>
            </a:r>
            <a:r>
              <a:rPr lang="ru-RU" dirty="0"/>
              <a:t> и </a:t>
            </a:r>
            <a:r>
              <a:rPr lang="en-US" dirty="0"/>
              <a:t>SCADA</a:t>
            </a:r>
            <a:r>
              <a:rPr lang="ru-RU" dirty="0"/>
              <a:t> – процессами осуществляют управление резидентной частью базы данных, оповещение о событиях, выполняют действия по управлению системой, передачу информации о событиях на интерфейс пользователя (оператора). </a:t>
            </a:r>
          </a:p>
          <a:p>
            <a:pPr algn="just"/>
            <a:r>
              <a:rPr lang="ru-RU" dirty="0"/>
              <a:t>В настоящее время все современные SCADA – системы включают в себя три основных структурных компонента:</a:t>
            </a:r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373160" y="6205300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УНИВЕРСИТЕТІ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7689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65899" y="1522361"/>
            <a:ext cx="733723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en-US" b="1" dirty="0"/>
              <a:t>Remote Terminal Unit</a:t>
            </a:r>
            <a:r>
              <a:rPr lang="ru-RU" b="1" dirty="0"/>
              <a:t> (</a:t>
            </a:r>
            <a:r>
              <a:rPr lang="en-US" b="1" dirty="0"/>
              <a:t>RTU</a:t>
            </a:r>
            <a:r>
              <a:rPr lang="ru-RU" b="1" dirty="0"/>
              <a:t>)</a:t>
            </a:r>
            <a:r>
              <a:rPr lang="ru-RU" dirty="0"/>
              <a:t> –удаленный терминал (УТ), осуществляющий обработку задач, по средствам вычислительных комплексов (датчики, контроллеры), для обработки информации в режиме реального времени. Использование устройств низкоуровневой обработки информации позволяет снизить требования к пропускной способности каналов связи с центральным диспетчерским пунктом. </a:t>
            </a:r>
          </a:p>
          <a:p>
            <a:pPr algn="just"/>
            <a:r>
              <a:rPr lang="en-US" b="1" dirty="0"/>
              <a:t>Master Terminal Unit</a:t>
            </a:r>
            <a:r>
              <a:rPr lang="ru-RU" b="1" dirty="0"/>
              <a:t> (</a:t>
            </a:r>
            <a:r>
              <a:rPr lang="en-US" b="1" dirty="0"/>
              <a:t>MTU</a:t>
            </a:r>
            <a:r>
              <a:rPr lang="ru-RU" b="1" dirty="0"/>
              <a:t>)</a:t>
            </a:r>
            <a:r>
              <a:rPr lang="ru-RU" dirty="0"/>
              <a:t> –диспетчерский пункт (ДП) управления, где осуществляется обработка данных и управление высокого уровня, в режиме (</a:t>
            </a:r>
            <a:r>
              <a:rPr lang="ru-RU" dirty="0" err="1"/>
              <a:t>квази</a:t>
            </a:r>
            <a:r>
              <a:rPr lang="ru-RU" dirty="0"/>
              <a:t>-) реального времени, обеспечение интерфейса между человеком-оператором и объектом управления (</a:t>
            </a:r>
            <a:r>
              <a:rPr lang="en-US" dirty="0"/>
              <a:t>HMI</a:t>
            </a:r>
            <a:r>
              <a:rPr lang="ru-RU" dirty="0"/>
              <a:t>, </a:t>
            </a:r>
            <a:r>
              <a:rPr lang="en-US" dirty="0"/>
              <a:t>MMI</a:t>
            </a:r>
            <a:r>
              <a:rPr lang="ru-RU" dirty="0"/>
              <a:t>). </a:t>
            </a:r>
            <a:r>
              <a:rPr lang="en-US" dirty="0"/>
              <a:t>MTU</a:t>
            </a:r>
            <a:r>
              <a:rPr lang="ru-RU" dirty="0"/>
              <a:t> может быть реализован от одиночного компьютера с дополнительными устройствами подключения к каналам связи, до объединенных в локальную сеть рабочих станции и серверов.</a:t>
            </a:r>
          </a:p>
        </p:txBody>
      </p:sp>
      <p:grpSp>
        <p:nvGrpSpPr>
          <p:cNvPr id="9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10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8096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4375" y="1232744"/>
            <a:ext cx="798722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Communication Systems</a:t>
            </a:r>
            <a:r>
              <a:rPr lang="ru-RU" b="1" dirty="0"/>
              <a:t> (</a:t>
            </a:r>
            <a:r>
              <a:rPr lang="en-US" b="1" dirty="0"/>
              <a:t>CS</a:t>
            </a:r>
            <a:r>
              <a:rPr lang="ru-RU" b="1" dirty="0"/>
              <a:t>)–</a:t>
            </a:r>
            <a:r>
              <a:rPr lang="ru-RU" dirty="0"/>
              <a:t>коммуникационная система (каналы связи), необходимые для передачи данных с удаленных точек на центральный интерфейс оператора и дальнейшая передача сигналов управления на </a:t>
            </a:r>
            <a:r>
              <a:rPr lang="en-US" dirty="0"/>
              <a:t>RTU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Применение SCADA– систем позволяет:</a:t>
            </a:r>
          </a:p>
          <a:p>
            <a:pPr algn="just"/>
            <a:r>
              <a:rPr lang="ru-RU" dirty="0"/>
              <a:t>- сократить критические ошибки оператора к минимуму;</a:t>
            </a:r>
          </a:p>
          <a:p>
            <a:pPr algn="just"/>
            <a:r>
              <a:rPr lang="ru-RU" dirty="0"/>
              <a:t>- уменьшить сроки и затраты на разработку проектов автоматизации производства.</a:t>
            </a:r>
          </a:p>
          <a:p>
            <a:pPr algn="just"/>
            <a:r>
              <a:rPr lang="ru-RU" dirty="0"/>
              <a:t>В настоящее время SCADA является основным и наиболее перспективным методом автоматизированного управления сложными динамическими системами и процессами. Область применения охватывает сложные объекты электро - и водоснабжения, химические, нефтехимические и нефтеперерабатывающие производства, железнодорожный транспорт, транспорт нефти и газа и др. </a:t>
            </a:r>
          </a:p>
          <a:p>
            <a:pPr algn="just"/>
            <a:endParaRPr lang="ru-RU" dirty="0"/>
          </a:p>
          <a:p>
            <a:pPr marL="285750" indent="-285750" algn="just">
              <a:buFontTx/>
              <a:buChar char="-"/>
            </a:pPr>
            <a:endParaRPr lang="ru-RU" dirty="0"/>
          </a:p>
        </p:txBody>
      </p:sp>
      <p:grpSp>
        <p:nvGrpSpPr>
          <p:cNvPr id="7" name="Группа 3"/>
          <p:cNvGrpSpPr>
            <a:grpSpLocks/>
          </p:cNvGrpSpPr>
          <p:nvPr/>
        </p:nvGrpSpPr>
        <p:grpSpPr bwMode="auto">
          <a:xfrm>
            <a:off x="438107" y="6163082"/>
            <a:ext cx="2393950" cy="546100"/>
            <a:chOff x="2915498" y="830630"/>
            <a:chExt cx="6823988" cy="1285875"/>
          </a:xfrm>
        </p:grpSpPr>
        <p:pic>
          <p:nvPicPr>
            <p:cNvPr id="8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10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8200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941740"/>
            <a:ext cx="7886700" cy="435133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/>
              <a:t>Первичные измерительные преобразователи и исполнительные механизмы, интеллектуальные датчики, промышленные сети, модули ввода-вывода, промышленные контроллеры и компьютеры.</a:t>
            </a:r>
            <a:endParaRPr lang="ru-RU" dirty="0"/>
          </a:p>
          <a:p>
            <a:pPr algn="just"/>
            <a:r>
              <a:rPr lang="ru-RU" dirty="0"/>
              <a:t>Существует много датчиков, которые могут преобразовывать измеряемые величины только в аналоговый вид, а также много исполнительных механизмов, имеющих только аналоговые входные сигналы. С другой стороны, новейшие средства автоматизации, которые находят все большее применение в системах управления, используют цифровое представление обрабатываемых величин. Для того чтобы связать между собой параметры, представленные в аналоговом/дискретном и цифровом виде, используются устройства связи с объектами (УСО). Таким образом, УСО являются неотъемлемой частью любой системы управления, в том числе использующей цифровые устройства (промышленные компьютеры, вычислительные сети и т.д.). Для представления места УСО в процессе автоматизации производства подобные системы можно теоретически изобразить в виде схемы рисунок 6.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57179" y="126217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59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683657"/>
            <a:ext cx="6608763" cy="2975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663825" y="4681249"/>
            <a:ext cx="3851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Рисунок 6 </a:t>
            </a:r>
            <a:r>
              <a:rPr lang="ru-RU" dirty="0"/>
              <a:t>Примерная структура УСО.</a:t>
            </a:r>
          </a:p>
        </p:txBody>
      </p:sp>
    </p:spTree>
    <p:extLst>
      <p:ext uri="{BB962C8B-B14F-4D97-AF65-F5344CB8AC3E}">
        <p14:creationId xmlns:p14="http://schemas.microsoft.com/office/powerpoint/2010/main" val="152251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875" y="1161143"/>
            <a:ext cx="8554811" cy="5015820"/>
          </a:xfrm>
        </p:spPr>
        <p:txBody>
          <a:bodyPr>
            <a:normAutofit fontScale="62500" lnSpcReduction="20000"/>
          </a:bodyPr>
          <a:lstStyle/>
          <a:p>
            <a:pPr lvl="0" algn="just"/>
            <a:r>
              <a:rPr lang="ru-RU" dirty="0"/>
              <a:t>Объект управления представляет собой комплекс технологического оборудования.</a:t>
            </a:r>
          </a:p>
          <a:p>
            <a:pPr lvl="0" algn="just"/>
            <a:r>
              <a:rPr lang="ru-RU" dirty="0"/>
              <a:t>Датчики и исполнительные механизмы – устройства, предназначенные для преобразования технологических параметров в информационные показатели и обратно.</a:t>
            </a:r>
          </a:p>
          <a:p>
            <a:pPr algn="just"/>
            <a:r>
              <a:rPr lang="ru-RU" dirty="0"/>
              <a:t>Датчик – устройство для преобразования физической величины технического процесса в стандартный электрический сигнал, передаваемый далее в контроллер.</a:t>
            </a:r>
          </a:p>
          <a:p>
            <a:pPr algn="just"/>
            <a:r>
              <a:rPr lang="ru-RU" dirty="0"/>
              <a:t>Исполнительный механизм – устройство для преобразования электрического сигнала, поступающего от контроллера, в то или иное физическое воздействие (изменение положения заслонки, открывание/закрывание клапана и т.д.) </a:t>
            </a:r>
          </a:p>
          <a:p>
            <a:pPr algn="just"/>
            <a:r>
              <a:rPr lang="ru-RU" dirty="0"/>
              <a:t>Аналоговые датчики – информация передается в виде непрерывного аналогового сигнала.</a:t>
            </a:r>
          </a:p>
          <a:p>
            <a:pPr algn="just"/>
            <a:r>
              <a:rPr lang="ru-RU" dirty="0"/>
              <a:t>Информация в сигнале может передаваться следующим способом:</a:t>
            </a:r>
          </a:p>
          <a:p>
            <a:pPr lvl="0" algn="just"/>
            <a:r>
              <a:rPr lang="ru-RU" dirty="0"/>
              <a:t>изменение тока;</a:t>
            </a:r>
          </a:p>
          <a:p>
            <a:pPr lvl="0" algn="just"/>
            <a:r>
              <a:rPr lang="ru-RU" dirty="0"/>
              <a:t>изменение напряжения;</a:t>
            </a:r>
          </a:p>
          <a:p>
            <a:pPr lvl="0" algn="just"/>
            <a:r>
              <a:rPr lang="ru-RU" dirty="0"/>
              <a:t>изменение частоты;</a:t>
            </a:r>
          </a:p>
          <a:p>
            <a:pPr lvl="0" algn="just"/>
            <a:r>
              <a:rPr lang="ru-RU" dirty="0"/>
              <a:t>счетно-импульсный метод;</a:t>
            </a:r>
          </a:p>
          <a:p>
            <a:pPr lvl="0" algn="just"/>
            <a:r>
              <a:rPr lang="ru-RU" dirty="0"/>
              <a:t>широтно-импульсная модуляция;</a:t>
            </a:r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6311900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УНИВЕРСИТЕТІ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4671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875" y="1422401"/>
            <a:ext cx="8598354" cy="3585028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/>
              <a:t>Цифровые датчики – информация передается по некоторому цифровому протоколу.</a:t>
            </a:r>
          </a:p>
          <a:p>
            <a:pPr lvl="0" algn="just"/>
            <a:r>
              <a:rPr lang="ru-RU" dirty="0"/>
              <a:t>сеть </a:t>
            </a:r>
            <a:r>
              <a:rPr lang="en-US" dirty="0" err="1"/>
              <a:t>MicroLan</a:t>
            </a:r>
            <a:r>
              <a:rPr lang="ru-RU" dirty="0"/>
              <a:t>;</a:t>
            </a:r>
          </a:p>
          <a:p>
            <a:pPr lvl="0" algn="just"/>
            <a:r>
              <a:rPr lang="ru-RU" dirty="0"/>
              <a:t>стандарт </a:t>
            </a:r>
            <a:r>
              <a:rPr lang="en-US" dirty="0"/>
              <a:t>Bell</a:t>
            </a:r>
            <a:r>
              <a:rPr lang="ru-RU" dirty="0"/>
              <a:t> 202 (протокол </a:t>
            </a:r>
            <a:r>
              <a:rPr lang="en-US" dirty="0"/>
              <a:t>HART</a:t>
            </a:r>
            <a:r>
              <a:rPr lang="ru-RU" dirty="0"/>
              <a:t>, DE);</a:t>
            </a:r>
          </a:p>
          <a:p>
            <a:pPr lvl="0" algn="just"/>
            <a:r>
              <a:rPr lang="ru-RU" dirty="0"/>
              <a:t>протокол </a:t>
            </a:r>
            <a:r>
              <a:rPr lang="en-US" dirty="0" err="1"/>
              <a:t>ModBus</a:t>
            </a:r>
            <a:r>
              <a:rPr lang="ru-RU" dirty="0"/>
              <a:t>, в основном связь по шинному интерфейсу </a:t>
            </a:r>
            <a:r>
              <a:rPr lang="en-US" dirty="0"/>
              <a:t>RS</a:t>
            </a:r>
            <a:r>
              <a:rPr lang="ru-RU" dirty="0"/>
              <a:t>-485; </a:t>
            </a:r>
          </a:p>
          <a:p>
            <a:pPr lvl="0" algn="just"/>
            <a:r>
              <a:rPr lang="ru-RU" dirty="0"/>
              <a:t>промышленные шины </a:t>
            </a:r>
            <a:r>
              <a:rPr lang="en-US" dirty="0"/>
              <a:t>Fieldbus, </a:t>
            </a:r>
            <a:r>
              <a:rPr lang="en-US" dirty="0" err="1"/>
              <a:t>Profibus</a:t>
            </a:r>
            <a:r>
              <a:rPr lang="en-US" dirty="0"/>
              <a:t>.</a:t>
            </a:r>
            <a:endParaRPr lang="ru-RU" dirty="0"/>
          </a:p>
          <a:p>
            <a:pPr algn="just"/>
            <a:r>
              <a:rPr lang="ru-RU" dirty="0"/>
              <a:t>Использование цифровых датчиков позволяет реализовать удаленное взаимодействие оператора и датчика, т.е. настройка датчика может происходить без непосредственного контакта, с использованием локальной сети. Такие датчики, снабженные двусторонним каналом связи с оператором, называются «интеллектуальными датчиками». </a:t>
            </a:r>
          </a:p>
          <a:p>
            <a:pPr lvl="0" algn="just"/>
            <a:r>
              <a:rPr lang="ru-RU" b="1" dirty="0"/>
              <a:t>Контроллеры. </a:t>
            </a:r>
            <a:r>
              <a:rPr lang="ru-RU" dirty="0"/>
              <a:t>(от англ. </a:t>
            </a:r>
            <a:r>
              <a:rPr lang="ru-RU" dirty="0" err="1"/>
              <a:t>controller</a:t>
            </a:r>
            <a:r>
              <a:rPr lang="ru-RU" dirty="0"/>
              <a:t> — регулятор, управляющее устройство). Это электронное устройство с программным управлением и расширенными аппаратными возможностями измерения, управления и связи. Контроллер представляет собой электронную схему, управляющую технологическим оборудованием, собирающую и анализирующую данные, на основе которых принимаются те или иные решения. Основное назначение контроллеров – связь между уровнем датчиков и исполнительных механизмов и уровнем управляющих ПО (серверов). Контроллер представляет собой отдельное устройство, имеющее собственное питание, и, как правило, функционирует автономно.  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0163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438" y="1266938"/>
            <a:ext cx="8538073" cy="4946575"/>
          </a:xfrm>
        </p:spPr>
        <p:txBody>
          <a:bodyPr>
            <a:normAutofit fontScale="77500" lnSpcReduction="20000"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b="1" kern="800" dirty="0">
                <a:solidFill>
                  <a:srgbClr val="000000"/>
                </a:solidFill>
                <a:latin typeface="Times New Roman"/>
                <a:ea typeface="Times New Roman"/>
                <a:cs typeface="Calibri"/>
              </a:rPr>
              <a:t>Программно логические контроллеры (ПЛК).</a:t>
            </a:r>
            <a:endParaRPr lang="ru-RU" sz="2000" dirty="0">
              <a:ea typeface="Times New Roman"/>
              <a:cs typeface="Calibri"/>
            </a:endParaRPr>
          </a:p>
          <a:p>
            <a:pPr algn="just">
              <a:spcAft>
                <a:spcPts val="0"/>
              </a:spcAft>
            </a:pPr>
            <a:r>
              <a:rPr lang="ru-RU" kern="800" dirty="0">
                <a:solidFill>
                  <a:srgbClr val="000000"/>
                </a:solidFill>
                <a:latin typeface="Times New Roman"/>
                <a:ea typeface="Times New Roman"/>
              </a:rPr>
              <a:t>Программируемый логический контроллер (ПЛК, PLC – </a:t>
            </a:r>
            <a:r>
              <a:rPr lang="ru-RU" kern="800" dirty="0" err="1">
                <a:solidFill>
                  <a:srgbClr val="000000"/>
                </a:solidFill>
                <a:latin typeface="Times New Roman"/>
                <a:ea typeface="Times New Roman"/>
              </a:rPr>
              <a:t>programmablelogiccontroller</a:t>
            </a:r>
            <a:r>
              <a:rPr lang="ru-RU" kern="800" dirty="0">
                <a:solidFill>
                  <a:srgbClr val="000000"/>
                </a:solidFill>
                <a:latin typeface="Times New Roman"/>
                <a:ea typeface="Times New Roman"/>
              </a:rPr>
              <a:t>) — устройство управления для промышленности, энергетики и других технологических систем, используется для автоматизации технологических процессов. </a:t>
            </a:r>
            <a:r>
              <a:rPr lang="ru-RU" dirty="0">
                <a:latin typeface="Times New Roman"/>
                <a:ea typeface="Times New Roman"/>
              </a:rPr>
              <a:t>В архитектуре АСУ ТП контроллеры занимают место между уровнем датчиков и исполнительных механизмов и системами верхнего уровня управления процессом. Основная функция контроллеров в системе – сбор, обработка и передача на верхний уровень первичной информации, а также выработка управляющих воздействий, согласно с запрограммированными алгоритмами управления и передача этих воздействий на исполнительные механизмы. Большинство современных контроллеров изготавливается по секционно-блочному принципу. Каждый логический модуль физически представляет собой отдельный блок, который устанавливается либо в монтажную корзину, либо на единую монтажную шину. Коммутация между модулями осуществляется через единый монтажный кросс.</a:t>
            </a:r>
            <a:endParaRPr lang="ru-RU" sz="2400" dirty="0">
              <a:latin typeface="Times New Roman"/>
              <a:ea typeface="Times New Roman"/>
            </a:endParaRPr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3657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199" y="2463800"/>
            <a:ext cx="5013326" cy="224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73" y="1117600"/>
            <a:ext cx="2888255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96773" y="4920121"/>
            <a:ext cx="79392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Рисунок 7</a:t>
            </a:r>
            <a:r>
              <a:rPr lang="ru-RU" dirty="0"/>
              <a:t> Контроллер </a:t>
            </a:r>
            <a:r>
              <a:rPr lang="ru-RU" dirty="0" err="1"/>
              <a:t>Series</a:t>
            </a:r>
            <a:r>
              <a:rPr lang="ru-RU" dirty="0"/>
              <a:t> C - C300 и C200(поставить рядом) системы </a:t>
            </a:r>
            <a:r>
              <a:rPr lang="ru-RU" dirty="0" err="1"/>
              <a:t>Experion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550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296" y="1320800"/>
            <a:ext cx="7886700" cy="4426505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/>
              <a:t>Основными функциональными элементами контроллеров являются:</a:t>
            </a:r>
          </a:p>
          <a:p>
            <a:pPr algn="just"/>
            <a:r>
              <a:rPr lang="ru-RU" dirty="0"/>
              <a:t>• корпус;</a:t>
            </a:r>
          </a:p>
          <a:p>
            <a:pPr algn="just"/>
            <a:r>
              <a:rPr lang="ru-RU" dirty="0"/>
              <a:t>• источник питания;</a:t>
            </a:r>
          </a:p>
          <a:p>
            <a:pPr algn="just"/>
            <a:r>
              <a:rPr lang="ru-RU" dirty="0"/>
              <a:t>• процессорный модуль;</a:t>
            </a:r>
          </a:p>
          <a:p>
            <a:pPr algn="just"/>
            <a:r>
              <a:rPr lang="ru-RU" dirty="0"/>
              <a:t>• модули ввода-вывода (модули УСО);</a:t>
            </a:r>
          </a:p>
          <a:p>
            <a:pPr algn="just"/>
            <a:r>
              <a:rPr lang="ru-RU" dirty="0"/>
              <a:t>• модули связи и интерфейсов;</a:t>
            </a:r>
          </a:p>
          <a:p>
            <a:pPr algn="just"/>
            <a:r>
              <a:rPr lang="ru-RU" dirty="0"/>
              <a:t>• специализированные модули.</a:t>
            </a:r>
          </a:p>
          <a:p>
            <a:pPr algn="just"/>
            <a:r>
              <a:rPr lang="ru-RU" dirty="0"/>
              <a:t>Источник питания должен обеспечивать непрерывность и надежность работы всех узлов контроллера. Особое внимание уделяется наличию резервного источника питания, который позволяет сохранять информацию при отключении внешнего электропитания. Модуль процессора в зависимости от используемой элементной базы может быть 8-, 16- и 32-разрядным. Объем оперативной памяти существенно различается в различных моделях контроллеров: от десятков килобайт до десятков мегабайт. По логическому построению модуль процессора контроллера аналогичен системному блоку персонального компьютера, где вместо дисковых накопителей в контроллерах используются перепрограммируемые ПЗУ (ППЗУ) и </a:t>
            </a:r>
            <a:r>
              <a:rPr lang="ru-RU" dirty="0" err="1"/>
              <a:t>flash</a:t>
            </a:r>
            <a:r>
              <a:rPr lang="ru-RU" dirty="0"/>
              <a:t>-память. В некоторых моделях контроллеров </a:t>
            </a:r>
            <a:r>
              <a:rPr lang="ru-RU" dirty="0" err="1"/>
              <a:t>flash</a:t>
            </a:r>
            <a:r>
              <a:rPr lang="ru-RU" dirty="0"/>
              <a:t>-память отсутствует, в других – может достигать десятков, а иногда и сотен мегабайт.</a:t>
            </a:r>
          </a:p>
        </p:txBody>
      </p:sp>
      <p:grpSp>
        <p:nvGrpSpPr>
          <p:cNvPr id="5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6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210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8687" y="1567543"/>
            <a:ext cx="8538072" cy="3585029"/>
          </a:xfrm>
        </p:spPr>
        <p:txBody>
          <a:bodyPr>
            <a:noAutofit/>
          </a:bodyPr>
          <a:lstStyle/>
          <a:p>
            <a:pPr algn="just"/>
            <a:r>
              <a:rPr lang="ru-RU" sz="1400" dirty="0"/>
              <a:t>. В модуле процессора встроены также часы реального времени (RTC).Модули ввода-вывода предназначены для преобразования входных аналоговых и дискретных сигналов в цифровую форму и выдачи управляющего воздействия в виде аналогового или дискретного сигнала. Модули связи или промышленные локальные сети (шина) связывающая контроллеры с верхним уровнем, а также между собой. Промышленную локальную сеть также называют шиной. Шина – это средство взаимодействия близко расположенных объектов, где все взаимодействующие компоненты подключаются к шине одинаковым образом. В практике построения АСУ ТП используются различные интерфейсы и протоколы передачи данных посредством сети: последовательные интерфейсы: RS-232, 422, 485, ИРПС; сетевые протоколы и стандарты: </a:t>
            </a:r>
            <a:r>
              <a:rPr lang="en-US" sz="1400" dirty="0"/>
              <a:t>Ethernet Fault Tolerant Ethernet </a:t>
            </a:r>
            <a:r>
              <a:rPr lang="ru-RU" sz="1400" dirty="0"/>
              <a:t>(</a:t>
            </a:r>
            <a:r>
              <a:rPr lang="en-US" sz="1400" dirty="0"/>
              <a:t>FTE</a:t>
            </a:r>
            <a:r>
              <a:rPr lang="ru-RU" sz="1400" dirty="0"/>
              <a:t>), </a:t>
            </a:r>
            <a:r>
              <a:rPr lang="en-US" sz="1400" dirty="0"/>
              <a:t>FTE Bridge</a:t>
            </a:r>
            <a:r>
              <a:rPr lang="ru-RU" sz="1400" dirty="0"/>
              <a:t>, </a:t>
            </a:r>
            <a:r>
              <a:rPr lang="en-US" sz="1400" dirty="0" err="1"/>
              <a:t>Profibus</a:t>
            </a:r>
            <a:r>
              <a:rPr lang="ru-RU" sz="1400" dirty="0"/>
              <a:t>, </a:t>
            </a:r>
            <a:r>
              <a:rPr lang="en-US" sz="1400" dirty="0"/>
              <a:t>Modbus</a:t>
            </a:r>
            <a:r>
              <a:rPr lang="ru-RU" sz="1400" dirty="0"/>
              <a:t> и др. Все современные (ПЛК) обладают развитыми программными средствами. Несмотря на существование международного стандарта на языки программирования программируемых логических контроллеров IEC 1131-3 многие производители снабжают свои контроллеры технологическими языками собственного производства. Технологические языки программирования позволяют проводить опрос входов и инициализацию выходов, обрабатывать арифметические и логические инструкции, управлять таймерами-счетчиками, осуществлять связь с другими ПЛК и компьютером. Выделим пять языков программирования: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6234291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УНИВЕРСИТЕТІ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340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00839"/>
            <a:ext cx="7886700" cy="497612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b="1" dirty="0"/>
              <a:t>SFC</a:t>
            </a:r>
            <a:r>
              <a:rPr lang="ru-RU" b="1" dirty="0"/>
              <a:t> (</a:t>
            </a:r>
            <a:r>
              <a:rPr lang="en-US" b="1" dirty="0"/>
              <a:t>Sequential Function Chart</a:t>
            </a:r>
            <a:r>
              <a:rPr lang="ru-RU" b="1" dirty="0"/>
              <a:t>- последовательность функциональных схем).</a:t>
            </a:r>
            <a:r>
              <a:rPr lang="ru-RU" dirty="0"/>
              <a:t> Графический набор шагов и переходов, объединённых логическими условиями. Действия внутри шагов описываются на других языках (</a:t>
            </a:r>
            <a:r>
              <a:rPr lang="en-US" dirty="0"/>
              <a:t>FBD</a:t>
            </a:r>
            <a:r>
              <a:rPr lang="ru-RU" dirty="0"/>
              <a:t>, </a:t>
            </a:r>
            <a:r>
              <a:rPr lang="en-US" dirty="0"/>
              <a:t>LD</a:t>
            </a:r>
            <a:r>
              <a:rPr lang="ru-RU" dirty="0"/>
              <a:t>, </a:t>
            </a:r>
            <a:r>
              <a:rPr lang="en-US" dirty="0"/>
              <a:t>ST</a:t>
            </a:r>
            <a:r>
              <a:rPr lang="ru-RU" dirty="0"/>
              <a:t>, </a:t>
            </a:r>
            <a:r>
              <a:rPr lang="en-US" dirty="0"/>
              <a:t>IL</a:t>
            </a:r>
            <a:r>
              <a:rPr lang="ru-RU" dirty="0"/>
              <a:t>).</a:t>
            </a:r>
          </a:p>
          <a:p>
            <a:pPr algn="just"/>
            <a:r>
              <a:rPr lang="en-US" b="1" dirty="0"/>
              <a:t>LD</a:t>
            </a:r>
            <a:r>
              <a:rPr lang="ru-RU" b="1" dirty="0"/>
              <a:t> (</a:t>
            </a:r>
            <a:r>
              <a:rPr lang="en-US" b="1" dirty="0"/>
              <a:t>Ladder Diagram</a:t>
            </a:r>
            <a:r>
              <a:rPr lang="ru-RU" b="1" dirty="0"/>
              <a:t>- релейных диаграмм). </a:t>
            </a:r>
            <a:r>
              <a:rPr lang="ru-RU" dirty="0"/>
              <a:t>Язык </a:t>
            </a:r>
            <a:r>
              <a:rPr lang="ru-RU" dirty="0" err="1"/>
              <a:t>релейноконтактных</a:t>
            </a:r>
            <a:r>
              <a:rPr lang="ru-RU" dirty="0"/>
              <a:t> схем. Представления логики функционирования системы в виде взаимодействия «контактов» и «обмоток» виртуальных реле.</a:t>
            </a:r>
          </a:p>
          <a:p>
            <a:pPr algn="just"/>
            <a:r>
              <a:rPr lang="en-US" b="1" dirty="0"/>
              <a:t>FBD</a:t>
            </a:r>
            <a:r>
              <a:rPr lang="ru-RU" b="1" dirty="0"/>
              <a:t> (</a:t>
            </a:r>
            <a:r>
              <a:rPr lang="en-US" b="1" dirty="0"/>
              <a:t>Function Block Diagram</a:t>
            </a:r>
            <a:r>
              <a:rPr lang="ru-RU" b="1" dirty="0"/>
              <a:t> - функциональных блоковых диаграмм).</a:t>
            </a:r>
            <a:r>
              <a:rPr lang="ru-RU" dirty="0"/>
              <a:t>Язык функциональных блоков. Представление логики функционирования системы в виде взаимодействия элементарных функциональных блоков. Каждый элементарный блок выполняет одну функцию взаимодействия между своими входами и выходами.</a:t>
            </a:r>
          </a:p>
          <a:p>
            <a:pPr algn="just"/>
            <a:r>
              <a:rPr lang="en-US" b="1" dirty="0"/>
              <a:t>ST</a:t>
            </a:r>
            <a:r>
              <a:rPr lang="ru-RU" b="1" dirty="0"/>
              <a:t> (</a:t>
            </a:r>
            <a:r>
              <a:rPr lang="en-US" b="1" dirty="0"/>
              <a:t>Structured Text</a:t>
            </a:r>
            <a:r>
              <a:rPr lang="ru-RU" b="1" dirty="0"/>
              <a:t>- структурирование текста).</a:t>
            </a:r>
            <a:r>
              <a:rPr lang="ru-RU" dirty="0"/>
              <a:t> Язык высокого уровня, напоминающий по синтаксису язык Паскаль.</a:t>
            </a:r>
          </a:p>
          <a:p>
            <a:pPr algn="just"/>
            <a:r>
              <a:rPr lang="en-US" b="1" dirty="0"/>
              <a:t>IL</a:t>
            </a:r>
            <a:r>
              <a:rPr lang="ru-RU" b="1" dirty="0"/>
              <a:t> (</a:t>
            </a:r>
            <a:r>
              <a:rPr lang="en-US" b="1" dirty="0"/>
              <a:t>Instruction List</a:t>
            </a:r>
            <a:r>
              <a:rPr lang="ru-RU" b="1" dirty="0"/>
              <a:t>- инструкции). </a:t>
            </a:r>
            <a:r>
              <a:rPr lang="ru-RU" dirty="0"/>
              <a:t>Язык низкого уровня, который может эффективно использоваться для оптимизации отдельных частей прикладной программы.</a:t>
            </a:r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6773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3910" y="1262098"/>
            <a:ext cx="830743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Контрольные вопросы:</a:t>
            </a:r>
            <a:endParaRPr lang="ru-RU" sz="2000" dirty="0"/>
          </a:p>
          <a:p>
            <a:r>
              <a:rPr lang="kk-KZ" sz="2000" dirty="0"/>
              <a:t>1. </a:t>
            </a:r>
            <a:r>
              <a:rPr lang="ru-RU" sz="2000" dirty="0"/>
              <a:t>Техническое обеспечение и функциональные возможности </a:t>
            </a:r>
            <a:r>
              <a:rPr lang="en-US" sz="2000" dirty="0"/>
              <a:t>SCADA</a:t>
            </a:r>
            <a:r>
              <a:rPr lang="ru-RU" sz="2000" dirty="0"/>
              <a:t> на уровне предприятия.</a:t>
            </a:r>
          </a:p>
          <a:p>
            <a:r>
              <a:rPr lang="kk-KZ" sz="2000" dirty="0"/>
              <a:t>2. </a:t>
            </a:r>
            <a:r>
              <a:rPr lang="ru-RU" sz="2000" dirty="0"/>
              <a:t>Критерии выбора </a:t>
            </a:r>
            <a:r>
              <a:rPr lang="en-US" sz="2000" dirty="0"/>
              <a:t>SCADA</a:t>
            </a:r>
            <a:r>
              <a:rPr lang="ru-RU" sz="2000" dirty="0"/>
              <a:t> систем при проектировании АСУТП. Технические характеристики</a:t>
            </a:r>
            <a:r>
              <a:rPr lang="kk-KZ" sz="2000" dirty="0"/>
              <a:t>?</a:t>
            </a:r>
            <a:endParaRPr lang="ru-RU" sz="2000" dirty="0"/>
          </a:p>
          <a:p>
            <a:r>
              <a:rPr lang="kk-KZ" sz="2000" dirty="0"/>
              <a:t>3. </a:t>
            </a:r>
            <a:r>
              <a:rPr lang="ru-RU" sz="2000" dirty="0"/>
              <a:t>Критерии выбора </a:t>
            </a:r>
            <a:r>
              <a:rPr lang="en-US" sz="2000" dirty="0"/>
              <a:t>SCADA</a:t>
            </a:r>
            <a:r>
              <a:rPr lang="ru-RU" sz="2000" dirty="0"/>
              <a:t> систем при проектировании АСУТП. Эксплуатационные и стоимостные характеристики.</a:t>
            </a:r>
          </a:p>
          <a:p>
            <a:r>
              <a:rPr lang="ru-RU" sz="2000" dirty="0"/>
              <a:t>4. Обработка данных в канале. Входное значение канала.</a:t>
            </a:r>
          </a:p>
          <a:p>
            <a:r>
              <a:rPr lang="ru-RU" sz="2000" dirty="0"/>
              <a:t>5. Обработка данных в канале.  Аппаратное значение канала?</a:t>
            </a:r>
          </a:p>
          <a:p>
            <a:r>
              <a:rPr lang="ru-RU" sz="2000" b="1" dirty="0"/>
              <a:t> </a:t>
            </a:r>
            <a:endParaRPr lang="ru-RU" sz="2000" dirty="0"/>
          </a:p>
          <a:p>
            <a:r>
              <a:rPr lang="ru-RU" sz="2000" b="1" dirty="0"/>
              <a:t> </a:t>
            </a:r>
            <a:endParaRPr lang="ru-RU" sz="2000" dirty="0"/>
          </a:p>
          <a:p>
            <a:r>
              <a:rPr lang="ru-RU" sz="2000" dirty="0"/>
              <a:t> </a:t>
            </a:r>
          </a:p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641" y="538908"/>
            <a:ext cx="83507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Основная литература</a:t>
            </a:r>
            <a:endParaRPr lang="ru-RU" i="1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en-US" dirty="0" smtClean="0"/>
              <a:t>1. </a:t>
            </a:r>
            <a:r>
              <a:rPr lang="ru-RU" dirty="0" smtClean="0"/>
              <a:t>Андреев </a:t>
            </a:r>
            <a:r>
              <a:rPr lang="ru-RU" dirty="0"/>
              <a:t>Е. Б., </a:t>
            </a:r>
            <a:r>
              <a:rPr lang="ru-RU" dirty="0" err="1"/>
              <a:t>Куцевич</a:t>
            </a:r>
            <a:r>
              <a:rPr lang="ru-RU" dirty="0"/>
              <a:t> Н. А. Синенко О. В. SCADA-системы: взгляд изнутри/ Е. Б. </a:t>
            </a:r>
            <a:r>
              <a:rPr lang="ru-RU" dirty="0" smtClean="0"/>
              <a:t>Андреев</a:t>
            </a:r>
            <a:r>
              <a:rPr lang="ru-RU" dirty="0"/>
              <a:t>, </a:t>
            </a:r>
            <a:r>
              <a:rPr lang="ru-RU" dirty="0" err="1"/>
              <a:t>Н.А.Куцевич</a:t>
            </a:r>
            <a:r>
              <a:rPr lang="ru-RU" dirty="0"/>
              <a:t>, </a:t>
            </a:r>
            <a:r>
              <a:rPr lang="ru-RU" dirty="0" err="1"/>
              <a:t>О.В.Синенко</a:t>
            </a:r>
            <a:r>
              <a:rPr lang="ru-RU" dirty="0"/>
              <a:t>.—М.: издательство </a:t>
            </a:r>
            <a:r>
              <a:rPr lang="ru-RU" dirty="0" err="1"/>
              <a:t>РТСофт</a:t>
            </a:r>
            <a:r>
              <a:rPr lang="ru-RU" dirty="0"/>
              <a:t>, 2004.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Букреев</a:t>
            </a:r>
            <a:r>
              <a:rPr lang="ru-RU" dirty="0" smtClean="0"/>
              <a:t> </a:t>
            </a:r>
            <a:r>
              <a:rPr lang="ru-RU" dirty="0"/>
              <a:t>В. Г., </a:t>
            </a:r>
            <a:r>
              <a:rPr lang="ru-RU" dirty="0" err="1"/>
              <a:t>Цхе</a:t>
            </a:r>
            <a:r>
              <a:rPr lang="ru-RU" dirty="0"/>
              <a:t> А. В. Основы инструментальной системы разработки АСУ/ В. Г. </a:t>
            </a:r>
            <a:r>
              <a:rPr lang="en-US" dirty="0" smtClean="0"/>
              <a:t> </a:t>
            </a:r>
            <a:r>
              <a:rPr lang="ru-RU" dirty="0" err="1" smtClean="0"/>
              <a:t>Букреев</a:t>
            </a:r>
            <a:r>
              <a:rPr lang="ru-RU" dirty="0"/>
              <a:t>, А. В. </a:t>
            </a:r>
            <a:r>
              <a:rPr lang="ru-RU" dirty="0" err="1"/>
              <a:t>Цхе</a:t>
            </a:r>
            <a:r>
              <a:rPr lang="ru-RU" dirty="0"/>
              <a:t>.— Томск: издательство ТПУ, 2003.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Локотов</a:t>
            </a:r>
            <a:r>
              <a:rPr lang="ru-RU" dirty="0" smtClean="0"/>
              <a:t> </a:t>
            </a:r>
            <a:r>
              <a:rPr lang="ru-RU" dirty="0"/>
              <a:t>А. Что должна уметь система SCADA/ А. </a:t>
            </a:r>
            <a:r>
              <a:rPr lang="ru-RU" dirty="0" err="1"/>
              <a:t>Локотов</a:t>
            </a:r>
            <a:r>
              <a:rPr lang="ru-RU" dirty="0"/>
              <a:t>// Современные технологии автоматизации.— 1998.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Л., </a:t>
            </a:r>
            <a:r>
              <a:rPr lang="ru-RU" dirty="0" err="1"/>
              <a:t>Айзин</a:t>
            </a:r>
            <a:r>
              <a:rPr lang="ru-RU" dirty="0"/>
              <a:t> В., Фридлянд А. Новая версия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для </a:t>
            </a:r>
            <a:r>
              <a:rPr lang="ru-RU" dirty="0" err="1"/>
              <a:t>Windows</a:t>
            </a:r>
            <a:r>
              <a:rPr lang="ru-RU" dirty="0"/>
              <a:t> NT/ Л. </a:t>
            </a:r>
            <a:r>
              <a:rPr lang="ru-RU" dirty="0" err="1"/>
              <a:t>Анизимиров</a:t>
            </a:r>
            <a:r>
              <a:rPr lang="ru-RU" dirty="0"/>
              <a:t>, В. </a:t>
            </a:r>
            <a:r>
              <a:rPr lang="ru-RU" dirty="0" err="1"/>
              <a:t>Айзин</a:t>
            </a:r>
            <a:r>
              <a:rPr lang="ru-RU" dirty="0"/>
              <a:t>, А. Фридлянд// Современные технологии автоматизации.— 1998.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 </a:t>
            </a:r>
            <a:r>
              <a:rPr lang="ru-RU" dirty="0" err="1"/>
              <a:t>Windows</a:t>
            </a:r>
            <a:r>
              <a:rPr lang="ru-RU" dirty="0"/>
              <a:t>- компоненты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4.20/ Л. </a:t>
            </a:r>
            <a:r>
              <a:rPr lang="ru-RU" dirty="0" err="1"/>
              <a:t>Анизимиров</a:t>
            </a:r>
            <a:r>
              <a:rPr lang="ru-RU" dirty="0"/>
              <a:t>// Современные технологии автоматизации.— 1996.</a:t>
            </a:r>
          </a:p>
          <a:p>
            <a:pPr lvl="0"/>
            <a:r>
              <a:rPr lang="en-US" dirty="0" smtClean="0"/>
              <a:t>5.</a:t>
            </a:r>
            <a:r>
              <a:rPr lang="ru-RU" dirty="0" smtClean="0"/>
              <a:t>Волобуев </a:t>
            </a:r>
            <a:r>
              <a:rPr lang="ru-RU" dirty="0"/>
              <a:t>Ю. АСУ ТП в металлургии: проблемы и решения/ </a:t>
            </a:r>
            <a:r>
              <a:rPr lang="ru-RU" dirty="0" err="1"/>
              <a:t>Ю.Волобуев</a:t>
            </a:r>
            <a:r>
              <a:rPr lang="ru-RU" dirty="0"/>
              <a:t> Ю.// Современные технологии автоматизации.— 2000.</a:t>
            </a:r>
          </a:p>
          <a:p>
            <a:pPr lvl="0"/>
            <a:r>
              <a:rPr lang="ru-RU" dirty="0"/>
              <a:t> </a:t>
            </a:r>
            <a:r>
              <a:rPr lang="en-US" dirty="0" smtClean="0"/>
              <a:t>6. </a:t>
            </a:r>
            <a:r>
              <a:rPr lang="ru-RU" dirty="0" smtClean="0"/>
              <a:t>Кузнецов </a:t>
            </a:r>
            <a:r>
              <a:rPr lang="ru-RU" dirty="0"/>
              <a:t>А. SACADA- системы: программистом можешь ты не быть/А. Волобуев// Современные технологии автоматизации.— 1996.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6" y="1207744"/>
            <a:ext cx="8284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Дополнительная литература</a:t>
            </a:r>
            <a:endParaRPr lang="ru-RU" dirty="0"/>
          </a:p>
          <a:p>
            <a:pPr lvl="0"/>
            <a:r>
              <a:rPr lang="en-US" dirty="0" smtClean="0"/>
              <a:t>1.</a:t>
            </a:r>
            <a:r>
              <a:rPr lang="ru-RU" dirty="0" smtClean="0"/>
              <a:t>Андреев </a:t>
            </a:r>
            <a:r>
              <a:rPr lang="ru-RU" dirty="0"/>
              <a:t>Е.Б., </a:t>
            </a:r>
            <a:r>
              <a:rPr lang="ru-RU" dirty="0" err="1"/>
              <a:t>Куцевич</a:t>
            </a:r>
            <a:r>
              <a:rPr lang="ru-RU" dirty="0"/>
              <a:t> Н.А. SCADA-системы: взгляд изнутри. /Электронная публикация на сайте "</a:t>
            </a:r>
            <a:r>
              <a:rPr lang="ru-RU" dirty="0" smtClean="0"/>
              <a:t>SCADA.ru“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2.</a:t>
            </a:r>
            <a:r>
              <a:rPr lang="ru-RU" dirty="0" smtClean="0"/>
              <a:t>Открытые </a:t>
            </a:r>
            <a:r>
              <a:rPr lang="ru-RU" dirty="0"/>
              <a:t>системы: концепция или реальность? //Открытые системы. 1993. №4.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Куцевич</a:t>
            </a:r>
            <a:r>
              <a:rPr lang="ru-RU" dirty="0" smtClean="0"/>
              <a:t> </a:t>
            </a:r>
            <a:r>
              <a:rPr lang="ru-RU" dirty="0"/>
              <a:t>Н.А. Новые технологии и MMI-системы. //Мир компьютерной автоматизации. 2000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Crater </a:t>
            </a:r>
            <a:r>
              <a:rPr lang="en-US" dirty="0"/>
              <a:t>K.C. An Argument for Open Source Software — Sensors, 2002, Vol. 19, No. 1.</a:t>
            </a:r>
            <a:endParaRPr lang="ru-RU" dirty="0"/>
          </a:p>
          <a:p>
            <a:pPr lvl="0"/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ru-RU" dirty="0" smtClean="0"/>
              <a:t>Цифровая </a:t>
            </a:r>
            <a:r>
              <a:rPr lang="ru-RU" dirty="0"/>
              <a:t>обработка сигналов./Сергиенко А.Б. -</a:t>
            </a:r>
            <a:r>
              <a:rPr lang="ru-RU" dirty="0" err="1"/>
              <a:t>Спб</a:t>
            </a:r>
            <a:r>
              <a:rPr lang="ru-RU" dirty="0"/>
              <a:t>.: Питер, 2002.</a:t>
            </a:r>
          </a:p>
          <a:p>
            <a:pPr lvl="0"/>
            <a:r>
              <a:rPr lang="en-US" dirty="0" smtClean="0"/>
              <a:t>6.</a:t>
            </a:r>
            <a:r>
              <a:rPr lang="ru-RU" dirty="0" err="1" smtClean="0"/>
              <a:t>Шалыто</a:t>
            </a:r>
            <a:r>
              <a:rPr lang="ru-RU" dirty="0" smtClean="0"/>
              <a:t> </a:t>
            </a:r>
            <a:r>
              <a:rPr lang="ru-RU" dirty="0"/>
              <a:t>А.А. Логическое управление. Методы аппаратной и программной реализации алгоритмов. - </a:t>
            </a:r>
            <a:r>
              <a:rPr lang="ru-RU" dirty="0" err="1"/>
              <a:t>Спб</a:t>
            </a:r>
            <a:r>
              <a:rPr lang="ru-RU" dirty="0"/>
              <a:t>.: Наука, 2000.</a:t>
            </a:r>
          </a:p>
          <a:p>
            <a:pPr lvl="0"/>
            <a:r>
              <a:rPr lang="en-US" dirty="0" smtClean="0"/>
              <a:t>7.</a:t>
            </a:r>
            <a:r>
              <a:rPr lang="ru-RU" dirty="0" smtClean="0"/>
              <a:t>Степоненко </a:t>
            </a:r>
            <a:r>
              <a:rPr lang="ru-RU" dirty="0"/>
              <a:t>О. С. Компьютер внутри. Киев «Логос» 1998. </a:t>
            </a:r>
          </a:p>
          <a:p>
            <a:pPr lvl="0"/>
            <a:r>
              <a:rPr lang="en-US" dirty="0" smtClean="0"/>
              <a:t>8.Web</a:t>
            </a:r>
            <a:r>
              <a:rPr lang="ru-RU" dirty="0" smtClean="0"/>
              <a:t> </a:t>
            </a:r>
            <a:r>
              <a:rPr lang="ru-RU" dirty="0"/>
              <a:t>– ресурсы </a:t>
            </a:r>
            <a:r>
              <a:rPr lang="en-US" dirty="0"/>
              <a:t>http</a:t>
            </a:r>
            <a:r>
              <a:rPr lang="ru-RU" dirty="0"/>
              <a:t>://</a:t>
            </a:r>
            <a:r>
              <a:rPr lang="en-US" u="sng" dirty="0">
                <a:hlinkClick r:id="rId2"/>
              </a:rPr>
              <a:t>www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scada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> 	</a:t>
            </a:r>
          </a:p>
          <a:p>
            <a:pPr lvl="0"/>
            <a:r>
              <a:rPr lang="en-US" dirty="0" smtClean="0"/>
              <a:t>9</a:t>
            </a:r>
            <a:r>
              <a:rPr lang="ru-RU" dirty="0" smtClean="0"/>
              <a:t>. </a:t>
            </a:r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web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cern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ch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welcome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html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en-US" dirty="0" smtClean="0"/>
              <a:t>10</a:t>
            </a:r>
            <a:r>
              <a:rPr lang="en-US" u="sng" dirty="0" smtClean="0">
                <a:hlinkClick r:id="rId4"/>
              </a:rPr>
              <a:t>http</a:t>
            </a:r>
            <a:r>
              <a:rPr lang="en-US" u="sng" dirty="0">
                <a:hlinkClick r:id="rId4"/>
              </a:rPr>
              <a:t>://web.ni.com</a:t>
            </a:r>
            <a:r>
              <a:rPr lang="en-US" dirty="0"/>
              <a:t>	</a:t>
            </a:r>
            <a:endParaRPr lang="ru-RU" dirty="0"/>
          </a:p>
          <a:p>
            <a:pPr lvl="0"/>
            <a:r>
              <a:rPr lang="en-US" dirty="0"/>
              <a:t> </a:t>
            </a:r>
            <a:r>
              <a:rPr lang="en-US" dirty="0" smtClean="0"/>
              <a:t>11http</a:t>
            </a:r>
            <a:r>
              <a:rPr lang="en-US" dirty="0"/>
              <a:t>://public.web.cern.ch/Public/Welcome.html</a:t>
            </a:r>
            <a:endParaRPr lang="ru-RU" dirty="0"/>
          </a:p>
          <a:p>
            <a:pPr lvl="0"/>
            <a:r>
              <a:rPr lang="en-US" dirty="0" smtClean="0"/>
              <a:t>12</a:t>
            </a:r>
            <a:r>
              <a:rPr lang="ru-RU" dirty="0" smtClean="0"/>
              <a:t>.</a:t>
            </a:r>
            <a:r>
              <a:rPr lang="de-DE" dirty="0" smtClean="0">
                <a:hlinkClick r:id="rId5"/>
              </a:rPr>
              <a:t> </a:t>
            </a:r>
            <a:r>
              <a:rPr lang="de-DE" dirty="0">
                <a:hlinkClick r:id="rId5"/>
              </a:rPr>
              <a:t>http://www.vitec.ru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2297</TotalTime>
  <Words>2393</Words>
  <Application>Microsoft Office PowerPoint</Application>
  <PresentationFormat>Экран (4:3)</PresentationFormat>
  <Paragraphs>191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Лекция 6. Архитектура технических средств SCADA-систем.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292</cp:revision>
  <dcterms:created xsi:type="dcterms:W3CDTF">2017-10-09T05:58:02Z</dcterms:created>
  <dcterms:modified xsi:type="dcterms:W3CDTF">2023-01-22T16:32:07Z</dcterms:modified>
</cp:coreProperties>
</file>