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95" r:id="rId4"/>
    <p:sldId id="294" r:id="rId5"/>
    <p:sldId id="293" r:id="rId6"/>
    <p:sldId id="291" r:id="rId7"/>
    <p:sldId id="274" r:id="rId8"/>
    <p:sldId id="277" r:id="rId9"/>
    <p:sldId id="27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-1272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605928" y="2079376"/>
            <a:ext cx="8405869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kk-KZ" sz="4400" b="1" dirty="0"/>
              <a:t>Лекция </a:t>
            </a:r>
            <a:r>
              <a:rPr lang="kk-KZ" sz="4400" b="1" dirty="0" smtClean="0"/>
              <a:t>7. </a:t>
            </a:r>
            <a:r>
              <a:rPr lang="ru-RU" sz="4400" b="1" dirty="0"/>
              <a:t>Интеграция многоуровневых систем автоматизации.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/>
              <a:t>Интеграция </a:t>
            </a:r>
            <a:r>
              <a:rPr lang="ru-RU" sz="2000" b="1" dirty="0"/>
              <a:t>многоуровневых систем автоматизации</a:t>
            </a:r>
            <a:r>
              <a:rPr lang="ru-RU" sz="2000" b="1" dirty="0" smtClean="0"/>
              <a:t>.</a:t>
            </a:r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0413" y="1623622"/>
            <a:ext cx="799170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Интеграция многоуровневых систем автоматизации.</a:t>
            </a:r>
            <a:endParaRPr lang="ru-RU" dirty="0"/>
          </a:p>
          <a:p>
            <a:pPr algn="just"/>
            <a:r>
              <a:rPr lang="ru-RU" dirty="0"/>
              <a:t>SCADA-системы ответственны за получение информации с уровня управления, снизу, т.е. от различных датчиков через устройства сопряжения, от ПК, поставляющих информацию для непосредственного управления производственным процессом. Далее информация с уровня управления поступает на вход SCADA-систем. На SCADA-уровне возможны оперативное управление процессом, принятие тактических решений на основе информации, полученной на уровне управления. Сам процесс поступления информации на производстве происходит и сверху, и снизу. Сверху формируется информация, отвечающая за работу предприятия в целом, планируется производство. </a:t>
            </a:r>
          </a:p>
        </p:txBody>
      </p:sp>
    </p:spTree>
    <p:extLst>
      <p:ext uri="{BB962C8B-B14F-4D97-AF65-F5344CB8AC3E}">
        <p14:creationId xmlns:p14="http://schemas.microsoft.com/office/powerpoint/2010/main" val="1631457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00839"/>
            <a:ext cx="7886700" cy="497612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Точная и своевременная информация на каждом уровне производства позволяет оценить уровень издержек, качество и конкурентоспособность продукции. Для организации связи между информацией сверху и снизу необходим класс инструментальных средств управления производством, ответственный за доставку с возможной обработкой данных в РВ с уровня управления «наверх», и наоборот. Поэтому достаточно важным критерием сравнения инструментальных средств, поддерживающих разработку АСУТП, является наличие средств доставки информации со SCADA-уровня наверх, на уровень планирования производства. Ряд фирм (</a:t>
            </a:r>
            <a:r>
              <a:rPr lang="ru-RU" dirty="0" err="1"/>
              <a:t>Intellution</a:t>
            </a:r>
            <a:r>
              <a:rPr lang="ru-RU" dirty="0"/>
              <a:t>, </a:t>
            </a:r>
            <a:r>
              <a:rPr lang="ru-RU" dirty="0" err="1"/>
              <a:t>Wonderware</a:t>
            </a:r>
            <a:r>
              <a:rPr lang="ru-RU" dirty="0"/>
              <a:t>) предлагает продукты (FIX BOS, </a:t>
            </a:r>
            <a:r>
              <a:rPr lang="ru-RU" dirty="0" err="1"/>
              <a:t>InTrack</a:t>
            </a:r>
            <a:r>
              <a:rPr lang="ru-RU" dirty="0"/>
              <a:t>, </a:t>
            </a:r>
            <a:r>
              <a:rPr lang="ru-RU" dirty="0" err="1"/>
              <a:t>InBatch</a:t>
            </a:r>
            <a:r>
              <a:rPr lang="ru-RU" dirty="0"/>
              <a:t>), представляющие собой системы управления производством. Основное их назначение заключается в создании прикладных программ, моделирующих и прослеживающих каждую стадию производственного процесса  от загрузки сырья до выпуска готовой продукции. 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6773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536" y="1194893"/>
            <a:ext cx="7886700" cy="429150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Стратегическое значение имеет то, насколько инструментальные системы АСУТП связаны с пакетом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BackOffice</a:t>
            </a:r>
            <a:r>
              <a:rPr lang="ru-RU" dirty="0"/>
              <a:t> </a:t>
            </a:r>
            <a:r>
              <a:rPr lang="ru-RU" dirty="0" err="1"/>
              <a:t>Suite</a:t>
            </a:r>
            <a:r>
              <a:rPr lang="ru-RU" dirty="0"/>
              <a:t>, поскольку последний стал наиболее распространенным офисным программным продуктом. Поэтому, например, все продукты </a:t>
            </a:r>
            <a:r>
              <a:rPr lang="ru-RU" dirty="0" err="1"/>
              <a:t>FactorySuite</a:t>
            </a:r>
            <a:r>
              <a:rPr lang="ru-RU" dirty="0"/>
              <a:t> легко интегрируются с продуктами </a:t>
            </a:r>
            <a:r>
              <a:rPr lang="ru-RU" dirty="0" err="1"/>
              <a:t>Microsoft</a:t>
            </a:r>
            <a:r>
              <a:rPr lang="ru-RU" dirty="0"/>
              <a:t> SQL </a:t>
            </a:r>
            <a:r>
              <a:rPr lang="ru-RU" dirty="0" err="1"/>
              <a:t>Server</a:t>
            </a:r>
            <a:r>
              <a:rPr lang="ru-RU" dirty="0"/>
              <a:t>, </a:t>
            </a:r>
            <a:r>
              <a:rPr lang="ru-RU" dirty="0" err="1"/>
              <a:t>Windows</a:t>
            </a:r>
            <a:r>
              <a:rPr lang="ru-RU" dirty="0"/>
              <a:t> NT </a:t>
            </a:r>
            <a:r>
              <a:rPr lang="ru-RU" dirty="0" err="1"/>
              <a:t>Server</a:t>
            </a:r>
            <a:r>
              <a:rPr lang="ru-RU" dirty="0"/>
              <a:t>, </a:t>
            </a:r>
            <a:r>
              <a:rPr lang="ru-RU" dirty="0" err="1"/>
              <a:t>System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 </a:t>
            </a:r>
            <a:r>
              <a:rPr lang="ru-RU" dirty="0" err="1"/>
              <a:t>Server</a:t>
            </a:r>
            <a:r>
              <a:rPr lang="ru-RU" dirty="0"/>
              <a:t>, SNA </a:t>
            </a:r>
            <a:r>
              <a:rPr lang="ru-RU" dirty="0" err="1"/>
              <a:t>Server</a:t>
            </a:r>
            <a:r>
              <a:rPr lang="ru-RU" dirty="0"/>
              <a:t> и </a:t>
            </a:r>
            <a:r>
              <a:rPr lang="ru-RU" dirty="0" err="1"/>
              <a:t>Mail-Server</a:t>
            </a:r>
            <a:r>
              <a:rPr lang="ru-RU" dirty="0"/>
              <a:t>. Фирма </a:t>
            </a:r>
            <a:r>
              <a:rPr lang="ru-RU" dirty="0" err="1"/>
              <a:t>Wonderware</a:t>
            </a:r>
            <a:r>
              <a:rPr lang="ru-RU" dirty="0"/>
              <a:t> предлагает </a:t>
            </a:r>
            <a:r>
              <a:rPr lang="ru-RU" dirty="0" err="1"/>
              <a:t>Industrial</a:t>
            </a:r>
            <a:r>
              <a:rPr lang="ru-RU" dirty="0"/>
              <a:t> SQL </a:t>
            </a:r>
            <a:r>
              <a:rPr lang="ru-RU" dirty="0" err="1"/>
              <a:t>Server</a:t>
            </a:r>
            <a:r>
              <a:rPr lang="ru-RU" dirty="0"/>
              <a:t>, позволяющий регистрировать данные в РВ. Источником данных могут быть </a:t>
            </a:r>
            <a:r>
              <a:rPr lang="ru-RU" dirty="0" err="1"/>
              <a:t>InTouch</a:t>
            </a:r>
            <a:r>
              <a:rPr lang="ru-RU" dirty="0"/>
              <a:t> серверы ввода/вывода. Построен же </a:t>
            </a:r>
            <a:r>
              <a:rPr lang="en-US" dirty="0"/>
              <a:t>Industrial SQL Server</a:t>
            </a:r>
            <a:r>
              <a:rPr lang="ru-RU" dirty="0"/>
              <a:t> на базе </a:t>
            </a:r>
            <a:r>
              <a:rPr lang="en-US" dirty="0"/>
              <a:t>Microsoft SQL Server</a:t>
            </a:r>
            <a:r>
              <a:rPr lang="ru-RU" dirty="0"/>
              <a:t>. Это существенно расширяет возможности всего производственного персонала в смысле доступа к полной информации о любом этапе производства.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45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887" y="1930399"/>
            <a:ext cx="7799942" cy="3425371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. </a:t>
            </a:r>
            <a:r>
              <a:rPr lang="ru-RU" sz="2000" dirty="0" smtClean="0"/>
              <a:t>Все </a:t>
            </a:r>
            <a:r>
              <a:rPr lang="ru-RU" sz="2000" dirty="0"/>
              <a:t>более актуальным становится требование передачи на WEB-узлы как статической (в определенные моменты времени), так и динамической (постоянно) информации. Появившиеся </a:t>
            </a:r>
            <a:r>
              <a:rPr lang="ru-RU" sz="2000" dirty="0" err="1"/>
              <a:t>ActiveX</a:t>
            </a:r>
            <a:r>
              <a:rPr lang="ru-RU" sz="2000" dirty="0"/>
              <a:t>-объекты (в четвертой версии </a:t>
            </a:r>
            <a:r>
              <a:rPr lang="ru-RU" sz="2000" dirty="0" err="1"/>
              <a:t>Microsoft</a:t>
            </a:r>
            <a:r>
              <a:rPr lang="ru-RU" sz="2000" dirty="0"/>
              <a:t> </a:t>
            </a:r>
            <a:r>
              <a:rPr lang="ru-RU" sz="2000" dirty="0" err="1"/>
              <a:t>Explorer</a:t>
            </a:r>
            <a:r>
              <a:rPr lang="ru-RU" sz="2000" dirty="0"/>
              <a:t>, например) позволяют передавать данные из SCADA-системы на WEB-страницы. Но имеются и более многофункциональные компоненты типа </a:t>
            </a:r>
            <a:r>
              <a:rPr lang="ru-RU" sz="2000" dirty="0" err="1"/>
              <a:t>Scout</a:t>
            </a:r>
            <a:r>
              <a:rPr lang="ru-RU" sz="2000" dirty="0"/>
              <a:t> фирмы </a:t>
            </a:r>
            <a:r>
              <a:rPr lang="ru-RU" sz="2000" dirty="0" err="1"/>
              <a:t>Wonderware</a:t>
            </a:r>
            <a:r>
              <a:rPr lang="ru-RU" sz="2000" dirty="0"/>
              <a:t>, обеспечивающие возможность доступа к системам автоматизации на базе </a:t>
            </a:r>
            <a:r>
              <a:rPr lang="ru-RU" sz="2000" dirty="0" err="1"/>
              <a:t>InTouch</a:t>
            </a:r>
            <a:r>
              <a:rPr lang="ru-RU" sz="2000" dirty="0"/>
              <a:t> через </a:t>
            </a:r>
            <a:r>
              <a:rPr lang="ru-RU" sz="2000" dirty="0" err="1"/>
              <a:t>Internet</a:t>
            </a:r>
            <a:r>
              <a:rPr lang="ru-RU" sz="2000" dirty="0"/>
              <a:t>/</a:t>
            </a:r>
            <a:r>
              <a:rPr lang="ru-RU" sz="2000" dirty="0" err="1"/>
              <a:t>Intranet</a:t>
            </a:r>
            <a:r>
              <a:rPr lang="ru-RU" sz="2000" dirty="0"/>
              <a:t>, помогающие удаленному пользователю взаимодействовать с прикладной задачей автоматизации как с простой WEB-страницей.</a:t>
            </a:r>
            <a:endParaRPr lang="ru-RU" sz="2000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6234291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340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Контрольные вопросы:</a:t>
            </a:r>
            <a:endParaRPr lang="ru-RU" sz="2000" dirty="0"/>
          </a:p>
          <a:p>
            <a:r>
              <a:rPr lang="kk-KZ" sz="2000" dirty="0"/>
              <a:t>1. </a:t>
            </a:r>
            <a:r>
              <a:rPr lang="ru-RU" sz="2000" dirty="0"/>
              <a:t>Техническое обеспечение и функциональные возможности </a:t>
            </a:r>
            <a:r>
              <a:rPr lang="en-US" sz="2000" dirty="0"/>
              <a:t>SCADA</a:t>
            </a:r>
            <a:r>
              <a:rPr lang="ru-RU" sz="2000" dirty="0"/>
              <a:t> на уровне предприятия.</a:t>
            </a:r>
          </a:p>
          <a:p>
            <a:r>
              <a:rPr lang="kk-KZ" sz="2000" dirty="0"/>
              <a:t>2. </a:t>
            </a:r>
            <a:r>
              <a:rPr lang="ru-RU" sz="2000" dirty="0"/>
              <a:t>Критерии выбора </a:t>
            </a:r>
            <a:r>
              <a:rPr lang="en-US" sz="2000" dirty="0"/>
              <a:t>SCADA</a:t>
            </a:r>
            <a:r>
              <a:rPr lang="ru-RU" sz="2000" dirty="0"/>
              <a:t> систем при проектировании АСУТП. Технические характеристики</a:t>
            </a:r>
            <a:r>
              <a:rPr lang="kk-KZ" sz="2000" dirty="0"/>
              <a:t>?</a:t>
            </a:r>
            <a:endParaRPr lang="ru-RU" sz="2000" dirty="0"/>
          </a:p>
          <a:p>
            <a:r>
              <a:rPr lang="kk-KZ" sz="2000" dirty="0"/>
              <a:t>3. </a:t>
            </a:r>
            <a:r>
              <a:rPr lang="ru-RU" sz="2000" dirty="0"/>
              <a:t>Критерии выбора </a:t>
            </a:r>
            <a:r>
              <a:rPr lang="en-US" sz="2000" dirty="0"/>
              <a:t>SCADA</a:t>
            </a:r>
            <a:r>
              <a:rPr lang="ru-RU" sz="2000" dirty="0"/>
              <a:t> систем при проектировании АСУТП. Эксплуатационные и стоимостные характеристики.</a:t>
            </a:r>
          </a:p>
          <a:p>
            <a:r>
              <a:rPr lang="ru-RU" sz="2000" dirty="0"/>
              <a:t>4. Обработка данных в канале. Входное значение канала.</a:t>
            </a:r>
          </a:p>
          <a:p>
            <a:r>
              <a:rPr lang="ru-RU" sz="2000" dirty="0"/>
              <a:t>5. Обработка данных в канале.  Аппаратное значение канала?</a:t>
            </a:r>
          </a:p>
          <a:p>
            <a:r>
              <a:rPr lang="ru-RU" sz="2000" b="1" dirty="0"/>
              <a:t> </a:t>
            </a:r>
            <a:endParaRPr lang="ru-RU" sz="2000" dirty="0"/>
          </a:p>
          <a:p>
            <a:r>
              <a:rPr lang="ru-RU" sz="2000" b="1" dirty="0"/>
              <a:t> </a:t>
            </a:r>
            <a:endParaRPr lang="ru-RU" sz="2000" dirty="0"/>
          </a:p>
          <a:p>
            <a:r>
              <a:rPr lang="ru-RU" sz="2000" dirty="0"/>
              <a:t> 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2300</TotalTime>
  <Words>658</Words>
  <Application>Microsoft Office PowerPoint</Application>
  <PresentationFormat>Экран (4:3)</PresentationFormat>
  <Paragraphs>67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Лекция 7. Интеграция многоуровневых систем автоматизации.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292</cp:revision>
  <dcterms:created xsi:type="dcterms:W3CDTF">2017-10-09T05:58:02Z</dcterms:created>
  <dcterms:modified xsi:type="dcterms:W3CDTF">2023-01-22T16:34:55Z</dcterms:modified>
</cp:coreProperties>
</file>