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6" r:id="rId2"/>
    <p:sldId id="257" r:id="rId3"/>
    <p:sldId id="276" r:id="rId4"/>
    <p:sldId id="283" r:id="rId5"/>
    <p:sldId id="282" r:id="rId6"/>
    <p:sldId id="281" r:id="rId7"/>
    <p:sldId id="280" r:id="rId8"/>
    <p:sldId id="279" r:id="rId9"/>
    <p:sldId id="275" r:id="rId10"/>
    <p:sldId id="272" r:id="rId11"/>
    <p:sldId id="284" r:id="rId12"/>
    <p:sldId id="285" r:id="rId13"/>
    <p:sldId id="287" r:id="rId14"/>
    <p:sldId id="286" r:id="rId15"/>
    <p:sldId id="290" r:id="rId16"/>
    <p:sldId id="289" r:id="rId17"/>
    <p:sldId id="288" r:id="rId18"/>
    <p:sldId id="291" r:id="rId19"/>
    <p:sldId id="294" r:id="rId20"/>
    <p:sldId id="293" r:id="rId21"/>
    <p:sldId id="296" r:id="rId22"/>
    <p:sldId id="274" r:id="rId23"/>
    <p:sldId id="277" r:id="rId24"/>
    <p:sldId id="278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-282" y="3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9C778A-3B52-400E-B8B8-FCF0BB0568DE}" type="datetimeFigureOut">
              <a:rPr lang="en-US" smtClean="0"/>
              <a:t>1/22/2023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0CA834-C85D-4321-A26E-942F650E8C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952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6EC7E3-7CCD-42DE-BBD8-CF3883B27863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8455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314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1804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8279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5765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5163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7325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0876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7308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1165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8252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761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1555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itcobe.web.cern.ch/itcobe/welcome.html" TargetMode="External"/><Relationship Id="rId2" Type="http://schemas.openxmlformats.org/officeDocument/2006/relationships/hyperlink" Target="http://www.scada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hyperlink" Target="http://www.dspguide.com/" TargetMode="External"/><Relationship Id="rId4" Type="http://schemas.openxmlformats.org/officeDocument/2006/relationships/hyperlink" Target="http://web.ni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Заголовок 5"/>
          <p:cNvSpPr txBox="1">
            <a:spLocks noGrp="1"/>
          </p:cNvSpPr>
          <p:nvPr>
            <p:ph type="ctrTitle"/>
          </p:nvPr>
        </p:nvSpPr>
        <p:spPr>
          <a:xfrm>
            <a:off x="883509" y="2079376"/>
            <a:ext cx="7766221" cy="1920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4400" b="1" dirty="0"/>
              <a:t>Лекция </a:t>
            </a:r>
            <a:r>
              <a:rPr lang="kk-KZ" sz="4400" b="1" dirty="0" smtClean="0"/>
              <a:t>8. </a:t>
            </a:r>
            <a:r>
              <a:rPr lang="ru-RU" sz="4400" b="1" dirty="0"/>
              <a:t>Базы данных и системы управления базами данных.</a:t>
            </a:r>
            <a:endParaRPr lang="ru-RU" sz="44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8460" y="785554"/>
            <a:ext cx="4178893" cy="94781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03383" y="3999902"/>
            <a:ext cx="704201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cs typeface="Times New Roman" panose="02020603050405020304" pitchFamily="18" charset="0"/>
              </a:rPr>
              <a:t>Преподаватель: </a:t>
            </a:r>
            <a:r>
              <a:rPr lang="ru-RU" b="1" dirty="0" err="1" smtClean="0">
                <a:solidFill>
                  <a:schemeClr val="bg1"/>
                </a:solidFill>
              </a:rPr>
              <a:t>Искакова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Айгуль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Малдыбековна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>
                <a:solidFill>
                  <a:schemeClr val="bg1"/>
                </a:solidFill>
              </a:rPr>
              <a:t>Кафедры </a:t>
            </a:r>
            <a:r>
              <a:rPr lang="ru-RU" b="1" dirty="0" smtClean="0">
                <a:solidFill>
                  <a:schemeClr val="bg1"/>
                </a:solidFill>
              </a:rPr>
              <a:t>«Автоматизация и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ru-RU" b="1" dirty="0" smtClean="0">
                <a:solidFill>
                  <a:schemeClr val="bg1"/>
                </a:solidFill>
              </a:rPr>
              <a:t>управление»</a:t>
            </a:r>
            <a:r>
              <a:rPr lang="en-US" b="1" dirty="0"/>
              <a:t/>
            </a:r>
            <a:br>
              <a:rPr lang="en-US" b="1" dirty="0"/>
            </a:br>
            <a:r>
              <a:rPr lang="ru-RU" b="1" dirty="0"/>
              <a:t/>
            </a:r>
            <a:br>
              <a:rPr lang="ru-RU" b="1" dirty="0"/>
            </a:br>
            <a:r>
              <a:rPr lang="en-US" b="1" dirty="0" smtClean="0"/>
              <a:t>iskakova1979@mail.ru</a:t>
            </a:r>
            <a:r>
              <a:rPr lang="en-US" b="1" dirty="0"/>
              <a:t/>
            </a:r>
            <a:br>
              <a:rPr lang="en-US" b="1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7840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3910" y="320130"/>
            <a:ext cx="7886700" cy="551058"/>
          </a:xfrm>
        </p:spPr>
        <p:txBody>
          <a:bodyPr>
            <a:noAutofit/>
          </a:bodyPr>
          <a:lstStyle/>
          <a:p>
            <a:r>
              <a:rPr lang="ru-RU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Содержание</a:t>
            </a:r>
            <a:endParaRPr lang="ru-RU" sz="32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303910" y="1527274"/>
            <a:ext cx="83074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2400" b="1" dirty="0"/>
              <a:t>Модели баз данных</a:t>
            </a:r>
            <a:r>
              <a:rPr lang="ru-RU" sz="2400" b="1" dirty="0" smtClean="0"/>
              <a:t>.</a:t>
            </a:r>
          </a:p>
          <a:p>
            <a:pPr marL="457200" indent="-457200">
              <a:buAutoNum type="arabicPeriod"/>
            </a:pPr>
            <a:r>
              <a:rPr lang="ru-RU" sz="2400" b="1" dirty="0"/>
              <a:t>Клиент-серверная архитектура доступа к </a:t>
            </a:r>
            <a:r>
              <a:rPr lang="ru-RU" sz="2400" b="1" dirty="0" smtClean="0"/>
              <a:t>данным</a:t>
            </a:r>
            <a:r>
              <a:rPr lang="ru-RU" sz="2400" b="1" dirty="0" smtClean="0"/>
              <a:t>.</a:t>
            </a:r>
            <a:endParaRPr lang="ru-RU" sz="2400" dirty="0"/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5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7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74207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3"/>
          <p:cNvGrpSpPr>
            <a:grpSpLocks/>
          </p:cNvGrpSpPr>
          <p:nvPr/>
        </p:nvGrpSpPr>
        <p:grpSpPr bwMode="auto">
          <a:xfrm>
            <a:off x="373160" y="6103938"/>
            <a:ext cx="2393950" cy="546100"/>
            <a:chOff x="2915498" y="830630"/>
            <a:chExt cx="6823988" cy="1285875"/>
          </a:xfrm>
        </p:grpSpPr>
        <p:pic>
          <p:nvPicPr>
            <p:cNvPr id="7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9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144560" y="1074509"/>
            <a:ext cx="877084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Модели баз данных</a:t>
            </a:r>
            <a:r>
              <a:rPr lang="ru-RU" b="1" dirty="0" smtClean="0"/>
              <a:t>. </a:t>
            </a:r>
            <a:r>
              <a:rPr lang="ru-RU" dirty="0" smtClean="0"/>
              <a:t>Выполнение </a:t>
            </a:r>
            <a:r>
              <a:rPr lang="ru-RU" dirty="0"/>
              <a:t>прикладных программ предусматривает преобразование и логическую обработку данных, их хранение, защиту и архивацию в базе данных (БД), а также взаимодействие прикладной программы с файловой системой операционной системы компьютера.</a:t>
            </a:r>
            <a:r>
              <a:rPr lang="ru-RU" b="1" dirty="0"/>
              <a:t> </a:t>
            </a:r>
            <a:r>
              <a:rPr lang="ru-RU" dirty="0"/>
              <a:t>Любое вновь созданное приложение выполняется в архитектуре клиент- сервер.</a:t>
            </a:r>
          </a:p>
          <a:p>
            <a:pPr algn="just"/>
            <a:r>
              <a:rPr lang="ru-RU" dirty="0"/>
              <a:t>Системой баз данных называют компьютерную</a:t>
            </a:r>
            <a:r>
              <a:rPr lang="ru-RU" b="1" dirty="0"/>
              <a:t> </a:t>
            </a:r>
            <a:r>
              <a:rPr lang="ru-RU" dirty="0"/>
              <a:t>систему хранения однотипных записей. Известны однопользовательские БД (</a:t>
            </a:r>
            <a:r>
              <a:rPr lang="en-US" dirty="0"/>
              <a:t>single</a:t>
            </a:r>
            <a:r>
              <a:rPr lang="ru-RU" dirty="0"/>
              <a:t>-</a:t>
            </a:r>
            <a:r>
              <a:rPr lang="en-US" dirty="0"/>
              <a:t>user system</a:t>
            </a:r>
            <a:r>
              <a:rPr lang="ru-RU" dirty="0"/>
              <a:t>) и многопользовательские БД (</a:t>
            </a:r>
            <a:r>
              <a:rPr lang="en-US" dirty="0"/>
              <a:t>multi</a:t>
            </a:r>
            <a:r>
              <a:rPr lang="ru-RU" dirty="0"/>
              <a:t>-</a:t>
            </a:r>
            <a:r>
              <a:rPr lang="en-US" dirty="0"/>
              <a:t>user system</a:t>
            </a:r>
            <a:r>
              <a:rPr lang="ru-RU" dirty="0"/>
              <a:t>). Все данные в БД являются интегрированными (представляют совокупность файлов данных) и разделяемыми (с возможностью использования одних и тех же данных разными пользователями). Обработка всех запросов пользователей к БД осуществляется программным обеспечением, которое принято называть диспетчер базы данных (</a:t>
            </a:r>
            <a:r>
              <a:rPr lang="en-US" dirty="0"/>
              <a:t>database manager</a:t>
            </a:r>
            <a:r>
              <a:rPr lang="ru-RU" dirty="0"/>
              <a:t>), сервер базы данных (</a:t>
            </a:r>
            <a:r>
              <a:rPr lang="en-US" dirty="0"/>
              <a:t>database server</a:t>
            </a:r>
            <a:r>
              <a:rPr lang="ru-RU" dirty="0"/>
              <a:t>) или, как принято в настоящее время, система управления базой данных — СУБД (</a:t>
            </a:r>
            <a:r>
              <a:rPr lang="en-US" dirty="0" err="1"/>
              <a:t>DataBase</a:t>
            </a:r>
            <a:r>
              <a:rPr lang="en-US" dirty="0"/>
              <a:t> Management System</a:t>
            </a:r>
            <a:r>
              <a:rPr lang="ru-RU" dirty="0"/>
              <a:t> — </a:t>
            </a:r>
            <a:r>
              <a:rPr lang="en-US" dirty="0"/>
              <a:t>DBMS</a:t>
            </a:r>
            <a:r>
              <a:rPr lang="ru-RU" dirty="0"/>
              <a:t>). Под СУБД понимают совокупность языковых и программных средств, предназначенных для создания, ведения и совместного использования БД многими пользователями. Большинство СУБД имеют встроенный язык запросов (</a:t>
            </a:r>
            <a:r>
              <a:rPr lang="en-US" dirty="0"/>
              <a:t>SQL</a:t>
            </a:r>
            <a:r>
              <a:rPr lang="ru-RU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6190784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373160" y="6074947"/>
            <a:ext cx="2393950" cy="546100"/>
            <a:chOff x="2915498" y="830630"/>
            <a:chExt cx="6823988" cy="1285875"/>
          </a:xfrm>
        </p:grpSpPr>
        <p:pic>
          <p:nvPicPr>
            <p:cNvPr id="5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7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626284" y="1738343"/>
            <a:ext cx="794621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Основные достоинства</a:t>
            </a:r>
            <a:r>
              <a:rPr lang="ru-RU" b="1" dirty="0"/>
              <a:t> </a:t>
            </a:r>
            <a:r>
              <a:rPr lang="ru-RU" dirty="0"/>
              <a:t>БД: возможность совместного доступа к данным разных пользователей, сокращение избыточности данных, возможность поддержки транзакций, обеспечение целостности данных, организация защиты данных, возможность стандартизации данных и</a:t>
            </a:r>
            <a:r>
              <a:rPr lang="ru-RU" b="1" dirty="0"/>
              <a:t> </a:t>
            </a:r>
            <a:r>
              <a:rPr lang="ru-RU" dirty="0"/>
              <a:t>др.</a:t>
            </a:r>
          </a:p>
          <a:p>
            <a:pPr algn="just"/>
            <a:r>
              <a:rPr lang="ru-RU" dirty="0"/>
              <a:t>Трехуровневая система организации БД по стандарту </a:t>
            </a:r>
            <a:r>
              <a:rPr lang="en-US" dirty="0"/>
              <a:t>ANSI</a:t>
            </a:r>
            <a:r>
              <a:rPr lang="ru-RU" dirty="0"/>
              <a:t> (</a:t>
            </a:r>
            <a:r>
              <a:rPr lang="en-US" dirty="0"/>
              <a:t>American National Standards Institute</a:t>
            </a:r>
            <a:r>
              <a:rPr lang="ru-RU" dirty="0"/>
              <a:t> — Американский национальный институт стандартов) приведена на рисунке 8.</a:t>
            </a:r>
          </a:p>
          <a:p>
            <a:pPr algn="just"/>
            <a:r>
              <a:rPr lang="ru-RU" dirty="0"/>
              <a:t>Архитектура системы БД представляет три уровня: внутренний или физический, концептуальный или логический и внешний или пользовательский).</a:t>
            </a:r>
          </a:p>
        </p:txBody>
      </p:sp>
    </p:spTree>
    <p:extLst>
      <p:ext uri="{BB962C8B-B14F-4D97-AF65-F5344CB8AC3E}">
        <p14:creationId xmlns:p14="http://schemas.microsoft.com/office/powerpoint/2010/main" val="25457336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3"/>
          <p:cNvGrpSpPr>
            <a:grpSpLocks/>
          </p:cNvGrpSpPr>
          <p:nvPr/>
        </p:nvGrpSpPr>
        <p:grpSpPr bwMode="auto">
          <a:xfrm>
            <a:off x="148689" y="823913"/>
            <a:ext cx="2393950" cy="546100"/>
            <a:chOff x="2915498" y="830630"/>
            <a:chExt cx="6823988" cy="1285875"/>
          </a:xfrm>
        </p:grpSpPr>
        <p:pic>
          <p:nvPicPr>
            <p:cNvPr id="6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8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" y="1096963"/>
            <a:ext cx="7181849" cy="3432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585238" y="4934635"/>
            <a:ext cx="62960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Трехуровневая система организации БД по стандарту </a:t>
            </a:r>
            <a:r>
              <a:rPr lang="en-US" dirty="0"/>
              <a:t>ANSI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44344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3700" y="1415216"/>
            <a:ext cx="7886700" cy="4432319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dirty="0"/>
              <a:t>Внутренний уровень — это внутреннее представление всей БД в виде внутренних (хранимых) записей. Данные размещаются в файлах или на внешних носителях. Внутреннее представление предполагает наличие неограниченного адресного пространства.</a:t>
            </a:r>
          </a:p>
          <a:p>
            <a:pPr algn="just"/>
            <a:r>
              <a:rPr lang="ru-RU" dirty="0"/>
              <a:t>Концептуальный (логический) уровень представлен реляционными таблицами и операторами выборки строк и</a:t>
            </a:r>
            <a:r>
              <a:rPr lang="ru-RU" b="1" dirty="0"/>
              <a:t> </a:t>
            </a:r>
            <a:r>
              <a:rPr lang="ru-RU" dirty="0"/>
              <a:t>столбцов таблиц. Таким образом, это уровень реляционной модели данных. Внешний</a:t>
            </a:r>
            <a:r>
              <a:rPr lang="ru-RU" b="1" dirty="0"/>
              <a:t> </a:t>
            </a:r>
            <a:r>
              <a:rPr lang="ru-RU" dirty="0"/>
              <a:t>(пользовательский) уровень — это индивидуальный уровень пользователей.</a:t>
            </a:r>
          </a:p>
          <a:p>
            <a:pPr algn="just"/>
            <a:r>
              <a:rPr lang="ru-RU" dirty="0"/>
              <a:t>Доступ к данным БД происходит в следующей последовательности: пользователь на языке </a:t>
            </a:r>
            <a:r>
              <a:rPr lang="en-US" dirty="0"/>
              <a:t>SQL</a:t>
            </a:r>
            <a:r>
              <a:rPr lang="ru-RU" dirty="0"/>
              <a:t> выдает запрос на доступ к БД; СУБД перехватывает и анализирует запрос; СУБД просматривает внешнюю и концептуальную схемы, а также структуру хранения данных и выполняет необходимые операции в хранимой БД с преобразованием типов данных.</a:t>
            </a:r>
          </a:p>
          <a:p>
            <a:pPr algn="just"/>
            <a:r>
              <a:rPr lang="ru-RU" dirty="0"/>
              <a:t>Если доступ к данным сервера осуществляется на уровне файлов с разделением доступа средствами ОС, то такие приложения построены по типу «файл-сервер».</a:t>
            </a:r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5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7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156786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355075"/>
            <a:ext cx="7886700" cy="4821888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dirty="0"/>
              <a:t>Недостатками таких приложений является высокая нагрузка па клиентскую часть, трудность разделения доступа при работе нескольких пользователей, высокая нагрузка на сеть при передаче файлов от одного компьютера к другому. К файловым структурам хранения информации в базе данных относятся файлы прямого доступа, файлы последовательного доступа, индексные файлы, инвертированные списки и взаимосвязанные файлы.</a:t>
            </a:r>
          </a:p>
          <a:p>
            <a:pPr algn="just"/>
            <a:r>
              <a:rPr lang="ru-RU" dirty="0"/>
              <a:t>К файлам прямого доступа относят файлы с постоянной длиной записи, расположенные на устройствах прямого доступа (УПД).</a:t>
            </a:r>
          </a:p>
          <a:p>
            <a:pPr algn="just"/>
            <a:r>
              <a:rPr lang="ru-RU" dirty="0"/>
              <a:t>Индексные файлы состоят из индексной области (индексного файла) и основной области (основного файла). Инвертированные списки представляют собой трехуровневую структуру, начальный файл (или часть файла) которой содержит значение вторичного уровня (ключа). На втором уровне — блоки с номерами записей одинаковых значений вторичного ключа и на третьем уровне — основной файл. </a:t>
            </a:r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269875" y="5961241"/>
            <a:ext cx="2393950" cy="546100"/>
            <a:chOff x="2915498" y="830630"/>
            <a:chExt cx="6823988" cy="1285875"/>
          </a:xfrm>
        </p:grpSpPr>
        <p:pic>
          <p:nvPicPr>
            <p:cNvPr id="5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 dirty="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 dirty="0">
                  <a:solidFill>
                    <a:schemeClr val="accent2"/>
                  </a:solidFill>
                </a:rPr>
                <a:t>УНИВЕРСИТЕТІ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  <p:sp>
          <p:nvSpPr>
            <p:cNvPr id="7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635591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7633" y="1085850"/>
            <a:ext cx="7886700" cy="5018088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dirty="0"/>
              <a:t>Управление файловой структурой относится к ОС и в сравнении с СУБД имеет следующие недостатки: система управления файлами не имеет сведений о внутренней структуре записей; система защиты и поддержки целостности записей недостаточна или отсутствует; восстановление данных и параллельный доступ к данным затруднен или отсутствует; отдельные файлы не являются «интегрированными» или «разделяемыми».</a:t>
            </a:r>
          </a:p>
          <a:p>
            <a:pPr algn="just"/>
            <a:r>
              <a:rPr lang="ru-RU" dirty="0"/>
              <a:t>В распределенных системах управления база данных используется многими пользователями, поэтому имеет место распределенная обработка данных. Если база данных распределена по нескольким компьютерам и используется многими пользователями, то такая система называется системой распределенных баз данных. Достоинства распределенной обработки данных:</a:t>
            </a:r>
          </a:p>
          <a:p>
            <a:pPr lvl="0" algn="just"/>
            <a:r>
              <a:rPr lang="ru-RU" dirty="0"/>
              <a:t>возможность параллельной обработки данных и, как следствие, увеличение скорости обработки.</a:t>
            </a:r>
          </a:p>
          <a:p>
            <a:pPr lvl="0" algn="just"/>
            <a:r>
              <a:rPr lang="ru-RU" dirty="0"/>
              <a:t>серверный ПК может быть изготовлен более мощным но производительности.</a:t>
            </a:r>
          </a:p>
          <a:p>
            <a:pPr algn="just"/>
            <a:r>
              <a:rPr lang="ru-RU" dirty="0"/>
              <a:t>клиентский ПК может быть максимально приближен к потребностям конкретного пользователя для увеличения сроков его готовности.</a:t>
            </a:r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269875" y="5961241"/>
            <a:ext cx="2393950" cy="546100"/>
            <a:chOff x="2915498" y="830630"/>
            <a:chExt cx="6823988" cy="1285875"/>
          </a:xfrm>
        </p:grpSpPr>
        <p:pic>
          <p:nvPicPr>
            <p:cNvPr id="5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 dirty="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 dirty="0">
                  <a:solidFill>
                    <a:schemeClr val="accent2"/>
                  </a:solidFill>
                </a:rPr>
                <a:t>УНИВЕРСИТЕТІ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  <p:sp>
          <p:nvSpPr>
            <p:cNvPr id="7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676899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10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12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295401"/>
            <a:ext cx="7181850" cy="3195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65899" y="4667935"/>
            <a:ext cx="71541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Рисунок 9 - </a:t>
            </a:r>
            <a:r>
              <a:rPr lang="ru-RU" dirty="0"/>
              <a:t>Двухуровневая модель удаленного доступа к данным </a:t>
            </a:r>
            <a:r>
              <a:rPr lang="en-US" dirty="0"/>
              <a:t>RDA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80960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84032" y="526822"/>
            <a:ext cx="7987229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В распределенной клиент-серверной архитектуре доступа к данным функции между клиентским и серверным приложениями распределяются нижеследующим образом. Функции ввода и отображения данных (</a:t>
            </a:r>
            <a:r>
              <a:rPr lang="en-US" dirty="0"/>
              <a:t>Presentation Logic</a:t>
            </a:r>
            <a:r>
              <a:rPr lang="ru-RU" dirty="0"/>
              <a:t>) и прикладные функции (</a:t>
            </a:r>
            <a:r>
              <a:rPr lang="en-US" dirty="0"/>
              <a:t>Business Logic</a:t>
            </a:r>
            <a:r>
              <a:rPr lang="ru-RU" dirty="0"/>
              <a:t>) находятся на стороне клиента, а функции обработки данных внутри приложения (</a:t>
            </a:r>
            <a:r>
              <a:rPr lang="en-US" dirty="0"/>
              <a:t>Database Logic</a:t>
            </a:r>
            <a:r>
              <a:rPr lang="ru-RU" dirty="0"/>
              <a:t>). Также БД с ядром СУБД находятся на стороне сервера. Двухуровневая модель удаленного доступа к данным </a:t>
            </a:r>
            <a:r>
              <a:rPr lang="en-US" dirty="0"/>
              <a:t>RDA</a:t>
            </a:r>
            <a:r>
              <a:rPr lang="ru-RU" dirty="0"/>
              <a:t> (</a:t>
            </a:r>
            <a:r>
              <a:rPr lang="en-US" dirty="0"/>
              <a:t>Remote Data Access</a:t>
            </a:r>
            <a:r>
              <a:rPr lang="ru-RU" dirty="0"/>
              <a:t>) представлена на рисунок. 9. К недостаткам модели </a:t>
            </a:r>
            <a:r>
              <a:rPr lang="en-US" dirty="0"/>
              <a:t>RDA</a:t>
            </a:r>
            <a:r>
              <a:rPr lang="ru-RU" dirty="0"/>
              <a:t> относятся большая загрузка клиентского приложения и сети обмена данными.</a:t>
            </a:r>
          </a:p>
          <a:p>
            <a:pPr algn="just"/>
            <a:r>
              <a:rPr lang="ru-RU" dirty="0"/>
              <a:t>Современные СУБД поддерживают трехуровневую модель «клиент-сервер», представленную на рисунке 10. В основе модели лежит механизм процедур— специальных программных модулей, хранящихся в БД и управляемых непосредственно СУБД.</a:t>
            </a:r>
          </a:p>
          <a:p>
            <a:pPr algn="just"/>
            <a:r>
              <a:rPr lang="ru-RU" dirty="0"/>
              <a:t>На стороне клиента сохраняются только функции ввода и отображения данных. Такой разгруженный клиент называется «тонким клиентом». Промежуточный уровень между клиентом и сервером занимает сервер приложений с прикладными функциями. При этом сервер БД выполняет исключительно функции СУБД — создание и ведение БД, хранение данных, создание резервных копий, управление транзакциями.</a:t>
            </a:r>
          </a:p>
          <a:p>
            <a:pPr algn="just"/>
            <a:endParaRPr lang="ru-RU" dirty="0"/>
          </a:p>
          <a:p>
            <a:pPr marL="285750" indent="-285750" algn="just">
              <a:buFontTx/>
              <a:buChar char="-"/>
            </a:pPr>
            <a:endParaRPr lang="ru-RU" dirty="0"/>
          </a:p>
        </p:txBody>
      </p:sp>
      <p:grpSp>
        <p:nvGrpSpPr>
          <p:cNvPr id="7" name="Группа 3"/>
          <p:cNvGrpSpPr>
            <a:grpSpLocks/>
          </p:cNvGrpSpPr>
          <p:nvPr/>
        </p:nvGrpSpPr>
        <p:grpSpPr bwMode="auto">
          <a:xfrm>
            <a:off x="438107" y="6163082"/>
            <a:ext cx="2393950" cy="546100"/>
            <a:chOff x="2915498" y="830630"/>
            <a:chExt cx="6823988" cy="1285875"/>
          </a:xfrm>
        </p:grpSpPr>
        <p:pic>
          <p:nvPicPr>
            <p:cNvPr id="8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10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582001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157179" y="1262178"/>
            <a:ext cx="2393950" cy="546100"/>
            <a:chOff x="2915498" y="830630"/>
            <a:chExt cx="6823988" cy="1285875"/>
          </a:xfrm>
        </p:grpSpPr>
        <p:pic>
          <p:nvPicPr>
            <p:cNvPr id="5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7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3728" y="2038351"/>
            <a:ext cx="6986588" cy="2376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123950" y="4591735"/>
            <a:ext cx="55204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Рисунок 10 -</a:t>
            </a:r>
            <a:r>
              <a:rPr lang="ru-RU" dirty="0"/>
              <a:t> Трехуровневую модель «клиент-сервер»,</a:t>
            </a:r>
          </a:p>
        </p:txBody>
      </p:sp>
    </p:spTree>
    <p:extLst>
      <p:ext uri="{BB962C8B-B14F-4D97-AF65-F5344CB8AC3E}">
        <p14:creationId xmlns:p14="http://schemas.microsoft.com/office/powerpoint/2010/main" val="201595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2717" y="1479550"/>
            <a:ext cx="7886700" cy="4351338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dirty="0"/>
              <a:t>Хранимые процедуры (</a:t>
            </a:r>
            <a:r>
              <a:rPr lang="en-US" dirty="0"/>
              <a:t>Stored Procedure</a:t>
            </a:r>
            <a:r>
              <a:rPr lang="ru-RU" dirty="0"/>
              <a:t>) в сервере БД являются подпрограммами, которые выполняются на сервере. Они пишутся на специальных встроенных языках программирования и включают любые операторы языка </a:t>
            </a:r>
            <a:r>
              <a:rPr lang="en-US" dirty="0"/>
              <a:t>SQL</a:t>
            </a:r>
            <a:r>
              <a:rPr lang="ru-RU" dirty="0"/>
              <a:t> (</a:t>
            </a:r>
            <a:r>
              <a:rPr lang="en-US" dirty="0"/>
              <a:t>Structured Query Language</a:t>
            </a:r>
            <a:r>
              <a:rPr lang="ru-RU" dirty="0"/>
              <a:t> — Структурированный Язык Запросов). В коммерческих СУБД используются собственные языки программирования (</a:t>
            </a:r>
            <a:r>
              <a:rPr lang="en-US" dirty="0"/>
              <a:t>PL</a:t>
            </a:r>
            <a:r>
              <a:rPr lang="ru-RU" dirty="0"/>
              <a:t>/</a:t>
            </a:r>
            <a:r>
              <a:rPr lang="en-US" dirty="0"/>
              <a:t>SQL</a:t>
            </a:r>
            <a:r>
              <a:rPr lang="ru-RU" dirty="0"/>
              <a:t> в </a:t>
            </a:r>
            <a:r>
              <a:rPr lang="en-US" dirty="0"/>
              <a:t>Oracle</a:t>
            </a:r>
            <a:r>
              <a:rPr lang="ru-RU" dirty="0"/>
              <a:t>, </a:t>
            </a:r>
            <a:r>
              <a:rPr lang="en-US" dirty="0"/>
              <a:t>Transact SQL</a:t>
            </a:r>
            <a:r>
              <a:rPr lang="ru-RU" dirty="0"/>
              <a:t> в </a:t>
            </a:r>
            <a:r>
              <a:rPr lang="en-US" dirty="0"/>
              <a:t>MS SQL Server</a:t>
            </a:r>
            <a:r>
              <a:rPr lang="ru-RU" dirty="0"/>
              <a:t>).</a:t>
            </a:r>
          </a:p>
          <a:p>
            <a:pPr algn="just"/>
            <a:r>
              <a:rPr lang="ru-RU" dirty="0"/>
              <a:t>В современных БД организация взаимодействия клиент-сервер осуществляется с использованием мультипроцессорных серверных платформ. При этом достигается возможность запуска нескольких серверных процессов на различных процессорах многопроцессорного сервера.</a:t>
            </a:r>
          </a:p>
          <a:p>
            <a:pPr algn="just"/>
            <a:r>
              <a:rPr lang="ru-RU" dirty="0" err="1"/>
              <a:t>Многопотоковая</a:t>
            </a:r>
            <a:r>
              <a:rPr lang="ru-RU" dirty="0"/>
              <a:t> </a:t>
            </a:r>
            <a:r>
              <a:rPr lang="ru-RU" dirty="0" err="1"/>
              <a:t>мультисерверная</a:t>
            </a:r>
            <a:r>
              <a:rPr lang="ru-RU" dirty="0"/>
              <a:t> архитектура представлена на рисунок 11</a:t>
            </a:r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5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7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225131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5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7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" y="1543051"/>
            <a:ext cx="7581899" cy="2738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865898" y="4667935"/>
            <a:ext cx="65445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Рисунок 11 - </a:t>
            </a:r>
            <a:r>
              <a:rPr lang="ru-RU" dirty="0" err="1"/>
              <a:t>Многопотоковая</a:t>
            </a:r>
            <a:r>
              <a:rPr lang="ru-RU" dirty="0"/>
              <a:t> </a:t>
            </a:r>
            <a:r>
              <a:rPr lang="ru-RU" dirty="0" err="1"/>
              <a:t>мультисерверная</a:t>
            </a:r>
            <a:r>
              <a:rPr lang="ru-RU" dirty="0"/>
              <a:t> архитектура</a:t>
            </a:r>
          </a:p>
        </p:txBody>
      </p:sp>
    </p:spTree>
    <p:extLst>
      <p:ext uri="{BB962C8B-B14F-4D97-AF65-F5344CB8AC3E}">
        <p14:creationId xmlns:p14="http://schemas.microsoft.com/office/powerpoint/2010/main" val="8146715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0683" y="1351900"/>
            <a:ext cx="7886700" cy="4351338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ru-RU" dirty="0"/>
              <a:t>Одним из важнейших показателей надежности БД является степень защиты информации. Так, в БД </a:t>
            </a:r>
            <a:r>
              <a:rPr lang="en-US" dirty="0"/>
              <a:t>MS SQL Server</a:t>
            </a:r>
            <a:r>
              <a:rPr lang="ru-RU" dirty="0"/>
              <a:t> 6.5 поддерживаются несколько режимов проверки прав пользователя, — стандартный (</a:t>
            </a:r>
            <a:r>
              <a:rPr lang="en-US" dirty="0"/>
              <a:t>Standard</a:t>
            </a:r>
            <a:r>
              <a:rPr lang="ru-RU" dirty="0"/>
              <a:t>), интегрированный (</a:t>
            </a:r>
            <a:r>
              <a:rPr lang="en-US" dirty="0"/>
              <a:t>Integrated Security</a:t>
            </a:r>
            <a:r>
              <a:rPr lang="ru-RU" dirty="0"/>
              <a:t>) и смешанный (</a:t>
            </a:r>
            <a:r>
              <a:rPr lang="en-US" dirty="0"/>
              <a:t>Mixed</a:t>
            </a:r>
            <a:r>
              <a:rPr lang="ru-RU" dirty="0"/>
              <a:t>).</a:t>
            </a:r>
          </a:p>
          <a:p>
            <a:pPr algn="just"/>
            <a:r>
              <a:rPr lang="ru-RU" dirty="0"/>
              <a:t>Стандартный режим предполагает наличие у пользователя учетной записи пользователя домена </a:t>
            </a:r>
            <a:r>
              <a:rPr lang="en-US" dirty="0"/>
              <a:t>NT Server</a:t>
            </a:r>
            <a:r>
              <a:rPr lang="ru-RU" dirty="0"/>
              <a:t> и </a:t>
            </a:r>
            <a:r>
              <a:rPr lang="en-US" dirty="0"/>
              <a:t>MS SQL Server</a:t>
            </a:r>
            <a:r>
              <a:rPr lang="ru-RU" dirty="0"/>
              <a:t> (имя пользователя и пароль).</a:t>
            </a:r>
          </a:p>
          <a:p>
            <a:pPr algn="just"/>
            <a:r>
              <a:rPr lang="ru-RU" dirty="0"/>
              <a:t>Интегрированный режим предполагает наличие учетной записи в ОС как пользователя только домена (задается имя пользователя и пароль).</a:t>
            </a:r>
          </a:p>
          <a:p>
            <a:pPr algn="just"/>
            <a:r>
              <a:rPr lang="ru-RU" dirty="0"/>
              <a:t>БД </a:t>
            </a:r>
            <a:r>
              <a:rPr lang="en-US" dirty="0"/>
              <a:t>MS SQL Server</a:t>
            </a:r>
            <a:r>
              <a:rPr lang="ru-RU" dirty="0"/>
              <a:t> 7.0 имеет два режима: интегрированный (</a:t>
            </a:r>
            <a:r>
              <a:rPr lang="en-US" dirty="0"/>
              <a:t>Windows NT Authentication Mode</a:t>
            </a:r>
            <a:r>
              <a:rPr lang="ru-RU" dirty="0"/>
              <a:t>) и смешанный (</a:t>
            </a:r>
            <a:r>
              <a:rPr lang="en-US" dirty="0"/>
              <a:t>Mixed Mode</a:t>
            </a:r>
            <a:r>
              <a:rPr lang="ru-RU" dirty="0"/>
              <a:t>). При этом последовательно проводятся проверки имени пользователя и</a:t>
            </a:r>
            <a:r>
              <a:rPr lang="ru-RU" b="1" dirty="0"/>
              <a:t> </a:t>
            </a:r>
            <a:r>
              <a:rPr lang="ru-RU" dirty="0"/>
              <a:t>пароля.</a:t>
            </a:r>
          </a:p>
          <a:p>
            <a:pPr algn="just"/>
            <a:r>
              <a:rPr lang="ru-RU" dirty="0"/>
              <a:t>Для защиты закрытых сетей (особенно </a:t>
            </a:r>
            <a:r>
              <a:rPr lang="en-US" dirty="0"/>
              <a:t>intranet</a:t>
            </a:r>
            <a:r>
              <a:rPr lang="ru-RU" dirty="0"/>
              <a:t>) от несанкционированного доступа со стороны пользователей </a:t>
            </a:r>
            <a:r>
              <a:rPr lang="en-US" dirty="0"/>
              <a:t>Internet</a:t>
            </a:r>
            <a:r>
              <a:rPr lang="ru-RU" dirty="0"/>
              <a:t> используются системы, которые называются брандмауэр (</a:t>
            </a:r>
            <a:r>
              <a:rPr lang="en-US" dirty="0"/>
              <a:t>Firewall</a:t>
            </a:r>
            <a:r>
              <a:rPr lang="ru-RU" dirty="0"/>
              <a:t>), Все сообщения, которые входят или выходят из сети </a:t>
            </a:r>
            <a:r>
              <a:rPr lang="en-US" dirty="0"/>
              <a:t>Intranet</a:t>
            </a:r>
            <a:r>
              <a:rPr lang="ru-RU" dirty="0"/>
              <a:t>, проходят через брандмауэр.</a:t>
            </a:r>
          </a:p>
          <a:p>
            <a:pPr algn="just"/>
            <a:endParaRPr lang="ru-RU" dirty="0"/>
          </a:p>
          <a:p>
            <a:pPr algn="just"/>
            <a:endParaRPr lang="ru-RU" dirty="0"/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5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7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201639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6438" y="1266938"/>
            <a:ext cx="8538073" cy="4946575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Основные типы брандмауэров:</a:t>
            </a:r>
          </a:p>
          <a:p>
            <a:r>
              <a:rPr lang="ru-RU" dirty="0"/>
              <a:t>•  Пакетный фильтр. Просматривается каждый пакет на соответствие его определенных пользователем правил.</a:t>
            </a:r>
          </a:p>
          <a:p>
            <a:r>
              <a:rPr lang="ru-RU" dirty="0"/>
              <a:t>•  Шлюз приложения. Применяется для серверов </a:t>
            </a:r>
            <a:r>
              <a:rPr lang="en-US" dirty="0"/>
              <a:t>FTP</a:t>
            </a:r>
            <a:r>
              <a:rPr lang="ru-RU" dirty="0"/>
              <a:t> и</a:t>
            </a:r>
            <a:r>
              <a:rPr lang="ru-RU" b="1" dirty="0"/>
              <a:t> </a:t>
            </a:r>
            <a:r>
              <a:rPr lang="en-US" dirty="0"/>
              <a:t>Telnet</a:t>
            </a:r>
            <a:r>
              <a:rPr lang="ru-RU" dirty="0"/>
              <a:t>.</a:t>
            </a:r>
          </a:p>
          <a:p>
            <a:r>
              <a:rPr lang="ru-RU" dirty="0"/>
              <a:t>•  Шлюз на уровне цепи. Проверяется безопасность па уровне </a:t>
            </a:r>
            <a:r>
              <a:rPr lang="en-US" dirty="0"/>
              <a:t>TCP</a:t>
            </a:r>
            <a:r>
              <a:rPr lang="ru-RU" dirty="0"/>
              <a:t> или </a:t>
            </a:r>
            <a:r>
              <a:rPr lang="en-US" dirty="0"/>
              <a:t>UDP</a:t>
            </a:r>
            <a:r>
              <a:rPr lang="ru-RU" dirty="0"/>
              <a:t> соединения. После соединения</a:t>
            </a:r>
            <a:r>
              <a:rPr lang="ru-RU" b="1" dirty="0"/>
              <a:t> </a:t>
            </a:r>
            <a:r>
              <a:rPr lang="ru-RU" dirty="0"/>
              <a:t>пакеты передаются без проверки.</a:t>
            </a:r>
          </a:p>
          <a:p>
            <a:r>
              <a:rPr lang="ru-RU" dirty="0"/>
              <a:t>•  Прокси-сервер. Программа, установленная на защитном экране, которая действует от имени внутреннего пользователя корпоративной сети. Прокси-сервер, называемый агентом, устанавливает связь с внешним пользователем, аутентифицирует его и разрешает (или запрещает) использовать ресурсы данной сети.</a:t>
            </a:r>
          </a:p>
          <a:p>
            <a:pPr algn="just"/>
            <a:endParaRPr lang="ru-RU" dirty="0"/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269875" y="6103938"/>
            <a:ext cx="2393950" cy="546100"/>
            <a:chOff x="2915498" y="830630"/>
            <a:chExt cx="6823988" cy="1285875"/>
          </a:xfrm>
        </p:grpSpPr>
        <p:pic>
          <p:nvPicPr>
            <p:cNvPr id="5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7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736579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9657" y="1181100"/>
            <a:ext cx="8129760" cy="5183150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b="1" dirty="0"/>
              <a:t>Клиент-серверная архитектура доступа к данным</a:t>
            </a:r>
            <a:endParaRPr lang="ru-RU" dirty="0"/>
          </a:p>
          <a:p>
            <a:pPr algn="just"/>
            <a:r>
              <a:rPr lang="ru-RU" dirty="0"/>
              <a:t>Выполнение прикладных программ предусматривает преобразование и логическую обработку данных, их хранение, защиту и архивацию в базе данных (БД), а также взаимодействие прикладной программы с файловой системой операционной системы (ОС) компьютера. Любое вновь созданное приложение выполняется в</a:t>
            </a:r>
            <a:r>
              <a:rPr lang="ru-RU" b="1" dirty="0"/>
              <a:t> </a:t>
            </a:r>
            <a:r>
              <a:rPr lang="ru-RU" dirty="0"/>
              <a:t>архитектуре клиент-сервер. Серверная часть приложения обрабатывает данные на уровне файлов и БД. Сервер представляет по сути СУБД, которая поддерживает все функции СУБД: определение данных, манипулирование и защиту данных, поддержание их целостности и пр. Клиентская часть приложения служит для обработки данных, полученных от сервера данных. Клиент — это различные приложения как встроенные, так и написанные пользователями. Встроенные приложения — это приложения, поставляемые поставщиками СУБД (инструментальные средства) или другими поставщиками ПО. К ним, например, относятся генератор отчетов,</a:t>
            </a:r>
            <a:r>
              <a:rPr lang="ru-RU" b="1" dirty="0"/>
              <a:t> </a:t>
            </a:r>
            <a:r>
              <a:rPr lang="ru-RU" dirty="0"/>
              <a:t>электронные таблицы, статистические пакеты и др. К числу специальных «служебных»</a:t>
            </a:r>
            <a:r>
              <a:rPr lang="ru-RU" b="1" dirty="0"/>
              <a:t> </a:t>
            </a:r>
            <a:r>
              <a:rPr lang="ru-RU" dirty="0"/>
              <a:t>приложений (клиентов) относятся утилиты. Утилиты</a:t>
            </a:r>
            <a:r>
              <a:rPr lang="ru-RU" b="1" dirty="0"/>
              <a:t> </a:t>
            </a:r>
            <a:r>
              <a:rPr lang="ru-RU" dirty="0"/>
              <a:t>—</a:t>
            </a:r>
            <a:r>
              <a:rPr lang="ru-RU" b="1" dirty="0"/>
              <a:t> </a:t>
            </a:r>
            <a:r>
              <a:rPr lang="ru-RU" dirty="0"/>
              <a:t>это специальные</a:t>
            </a:r>
            <a:r>
              <a:rPr lang="ru-RU" b="1" dirty="0"/>
              <a:t> </a:t>
            </a:r>
            <a:r>
              <a:rPr lang="ru-RU" dirty="0"/>
              <a:t>программы администратора БД, в том числе инструменты загрузки, выгрузки и</a:t>
            </a:r>
            <a:r>
              <a:rPr lang="ru-RU" b="1" dirty="0"/>
              <a:t> </a:t>
            </a:r>
            <a:r>
              <a:rPr lang="ru-RU" dirty="0"/>
              <a:t>реорганизации БД, статистические инструменты</a:t>
            </a:r>
            <a:r>
              <a:rPr lang="ru-RU" b="1" dirty="0"/>
              <a:t> </a:t>
            </a:r>
            <a:r>
              <a:rPr lang="ru-RU" dirty="0"/>
              <a:t>показателей качества</a:t>
            </a:r>
            <a:r>
              <a:rPr lang="ru-RU" b="1" dirty="0"/>
              <a:t> </a:t>
            </a:r>
            <a:r>
              <a:rPr lang="ru-RU" dirty="0"/>
              <a:t>БД и др.</a:t>
            </a:r>
          </a:p>
          <a:p>
            <a:pPr lvl="0" algn="just"/>
            <a:r>
              <a:rPr lang="kk-KZ" dirty="0" smtClean="0"/>
              <a:t>. </a:t>
            </a:r>
            <a:endParaRPr lang="ru-RU" dirty="0"/>
          </a:p>
          <a:p>
            <a:pPr algn="just"/>
            <a:endParaRPr lang="ru-RU" dirty="0"/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5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7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565507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9875" y="1124505"/>
            <a:ext cx="8683624" cy="5252483"/>
          </a:xfrm>
        </p:spPr>
        <p:txBody>
          <a:bodyPr>
            <a:noAutofit/>
          </a:bodyPr>
          <a:lstStyle/>
          <a:p>
            <a:pPr algn="just"/>
            <a:r>
              <a:rPr lang="ru-RU" sz="1600" dirty="0"/>
              <a:t>Наибольшее распространение получила архитектура клиент-сервер. БД служит для хранения данных, а система управления базой данных (СУБД) — для доступа к данным, их хранению, защите и резервному копированию. Файловые операции и обмен с БД реализуются на сервере, а клиентские приложения освобождаются от этих функций. За клиентским приложением сохраняются функции запроса, получения и</a:t>
            </a:r>
            <a:r>
              <a:rPr lang="ru-RU" sz="1600" b="1" dirty="0"/>
              <a:t> </a:t>
            </a:r>
            <a:r>
              <a:rPr lang="ru-RU" sz="1600" dirty="0"/>
              <a:t>обработки данных от СУБД </a:t>
            </a:r>
          </a:p>
          <a:p>
            <a:pPr algn="just"/>
            <a:r>
              <a:rPr lang="ru-RU" sz="1600" dirty="0"/>
              <a:t>Основные функции СУБД:</a:t>
            </a:r>
          </a:p>
          <a:p>
            <a:pPr lvl="0" algn="just"/>
            <a:r>
              <a:rPr lang="ru-RU" sz="1600" dirty="0"/>
              <a:t>управление данными во внешней памяти (на жестких дисках);</a:t>
            </a:r>
          </a:p>
          <a:p>
            <a:pPr lvl="0" algn="just"/>
            <a:r>
              <a:rPr lang="ru-RU" sz="1600" dirty="0"/>
              <a:t>управление буферной памятью ОЗУ для повышения скорости</a:t>
            </a:r>
            <a:r>
              <a:rPr lang="ru-RU" sz="1600" b="1" dirty="0"/>
              <a:t> </a:t>
            </a:r>
            <a:r>
              <a:rPr lang="ru-RU" sz="1600" dirty="0"/>
              <a:t>обмена данными;</a:t>
            </a:r>
          </a:p>
          <a:p>
            <a:pPr algn="just"/>
            <a:r>
              <a:rPr lang="ru-RU" sz="1600" dirty="0"/>
              <a:t>управление транзакциями для поддержания логической целостности БД; при выполнении операций над данными (выполнении транзакции) СУБД </a:t>
            </a:r>
            <a:r>
              <a:rPr lang="ru-RU" sz="1600" dirty="0" smtClean="0"/>
              <a:t>фиксирует (</a:t>
            </a:r>
            <a:r>
              <a:rPr lang="en-US" sz="1600" dirty="0"/>
              <a:t>commit</a:t>
            </a:r>
            <a:r>
              <a:rPr lang="ru-RU" sz="1600" dirty="0"/>
              <a:t>) все изменения в БД. В противном случае осуществляется откат (</a:t>
            </a:r>
            <a:r>
              <a:rPr lang="en-US" sz="1600" dirty="0"/>
              <a:t>rollback</a:t>
            </a:r>
            <a:r>
              <a:rPr lang="ru-RU" sz="1600" dirty="0"/>
              <a:t>) транзакции и изменения в БД не производятся</a:t>
            </a:r>
            <a:r>
              <a:rPr lang="ru-RU" sz="1600" dirty="0" smtClean="0"/>
              <a:t>.</a:t>
            </a:r>
            <a:r>
              <a:rPr lang="ru-RU" sz="1600" dirty="0"/>
              <a:t> •  протоколирование; в случае аппаратного или программного сбоя СУБД должна восстановить все данные в БД, находящиеся в ней до сбоя, поэтому все изменения в БД протоколируются в журнале до введения их в БД.</a:t>
            </a:r>
          </a:p>
          <a:p>
            <a:pPr algn="just"/>
            <a:r>
              <a:rPr lang="ru-RU" sz="1600" dirty="0"/>
              <a:t>•  Поддержка языков баз данных. В основном используются два языка: язык определения схем данных (</a:t>
            </a:r>
            <a:r>
              <a:rPr lang="en-US" sz="1600" dirty="0"/>
              <a:t>Schema Definition Language</a:t>
            </a:r>
            <a:r>
              <a:rPr lang="ru-RU" sz="1600" dirty="0"/>
              <a:t>, </a:t>
            </a:r>
            <a:r>
              <a:rPr lang="en-US" sz="1600" dirty="0"/>
              <a:t>SDL</a:t>
            </a:r>
            <a:r>
              <a:rPr lang="ru-RU" sz="1600" dirty="0"/>
              <a:t>), определяющий логическую структуру БД, и язык манипулирования данными (</a:t>
            </a:r>
            <a:r>
              <a:rPr lang="en-US" sz="1600" dirty="0"/>
              <a:t>Data Manipulation Language</a:t>
            </a:r>
            <a:r>
              <a:rPr lang="ru-RU" sz="1600" dirty="0"/>
              <a:t>, </a:t>
            </a:r>
            <a:r>
              <a:rPr lang="en-US" sz="1600" dirty="0"/>
              <a:t>DML</a:t>
            </a:r>
            <a:r>
              <a:rPr lang="ru-RU" sz="1600" dirty="0"/>
              <a:t>), содержащий набор операторов манипулирования данными</a:t>
            </a:r>
            <a:r>
              <a:rPr lang="ru-RU" sz="1600" dirty="0" smtClean="0"/>
              <a:t>.</a:t>
            </a:r>
            <a:endParaRPr lang="ru-RU" sz="1600" dirty="0"/>
          </a:p>
          <a:p>
            <a:pPr lvl="0" algn="just"/>
            <a:endParaRPr lang="ru-RU" sz="1600" dirty="0"/>
          </a:p>
          <a:p>
            <a:pPr algn="just"/>
            <a:endParaRPr lang="ru-RU" sz="1600" dirty="0"/>
          </a:p>
        </p:txBody>
      </p:sp>
      <p:grpSp>
        <p:nvGrpSpPr>
          <p:cNvPr id="5" name="Группа 3"/>
          <p:cNvGrpSpPr>
            <a:grpSpLocks/>
          </p:cNvGrpSpPr>
          <p:nvPr/>
        </p:nvGrpSpPr>
        <p:grpSpPr bwMode="auto">
          <a:xfrm>
            <a:off x="133350" y="5961240"/>
            <a:ext cx="2530475" cy="415747"/>
            <a:chOff x="2915498" y="830630"/>
            <a:chExt cx="6823988" cy="1285875"/>
          </a:xfrm>
        </p:grpSpPr>
        <p:pic>
          <p:nvPicPr>
            <p:cNvPr id="6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 dirty="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 dirty="0">
                  <a:solidFill>
                    <a:schemeClr val="accent2"/>
                  </a:solidFill>
                </a:rPr>
                <a:t>УНИВЕРСИТЕТІ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  <p:sp>
          <p:nvSpPr>
            <p:cNvPr id="8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212104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269875" y="6234291"/>
            <a:ext cx="2393950" cy="546100"/>
            <a:chOff x="2915498" y="830630"/>
            <a:chExt cx="6823988" cy="1285875"/>
          </a:xfrm>
        </p:grpSpPr>
        <p:pic>
          <p:nvPicPr>
            <p:cNvPr id="5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 dirty="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 dirty="0">
                  <a:solidFill>
                    <a:schemeClr val="accent2"/>
                  </a:solidFill>
                </a:rPr>
                <a:t>УНИВЕРСИТЕТІ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  <p:sp>
          <p:nvSpPr>
            <p:cNvPr id="7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1067398"/>
            <a:ext cx="8096249" cy="4057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416088" y="5124450"/>
            <a:ext cx="43118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Рисунок 12</a:t>
            </a:r>
            <a:r>
              <a:rPr lang="ru-RU" dirty="0"/>
              <a:t> - Обобщенная структура СУБД</a:t>
            </a:r>
          </a:p>
        </p:txBody>
      </p:sp>
    </p:spTree>
    <p:extLst>
      <p:ext uri="{BB962C8B-B14F-4D97-AF65-F5344CB8AC3E}">
        <p14:creationId xmlns:p14="http://schemas.microsoft.com/office/powerpoint/2010/main" val="27653400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200839"/>
            <a:ext cx="7886700" cy="4976124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dirty="0"/>
              <a:t>При размещении клиентского приложения и сервера на разных компьютерах в составе сети по сети передаются только запросы клиента и получение данных от СУБД. Тем самым снижается нагрузка на сеть. Обобщенная структура СУБД приведена на рисунок 12. </a:t>
            </a:r>
          </a:p>
          <a:p>
            <a:pPr algn="just"/>
            <a:r>
              <a:rPr lang="ru-RU" dirty="0"/>
              <a:t>СУБД делятся на иерархические, сетевые, реляционные и объектно-ориентированные. Среди СУБД на рынке промышленной</a:t>
            </a:r>
            <a:r>
              <a:rPr lang="ru-RU" b="1" dirty="0"/>
              <a:t> </a:t>
            </a:r>
            <a:r>
              <a:rPr lang="ru-RU" dirty="0"/>
              <a:t>автоматизации получили применение </a:t>
            </a:r>
            <a:r>
              <a:rPr lang="en-US" dirty="0"/>
              <a:t>Oracle</a:t>
            </a:r>
            <a:r>
              <a:rPr lang="ru-RU" dirty="0"/>
              <a:t>, </a:t>
            </a:r>
            <a:r>
              <a:rPr lang="en-US" dirty="0"/>
              <a:t>MS SQL Server</a:t>
            </a:r>
            <a:r>
              <a:rPr lang="ru-RU" dirty="0"/>
              <a:t>, </a:t>
            </a:r>
            <a:r>
              <a:rPr lang="en-US" dirty="0"/>
              <a:t>Industrial SQL Server</a:t>
            </a:r>
            <a:r>
              <a:rPr lang="ru-RU" dirty="0"/>
              <a:t>, </a:t>
            </a:r>
            <a:r>
              <a:rPr lang="en-US" dirty="0"/>
              <a:t>Industrial Application Server</a:t>
            </a:r>
            <a:r>
              <a:rPr lang="ru-RU" dirty="0"/>
              <a:t>, </a:t>
            </a:r>
            <a:r>
              <a:rPr lang="en-US" dirty="0"/>
              <a:t>Sybase</a:t>
            </a:r>
            <a:r>
              <a:rPr lang="ru-RU" dirty="0"/>
              <a:t>, </a:t>
            </a:r>
            <a:r>
              <a:rPr lang="en-US" dirty="0"/>
              <a:t>DB</a:t>
            </a:r>
            <a:r>
              <a:rPr lang="ru-RU" dirty="0"/>
              <a:t>2, </a:t>
            </a:r>
            <a:r>
              <a:rPr lang="en-US" dirty="0" err="1"/>
              <a:t>iHistorian</a:t>
            </a:r>
            <a:r>
              <a:rPr lang="ru-RU" dirty="0"/>
              <a:t> и др.</a:t>
            </a:r>
          </a:p>
          <a:p>
            <a:pPr algn="just"/>
            <a:r>
              <a:rPr lang="ru-RU" dirty="0"/>
              <a:t>Наибольшее распространение имеют реляционные базы данных (</a:t>
            </a:r>
            <a:r>
              <a:rPr lang="en-US" dirty="0"/>
              <a:t>Oracle</a:t>
            </a:r>
            <a:r>
              <a:rPr lang="ru-RU" dirty="0"/>
              <a:t> 8</a:t>
            </a:r>
            <a:r>
              <a:rPr lang="en-US" dirty="0"/>
              <a:t>i</a:t>
            </a:r>
            <a:r>
              <a:rPr lang="ru-RU" dirty="0"/>
              <a:t> корпорации </a:t>
            </a:r>
            <a:r>
              <a:rPr lang="en-US" i="1" dirty="0"/>
              <a:t>Oracle</a:t>
            </a:r>
            <a:r>
              <a:rPr lang="ru-RU" i="1" dirty="0"/>
              <a:t>, </a:t>
            </a:r>
            <a:r>
              <a:rPr lang="en-US" dirty="0"/>
              <a:t>DB</a:t>
            </a:r>
            <a:r>
              <a:rPr lang="ru-RU" dirty="0"/>
              <a:t>2 фирмы </a:t>
            </a:r>
            <a:r>
              <a:rPr lang="en-US" i="1" dirty="0"/>
              <a:t>IBM</a:t>
            </a:r>
            <a:r>
              <a:rPr lang="ru-RU" i="1" dirty="0"/>
              <a:t>, </a:t>
            </a:r>
            <a:r>
              <a:rPr lang="en-US" dirty="0"/>
              <a:t>Ingress II</a:t>
            </a:r>
            <a:r>
              <a:rPr lang="ru-RU" dirty="0"/>
              <a:t> корпорации </a:t>
            </a:r>
            <a:r>
              <a:rPr lang="en-US" i="1" dirty="0"/>
              <a:t>Computer Associates International</a:t>
            </a:r>
            <a:r>
              <a:rPr lang="ru-RU" i="1" dirty="0"/>
              <a:t>, </a:t>
            </a:r>
            <a:r>
              <a:rPr lang="en-US" i="1" dirty="0" err="1"/>
              <a:t>Inc</a:t>
            </a:r>
            <a:r>
              <a:rPr lang="ru-RU" i="1" dirty="0"/>
              <a:t>., </a:t>
            </a:r>
            <a:r>
              <a:rPr lang="en-US" dirty="0"/>
              <a:t>Informix Dynamic Server</a:t>
            </a:r>
            <a:r>
              <a:rPr lang="ru-RU" dirty="0"/>
              <a:t> корпорации </a:t>
            </a:r>
            <a:r>
              <a:rPr lang="en-US" i="1" dirty="0"/>
              <a:t>Informix Software</a:t>
            </a:r>
            <a:r>
              <a:rPr lang="ru-RU" i="1" dirty="0"/>
              <a:t>, </a:t>
            </a:r>
            <a:r>
              <a:rPr lang="en-US" i="1" dirty="0" err="1"/>
              <a:t>Inc</a:t>
            </a:r>
            <a:r>
              <a:rPr lang="ru-RU" i="1" dirty="0"/>
              <a:t>., </a:t>
            </a:r>
            <a:r>
              <a:rPr lang="en-US" dirty="0"/>
              <a:t>MS SQL Server</a:t>
            </a:r>
            <a:r>
              <a:rPr lang="ru-RU" dirty="0"/>
              <a:t> корпорации </a:t>
            </a:r>
            <a:r>
              <a:rPr lang="en-US" i="1" dirty="0"/>
              <a:t>Microsoft</a:t>
            </a:r>
            <a:r>
              <a:rPr lang="ru-RU" i="1" dirty="0"/>
              <a:t>, </a:t>
            </a:r>
            <a:r>
              <a:rPr lang="en-US" dirty="0"/>
              <a:t>Sybase Adaptive Server</a:t>
            </a:r>
            <a:r>
              <a:rPr lang="ru-RU" dirty="0"/>
              <a:t> корпорации </a:t>
            </a:r>
            <a:r>
              <a:rPr lang="en-US" i="1" dirty="0"/>
              <a:t>Sybase</a:t>
            </a:r>
            <a:r>
              <a:rPr lang="ru-RU" i="1" dirty="0"/>
              <a:t>, </a:t>
            </a:r>
            <a:r>
              <a:rPr lang="en-US" i="1" dirty="0" err="1"/>
              <a:t>Inc</a:t>
            </a:r>
            <a:r>
              <a:rPr lang="ru-RU" i="1" dirty="0"/>
              <a:t>., </a:t>
            </a:r>
            <a:r>
              <a:rPr lang="en-US" dirty="0"/>
              <a:t>Industrial SQL Server</a:t>
            </a:r>
            <a:r>
              <a:rPr lang="ru-RU" dirty="0"/>
              <a:t>, </a:t>
            </a:r>
            <a:r>
              <a:rPr lang="en-US" dirty="0"/>
              <a:t>Industrial Application Server</a:t>
            </a:r>
            <a:r>
              <a:rPr lang="ru-RU" dirty="0"/>
              <a:t> и др.).</a:t>
            </a:r>
          </a:p>
          <a:p>
            <a:pPr algn="just"/>
            <a:r>
              <a:rPr lang="ru-RU" dirty="0"/>
              <a:t>Реляционная модель данных представляет информацию в виде совокупности взаимосвязанных таблиц, которые называются отношениями или реляциями. </a:t>
            </a:r>
          </a:p>
          <a:p>
            <a:pPr algn="just"/>
            <a:endParaRPr lang="ru-RU" dirty="0"/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5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7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767733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311007"/>
            <a:ext cx="7886700" cy="4556393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К основным понятиям реляционной модели данных относят:</a:t>
            </a:r>
          </a:p>
          <a:p>
            <a:r>
              <a:rPr lang="ru-RU" dirty="0"/>
              <a:t>•  Тип данных (целочисленные, вещественные, строковые, специальные типы данных и типы двоичных объектов).</a:t>
            </a:r>
          </a:p>
          <a:p>
            <a:r>
              <a:rPr lang="ru-RU" dirty="0"/>
              <a:t>•  Домен: множество неделимых значении одного и того же типа (по сути — это наименование столбцов таблицы).</a:t>
            </a:r>
          </a:p>
          <a:p>
            <a:r>
              <a:rPr lang="ru-RU" dirty="0"/>
              <a:t>•  Атрибуты: именованные столбцы отношения (таблицы). Список имен атрибутов с указанием имен доменов называется схемой отношения, а число атрибутов — степенью отношения. Множество именованных схем отношений называется схемой БД.</a:t>
            </a:r>
          </a:p>
          <a:p>
            <a:r>
              <a:rPr lang="ru-RU" dirty="0"/>
              <a:t>•  Кортеж: имя атрибута и его значение. Степень кортежа (число элементов в кортеже) совпадает со степенью соответствующей схемы отношения.</a:t>
            </a:r>
          </a:p>
          <a:p>
            <a:r>
              <a:rPr lang="ru-RU" dirty="0"/>
              <a:t>•  Ключ отношения: атрибут, однозначно определяющий каждый кортеж отношения и обеспечивающий уникальность строк таблицы. Ключ, содержащий один атрибут, называется простым ключом. Ключ, состоящий из нескольких атрибутов, называется сложным или составным ключом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0450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314450"/>
            <a:ext cx="7886700" cy="4862513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dirty="0"/>
              <a:t>Другим важным понятием реляционной модели является взаимосвязанность таблиц. Эта связь устанавливается по общему атрибуту, который является внешним ключом. Таким образом, внешний ключ — это атрибут (или их множество) одного отношения, являющийся ключом другого отношения. Ключи реализуются в виде объектов, называемых индексами. Индекс дает информацию о точном физическом расположении данных в таблице. При установлении связи между таблицами одна из них является главной (</a:t>
            </a:r>
            <a:r>
              <a:rPr lang="en-US" dirty="0"/>
              <a:t>master</a:t>
            </a:r>
            <a:r>
              <a:rPr lang="ru-RU" dirty="0"/>
              <a:t>), содержащей все необходимые записи, а другая — подчиненной (</a:t>
            </a:r>
            <a:r>
              <a:rPr lang="en-US" dirty="0"/>
              <a:t>detail</a:t>
            </a:r>
            <a:r>
              <a:rPr lang="ru-RU" dirty="0"/>
              <a:t>).</a:t>
            </a:r>
          </a:p>
          <a:p>
            <a:pPr algn="just"/>
            <a:r>
              <a:rPr lang="ru-RU" dirty="0"/>
              <a:t>Таким образом, реляционная база данных является совокупностью отношений (таблиц), содержащих всю информацию БД. Свойства таблиц реляционной БД:</a:t>
            </a:r>
          </a:p>
          <a:p>
            <a:pPr algn="just"/>
            <a:r>
              <a:rPr lang="ru-RU" dirty="0"/>
              <a:t>•  каждая таблица состоит из однотипных строк и имеет уникальное имя;</a:t>
            </a:r>
          </a:p>
          <a:p>
            <a:pPr algn="just"/>
            <a:r>
              <a:rPr lang="ru-RU" dirty="0"/>
              <a:t>•  строки таблицы имеют фиксированное число столбцов и значений;</a:t>
            </a:r>
          </a:p>
          <a:p>
            <a:pPr algn="just"/>
            <a:r>
              <a:rPr lang="ru-RU" dirty="0"/>
              <a:t>• столбцы таблицы имеют уникальные имена и в каждом столбце размещаются однородные значения.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67307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Прямоугольник 44"/>
          <p:cNvSpPr/>
          <p:nvPr/>
        </p:nvSpPr>
        <p:spPr>
          <a:xfrm>
            <a:off x="303910" y="1262098"/>
            <a:ext cx="830743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Контрольные </a:t>
            </a:r>
            <a:r>
              <a:rPr lang="ru-RU" sz="2000" b="1" dirty="0"/>
              <a:t>вопросы:</a:t>
            </a:r>
            <a:endParaRPr lang="ru-RU" sz="2000" dirty="0"/>
          </a:p>
          <a:p>
            <a:r>
              <a:rPr lang="kk-KZ" sz="2000" dirty="0"/>
              <a:t>1. </a:t>
            </a:r>
            <a:r>
              <a:rPr lang="ru-RU" sz="2000" dirty="0"/>
              <a:t>Обработка данных в канале. Реальные и выходные значения канала значения канала.</a:t>
            </a:r>
          </a:p>
          <a:p>
            <a:r>
              <a:rPr lang="kk-KZ" sz="2000" dirty="0"/>
              <a:t>2. </a:t>
            </a:r>
            <a:r>
              <a:rPr lang="ru-RU" sz="2000" dirty="0"/>
              <a:t>Процедуры обработки данных в канале. Первичные и выходные процедуры. Последовательность процедур при первичной и выходной обработке.</a:t>
            </a:r>
          </a:p>
          <a:p>
            <a:r>
              <a:rPr lang="kk-KZ" sz="2000" dirty="0"/>
              <a:t>3. </a:t>
            </a:r>
            <a:r>
              <a:rPr lang="ru-RU" sz="2000" dirty="0"/>
              <a:t>Процедура «Масштабирование» при обработке входных и выходных данных в аналоговом канале.</a:t>
            </a:r>
          </a:p>
          <a:p>
            <a:r>
              <a:rPr lang="ru-RU" sz="2000" dirty="0"/>
              <a:t>4. Процедура «Трансляция» при обработке входных и выходных данных в аналоговом канале.</a:t>
            </a:r>
          </a:p>
          <a:p>
            <a:r>
              <a:rPr lang="ru-RU" sz="2000" dirty="0"/>
              <a:t>5. Процедура «Фильтрация» при обработке входных данных в аналоговом канале. Подавление малых колебаний?</a:t>
            </a:r>
          </a:p>
          <a:p>
            <a:r>
              <a:rPr lang="ru-RU" sz="2000" dirty="0"/>
              <a:t> </a:t>
            </a:r>
          </a:p>
          <a:p>
            <a:endParaRPr lang="ru-RU" sz="2000" b="1" dirty="0">
              <a:solidFill>
                <a:schemeClr val="accent5">
                  <a:lumMod val="75000"/>
                </a:schemeClr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6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7" name="Рисунок 4" descr="logo_eng_rgb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9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1704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8641" y="538908"/>
            <a:ext cx="835078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Основная литература</a:t>
            </a:r>
            <a:endParaRPr lang="ru-RU" i="1" dirty="0"/>
          </a:p>
          <a:p>
            <a:r>
              <a:rPr lang="ru-RU" b="1" dirty="0"/>
              <a:t> </a:t>
            </a:r>
            <a:endParaRPr lang="ru-RU" dirty="0"/>
          </a:p>
          <a:p>
            <a:pPr lvl="0"/>
            <a:r>
              <a:rPr lang="en-US" dirty="0" smtClean="0"/>
              <a:t>1. </a:t>
            </a:r>
            <a:r>
              <a:rPr lang="ru-RU" dirty="0" smtClean="0"/>
              <a:t>Андреев </a:t>
            </a:r>
            <a:r>
              <a:rPr lang="ru-RU" dirty="0"/>
              <a:t>Е. Б., </a:t>
            </a:r>
            <a:r>
              <a:rPr lang="ru-RU" dirty="0" err="1"/>
              <a:t>Куцевич</a:t>
            </a:r>
            <a:r>
              <a:rPr lang="ru-RU" dirty="0"/>
              <a:t> Н. А. Синенко О. В. SCADA-системы: взгляд изнутри/ Е. Б. </a:t>
            </a:r>
            <a:r>
              <a:rPr lang="ru-RU" dirty="0" smtClean="0"/>
              <a:t>Андреев</a:t>
            </a:r>
            <a:r>
              <a:rPr lang="ru-RU" dirty="0"/>
              <a:t>, </a:t>
            </a:r>
            <a:r>
              <a:rPr lang="ru-RU" dirty="0" err="1"/>
              <a:t>Н.А.Куцевич</a:t>
            </a:r>
            <a:r>
              <a:rPr lang="ru-RU" dirty="0"/>
              <a:t>, </a:t>
            </a:r>
            <a:r>
              <a:rPr lang="ru-RU" dirty="0" err="1"/>
              <a:t>О.В.Синенко</a:t>
            </a:r>
            <a:r>
              <a:rPr lang="ru-RU" dirty="0"/>
              <a:t>.—М.: издательство </a:t>
            </a:r>
            <a:r>
              <a:rPr lang="ru-RU" dirty="0" err="1"/>
              <a:t>РТСофт</a:t>
            </a:r>
            <a:r>
              <a:rPr lang="ru-RU" dirty="0"/>
              <a:t>, 2004.</a:t>
            </a:r>
          </a:p>
          <a:p>
            <a:pPr lvl="0"/>
            <a:r>
              <a:rPr lang="en-US" dirty="0"/>
              <a:t>2</a:t>
            </a:r>
            <a:r>
              <a:rPr lang="en-US" dirty="0" smtClean="0"/>
              <a:t>. </a:t>
            </a:r>
            <a:r>
              <a:rPr lang="ru-RU" dirty="0" err="1" smtClean="0"/>
              <a:t>Букреев</a:t>
            </a:r>
            <a:r>
              <a:rPr lang="ru-RU" dirty="0" smtClean="0"/>
              <a:t> </a:t>
            </a:r>
            <a:r>
              <a:rPr lang="ru-RU" dirty="0"/>
              <a:t>В. Г., </a:t>
            </a:r>
            <a:r>
              <a:rPr lang="ru-RU" dirty="0" err="1"/>
              <a:t>Цхе</a:t>
            </a:r>
            <a:r>
              <a:rPr lang="ru-RU" dirty="0"/>
              <a:t> А. В. Основы инструментальной системы разработки АСУ/ В. Г. </a:t>
            </a:r>
            <a:r>
              <a:rPr lang="en-US" dirty="0" smtClean="0"/>
              <a:t> </a:t>
            </a:r>
            <a:r>
              <a:rPr lang="ru-RU" dirty="0" err="1" smtClean="0"/>
              <a:t>Букреев</a:t>
            </a:r>
            <a:r>
              <a:rPr lang="ru-RU" dirty="0"/>
              <a:t>, А. В. </a:t>
            </a:r>
            <a:r>
              <a:rPr lang="ru-RU" dirty="0" err="1"/>
              <a:t>Цхе</a:t>
            </a:r>
            <a:r>
              <a:rPr lang="ru-RU" dirty="0"/>
              <a:t>.— Томск: издательство ТПУ, 2003.</a:t>
            </a:r>
          </a:p>
          <a:p>
            <a:pPr lvl="0"/>
            <a:r>
              <a:rPr lang="en-US" dirty="0"/>
              <a:t>2</a:t>
            </a:r>
            <a:r>
              <a:rPr lang="en-US" dirty="0" smtClean="0"/>
              <a:t>. </a:t>
            </a:r>
            <a:r>
              <a:rPr lang="ru-RU" dirty="0" err="1" smtClean="0"/>
              <a:t>Локотов</a:t>
            </a:r>
            <a:r>
              <a:rPr lang="ru-RU" dirty="0" smtClean="0"/>
              <a:t> </a:t>
            </a:r>
            <a:r>
              <a:rPr lang="ru-RU" dirty="0"/>
              <a:t>А. Что должна уметь система SCADA/ А. </a:t>
            </a:r>
            <a:r>
              <a:rPr lang="ru-RU" dirty="0" err="1"/>
              <a:t>Локотов</a:t>
            </a:r>
            <a:r>
              <a:rPr lang="ru-RU" dirty="0"/>
              <a:t>// Современные технологии автоматизации.— 1998.</a:t>
            </a:r>
          </a:p>
          <a:p>
            <a:pPr lvl="0"/>
            <a:r>
              <a:rPr lang="en-US" dirty="0"/>
              <a:t>3</a:t>
            </a:r>
            <a:r>
              <a:rPr lang="en-US" dirty="0" smtClean="0"/>
              <a:t>. </a:t>
            </a:r>
            <a:r>
              <a:rPr lang="ru-RU" dirty="0" err="1" smtClean="0"/>
              <a:t>Анизимиров</a:t>
            </a:r>
            <a:r>
              <a:rPr lang="ru-RU" dirty="0" smtClean="0"/>
              <a:t> </a:t>
            </a:r>
            <a:r>
              <a:rPr lang="ru-RU" dirty="0"/>
              <a:t>Л., </a:t>
            </a:r>
            <a:r>
              <a:rPr lang="ru-RU" dirty="0" err="1"/>
              <a:t>Айзин</a:t>
            </a:r>
            <a:r>
              <a:rPr lang="ru-RU" dirty="0"/>
              <a:t> В., Фридлянд А. Новая версия </a:t>
            </a:r>
            <a:r>
              <a:rPr lang="ru-RU" dirty="0" err="1"/>
              <a:t>Trace</a:t>
            </a:r>
            <a:r>
              <a:rPr lang="ru-RU" dirty="0"/>
              <a:t> </a:t>
            </a:r>
            <a:r>
              <a:rPr lang="ru-RU" dirty="0" err="1"/>
              <a:t>Mode</a:t>
            </a:r>
            <a:r>
              <a:rPr lang="ru-RU" dirty="0"/>
              <a:t> для </a:t>
            </a:r>
            <a:r>
              <a:rPr lang="ru-RU" dirty="0" err="1"/>
              <a:t>Windows</a:t>
            </a:r>
            <a:r>
              <a:rPr lang="ru-RU" dirty="0"/>
              <a:t> NT/ Л. </a:t>
            </a:r>
            <a:r>
              <a:rPr lang="ru-RU" dirty="0" err="1"/>
              <a:t>Анизимиров</a:t>
            </a:r>
            <a:r>
              <a:rPr lang="ru-RU" dirty="0"/>
              <a:t>, В. </a:t>
            </a:r>
            <a:r>
              <a:rPr lang="ru-RU" dirty="0" err="1"/>
              <a:t>Айзин</a:t>
            </a:r>
            <a:r>
              <a:rPr lang="ru-RU" dirty="0"/>
              <a:t>, А. Фридлянд// Современные технологии автоматизации.— 1998.</a:t>
            </a:r>
          </a:p>
          <a:p>
            <a:pPr lvl="0"/>
            <a:r>
              <a:rPr lang="en-US" dirty="0"/>
              <a:t>4</a:t>
            </a:r>
            <a:r>
              <a:rPr lang="en-US" dirty="0" smtClean="0"/>
              <a:t>. </a:t>
            </a:r>
            <a:r>
              <a:rPr lang="ru-RU" dirty="0" err="1" smtClean="0"/>
              <a:t>Анизимиров</a:t>
            </a:r>
            <a:r>
              <a:rPr lang="ru-RU" dirty="0" smtClean="0"/>
              <a:t> </a:t>
            </a:r>
            <a:r>
              <a:rPr lang="ru-RU" dirty="0"/>
              <a:t>Л. </a:t>
            </a:r>
            <a:r>
              <a:rPr lang="ru-RU" dirty="0" err="1"/>
              <a:t>Windows</a:t>
            </a:r>
            <a:r>
              <a:rPr lang="ru-RU" dirty="0"/>
              <a:t>- компоненты </a:t>
            </a:r>
            <a:r>
              <a:rPr lang="ru-RU" dirty="0" err="1"/>
              <a:t>Trace</a:t>
            </a:r>
            <a:r>
              <a:rPr lang="ru-RU" dirty="0"/>
              <a:t> </a:t>
            </a:r>
            <a:r>
              <a:rPr lang="ru-RU" dirty="0" err="1"/>
              <a:t>Mode</a:t>
            </a:r>
            <a:r>
              <a:rPr lang="ru-RU" dirty="0"/>
              <a:t> 4.20/ Л. </a:t>
            </a:r>
            <a:r>
              <a:rPr lang="ru-RU" dirty="0" err="1"/>
              <a:t>Анизимиров</a:t>
            </a:r>
            <a:r>
              <a:rPr lang="ru-RU" dirty="0"/>
              <a:t>// Современные технологии автоматизации.— 1996.</a:t>
            </a:r>
          </a:p>
          <a:p>
            <a:pPr lvl="0"/>
            <a:r>
              <a:rPr lang="en-US" dirty="0" smtClean="0"/>
              <a:t>5.</a:t>
            </a:r>
            <a:r>
              <a:rPr lang="ru-RU" dirty="0" smtClean="0"/>
              <a:t>Волобуев </a:t>
            </a:r>
            <a:r>
              <a:rPr lang="ru-RU" dirty="0"/>
              <a:t>Ю. АСУ ТП в металлургии: проблемы и решения/ </a:t>
            </a:r>
            <a:r>
              <a:rPr lang="ru-RU" dirty="0" err="1"/>
              <a:t>Ю.Волобуев</a:t>
            </a:r>
            <a:r>
              <a:rPr lang="ru-RU" dirty="0"/>
              <a:t> Ю.// Современные технологии автоматизации.— 2000.</a:t>
            </a:r>
          </a:p>
          <a:p>
            <a:pPr lvl="0"/>
            <a:r>
              <a:rPr lang="ru-RU" dirty="0"/>
              <a:t> </a:t>
            </a:r>
            <a:r>
              <a:rPr lang="en-US" dirty="0" smtClean="0"/>
              <a:t>6. </a:t>
            </a:r>
            <a:r>
              <a:rPr lang="ru-RU" dirty="0" smtClean="0"/>
              <a:t>Кузнецов </a:t>
            </a:r>
            <a:r>
              <a:rPr lang="ru-RU" dirty="0"/>
              <a:t>А. SACADA- системы: программистом можешь ты не быть/А. Волобуев// Современные технологии автоматизации.— 1996.</a:t>
            </a:r>
          </a:p>
          <a:p>
            <a:r>
              <a:rPr lang="ru-RU" b="1" dirty="0"/>
              <a:t> </a:t>
            </a:r>
            <a:endParaRPr lang="ru-RU" dirty="0"/>
          </a:p>
        </p:txBody>
      </p:sp>
      <p:grpSp>
        <p:nvGrpSpPr>
          <p:cNvPr id="3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4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6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31527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5926" y="1207744"/>
            <a:ext cx="828468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4.2 Дополнительная литература</a:t>
            </a:r>
            <a:endParaRPr lang="ru-RU" dirty="0"/>
          </a:p>
          <a:p>
            <a:pPr lvl="0"/>
            <a:r>
              <a:rPr lang="en-US" dirty="0" smtClean="0"/>
              <a:t>1.</a:t>
            </a:r>
            <a:r>
              <a:rPr lang="ru-RU" dirty="0" smtClean="0"/>
              <a:t>Андреев </a:t>
            </a:r>
            <a:r>
              <a:rPr lang="ru-RU" dirty="0"/>
              <a:t>Е.Б., </a:t>
            </a:r>
            <a:r>
              <a:rPr lang="ru-RU" dirty="0" err="1"/>
              <a:t>Куцевич</a:t>
            </a:r>
            <a:r>
              <a:rPr lang="ru-RU" dirty="0"/>
              <a:t> Н.А. SCADA-системы: взгляд изнутри. /Электронная публикация на сайте "</a:t>
            </a:r>
            <a:r>
              <a:rPr lang="ru-RU" dirty="0" smtClean="0"/>
              <a:t>SCADA.ru“</a:t>
            </a:r>
            <a:r>
              <a:rPr lang="en-US" dirty="0" smtClean="0"/>
              <a:t> </a:t>
            </a:r>
          </a:p>
          <a:p>
            <a:pPr lvl="0"/>
            <a:r>
              <a:rPr lang="en-US" dirty="0" smtClean="0"/>
              <a:t>2.</a:t>
            </a:r>
            <a:r>
              <a:rPr lang="ru-RU" dirty="0" smtClean="0"/>
              <a:t>Открытые </a:t>
            </a:r>
            <a:r>
              <a:rPr lang="ru-RU" dirty="0"/>
              <a:t>системы: концепция или реальность? //Открытые системы. 1993. №4.</a:t>
            </a:r>
          </a:p>
          <a:p>
            <a:pPr lvl="0"/>
            <a:r>
              <a:rPr lang="en-US" dirty="0"/>
              <a:t>3</a:t>
            </a:r>
            <a:r>
              <a:rPr lang="en-US" dirty="0" smtClean="0"/>
              <a:t>. </a:t>
            </a:r>
            <a:r>
              <a:rPr lang="ru-RU" dirty="0" err="1" smtClean="0"/>
              <a:t>Куцевич</a:t>
            </a:r>
            <a:r>
              <a:rPr lang="ru-RU" dirty="0" smtClean="0"/>
              <a:t> </a:t>
            </a:r>
            <a:r>
              <a:rPr lang="ru-RU" dirty="0"/>
              <a:t>Н.А. Новые технологии и MMI-системы. //Мир компьютерной автоматизации. 2000</a:t>
            </a:r>
          </a:p>
          <a:p>
            <a:pPr lvl="0"/>
            <a:r>
              <a:rPr lang="en-US" dirty="0"/>
              <a:t>4</a:t>
            </a:r>
            <a:r>
              <a:rPr lang="en-US" dirty="0" smtClean="0"/>
              <a:t>. Crater </a:t>
            </a:r>
            <a:r>
              <a:rPr lang="en-US" dirty="0"/>
              <a:t>K.C. An Argument for Open Source Software — Sensors, 2002, Vol. 19, No. 1.</a:t>
            </a:r>
            <a:endParaRPr lang="ru-RU" dirty="0"/>
          </a:p>
          <a:p>
            <a:pPr lvl="0"/>
            <a:r>
              <a:rPr lang="en-US" dirty="0"/>
              <a:t>5</a:t>
            </a:r>
            <a:r>
              <a:rPr lang="en-US" dirty="0" smtClean="0"/>
              <a:t>.</a:t>
            </a:r>
            <a:r>
              <a:rPr lang="ru-RU" dirty="0" smtClean="0"/>
              <a:t>Цифровая </a:t>
            </a:r>
            <a:r>
              <a:rPr lang="ru-RU" dirty="0"/>
              <a:t>обработка сигналов./Сергиенко А.Б. -</a:t>
            </a:r>
            <a:r>
              <a:rPr lang="ru-RU" dirty="0" err="1"/>
              <a:t>Спб</a:t>
            </a:r>
            <a:r>
              <a:rPr lang="ru-RU" dirty="0"/>
              <a:t>.: Питер, 2002.</a:t>
            </a:r>
          </a:p>
          <a:p>
            <a:pPr lvl="0"/>
            <a:r>
              <a:rPr lang="en-US" dirty="0" smtClean="0"/>
              <a:t>6.</a:t>
            </a:r>
            <a:r>
              <a:rPr lang="ru-RU" dirty="0" err="1" smtClean="0"/>
              <a:t>Шалыто</a:t>
            </a:r>
            <a:r>
              <a:rPr lang="ru-RU" dirty="0" smtClean="0"/>
              <a:t> </a:t>
            </a:r>
            <a:r>
              <a:rPr lang="ru-RU" dirty="0"/>
              <a:t>А.А. Логическое управление. Методы аппаратной и программной реализации алгоритмов. - </a:t>
            </a:r>
            <a:r>
              <a:rPr lang="ru-RU" dirty="0" err="1"/>
              <a:t>Спб</a:t>
            </a:r>
            <a:r>
              <a:rPr lang="ru-RU" dirty="0"/>
              <a:t>.: Наука, 2000.</a:t>
            </a:r>
          </a:p>
          <a:p>
            <a:pPr lvl="0"/>
            <a:r>
              <a:rPr lang="en-US" dirty="0" smtClean="0"/>
              <a:t>7.</a:t>
            </a:r>
            <a:r>
              <a:rPr lang="ru-RU" dirty="0" smtClean="0"/>
              <a:t>Степоненко </a:t>
            </a:r>
            <a:r>
              <a:rPr lang="ru-RU" dirty="0"/>
              <a:t>О. С. Компьютер внутри. Киев «Логос» 1998. </a:t>
            </a:r>
          </a:p>
          <a:p>
            <a:pPr lvl="0"/>
            <a:r>
              <a:rPr lang="en-US" dirty="0" smtClean="0"/>
              <a:t>8.Web</a:t>
            </a:r>
            <a:r>
              <a:rPr lang="ru-RU" dirty="0" smtClean="0"/>
              <a:t> </a:t>
            </a:r>
            <a:r>
              <a:rPr lang="ru-RU" dirty="0"/>
              <a:t>– ресурсы </a:t>
            </a:r>
            <a:r>
              <a:rPr lang="en-US" dirty="0"/>
              <a:t>http</a:t>
            </a:r>
            <a:r>
              <a:rPr lang="ru-RU" dirty="0"/>
              <a:t>://</a:t>
            </a:r>
            <a:r>
              <a:rPr lang="en-US" u="sng" dirty="0">
                <a:hlinkClick r:id="rId2"/>
              </a:rPr>
              <a:t>www</a:t>
            </a:r>
            <a:r>
              <a:rPr lang="ru-RU" u="sng" dirty="0">
                <a:hlinkClick r:id="rId2"/>
              </a:rPr>
              <a:t>.</a:t>
            </a:r>
            <a:r>
              <a:rPr lang="en-US" u="sng" dirty="0" err="1">
                <a:hlinkClick r:id="rId2"/>
              </a:rPr>
              <a:t>scada</a:t>
            </a:r>
            <a:r>
              <a:rPr lang="ru-RU" u="sng" dirty="0">
                <a:hlinkClick r:id="rId2"/>
              </a:rPr>
              <a:t>.</a:t>
            </a:r>
            <a:r>
              <a:rPr lang="en-US" u="sng" dirty="0" err="1">
                <a:hlinkClick r:id="rId2"/>
              </a:rPr>
              <a:t>ru</a:t>
            </a:r>
            <a:r>
              <a:rPr lang="ru-RU" dirty="0"/>
              <a:t> 	</a:t>
            </a:r>
          </a:p>
          <a:p>
            <a:pPr lvl="0"/>
            <a:r>
              <a:rPr lang="en-US" dirty="0" smtClean="0"/>
              <a:t>9</a:t>
            </a:r>
            <a:r>
              <a:rPr lang="ru-RU" dirty="0" smtClean="0"/>
              <a:t>. </a:t>
            </a:r>
            <a:r>
              <a:rPr lang="en-US" u="sng" dirty="0">
                <a:hlinkClick r:id="rId3"/>
              </a:rPr>
              <a:t>http</a:t>
            </a:r>
            <a:r>
              <a:rPr lang="ru-RU" u="sng" dirty="0">
                <a:hlinkClick r:id="rId3"/>
              </a:rPr>
              <a:t>://</a:t>
            </a:r>
            <a:r>
              <a:rPr lang="en-US" u="sng" dirty="0" err="1">
                <a:hlinkClick r:id="rId3"/>
              </a:rPr>
              <a:t>itcobe</a:t>
            </a:r>
            <a:r>
              <a:rPr lang="ru-RU" u="sng" dirty="0">
                <a:hlinkClick r:id="rId3"/>
              </a:rPr>
              <a:t>.</a:t>
            </a:r>
            <a:r>
              <a:rPr lang="en-US" u="sng" dirty="0">
                <a:hlinkClick r:id="rId3"/>
              </a:rPr>
              <a:t>web</a:t>
            </a:r>
            <a:r>
              <a:rPr lang="ru-RU" u="sng" dirty="0">
                <a:hlinkClick r:id="rId3"/>
              </a:rPr>
              <a:t>.</a:t>
            </a:r>
            <a:r>
              <a:rPr lang="en-US" u="sng" dirty="0" err="1">
                <a:hlinkClick r:id="rId3"/>
              </a:rPr>
              <a:t>cern</a:t>
            </a:r>
            <a:r>
              <a:rPr lang="ru-RU" u="sng" dirty="0">
                <a:hlinkClick r:id="rId3"/>
              </a:rPr>
              <a:t>.</a:t>
            </a:r>
            <a:r>
              <a:rPr lang="en-US" u="sng" dirty="0" err="1">
                <a:hlinkClick r:id="rId3"/>
              </a:rPr>
              <a:t>ch</a:t>
            </a:r>
            <a:r>
              <a:rPr lang="ru-RU" u="sng" dirty="0">
                <a:hlinkClick r:id="rId3"/>
              </a:rPr>
              <a:t>/</a:t>
            </a:r>
            <a:r>
              <a:rPr lang="en-US" u="sng" dirty="0" err="1">
                <a:hlinkClick r:id="rId3"/>
              </a:rPr>
              <a:t>itcobe</a:t>
            </a:r>
            <a:r>
              <a:rPr lang="ru-RU" u="sng" dirty="0">
                <a:hlinkClick r:id="rId3"/>
              </a:rPr>
              <a:t>/</a:t>
            </a:r>
            <a:r>
              <a:rPr lang="en-US" u="sng" dirty="0">
                <a:hlinkClick r:id="rId3"/>
              </a:rPr>
              <a:t>welcome</a:t>
            </a:r>
            <a:r>
              <a:rPr lang="ru-RU" u="sng" dirty="0">
                <a:hlinkClick r:id="rId3"/>
              </a:rPr>
              <a:t>.</a:t>
            </a:r>
            <a:r>
              <a:rPr lang="en-US" u="sng" dirty="0">
                <a:hlinkClick r:id="rId3"/>
              </a:rPr>
              <a:t>html</a:t>
            </a:r>
            <a:endParaRPr lang="ru-RU" dirty="0"/>
          </a:p>
          <a:p>
            <a:pPr lvl="0"/>
            <a:r>
              <a:rPr lang="ru-RU" dirty="0"/>
              <a:t> </a:t>
            </a:r>
            <a:r>
              <a:rPr lang="en-US" dirty="0" smtClean="0"/>
              <a:t>10</a:t>
            </a:r>
            <a:r>
              <a:rPr lang="en-US" u="sng" dirty="0" smtClean="0">
                <a:hlinkClick r:id="rId4"/>
              </a:rPr>
              <a:t>http</a:t>
            </a:r>
            <a:r>
              <a:rPr lang="en-US" u="sng" dirty="0">
                <a:hlinkClick r:id="rId4"/>
              </a:rPr>
              <a:t>://web.ni.com</a:t>
            </a:r>
            <a:r>
              <a:rPr lang="en-US" dirty="0"/>
              <a:t>	</a:t>
            </a:r>
            <a:endParaRPr lang="ru-RU" dirty="0"/>
          </a:p>
          <a:p>
            <a:pPr lvl="0"/>
            <a:r>
              <a:rPr lang="en-US" dirty="0"/>
              <a:t> </a:t>
            </a:r>
            <a:r>
              <a:rPr lang="en-US" dirty="0" smtClean="0"/>
              <a:t>11http</a:t>
            </a:r>
            <a:r>
              <a:rPr lang="en-US" dirty="0"/>
              <a:t>://public.web.cern.ch/Public/Welcome.html</a:t>
            </a:r>
            <a:endParaRPr lang="ru-RU" dirty="0"/>
          </a:p>
          <a:p>
            <a:pPr lvl="0"/>
            <a:r>
              <a:rPr lang="en-US" dirty="0" smtClean="0"/>
              <a:t>12</a:t>
            </a:r>
            <a:r>
              <a:rPr lang="ru-RU" dirty="0" smtClean="0"/>
              <a:t>.</a:t>
            </a:r>
            <a:r>
              <a:rPr lang="de-DE" dirty="0" smtClean="0">
                <a:hlinkClick r:id="rId5"/>
              </a:rPr>
              <a:t> </a:t>
            </a:r>
            <a:r>
              <a:rPr lang="de-DE" dirty="0">
                <a:hlinkClick r:id="rId5"/>
              </a:rPr>
              <a:t>http://www.vitec.ru</a:t>
            </a:r>
            <a:endParaRPr lang="ru-RU" dirty="0"/>
          </a:p>
        </p:txBody>
      </p:sp>
      <p:grpSp>
        <p:nvGrpSpPr>
          <p:cNvPr id="3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4" name="Рисунок 4" descr="logo_eng_rgb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6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55312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2320</TotalTime>
  <Words>2433</Words>
  <Application>Microsoft Office PowerPoint</Application>
  <PresentationFormat>Экран (4:3)</PresentationFormat>
  <Paragraphs>183</Paragraphs>
  <Slides>24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Лекция 8. Базы данных и системы управления базами данных.</vt:lpstr>
      <vt:lpstr>Содержание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Alisher Omar</dc:creator>
  <cp:lastModifiedBy>Aigolek</cp:lastModifiedBy>
  <cp:revision>296</cp:revision>
  <dcterms:created xsi:type="dcterms:W3CDTF">2017-10-09T05:58:02Z</dcterms:created>
  <dcterms:modified xsi:type="dcterms:W3CDTF">2023-01-22T16:38:22Z</dcterms:modified>
</cp:coreProperties>
</file>