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97" r:id="rId4"/>
    <p:sldId id="298" r:id="rId5"/>
    <p:sldId id="300" r:id="rId6"/>
    <p:sldId id="301" r:id="rId7"/>
    <p:sldId id="295" r:id="rId8"/>
    <p:sldId id="302" r:id="rId9"/>
    <p:sldId id="303" r:id="rId10"/>
    <p:sldId id="306" r:id="rId11"/>
    <p:sldId id="299" r:id="rId12"/>
    <p:sldId id="304" r:id="rId13"/>
    <p:sldId id="305" r:id="rId14"/>
    <p:sldId id="307" r:id="rId15"/>
    <p:sldId id="309" r:id="rId16"/>
    <p:sldId id="308" r:id="rId17"/>
    <p:sldId id="310" r:id="rId18"/>
    <p:sldId id="315" r:id="rId19"/>
    <p:sldId id="314" r:id="rId20"/>
    <p:sldId id="313" r:id="rId21"/>
    <p:sldId id="312" r:id="rId22"/>
    <p:sldId id="311" r:id="rId23"/>
    <p:sldId id="316" r:id="rId24"/>
    <p:sldId id="317" r:id="rId25"/>
    <p:sldId id="318" r:id="rId26"/>
    <p:sldId id="274" r:id="rId27"/>
    <p:sldId id="277" r:id="rId28"/>
    <p:sldId id="27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282" y="3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9C778A-3B52-400E-B8B8-FCF0BB0568DE}" type="datetimeFigureOut">
              <a:rPr lang="en-US" smtClean="0"/>
              <a:t>1/22/2023</a:t>
            </a:fld>
            <a:endParaRPr lang="en-US"/>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CA834-C85D-4321-A26E-942F650E8C8B}" type="slidenum">
              <a:rPr lang="en-US" smtClean="0"/>
              <a:t>‹#›</a:t>
            </a:fld>
            <a:endParaRPr lang="en-US"/>
          </a:p>
        </p:txBody>
      </p:sp>
    </p:spTree>
    <p:extLst>
      <p:ext uri="{BB962C8B-B14F-4D97-AF65-F5344CB8AC3E}">
        <p14:creationId xmlns:p14="http://schemas.microsoft.com/office/powerpoint/2010/main" val="180895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96EC7E3-7CCD-42DE-BBD8-CF3883B27863}" type="slidenum">
              <a:rPr lang="ru-RU" smtClean="0"/>
              <a:pPr/>
              <a:t>26</a:t>
            </a:fld>
            <a:endParaRPr lang="ru-RU"/>
          </a:p>
        </p:txBody>
      </p:sp>
    </p:spTree>
    <p:extLst>
      <p:ext uri="{BB962C8B-B14F-4D97-AF65-F5344CB8AC3E}">
        <p14:creationId xmlns:p14="http://schemas.microsoft.com/office/powerpoint/2010/main" val="518455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834314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531804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54827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35576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708CAD-A79B-4FF2-A2AD-8FFCB2A3D2EB}" type="datetimeFigureOut">
              <a:rPr lang="ru-RU" smtClean="0"/>
              <a:t>22.01.2023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885163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708CAD-A79B-4FF2-A2AD-8FFCB2A3D2EB}" type="datetimeFigureOut">
              <a:rPr lang="ru-RU" smtClean="0"/>
              <a:t>22.01.2023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3732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08CAD-A79B-4FF2-A2AD-8FFCB2A3D2EB}" type="datetimeFigureOut">
              <a:rPr lang="ru-RU" smtClean="0"/>
              <a:t>22.01.2023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50087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437308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6116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148252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7176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08CAD-A79B-4FF2-A2AD-8FFCB2A3D2EB}" type="datetimeFigureOut">
              <a:rPr lang="ru-RU" smtClean="0"/>
              <a:t>22.01.2023</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6E53A-6968-4272-8BC2-4567D025D9BB}" type="slidenum">
              <a:rPr lang="ru-RU" smtClean="0"/>
              <a:t>‹#›</a:t>
            </a:fld>
            <a:endParaRPr lang="ru-RU"/>
          </a:p>
        </p:txBody>
      </p:sp>
    </p:spTree>
    <p:extLst>
      <p:ext uri="{BB962C8B-B14F-4D97-AF65-F5344CB8AC3E}">
        <p14:creationId xmlns:p14="http://schemas.microsoft.com/office/powerpoint/2010/main" val="2471555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itcobe.web.cern.ch/itcobe/welcome.html" TargetMode="External"/><Relationship Id="rId2" Type="http://schemas.openxmlformats.org/officeDocument/2006/relationships/hyperlink" Target="http://www.scada.ru/"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dspguide.com/" TargetMode="External"/><Relationship Id="rId4" Type="http://schemas.openxmlformats.org/officeDocument/2006/relationships/hyperlink" Target="http://web.ni.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Заголовок 5"/>
          <p:cNvSpPr txBox="1">
            <a:spLocks noGrp="1"/>
          </p:cNvSpPr>
          <p:nvPr>
            <p:ph type="ctrTitle"/>
          </p:nvPr>
        </p:nvSpPr>
        <p:spPr>
          <a:xfrm>
            <a:off x="883509" y="2079376"/>
            <a:ext cx="7766221" cy="1920526"/>
          </a:xfrm>
          <a:prstGeom prst="rect">
            <a:avLst/>
          </a:prstGeom>
          <a:noFill/>
        </p:spPr>
        <p:txBody>
          <a:bodyPr wrap="square" rtlCol="0">
            <a:spAutoFit/>
          </a:bodyPr>
          <a:lstStyle/>
          <a:p>
            <a:pPr marL="457200" indent="-457200"/>
            <a:r>
              <a:rPr lang="kk-KZ" sz="4400" b="1" dirty="0"/>
              <a:t>Лекция </a:t>
            </a:r>
            <a:r>
              <a:rPr lang="kk-KZ" sz="4400" b="1" dirty="0"/>
              <a:t>9</a:t>
            </a:r>
            <a:r>
              <a:rPr lang="kk-KZ" sz="4400" b="1" dirty="0" smtClean="0"/>
              <a:t>. </a:t>
            </a:r>
            <a:r>
              <a:rPr lang="ru-RU" sz="4400" b="1" dirty="0"/>
              <a:t>Структурированный язык запросов (</a:t>
            </a:r>
            <a:r>
              <a:rPr lang="en-US" sz="4400" b="1" dirty="0"/>
              <a:t>SQL</a:t>
            </a:r>
            <a:r>
              <a:rPr lang="ru-RU" sz="4400" b="1" dirty="0"/>
              <a:t>). </a:t>
            </a:r>
            <a:r>
              <a:rPr lang="ru-RU" sz="4400" b="1"/>
              <a:t>Управление транзакциями. </a:t>
            </a:r>
            <a:endParaRPr lang="en-US" sz="4400" b="1"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8460" y="785554"/>
            <a:ext cx="4178893" cy="947814"/>
          </a:xfrm>
          <a:prstGeom prst="rect">
            <a:avLst/>
          </a:prstGeom>
        </p:spPr>
      </p:pic>
      <p:sp>
        <p:nvSpPr>
          <p:cNvPr id="2" name="TextBox 1"/>
          <p:cNvSpPr txBox="1"/>
          <p:nvPr/>
        </p:nvSpPr>
        <p:spPr>
          <a:xfrm>
            <a:off x="903383" y="3999902"/>
            <a:ext cx="7042011" cy="1477328"/>
          </a:xfrm>
          <a:prstGeom prst="rect">
            <a:avLst/>
          </a:prstGeom>
          <a:noFill/>
        </p:spPr>
        <p:txBody>
          <a:bodyPr wrap="square" rtlCol="0">
            <a:spAutoFit/>
          </a:bodyPr>
          <a:lstStyle/>
          <a:p>
            <a:pPr algn="ctr"/>
            <a:r>
              <a:rPr lang="ru-RU" dirty="0">
                <a:solidFill>
                  <a:schemeClr val="bg1"/>
                </a:solidFill>
                <a:cs typeface="Times New Roman" panose="02020603050405020304" pitchFamily="18" charset="0"/>
              </a:rPr>
              <a:t>Преподаватель: </a:t>
            </a:r>
            <a:r>
              <a:rPr lang="ru-RU" b="1" dirty="0" err="1" smtClean="0">
                <a:solidFill>
                  <a:schemeClr val="bg1"/>
                </a:solidFill>
              </a:rPr>
              <a:t>Искакова</a:t>
            </a:r>
            <a:r>
              <a:rPr lang="ru-RU" b="1" dirty="0" smtClean="0">
                <a:solidFill>
                  <a:schemeClr val="bg1"/>
                </a:solidFill>
              </a:rPr>
              <a:t> </a:t>
            </a:r>
            <a:r>
              <a:rPr lang="ru-RU" b="1" dirty="0" err="1" smtClean="0">
                <a:solidFill>
                  <a:schemeClr val="bg1"/>
                </a:solidFill>
              </a:rPr>
              <a:t>Айгуль</a:t>
            </a:r>
            <a:r>
              <a:rPr lang="ru-RU" b="1" dirty="0" smtClean="0">
                <a:solidFill>
                  <a:schemeClr val="bg1"/>
                </a:solidFill>
              </a:rPr>
              <a:t> </a:t>
            </a:r>
            <a:r>
              <a:rPr lang="ru-RU" b="1" dirty="0" err="1" smtClean="0">
                <a:solidFill>
                  <a:schemeClr val="bg1"/>
                </a:solidFill>
              </a:rPr>
              <a:t>Малдыбековна</a:t>
            </a:r>
            <a:r>
              <a:rPr lang="ru-RU" b="1" dirty="0" smtClean="0">
                <a:solidFill>
                  <a:schemeClr val="bg1"/>
                </a:solidFill>
              </a:rPr>
              <a:t> </a:t>
            </a:r>
          </a:p>
          <a:p>
            <a:pPr algn="ctr"/>
            <a:r>
              <a:rPr lang="ru-RU" b="1" dirty="0" smtClean="0">
                <a:solidFill>
                  <a:schemeClr val="bg1"/>
                </a:solidFill>
              </a:rPr>
              <a:t> </a:t>
            </a:r>
            <a:r>
              <a:rPr lang="ru-RU" b="1" dirty="0">
                <a:solidFill>
                  <a:schemeClr val="bg1"/>
                </a:solidFill>
              </a:rPr>
              <a:t>Кафедры </a:t>
            </a:r>
            <a:r>
              <a:rPr lang="ru-RU" b="1" dirty="0" smtClean="0">
                <a:solidFill>
                  <a:schemeClr val="bg1"/>
                </a:solidFill>
              </a:rPr>
              <a:t>«Автоматизация и</a:t>
            </a:r>
            <a:r>
              <a:rPr lang="en-US" b="1" dirty="0" smtClean="0">
                <a:solidFill>
                  <a:schemeClr val="bg1"/>
                </a:solidFill>
              </a:rPr>
              <a:t> </a:t>
            </a:r>
            <a:r>
              <a:rPr lang="ru-RU" b="1" dirty="0" smtClean="0">
                <a:solidFill>
                  <a:schemeClr val="bg1"/>
                </a:solidFill>
              </a:rPr>
              <a:t>управление»</a:t>
            </a:r>
            <a:r>
              <a:rPr lang="en-US" b="1" dirty="0"/>
              <a:t/>
            </a:r>
            <a:br>
              <a:rPr lang="en-US" b="1" dirty="0"/>
            </a:br>
            <a:r>
              <a:rPr lang="ru-RU" b="1" dirty="0"/>
              <a:t/>
            </a:r>
            <a:br>
              <a:rPr lang="ru-RU" b="1" dirty="0"/>
            </a:br>
            <a:r>
              <a:rPr lang="en-US" b="1" dirty="0" smtClean="0"/>
              <a:t>iskakova1979@mail.ru</a:t>
            </a:r>
            <a:r>
              <a:rPr lang="en-US" b="1" dirty="0"/>
              <a:t/>
            </a:r>
            <a:br>
              <a:rPr lang="en-US" b="1" dirty="0"/>
            </a:br>
            <a:endParaRPr lang="ru-RU" dirty="0"/>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3910" y="320130"/>
            <a:ext cx="7886700" cy="551058"/>
          </a:xfrm>
        </p:spPr>
        <p:txBody>
          <a:bodyPr>
            <a:noAutofit/>
          </a:bodyPr>
          <a:lstStyle/>
          <a:p>
            <a:r>
              <a:rPr lang="ru-RU" sz="3200" b="1" i="1" dirty="0" smtClean="0">
                <a:solidFill>
                  <a:schemeClr val="bg1"/>
                </a:solidFill>
                <a:effectLst>
                  <a:outerShdw blurRad="38100" dist="38100" dir="2700000" algn="tl">
                    <a:srgbClr val="000000">
                      <a:alpha val="43137"/>
                    </a:srgbClr>
                  </a:outerShdw>
                </a:effectLst>
                <a:latin typeface="+mn-lt"/>
                <a:cs typeface="Times New Roman" panose="02020603050405020304" pitchFamily="18" charset="0"/>
              </a:rPr>
              <a:t>Содержание</a:t>
            </a:r>
            <a:endParaRPr lang="ru-RU" sz="3200" b="1" i="1" dirty="0">
              <a:solidFill>
                <a:schemeClr val="bg1"/>
              </a:solidFill>
              <a:effectLst>
                <a:outerShdw blurRad="38100" dist="38100" dir="2700000" algn="tl">
                  <a:srgbClr val="000000">
                    <a:alpha val="43137"/>
                  </a:srgbClr>
                </a:outerShdw>
              </a:effectLst>
              <a:latin typeface="+mn-lt"/>
            </a:endParaRPr>
          </a:p>
        </p:txBody>
      </p:sp>
      <p:sp>
        <p:nvSpPr>
          <p:cNvPr id="41" name="Прямоугольник 40"/>
          <p:cNvSpPr/>
          <p:nvPr/>
        </p:nvSpPr>
        <p:spPr>
          <a:xfrm>
            <a:off x="303910" y="1527274"/>
            <a:ext cx="8307430" cy="1938992"/>
          </a:xfrm>
          <a:prstGeom prst="rect">
            <a:avLst/>
          </a:prstGeom>
        </p:spPr>
        <p:txBody>
          <a:bodyPr wrap="square">
            <a:spAutoFit/>
          </a:bodyPr>
          <a:lstStyle/>
          <a:p>
            <a:pPr marL="457200" indent="-457200">
              <a:buAutoNum type="arabicPeriod"/>
            </a:pPr>
            <a:r>
              <a:rPr lang="ru-RU" sz="2400" b="1" dirty="0" smtClean="0"/>
              <a:t>Структурированный </a:t>
            </a:r>
            <a:r>
              <a:rPr lang="ru-RU" sz="2400" b="1" dirty="0"/>
              <a:t>язык запросов (</a:t>
            </a:r>
            <a:r>
              <a:rPr lang="en-US" sz="2400" b="1" dirty="0"/>
              <a:t>SQL</a:t>
            </a:r>
            <a:r>
              <a:rPr lang="ru-RU" sz="2400" b="1" dirty="0"/>
              <a:t>). Управление транзакциями.</a:t>
            </a:r>
            <a:r>
              <a:rPr lang="ru-RU" sz="2400" b="1" dirty="0" smtClean="0"/>
              <a:t> </a:t>
            </a:r>
            <a:endParaRPr lang="en-US" sz="2400" b="1" dirty="0"/>
          </a:p>
          <a:p>
            <a:pPr marL="457200" indent="-457200">
              <a:buAutoNum type="arabicPeriod"/>
            </a:pPr>
            <a:r>
              <a:rPr lang="en-US" sz="2400" b="1" dirty="0" err="1"/>
              <a:t>IndustrialSQL</a:t>
            </a:r>
            <a:r>
              <a:rPr lang="en-US" sz="2400" b="1" dirty="0"/>
              <a:t> </a:t>
            </a:r>
            <a:r>
              <a:rPr lang="en-US" sz="2400" b="1" dirty="0" smtClean="0"/>
              <a:t>Server</a:t>
            </a:r>
            <a:r>
              <a:rPr lang="ru-RU" sz="2400" b="1" dirty="0" smtClean="0"/>
              <a:t>. </a:t>
            </a:r>
            <a:endParaRPr lang="ru-RU" sz="2400" dirty="0"/>
          </a:p>
          <a:p>
            <a:pPr marL="457200" indent="-457200">
              <a:buAutoNum type="arabicPeriod"/>
            </a:pPr>
            <a:r>
              <a:rPr lang="ru-RU" sz="2400" b="1" dirty="0"/>
              <a:t>БД </a:t>
            </a:r>
            <a:r>
              <a:rPr lang="en-US" sz="2400" b="1" dirty="0"/>
              <a:t>ORACLE</a:t>
            </a:r>
            <a:r>
              <a:rPr lang="ru-RU" sz="2400" b="1" dirty="0"/>
              <a:t> фирмы </a:t>
            </a:r>
            <a:r>
              <a:rPr lang="en-US" sz="2400" b="1" dirty="0" smtClean="0"/>
              <a:t>Oracle</a:t>
            </a:r>
            <a:endParaRPr lang="ru-RU" sz="2400" b="1" dirty="0" smtClean="0"/>
          </a:p>
          <a:p>
            <a:pPr marL="457200" indent="-457200">
              <a:buAutoNum type="arabicPeriod"/>
            </a:pPr>
            <a:r>
              <a:rPr lang="ru-RU" sz="2400" b="1" dirty="0"/>
              <a:t>Серверы баз</a:t>
            </a:r>
            <a:r>
              <a:rPr lang="ru-RU" sz="2400" dirty="0"/>
              <a:t> </a:t>
            </a:r>
            <a:r>
              <a:rPr lang="ru-RU" sz="2400" b="1" dirty="0"/>
              <a:t>данных</a:t>
            </a:r>
            <a:endParaRPr lang="ru-RU" sz="2400" b="1" dirty="0">
              <a:solidFill>
                <a:schemeClr val="accent5">
                  <a:lumMod val="75000"/>
                </a:schemeClr>
              </a:solidFill>
              <a:latin typeface="+mj-lt"/>
            </a:endParaRPr>
          </a:p>
        </p:txBody>
      </p:sp>
      <p:grpSp>
        <p:nvGrpSpPr>
          <p:cNvPr id="4" name="Группа 3"/>
          <p:cNvGrpSpPr>
            <a:grpSpLocks/>
          </p:cNvGrpSpPr>
          <p:nvPr/>
        </p:nvGrpSpPr>
        <p:grpSpPr bwMode="auto">
          <a:xfrm>
            <a:off x="269875" y="5830888"/>
            <a:ext cx="2393950" cy="546100"/>
            <a:chOff x="2915498" y="830630"/>
            <a:chExt cx="6823988" cy="1285875"/>
          </a:xfrm>
        </p:grpSpPr>
        <p:pic>
          <p:nvPicPr>
            <p:cNvPr id="5"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7"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874207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123720"/>
            <a:ext cx="7886700" cy="5467580"/>
          </a:xfrm>
        </p:spPr>
        <p:txBody>
          <a:bodyPr>
            <a:normAutofit fontScale="62500" lnSpcReduction="20000"/>
          </a:bodyPr>
          <a:lstStyle/>
          <a:p>
            <a:pPr algn="just"/>
            <a:r>
              <a:rPr lang="ru-RU" b="1" dirty="0"/>
              <a:t>Структурированный язык запросов (</a:t>
            </a:r>
            <a:r>
              <a:rPr lang="en-US" b="1" dirty="0"/>
              <a:t>SQL</a:t>
            </a:r>
            <a:r>
              <a:rPr lang="ru-RU" b="1" dirty="0"/>
              <a:t>). Управление транзакциями.</a:t>
            </a:r>
            <a:endParaRPr lang="ru-RU" dirty="0"/>
          </a:p>
          <a:p>
            <a:pPr algn="just"/>
            <a:r>
              <a:rPr lang="ru-RU" dirty="0"/>
              <a:t>Запрос данных от клиентского приложения к серверу осуществляется на языке </a:t>
            </a:r>
            <a:r>
              <a:rPr lang="en-US" dirty="0"/>
              <a:t>SQL</a:t>
            </a:r>
            <a:r>
              <a:rPr lang="ru-RU" dirty="0"/>
              <a:t> (</a:t>
            </a:r>
            <a:r>
              <a:rPr lang="en-US" dirty="0"/>
              <a:t>Structured Query Language</a:t>
            </a:r>
            <a:r>
              <a:rPr lang="ru-RU" dirty="0"/>
              <a:t> — язык структурированных запросов). Язык </a:t>
            </a:r>
            <a:r>
              <a:rPr lang="en-US" dirty="0"/>
              <a:t>SQL</a:t>
            </a:r>
            <a:r>
              <a:rPr lang="ru-RU" dirty="0"/>
              <a:t> принят </a:t>
            </a:r>
            <a:r>
              <a:rPr lang="en-US" dirty="0"/>
              <a:t>ANSI</a:t>
            </a:r>
            <a:r>
              <a:rPr lang="ru-RU" dirty="0"/>
              <a:t> в качестве стандарта в 1986 г. и расширен в 1992 г. В настоящее время — это язык </a:t>
            </a:r>
            <a:r>
              <a:rPr lang="en-US" dirty="0"/>
              <a:t>ANSI SQL</a:t>
            </a:r>
            <a:r>
              <a:rPr lang="ru-RU" dirty="0"/>
              <a:t>-92 или </a:t>
            </a:r>
            <a:r>
              <a:rPr lang="en-US" dirty="0"/>
              <a:t>SQI</a:t>
            </a:r>
            <a:r>
              <a:rPr lang="ru-RU" dirty="0"/>
              <a:t>./92. Язык </a:t>
            </a:r>
            <a:r>
              <a:rPr lang="en-US" dirty="0"/>
              <a:t>SQL</a:t>
            </a:r>
            <a:r>
              <a:rPr lang="ru-RU" dirty="0"/>
              <a:t> является интегрированным языком реляционной БД и определяет как схему реляционной БД, так и манипулирование данными. Специальные операторы языка </a:t>
            </a:r>
            <a:r>
              <a:rPr lang="en-US" dirty="0"/>
              <a:t>SQL</a:t>
            </a:r>
            <a:r>
              <a:rPr lang="ru-RU" dirty="0"/>
              <a:t> определяют представления БД.</a:t>
            </a:r>
          </a:p>
          <a:p>
            <a:pPr algn="just"/>
            <a:r>
              <a:rPr lang="ru-RU" dirty="0"/>
              <a:t>Типы команд языка </a:t>
            </a:r>
            <a:r>
              <a:rPr lang="en-US" dirty="0"/>
              <a:t>SQL</a:t>
            </a:r>
            <a:r>
              <a:rPr lang="ru-RU" dirty="0"/>
              <a:t>:</a:t>
            </a:r>
          </a:p>
          <a:p>
            <a:pPr algn="just"/>
            <a:r>
              <a:rPr lang="ru-RU" dirty="0"/>
              <a:t>• Команды языка </a:t>
            </a:r>
            <a:r>
              <a:rPr lang="en-US" dirty="0"/>
              <a:t>DDL</a:t>
            </a:r>
            <a:r>
              <a:rPr lang="ru-RU" dirty="0"/>
              <a:t> (</a:t>
            </a:r>
            <a:r>
              <a:rPr lang="en-US" dirty="0"/>
              <a:t>Data Definition Language</a:t>
            </a:r>
            <a:r>
              <a:rPr lang="ru-RU" dirty="0"/>
              <a:t> — язык определения данных).</a:t>
            </a:r>
            <a:r>
              <a:rPr lang="ru-RU" b="1" dirty="0"/>
              <a:t> </a:t>
            </a:r>
            <a:r>
              <a:rPr lang="ru-RU" dirty="0"/>
              <a:t>Используется для изменения структуры БД (создания и удаления таблиц).</a:t>
            </a:r>
          </a:p>
          <a:p>
            <a:pPr algn="just"/>
            <a:r>
              <a:rPr lang="ru-RU" dirty="0"/>
              <a:t>• Команды языка </a:t>
            </a:r>
            <a:r>
              <a:rPr lang="en-US" dirty="0"/>
              <a:t>DML</a:t>
            </a:r>
            <a:r>
              <a:rPr lang="en-US" b="1" dirty="0"/>
              <a:t> </a:t>
            </a:r>
            <a:r>
              <a:rPr lang="ru-RU" dirty="0"/>
              <a:t>(</a:t>
            </a:r>
            <a:r>
              <a:rPr lang="en-US" dirty="0"/>
              <a:t>Data Manipulation Language</a:t>
            </a:r>
            <a:r>
              <a:rPr lang="ru-RU" dirty="0"/>
              <a:t> — язык манипулирования данными). Может загружать, модифицировать и</a:t>
            </a:r>
            <a:r>
              <a:rPr lang="ru-RU" b="1" dirty="0"/>
              <a:t> </a:t>
            </a:r>
            <a:r>
              <a:rPr lang="ru-RU" dirty="0"/>
              <a:t>удалять данные.</a:t>
            </a:r>
          </a:p>
          <a:p>
            <a:pPr algn="just"/>
            <a:r>
              <a:rPr lang="ru-RU" dirty="0"/>
              <a:t>•  Команды языка </a:t>
            </a:r>
            <a:r>
              <a:rPr lang="en-US" dirty="0"/>
              <a:t>DCL</a:t>
            </a:r>
            <a:r>
              <a:rPr lang="ru-RU" dirty="0"/>
              <a:t> (</a:t>
            </a:r>
            <a:r>
              <a:rPr lang="en-US" dirty="0"/>
              <a:t>Data Control Language</a:t>
            </a:r>
            <a:r>
              <a:rPr lang="ru-RU" dirty="0"/>
              <a:t> — язык управления данными). Обеспечивает управление доступом к БД.</a:t>
            </a:r>
          </a:p>
          <a:p>
            <a:pPr algn="just"/>
            <a:r>
              <a:rPr lang="ru-RU" dirty="0"/>
              <a:t>•  Команды языка </a:t>
            </a:r>
            <a:r>
              <a:rPr lang="en-US" dirty="0"/>
              <a:t>DQL</a:t>
            </a:r>
            <a:r>
              <a:rPr lang="ru-RU" dirty="0"/>
              <a:t> (</a:t>
            </a:r>
            <a:r>
              <a:rPr lang="en-US" dirty="0"/>
              <a:t>Data Query Language</a:t>
            </a:r>
            <a:r>
              <a:rPr lang="ru-RU" dirty="0"/>
              <a:t> — язык запросов к данным). Формирует запросы к БД.</a:t>
            </a:r>
          </a:p>
          <a:p>
            <a:pPr algn="just"/>
            <a:r>
              <a:rPr lang="ru-RU" dirty="0"/>
              <a:t>•   Команды администрирования БД.</a:t>
            </a:r>
          </a:p>
          <a:p>
            <a:pPr algn="just"/>
            <a:r>
              <a:rPr lang="ru-RU" dirty="0"/>
              <a:t>•   Команды управления транзакциями.</a:t>
            </a:r>
          </a:p>
        </p:txBody>
      </p:sp>
    </p:spTree>
    <p:extLst>
      <p:ext uri="{BB962C8B-B14F-4D97-AF65-F5344CB8AC3E}">
        <p14:creationId xmlns:p14="http://schemas.microsoft.com/office/powerpoint/2010/main" val="3346730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5590" y="1504950"/>
            <a:ext cx="8434560" cy="5143499"/>
          </a:xfrm>
        </p:spPr>
        <p:txBody>
          <a:bodyPr>
            <a:noAutofit/>
          </a:bodyPr>
          <a:lstStyle/>
          <a:p>
            <a:pPr algn="just"/>
            <a:r>
              <a:rPr lang="ru-RU" sz="1400" dirty="0"/>
              <a:t>Типы данных языка </a:t>
            </a:r>
            <a:r>
              <a:rPr lang="en-US" sz="1400" dirty="0"/>
              <a:t>SQL</a:t>
            </a:r>
            <a:r>
              <a:rPr lang="ru-RU" sz="1400" dirty="0"/>
              <a:t>: символьные строки переменной длины, целые и точные числа, типы представления даты, времени и временного интервала. К числу операторов языка </a:t>
            </a:r>
            <a:r>
              <a:rPr lang="en-US" sz="1400" dirty="0"/>
              <a:t>SQL</a:t>
            </a:r>
            <a:r>
              <a:rPr lang="ru-RU" sz="1400" dirty="0"/>
              <a:t> относятся следующие операторы:</a:t>
            </a:r>
          </a:p>
          <a:p>
            <a:pPr algn="just"/>
            <a:r>
              <a:rPr lang="ru-RU" sz="1400" dirty="0"/>
              <a:t>•  </a:t>
            </a:r>
            <a:r>
              <a:rPr lang="en-US" sz="1400" dirty="0"/>
              <a:t>SELECT</a:t>
            </a:r>
            <a:r>
              <a:rPr lang="ru-RU" sz="1400" dirty="0"/>
              <a:t> — оператор выборки данных;</a:t>
            </a:r>
          </a:p>
          <a:p>
            <a:pPr algn="just"/>
            <a:r>
              <a:rPr lang="ru-RU" sz="1400" dirty="0"/>
              <a:t>•  </a:t>
            </a:r>
            <a:r>
              <a:rPr lang="en-US" sz="1400" dirty="0"/>
              <a:t>INSERT</a:t>
            </a:r>
            <a:r>
              <a:rPr lang="ru-RU" sz="1400" dirty="0"/>
              <a:t> — добавление в таблицу новых данных;</a:t>
            </a:r>
          </a:p>
          <a:p>
            <a:pPr algn="just"/>
            <a:r>
              <a:rPr lang="ru-RU" sz="1400" dirty="0"/>
              <a:t>•  </a:t>
            </a:r>
            <a:r>
              <a:rPr lang="en-US" sz="1400" dirty="0"/>
              <a:t>UPDATE</a:t>
            </a:r>
            <a:r>
              <a:rPr lang="ru-RU" sz="1400" dirty="0"/>
              <a:t> — обновление (изменение) данных таблицы;</a:t>
            </a:r>
          </a:p>
          <a:p>
            <a:pPr algn="just"/>
            <a:r>
              <a:rPr lang="ru-RU" sz="1400" dirty="0"/>
              <a:t>•  </a:t>
            </a:r>
            <a:r>
              <a:rPr lang="en-US" sz="1400" dirty="0"/>
              <a:t>DELETE</a:t>
            </a:r>
            <a:r>
              <a:rPr lang="ru-RU" sz="1400" dirty="0"/>
              <a:t> — удаление данных из таблицы;</a:t>
            </a:r>
          </a:p>
          <a:p>
            <a:pPr algn="just"/>
            <a:r>
              <a:rPr lang="ru-RU" sz="1400" dirty="0"/>
              <a:t>• </a:t>
            </a:r>
            <a:r>
              <a:rPr lang="en-US" sz="1400" dirty="0"/>
              <a:t>REFERENCES</a:t>
            </a:r>
            <a:r>
              <a:rPr lang="ru-RU" sz="1400" dirty="0"/>
              <a:t> — ссылка на столбцы таблицы в описаниях требований поддержки целостности данных;</a:t>
            </a:r>
          </a:p>
          <a:p>
            <a:pPr algn="just"/>
            <a:r>
              <a:rPr lang="ru-RU" sz="1400" dirty="0"/>
              <a:t>•  </a:t>
            </a:r>
            <a:r>
              <a:rPr lang="en-US" sz="1400" dirty="0"/>
              <a:t>USAGES</a:t>
            </a:r>
            <a:r>
              <a:rPr lang="ru-RU" sz="1400" dirty="0"/>
              <a:t> — предоставление права использования доменов;</a:t>
            </a:r>
          </a:p>
          <a:p>
            <a:pPr algn="just"/>
            <a:r>
              <a:rPr lang="ru-RU" sz="1400" dirty="0"/>
              <a:t>•  </a:t>
            </a:r>
            <a:r>
              <a:rPr lang="en-US" sz="1400" dirty="0"/>
              <a:t>GRANT</a:t>
            </a:r>
            <a:r>
              <a:rPr lang="ru-RU" sz="1400" dirty="0"/>
              <a:t> — предоставление привилегий доступа к данным;</a:t>
            </a:r>
          </a:p>
          <a:p>
            <a:pPr algn="just"/>
            <a:r>
              <a:rPr lang="ru-RU" sz="1400" dirty="0"/>
              <a:t>•  </a:t>
            </a:r>
            <a:r>
              <a:rPr lang="en-US" sz="1400" dirty="0"/>
              <a:t>REVOKE</a:t>
            </a:r>
            <a:r>
              <a:rPr lang="ru-RU" sz="1400" dirty="0"/>
              <a:t> — отмена привилегий доступа к данным.</a:t>
            </a:r>
          </a:p>
          <a:p>
            <a:pPr algn="just"/>
            <a:r>
              <a:rPr lang="ru-RU" sz="1400" dirty="0"/>
              <a:t>При обработке </a:t>
            </a:r>
            <a:r>
              <a:rPr lang="en-US" sz="1400" dirty="0"/>
              <a:t>SQL</a:t>
            </a:r>
            <a:r>
              <a:rPr lang="ru-RU" sz="1400" dirty="0"/>
              <a:t>-запросов СУБД обращается к системному каталогу БД, который представляет собой совокупность специальных таблиц. Все системные таблицы объединены системным идентификатором пользователя. В стандарте </a:t>
            </a:r>
            <a:r>
              <a:rPr lang="en-US" sz="1400" dirty="0"/>
              <a:t>SQL</a:t>
            </a:r>
            <a:r>
              <a:rPr lang="ru-RU" sz="1400" dirty="0"/>
              <a:t> определены следующие системные таблицы: </a:t>
            </a:r>
            <a:r>
              <a:rPr lang="en-US" sz="1400" dirty="0"/>
              <a:t>USERS</a:t>
            </a:r>
            <a:r>
              <a:rPr lang="ru-RU" sz="1400" dirty="0"/>
              <a:t> (одна строка для каждого идентификатора пользователя с паролем), </a:t>
            </a:r>
            <a:r>
              <a:rPr lang="en-US" sz="1400" dirty="0"/>
              <a:t>SCHEMA</a:t>
            </a:r>
            <a:r>
              <a:rPr lang="ru-RU" sz="1400" dirty="0"/>
              <a:t> (одна строка для каждой информационной схемы), </a:t>
            </a:r>
            <a:r>
              <a:rPr lang="en-US" sz="1400" dirty="0"/>
              <a:t>DOMAINS</a:t>
            </a:r>
            <a:r>
              <a:rPr lang="ru-RU" sz="1400" dirty="0"/>
              <a:t> (одна строка для каждого домена), </a:t>
            </a:r>
            <a:r>
              <a:rPr lang="en-US" sz="1400" dirty="0"/>
              <a:t>TABLES</a:t>
            </a:r>
            <a:r>
              <a:rPr lang="ru-RU" sz="1400" dirty="0"/>
              <a:t> (одна строка для каждой таблицы с указанием имени, числа столбцов, размера данных столбцов).</a:t>
            </a:r>
          </a:p>
          <a:p>
            <a:pPr algn="just"/>
            <a:r>
              <a:rPr lang="ru-RU" sz="1400" dirty="0"/>
              <a:t>Взаимодействие клиентского приложения и</a:t>
            </a:r>
            <a:r>
              <a:rPr lang="ru-RU" sz="1400" b="1" dirty="0"/>
              <a:t> </a:t>
            </a:r>
            <a:r>
              <a:rPr lang="ru-RU" sz="1400" dirty="0"/>
              <a:t>сервера определяется также механизмом транзакций</a:t>
            </a:r>
            <a:r>
              <a:rPr lang="ru-RU" sz="1400" dirty="0" smtClean="0"/>
              <a:t>.</a:t>
            </a:r>
            <a:endParaRPr lang="ru-RU" sz="1400" dirty="0"/>
          </a:p>
        </p:txBody>
      </p:sp>
    </p:spTree>
    <p:extLst>
      <p:ext uri="{BB962C8B-B14F-4D97-AF65-F5344CB8AC3E}">
        <p14:creationId xmlns:p14="http://schemas.microsoft.com/office/powerpoint/2010/main" val="1838487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99990"/>
            <a:ext cx="7886700" cy="4876973"/>
          </a:xfrm>
        </p:spPr>
        <p:txBody>
          <a:bodyPr>
            <a:normAutofit fontScale="70000" lnSpcReduction="20000"/>
          </a:bodyPr>
          <a:lstStyle/>
          <a:p>
            <a:pPr algn="just"/>
            <a:r>
              <a:rPr lang="ru-RU" dirty="0"/>
              <a:t>Транзакцией называется логическая единица работы, состоящая из одного или более </a:t>
            </a:r>
            <a:r>
              <a:rPr lang="en-US" dirty="0"/>
              <a:t>SQL</a:t>
            </a:r>
            <a:r>
              <a:rPr lang="ru-RU" dirty="0"/>
              <a:t>-операторов и являющаяся неделимой. По стандарту </a:t>
            </a:r>
            <a:r>
              <a:rPr lang="en-US" dirty="0"/>
              <a:t>ISO</a:t>
            </a:r>
            <a:r>
              <a:rPr lang="ru-RU" dirty="0"/>
              <a:t> модель транзакций построена на операторах </a:t>
            </a:r>
            <a:r>
              <a:rPr lang="en-US" dirty="0"/>
              <a:t>COMMIT</a:t>
            </a:r>
            <a:r>
              <a:rPr lang="ru-RU" dirty="0"/>
              <a:t> и </a:t>
            </a:r>
            <a:r>
              <a:rPr lang="en-US" dirty="0"/>
              <a:t>ROLLBACK</a:t>
            </a:r>
            <a:r>
              <a:rPr lang="ru-RU" dirty="0"/>
              <a:t>. Транзакция запускается </a:t>
            </a:r>
            <a:r>
              <a:rPr lang="en-US" dirty="0"/>
              <a:t>SQL</a:t>
            </a:r>
            <a:r>
              <a:rPr lang="ru-RU" dirty="0"/>
              <a:t>-оператором, инициируемым пользователем, или программой. Завершается транзакция вводом оператора </a:t>
            </a:r>
            <a:r>
              <a:rPr lang="en-US" dirty="0"/>
              <a:t>COMMIT</a:t>
            </a:r>
            <a:r>
              <a:rPr lang="ru-RU" dirty="0"/>
              <a:t>, что свидетельствует об успешном завершении транзакции (внесение изменений в БД). Ввод оператора </a:t>
            </a:r>
            <a:r>
              <a:rPr lang="en-US" dirty="0"/>
              <a:t>ROLLBACK</a:t>
            </a:r>
            <a:r>
              <a:rPr lang="ru-RU" dirty="0"/>
              <a:t> означает отказ от изменений в БД. Если </a:t>
            </a:r>
            <a:r>
              <a:rPr lang="en-US" dirty="0"/>
              <a:t>SQL</a:t>
            </a:r>
            <a:r>
              <a:rPr lang="ru-RU" dirty="0"/>
              <a:t>-оператор входит в текст программы, то транзакция будет успешно завершена и без оператора </a:t>
            </a:r>
            <a:r>
              <a:rPr lang="en-US" dirty="0"/>
              <a:t>COMMIT</a:t>
            </a:r>
            <a:r>
              <a:rPr lang="ru-RU" dirty="0"/>
              <a:t>.</a:t>
            </a:r>
          </a:p>
          <a:p>
            <a:pPr algn="just"/>
            <a:r>
              <a:rPr lang="ru-RU" dirty="0"/>
              <a:t>При типовых часто повторяющихся запросах к серверу, когда со стороны сервера включается</a:t>
            </a:r>
            <a:r>
              <a:rPr lang="ru-RU" b="1" dirty="0"/>
              <a:t> </a:t>
            </a:r>
            <a:r>
              <a:rPr lang="ru-RU" dirty="0"/>
              <a:t>механизм распознавания запроса и проверки его правильности, увеличивается время на обмен данными.</a:t>
            </a:r>
          </a:p>
          <a:p>
            <a:pPr algn="just"/>
            <a:r>
              <a:rPr lang="ru-RU" dirty="0"/>
              <a:t>В современных серверах данных используется</a:t>
            </a:r>
            <a:r>
              <a:rPr lang="ru-RU" b="1" dirty="0"/>
              <a:t> </a:t>
            </a:r>
            <a:r>
              <a:rPr lang="ru-RU" dirty="0"/>
              <a:t>механизм предопределенных выборок (</a:t>
            </a:r>
            <a:r>
              <a:rPr lang="en-US" dirty="0"/>
              <a:t>VIEW</a:t>
            </a:r>
            <a:r>
              <a:rPr lang="ru-RU" dirty="0"/>
              <a:t>) и хранимых процедур сервера. И в этом случае работа клиентских приложений не зависит от</a:t>
            </a:r>
            <a:r>
              <a:rPr lang="ru-RU" b="1" dirty="0"/>
              <a:t> </a:t>
            </a:r>
            <a:r>
              <a:rPr lang="ru-RU" dirty="0"/>
              <a:t>типа СУБД. Подсистема обработки транзакций типичной СУБД приведена на рисунок 13.</a:t>
            </a:r>
          </a:p>
          <a:p>
            <a:pPr algn="just"/>
            <a:endParaRPr lang="ru-RU" dirty="0"/>
          </a:p>
        </p:txBody>
      </p:sp>
    </p:spTree>
    <p:extLst>
      <p:ext uri="{BB962C8B-B14F-4D97-AF65-F5344CB8AC3E}">
        <p14:creationId xmlns:p14="http://schemas.microsoft.com/office/powerpoint/2010/main" val="4239437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55923"/>
            <a:ext cx="7886700" cy="4921040"/>
          </a:xfrm>
        </p:spPr>
        <p:txBody>
          <a:bodyPr>
            <a:normAutofit fontScale="70000" lnSpcReduction="20000"/>
          </a:bodyPr>
          <a:lstStyle/>
          <a:p>
            <a:pPr algn="just"/>
            <a:r>
              <a:rPr lang="ru-RU" dirty="0"/>
              <a:t>Менеджер транзакций координирует работу транзакций. Планировщик отвечает за управление параллельности. Менеджер восстановления возвращает БД в исходное состояние в случае отказа, а менеджер буферов отвечает за передачу данных из ОЗУ в дисковую память.</a:t>
            </a:r>
          </a:p>
          <a:p>
            <a:pPr algn="just"/>
            <a:r>
              <a:rPr lang="ru-RU" dirty="0"/>
              <a:t>Для сокращения</a:t>
            </a:r>
            <a:r>
              <a:rPr lang="ru-RU" b="1" dirty="0"/>
              <a:t> </a:t>
            </a:r>
            <a:r>
              <a:rPr lang="ru-RU" dirty="0"/>
              <a:t>времени обмена данными между клиентскими приложениями и сервером используется динамически загружаемые библиотеки (</a:t>
            </a:r>
            <a:r>
              <a:rPr lang="en-US" dirty="0"/>
              <a:t>DLL</a:t>
            </a:r>
            <a:r>
              <a:rPr lang="ru-RU" dirty="0"/>
              <a:t> — </a:t>
            </a:r>
            <a:r>
              <a:rPr lang="en-US" dirty="0"/>
              <a:t>Dynamic Link Library</a:t>
            </a:r>
            <a:r>
              <a:rPr lang="ru-RU" dirty="0"/>
              <a:t>). Клиентское приложение формирует запрос к соответствующей</a:t>
            </a:r>
            <a:r>
              <a:rPr lang="ru-RU" b="1" dirty="0"/>
              <a:t> </a:t>
            </a:r>
            <a:r>
              <a:rPr lang="ru-RU" dirty="0"/>
              <a:t>функции </a:t>
            </a:r>
            <a:r>
              <a:rPr lang="en-US" dirty="0"/>
              <a:t>DLL</a:t>
            </a:r>
            <a:r>
              <a:rPr lang="ru-RU" dirty="0"/>
              <a:t> на языке</a:t>
            </a:r>
            <a:r>
              <a:rPr lang="ru-RU" b="1" dirty="0"/>
              <a:t> </a:t>
            </a:r>
            <a:r>
              <a:rPr lang="en-US" dirty="0"/>
              <a:t>SQL</a:t>
            </a:r>
            <a:r>
              <a:rPr lang="ru-RU" dirty="0"/>
              <a:t>. После</a:t>
            </a:r>
            <a:r>
              <a:rPr lang="ru-RU" b="1" dirty="0"/>
              <a:t> </a:t>
            </a:r>
            <a:r>
              <a:rPr lang="ru-RU" dirty="0"/>
              <a:t>установления связи с сервером </a:t>
            </a:r>
            <a:r>
              <a:rPr lang="en-US" dirty="0"/>
              <a:t>DLL</a:t>
            </a:r>
            <a:r>
              <a:rPr lang="ru-RU" dirty="0"/>
              <a:t> передает за и рос, получает ответ и передает его клиентскому приложению. Поскольку для определенного типа сервера существует своя </a:t>
            </a:r>
            <a:r>
              <a:rPr lang="en-US" dirty="0"/>
              <a:t>DLL co</a:t>
            </a:r>
            <a:r>
              <a:rPr lang="ru-RU" dirty="0"/>
              <a:t> своими функциями, клиентские приложения зависят от типа СУБД.</a:t>
            </a:r>
          </a:p>
          <a:p>
            <a:pPr algn="just"/>
            <a:r>
              <a:rPr lang="ru-RU" dirty="0"/>
              <a:t>Для устранения этого недостатка фирмой </a:t>
            </a:r>
            <a:r>
              <a:rPr lang="en-US" i="1" dirty="0"/>
              <a:t>Microsoft </a:t>
            </a:r>
            <a:r>
              <a:rPr lang="ru-RU" dirty="0"/>
              <a:t>разработан стандарт </a:t>
            </a:r>
            <a:r>
              <a:rPr lang="en-US" dirty="0"/>
              <a:t>ODBC</a:t>
            </a:r>
            <a:r>
              <a:rPr lang="ru-RU" dirty="0"/>
              <a:t> (</a:t>
            </a:r>
            <a:r>
              <a:rPr lang="en-US" dirty="0"/>
              <a:t>Open Database Connectivity</a:t>
            </a:r>
            <a:r>
              <a:rPr lang="ru-RU" dirty="0"/>
              <a:t> — открытый доступ к базам данным), использующий единый универсальный интерфейс</a:t>
            </a:r>
            <a:r>
              <a:rPr lang="ru-RU" b="1" dirty="0"/>
              <a:t> </a:t>
            </a:r>
            <a:r>
              <a:rPr lang="ru-RU" dirty="0"/>
              <a:t>доступа к различным БД (рисунок 14). Для этого требуется лишь соответствующий </a:t>
            </a:r>
            <a:r>
              <a:rPr lang="en-US" dirty="0"/>
              <a:t>ODBC</a:t>
            </a:r>
            <a:r>
              <a:rPr lang="ru-RU" dirty="0"/>
              <a:t>-драйвер и источник данных. В настоящее время </a:t>
            </a:r>
            <a:r>
              <a:rPr lang="en-US" dirty="0"/>
              <a:t>ODBC</a:t>
            </a:r>
            <a:r>
              <a:rPr lang="ru-RU" dirty="0"/>
              <a:t>-драйверы</a:t>
            </a:r>
            <a:r>
              <a:rPr lang="ru-RU" b="1" dirty="0"/>
              <a:t> </a:t>
            </a:r>
            <a:r>
              <a:rPr lang="ru-RU" dirty="0"/>
              <a:t>имеются для</a:t>
            </a:r>
            <a:r>
              <a:rPr lang="ru-RU" b="1" dirty="0"/>
              <a:t> </a:t>
            </a:r>
            <a:r>
              <a:rPr lang="ru-RU" dirty="0"/>
              <a:t>более чем 50 различных типов БД.</a:t>
            </a:r>
          </a:p>
          <a:p>
            <a:pPr algn="just"/>
            <a:endParaRPr lang="ru-RU" dirty="0"/>
          </a:p>
        </p:txBody>
      </p:sp>
    </p:spTree>
    <p:extLst>
      <p:ext uri="{BB962C8B-B14F-4D97-AF65-F5344CB8AC3E}">
        <p14:creationId xmlns:p14="http://schemas.microsoft.com/office/powerpoint/2010/main" val="2705798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a:grpSpLocks/>
          </p:cNvGrpSpPr>
          <p:nvPr/>
        </p:nvGrpSpPr>
        <p:grpSpPr bwMode="auto">
          <a:xfrm>
            <a:off x="269875" y="5830888"/>
            <a:ext cx="2393950" cy="546100"/>
            <a:chOff x="2915498" y="830630"/>
            <a:chExt cx="6823988" cy="1285875"/>
          </a:xfrm>
        </p:grpSpPr>
        <p:pic>
          <p:nvPicPr>
            <p:cNvPr id="5"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7"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75" y="1300163"/>
            <a:ext cx="8493125" cy="372903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rot="10800000" flipV="1">
            <a:off x="2148235" y="5330448"/>
            <a:ext cx="6233763" cy="369332"/>
          </a:xfrm>
          <a:prstGeom prst="rect">
            <a:avLst/>
          </a:prstGeom>
        </p:spPr>
        <p:txBody>
          <a:bodyPr wrap="square">
            <a:spAutoFit/>
          </a:bodyPr>
          <a:lstStyle/>
          <a:p>
            <a:r>
              <a:rPr lang="ru-RU" b="1" dirty="0"/>
              <a:t>Рисунок 13                                                                   Рисунок 14</a:t>
            </a:r>
            <a:endParaRPr lang="ru-RU" dirty="0"/>
          </a:p>
        </p:txBody>
      </p:sp>
    </p:spTree>
    <p:extLst>
      <p:ext uri="{BB962C8B-B14F-4D97-AF65-F5344CB8AC3E}">
        <p14:creationId xmlns:p14="http://schemas.microsoft.com/office/powerpoint/2010/main" val="163145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825625"/>
            <a:ext cx="7886700" cy="4613275"/>
          </a:xfrm>
        </p:spPr>
        <p:txBody>
          <a:bodyPr>
            <a:normAutofit fontScale="62500" lnSpcReduction="20000"/>
          </a:bodyPr>
          <a:lstStyle/>
          <a:p>
            <a:pPr algn="just"/>
            <a:r>
              <a:rPr lang="ru-RU" dirty="0"/>
              <a:t>В архитектуру стандарта </a:t>
            </a:r>
            <a:r>
              <a:rPr lang="en-US" dirty="0"/>
              <a:t>ODBC</a:t>
            </a:r>
            <a:r>
              <a:rPr lang="ru-RU" dirty="0"/>
              <a:t> входят:</a:t>
            </a:r>
          </a:p>
          <a:p>
            <a:pPr algn="just"/>
            <a:r>
              <a:rPr lang="ru-RU" dirty="0"/>
              <a:t>•  приложение, которое выполняет</a:t>
            </a:r>
            <a:r>
              <a:rPr lang="ru-RU" b="1" dirty="0"/>
              <a:t> </a:t>
            </a:r>
            <a:r>
              <a:rPr lang="ru-RU" dirty="0"/>
              <a:t>обработку данных, вызов функций библиотеки </a:t>
            </a:r>
            <a:r>
              <a:rPr lang="en-US" dirty="0"/>
              <a:t>ODBC</a:t>
            </a:r>
            <a:r>
              <a:rPr lang="ru-RU" dirty="0"/>
              <a:t> для отправки </a:t>
            </a:r>
            <a:r>
              <a:rPr lang="en-US" dirty="0"/>
              <a:t>SQL</a:t>
            </a:r>
            <a:r>
              <a:rPr lang="ru-RU" dirty="0"/>
              <a:t>-операторов в СУБД и выборки полученной СУБД информации;</a:t>
            </a:r>
          </a:p>
          <a:p>
            <a:pPr algn="just"/>
            <a:r>
              <a:rPr lang="ru-RU" dirty="0"/>
              <a:t>•  менеджер драйверов, выполняющий загрузку драйверов (представляет собой библиотеку </a:t>
            </a:r>
            <a:r>
              <a:rPr lang="en-US" dirty="0"/>
              <a:t>DLL</a:t>
            </a:r>
            <a:r>
              <a:rPr lang="ru-RU" dirty="0"/>
              <a:t>);</a:t>
            </a:r>
          </a:p>
          <a:p>
            <a:pPr algn="just"/>
            <a:r>
              <a:rPr lang="ru-RU" dirty="0"/>
              <a:t>•  драйверы и агенты баз данных, обрабатывающие вызовы функций </a:t>
            </a:r>
            <a:r>
              <a:rPr lang="en-US" dirty="0"/>
              <a:t>ODBC</a:t>
            </a:r>
            <a:r>
              <a:rPr lang="ru-RU" dirty="0"/>
              <a:t> и направляющие </a:t>
            </a:r>
            <a:r>
              <a:rPr lang="en-US" dirty="0"/>
              <a:t>SQL</a:t>
            </a:r>
            <a:r>
              <a:rPr lang="ru-RU" dirty="0"/>
              <a:t>-запросы к БД, а также возвращающие полученные результаты приложению;</a:t>
            </a:r>
          </a:p>
          <a:p>
            <a:pPr algn="just"/>
            <a:r>
              <a:rPr lang="ru-RU" dirty="0"/>
              <a:t>•  источники данных (данные БД).</a:t>
            </a:r>
          </a:p>
          <a:p>
            <a:pPr algn="just"/>
            <a:r>
              <a:rPr lang="en-US" dirty="0"/>
              <a:t>ODBC</a:t>
            </a:r>
            <a:r>
              <a:rPr lang="ru-RU" dirty="0"/>
              <a:t>-драйвер передает запросы клиента базе данных на языке, поддерживаемом конкретной СУБД. Источник данных содержит имя пользователя и его пароль. Клиентское приложение взаимодействует с сервером путем набора системных вызовов к источнику данных. Последний транслируем запросы клиента драйверу </a:t>
            </a:r>
            <a:r>
              <a:rPr lang="en-US" dirty="0"/>
              <a:t>ODBC</a:t>
            </a:r>
            <a:r>
              <a:rPr lang="ru-RU" dirty="0"/>
              <a:t> и получает отпеты. Драйвер </a:t>
            </a:r>
            <a:r>
              <a:rPr lang="en-US" dirty="0"/>
              <a:t>ODBC</a:t>
            </a:r>
            <a:r>
              <a:rPr lang="ru-RU" dirty="0"/>
              <a:t> обменивается данными с СУБД. При необходимости работы с др. СУБД в источнике данных указывается другой чип </a:t>
            </a:r>
            <a:r>
              <a:rPr lang="en-US" dirty="0"/>
              <a:t>ODBC</a:t>
            </a:r>
            <a:r>
              <a:rPr lang="ru-RU" dirty="0"/>
              <a:t>-драйвера. Тем самым достигается независимость ПО клиентского приложения от типа СУБД.</a:t>
            </a:r>
          </a:p>
        </p:txBody>
      </p:sp>
    </p:spTree>
    <p:extLst>
      <p:ext uri="{BB962C8B-B14F-4D97-AF65-F5344CB8AC3E}">
        <p14:creationId xmlns:p14="http://schemas.microsoft.com/office/powerpoint/2010/main" val="727686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322024"/>
            <a:ext cx="7886700" cy="4854939"/>
          </a:xfrm>
        </p:spPr>
        <p:txBody>
          <a:bodyPr>
            <a:normAutofit fontScale="85000" lnSpcReduction="20000"/>
          </a:bodyPr>
          <a:lstStyle/>
          <a:p>
            <a:pPr algn="just"/>
            <a:r>
              <a:rPr lang="ru-RU" dirty="0"/>
              <a:t>Современные лицензируемые СУБД, ориентированные на работу большого числа пользователей, избавляют разработчика клиентских приложений самостоятельно разрабатывать средства хранения и разделения доступа к данным, их защиты от</a:t>
            </a:r>
            <a:r>
              <a:rPr lang="ru-RU" b="1" dirty="0"/>
              <a:t> </a:t>
            </a:r>
            <a:r>
              <a:rPr lang="ru-RU" dirty="0"/>
              <a:t>несанкционированного доступа и резервного копирования.</a:t>
            </a:r>
            <a:r>
              <a:rPr lang="ru-RU" b="1" dirty="0"/>
              <a:t> </a:t>
            </a:r>
            <a:r>
              <a:rPr lang="ru-RU" dirty="0"/>
              <a:t>Эти функции осуществляются выбранной СУБД. Хотя функции управления данными реализуются на сервере, обработка этих данных выполняется клиентскими приложениями, что является одним из немногих недостатков обмена данными в архитектуре клиент-сервер.</a:t>
            </a:r>
          </a:p>
          <a:p>
            <a:pPr algn="just"/>
            <a:r>
              <a:rPr lang="ru-RU" dirty="0"/>
              <a:t>• Доступ к БД через </a:t>
            </a:r>
            <a:r>
              <a:rPr lang="en-US" dirty="0"/>
              <a:t>Internet</a:t>
            </a:r>
            <a:r>
              <a:rPr lang="ru-RU" dirty="0"/>
              <a:t> на основе </a:t>
            </a:r>
            <a:r>
              <a:rPr lang="en-US" dirty="0"/>
              <a:t>Web</a:t>
            </a:r>
            <a:r>
              <a:rPr lang="ru-RU" dirty="0"/>
              <a:t>-технологии используется в локальных сетях, называемых интрасетями (</a:t>
            </a:r>
            <a:r>
              <a:rPr lang="en-US" dirty="0"/>
              <a:t>intranets</a:t>
            </a:r>
            <a:r>
              <a:rPr lang="ru-RU" dirty="0"/>
              <a:t>). Язык </a:t>
            </a:r>
            <a:r>
              <a:rPr lang="en-US" dirty="0"/>
              <a:t>HTML</a:t>
            </a:r>
            <a:r>
              <a:rPr lang="ru-RU" dirty="0"/>
              <a:t> интерпретируется </a:t>
            </a:r>
            <a:r>
              <a:rPr lang="en-US" dirty="0"/>
              <a:t>Web</a:t>
            </a:r>
            <a:r>
              <a:rPr lang="ru-RU" dirty="0"/>
              <a:t>-браузером ОС клиента для доступа к БД, размещаемой на </a:t>
            </a:r>
            <a:r>
              <a:rPr lang="en-US" dirty="0"/>
              <a:t>Web</a:t>
            </a:r>
            <a:r>
              <a:rPr lang="ru-RU" dirty="0"/>
              <a:t>-сервере (рисунок 15).</a:t>
            </a:r>
          </a:p>
          <a:p>
            <a:pPr algn="just"/>
            <a:endParaRPr lang="ru-RU" dirty="0"/>
          </a:p>
        </p:txBody>
      </p:sp>
    </p:spTree>
    <p:extLst>
      <p:ext uri="{BB962C8B-B14F-4D97-AF65-F5344CB8AC3E}">
        <p14:creationId xmlns:p14="http://schemas.microsoft.com/office/powerpoint/2010/main" val="3530530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11854"/>
            <a:ext cx="8129760" cy="5398265"/>
          </a:xfrm>
        </p:spPr>
        <p:txBody>
          <a:bodyPr>
            <a:normAutofit fontScale="77500" lnSpcReduction="20000"/>
          </a:bodyPr>
          <a:lstStyle/>
          <a:p>
            <a:pPr algn="just"/>
            <a:r>
              <a:rPr lang="ru-RU" dirty="0"/>
              <a:t>Для доступа к БД через </a:t>
            </a:r>
            <a:r>
              <a:rPr lang="en-US" dirty="0"/>
              <a:t>Web</a:t>
            </a:r>
            <a:r>
              <a:rPr lang="ru-RU" dirty="0"/>
              <a:t> используется</a:t>
            </a:r>
            <a:r>
              <a:rPr lang="ru-RU" b="1" dirty="0"/>
              <a:t> </a:t>
            </a:r>
            <a:r>
              <a:rPr lang="ru-RU" dirty="0"/>
              <a:t>преобразование содержимого БД в статические или динамические гипертекстовые документы</a:t>
            </a:r>
            <a:r>
              <a:rPr lang="ru-RU" b="1" dirty="0"/>
              <a:t>. </a:t>
            </a:r>
            <a:r>
              <a:rPr lang="ru-RU" dirty="0"/>
              <a:t>Для организации динамических гипертекстовых документов используются</a:t>
            </a:r>
            <a:r>
              <a:rPr lang="ru-RU" b="1" dirty="0"/>
              <a:t> </a:t>
            </a:r>
            <a:r>
              <a:rPr lang="ru-RU" dirty="0"/>
              <a:t>специальные приложения </a:t>
            </a:r>
            <a:r>
              <a:rPr lang="en-US" dirty="0"/>
              <a:t>CGI</a:t>
            </a:r>
            <a:r>
              <a:rPr lang="ru-RU" dirty="0"/>
              <a:t>, </a:t>
            </a:r>
            <a:r>
              <a:rPr lang="en-US" dirty="0"/>
              <a:t>ISAPI</a:t>
            </a:r>
            <a:r>
              <a:rPr lang="ru-RU" dirty="0"/>
              <a:t>, </a:t>
            </a:r>
            <a:r>
              <a:rPr lang="en-US" dirty="0"/>
              <a:t>ASP</a:t>
            </a:r>
            <a:r>
              <a:rPr lang="ru-RU" dirty="0"/>
              <a:t> и др., которые вызываются </a:t>
            </a:r>
            <a:r>
              <a:rPr lang="en-US" dirty="0"/>
              <a:t>Web</a:t>
            </a:r>
            <a:r>
              <a:rPr lang="ru-RU" dirty="0"/>
              <a:t>-сервером после получения запросов от </a:t>
            </a:r>
            <a:r>
              <a:rPr lang="en-US" dirty="0"/>
              <a:t>Web</a:t>
            </a:r>
            <a:r>
              <a:rPr lang="ru-RU" dirty="0"/>
              <a:t>-клиента. П</a:t>
            </a:r>
            <a:r>
              <a:rPr lang="en-US" dirty="0"/>
              <a:t>o</a:t>
            </a:r>
            <a:r>
              <a:rPr lang="ru-RU" dirty="0" err="1"/>
              <a:t>сл</a:t>
            </a:r>
            <a:r>
              <a:rPr lang="en-US" dirty="0"/>
              <a:t>e</a:t>
            </a:r>
            <a:r>
              <a:rPr lang="ru-RU" dirty="0"/>
              <a:t> обработки приложением запроса клиента и выборки информации из БД, приложение формирует выходной </a:t>
            </a:r>
            <a:r>
              <a:rPr lang="en-US" dirty="0"/>
              <a:t>HTML</a:t>
            </a:r>
            <a:r>
              <a:rPr lang="ru-RU" dirty="0"/>
              <a:t>-документ и передает его клиенту. Интерфейс </a:t>
            </a:r>
            <a:r>
              <a:rPr lang="en-US" dirty="0"/>
              <a:t>CGI</a:t>
            </a:r>
            <a:r>
              <a:rPr lang="ru-RU" dirty="0"/>
              <a:t> (</a:t>
            </a:r>
            <a:r>
              <a:rPr lang="en-US" dirty="0"/>
              <a:t>Common Gateway Interface</a:t>
            </a:r>
            <a:r>
              <a:rPr lang="ru-RU" dirty="0"/>
              <a:t> — общий </a:t>
            </a:r>
            <a:r>
              <a:rPr lang="ru-RU" dirty="0" err="1"/>
              <a:t>шлюзовый</a:t>
            </a:r>
            <a:r>
              <a:rPr lang="ru-RU" b="1" dirty="0"/>
              <a:t> </a:t>
            </a:r>
            <a:r>
              <a:rPr lang="ru-RU" dirty="0"/>
              <a:t>интерфейс) представляет собой программу преобразования форматов баз данных в формат языка</a:t>
            </a:r>
            <a:r>
              <a:rPr lang="ru-RU" b="1" dirty="0"/>
              <a:t> </a:t>
            </a:r>
            <a:r>
              <a:rPr lang="en-US" dirty="0"/>
              <a:t>HTML</a:t>
            </a:r>
            <a:r>
              <a:rPr lang="ru-RU" dirty="0"/>
              <a:t>, программу реализации задач поиска в удаленных базах данных, использования графических меню. Интерфейс </a:t>
            </a:r>
            <a:r>
              <a:rPr lang="en-US" dirty="0"/>
              <a:t>ISAPI</a:t>
            </a:r>
            <a:r>
              <a:rPr lang="ru-RU" dirty="0"/>
              <a:t> (</a:t>
            </a:r>
            <a:r>
              <a:rPr lang="en-US" dirty="0"/>
              <a:t>Internet Server Application Programming Interface</a:t>
            </a:r>
            <a:r>
              <a:rPr lang="ru-RU" dirty="0"/>
              <a:t> — прикладной программный интерфейс для Интернет-сервера) представляет собой интерфейс доступа к серверу Интернета фирмы </a:t>
            </a:r>
            <a:r>
              <a:rPr lang="en-US" i="1" dirty="0"/>
              <a:t>Microsoft</a:t>
            </a:r>
            <a:r>
              <a:rPr lang="ru-RU" i="1" dirty="0"/>
              <a:t>, </a:t>
            </a:r>
            <a:r>
              <a:rPr lang="ru-RU" dirty="0"/>
              <a:t>предназначенный для программного управления сервером. </a:t>
            </a:r>
            <a:r>
              <a:rPr lang="en-US" dirty="0"/>
              <a:t>ISAPI</a:t>
            </a:r>
            <a:r>
              <a:rPr lang="ru-RU" dirty="0"/>
              <a:t> - программы — это специальный</a:t>
            </a:r>
            <a:r>
              <a:rPr lang="ru-RU" b="1" dirty="0"/>
              <a:t> </a:t>
            </a:r>
            <a:r>
              <a:rPr lang="ru-RU" dirty="0"/>
              <a:t>вид приложений, обрабатывающих пользовательские запросы и отображающих их вывод в виде потока </a:t>
            </a:r>
            <a:r>
              <a:rPr lang="en-US" dirty="0"/>
              <a:t>HTML</a:t>
            </a:r>
            <a:r>
              <a:rPr lang="ru-RU" dirty="0"/>
              <a:t>, который поступает непосредственно в </a:t>
            </a:r>
            <a:r>
              <a:rPr lang="en-US" dirty="0"/>
              <a:t>web</a:t>
            </a:r>
            <a:r>
              <a:rPr lang="ru-RU" dirty="0"/>
              <a:t>-браузер клиента.</a:t>
            </a:r>
          </a:p>
          <a:p>
            <a:pPr algn="just"/>
            <a:endParaRPr lang="ru-RU" dirty="0"/>
          </a:p>
        </p:txBody>
      </p:sp>
    </p:spTree>
    <p:extLst>
      <p:ext uri="{BB962C8B-B14F-4D97-AF65-F5344CB8AC3E}">
        <p14:creationId xmlns:p14="http://schemas.microsoft.com/office/powerpoint/2010/main" val="2502322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950" y="1619250"/>
            <a:ext cx="7315200" cy="227171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657350" y="3891648"/>
            <a:ext cx="6648450" cy="369332"/>
          </a:xfrm>
          <a:prstGeom prst="rect">
            <a:avLst/>
          </a:prstGeom>
        </p:spPr>
        <p:txBody>
          <a:bodyPr wrap="square">
            <a:spAutoFit/>
          </a:bodyPr>
          <a:lstStyle/>
          <a:p>
            <a:r>
              <a:rPr lang="ru-RU" b="1" dirty="0"/>
              <a:t>Рисунок 15 - </a:t>
            </a:r>
            <a:r>
              <a:rPr lang="ru-RU" dirty="0"/>
              <a:t>Обмена данными в архитектуре клиент-сервер</a:t>
            </a:r>
          </a:p>
        </p:txBody>
      </p:sp>
    </p:spTree>
    <p:extLst>
      <p:ext uri="{BB962C8B-B14F-4D97-AF65-F5344CB8AC3E}">
        <p14:creationId xmlns:p14="http://schemas.microsoft.com/office/powerpoint/2010/main" val="1283544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162050"/>
            <a:ext cx="7886700" cy="5014913"/>
          </a:xfrm>
        </p:spPr>
        <p:txBody>
          <a:bodyPr>
            <a:normAutofit fontScale="85000" lnSpcReduction="20000"/>
          </a:bodyPr>
          <a:lstStyle/>
          <a:p>
            <a:r>
              <a:rPr lang="ru-RU" b="1" dirty="0" smtClean="0"/>
              <a:t>. </a:t>
            </a:r>
            <a:r>
              <a:rPr lang="en-US" b="1" dirty="0" err="1"/>
              <a:t>IndustrialSQL</a:t>
            </a:r>
            <a:r>
              <a:rPr lang="en-US" b="1" dirty="0"/>
              <a:t> Server</a:t>
            </a:r>
            <a:endParaRPr lang="ru-RU" dirty="0"/>
          </a:p>
          <a:p>
            <a:r>
              <a:rPr lang="en-US" dirty="0" err="1"/>
              <a:t>IndustrialSQL</a:t>
            </a:r>
            <a:r>
              <a:rPr lang="en-US" dirty="0"/>
              <a:t> Server</a:t>
            </a:r>
            <a:r>
              <a:rPr lang="ru-RU" dirty="0"/>
              <a:t>— открытая реляционная база данных реального времени (БД РВ) промышленного назначения, разработанная корпорацией </a:t>
            </a:r>
            <a:r>
              <a:rPr lang="en-US" i="1" dirty="0" err="1"/>
              <a:t>Wonderware</a:t>
            </a:r>
            <a:r>
              <a:rPr lang="ru-RU" dirty="0"/>
              <a:t>.</a:t>
            </a:r>
          </a:p>
          <a:p>
            <a:r>
              <a:rPr lang="en-US" dirty="0" err="1"/>
              <a:t>IndustrialSQL</a:t>
            </a:r>
            <a:r>
              <a:rPr lang="en-US" dirty="0"/>
              <a:t> Server</a:t>
            </a:r>
            <a:r>
              <a:rPr lang="ru-RU" dirty="0"/>
              <a:t> является расширением </a:t>
            </a:r>
            <a:r>
              <a:rPr lang="en-US" dirty="0" err="1"/>
              <a:t>MicrosoftSQL</a:t>
            </a:r>
            <a:r>
              <a:rPr lang="en-US" dirty="0"/>
              <a:t> Server</a:t>
            </a:r>
            <a:r>
              <a:rPr lang="ru-RU" dirty="0"/>
              <a:t> и</a:t>
            </a:r>
            <a:r>
              <a:rPr lang="ru-RU" b="1" dirty="0"/>
              <a:t> </a:t>
            </a:r>
            <a:r>
              <a:rPr lang="ru-RU" dirty="0"/>
              <a:t>предоставляет возможность регистрации больших объемов данных с высокой скоростью (разрешение около одной </a:t>
            </a:r>
            <a:r>
              <a:rPr lang="ru-RU" dirty="0" err="1"/>
              <a:t>мс</a:t>
            </a:r>
            <a:r>
              <a:rPr lang="ru-RU" dirty="0"/>
              <a:t>). Данные о производственном процессе в</a:t>
            </a:r>
            <a:r>
              <a:rPr lang="ru-RU" b="1" dirty="0"/>
              <a:t> </a:t>
            </a:r>
            <a:r>
              <a:rPr lang="ru-RU" dirty="0"/>
              <a:t>РВ интегрируются в базе данных с архивными данными, событийными,</a:t>
            </a:r>
            <a:r>
              <a:rPr lang="ru-RU" b="1" dirty="0"/>
              <a:t> </a:t>
            </a:r>
            <a:r>
              <a:rPr lang="ru-RU" dirty="0"/>
              <a:t>итоговыми и отчетными данными.</a:t>
            </a:r>
          </a:p>
          <a:p>
            <a:r>
              <a:rPr lang="ru-RU" dirty="0"/>
              <a:t>Доступ ко всей информации возможен с любого клиентского приложения, которое имеет доступ к </a:t>
            </a:r>
            <a:r>
              <a:rPr lang="en-US" dirty="0"/>
              <a:t>MS SQL Server</a:t>
            </a:r>
            <a:r>
              <a:rPr lang="ru-RU" dirty="0"/>
              <a:t>. </a:t>
            </a:r>
            <a:r>
              <a:rPr lang="en-US" dirty="0" err="1"/>
              <a:t>IndustrialSQL</a:t>
            </a:r>
            <a:r>
              <a:rPr lang="en-US" dirty="0"/>
              <a:t> Server</a:t>
            </a:r>
            <a:r>
              <a:rPr lang="ru-RU" dirty="0"/>
              <a:t> использует язык структурированных запросов </a:t>
            </a:r>
            <a:r>
              <a:rPr lang="en-US" dirty="0"/>
              <a:t>SQL</a:t>
            </a:r>
            <a:r>
              <a:rPr lang="ru-RU" dirty="0"/>
              <a:t> в качестве интерфейса между серверной и клиентскими частями.</a:t>
            </a:r>
          </a:p>
          <a:p>
            <a:pPr algn="just"/>
            <a:endParaRPr lang="ru-RU" dirty="0"/>
          </a:p>
        </p:txBody>
      </p:sp>
    </p:spTree>
    <p:extLst>
      <p:ext uri="{BB962C8B-B14F-4D97-AF65-F5344CB8AC3E}">
        <p14:creationId xmlns:p14="http://schemas.microsoft.com/office/powerpoint/2010/main" val="3915110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1693" y="1333499"/>
            <a:ext cx="8063658" cy="5010151"/>
          </a:xfrm>
        </p:spPr>
        <p:txBody>
          <a:bodyPr>
            <a:normAutofit fontScale="70000" lnSpcReduction="20000"/>
          </a:bodyPr>
          <a:lstStyle/>
          <a:p>
            <a:pPr algn="just"/>
            <a:r>
              <a:rPr lang="ru-RU" dirty="0"/>
              <a:t>По сравнению с традиционными реляционными базами данных </a:t>
            </a:r>
            <a:r>
              <a:rPr lang="en-US" dirty="0" err="1"/>
              <a:t>IndustrialSQL</a:t>
            </a:r>
            <a:r>
              <a:rPr lang="en-US" dirty="0"/>
              <a:t> Server</a:t>
            </a:r>
            <a:r>
              <a:rPr lang="ru-RU" dirty="0"/>
              <a:t> позволяет хранить данные на небольшом объеме дискового пространства. Так, двухмесячный архив предприятия с 4000 параметров, опрашиваемых с периодичностью от нескольких секунд до нескольких минут, занимает до 2 Мбайт дискового пространства. При этом алгоритм сжатия информации гарантирует высокое разрешение и качество данных. </a:t>
            </a:r>
            <a:r>
              <a:rPr lang="en-US" dirty="0" err="1"/>
              <a:t>IndustrialSQL</a:t>
            </a:r>
            <a:r>
              <a:rPr lang="en-US" dirty="0"/>
              <a:t> Server</a:t>
            </a:r>
            <a:r>
              <a:rPr lang="ru-RU" dirty="0"/>
              <a:t> содержит временные</a:t>
            </a:r>
            <a:r>
              <a:rPr lang="ru-RU" b="1" dirty="0"/>
              <a:t> </a:t>
            </a:r>
            <a:r>
              <a:rPr lang="ru-RU" dirty="0"/>
              <a:t>характеристики событий (изменение переменных, обновление, удаление, вставка) с выполнением определенных действий в зависимости от событий (например, выдача сменных отчетов, посылка сообщений о запуске</a:t>
            </a:r>
            <a:r>
              <a:rPr lang="ru-RU" b="1" dirty="0"/>
              <a:t> </a:t>
            </a:r>
            <a:r>
              <a:rPr lang="ru-RU" dirty="0"/>
              <a:t>оборудования и пр.). За счет того, что </a:t>
            </a:r>
            <a:r>
              <a:rPr lang="en-US" dirty="0" err="1"/>
              <a:t>IndustrialSQL</a:t>
            </a:r>
            <a:r>
              <a:rPr lang="en-US" dirty="0"/>
              <a:t> Server</a:t>
            </a:r>
            <a:r>
              <a:rPr lang="ru-RU" dirty="0"/>
              <a:t> автоматически обновляет сводные таблицы с заданной производительностью, записывая в них максимальные, минимальные, средние значения параметров и др., таблица всегда отражает реальное состояние процесса.</a:t>
            </a:r>
          </a:p>
          <a:p>
            <a:pPr algn="just"/>
            <a:r>
              <a:rPr lang="ru-RU" dirty="0"/>
              <a:t>Все приложения, работающие с </a:t>
            </a:r>
            <a:r>
              <a:rPr lang="en-US" dirty="0"/>
              <a:t>MS SQL Server</a:t>
            </a:r>
            <a:r>
              <a:rPr lang="ru-RU" dirty="0"/>
              <a:t>, могут быть подключены и к </a:t>
            </a:r>
            <a:r>
              <a:rPr lang="en-US" dirty="0" err="1"/>
              <a:t>lndus</a:t>
            </a:r>
            <a:r>
              <a:rPr lang="ru-RU" dirty="0"/>
              <a:t>-</a:t>
            </a:r>
            <a:r>
              <a:rPr lang="en-US" dirty="0" err="1"/>
              <a:t>trialSQL</a:t>
            </a:r>
            <a:r>
              <a:rPr lang="en-US" dirty="0"/>
              <a:t> Server</a:t>
            </a:r>
            <a:r>
              <a:rPr lang="ru-RU" dirty="0"/>
              <a:t>. Таким образом, текущая информация (сводные или конфигурационные данные и другая информация)</a:t>
            </a:r>
            <a:r>
              <a:rPr lang="ru-RU" b="1" dirty="0"/>
              <a:t> </a:t>
            </a:r>
            <a:r>
              <a:rPr lang="ru-RU" dirty="0"/>
              <a:t>сохраняются в</a:t>
            </a:r>
            <a:r>
              <a:rPr lang="ru-RU" i="1" dirty="0"/>
              <a:t> </a:t>
            </a:r>
            <a:r>
              <a:rPr lang="en-US" dirty="0" smtClean="0"/>
              <a:t>Industrial</a:t>
            </a:r>
            <a:r>
              <a:rPr lang="ru-RU" dirty="0" smtClean="0"/>
              <a:t> </a:t>
            </a:r>
            <a:r>
              <a:rPr lang="en-US" dirty="0" smtClean="0"/>
              <a:t>SQL </a:t>
            </a:r>
            <a:r>
              <a:rPr lang="en-US" dirty="0"/>
              <a:t>Server</a:t>
            </a:r>
            <a:r>
              <a:rPr lang="ru-RU" dirty="0" smtClean="0"/>
              <a:t>.</a:t>
            </a:r>
            <a:endParaRPr lang="ru-RU" sz="2400" dirty="0">
              <a:latin typeface="Times New Roman"/>
              <a:ea typeface="Times New Roman"/>
            </a:endParaRPr>
          </a:p>
          <a:p>
            <a:pPr algn="just"/>
            <a:endParaRPr lang="ru-RU" dirty="0"/>
          </a:p>
        </p:txBody>
      </p:sp>
    </p:spTree>
    <p:extLst>
      <p:ext uri="{BB962C8B-B14F-4D97-AF65-F5344CB8AC3E}">
        <p14:creationId xmlns:p14="http://schemas.microsoft.com/office/powerpoint/2010/main" val="1028773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76350"/>
            <a:ext cx="7886700" cy="4900613"/>
          </a:xfrm>
        </p:spPr>
        <p:txBody>
          <a:bodyPr>
            <a:normAutofit fontScale="70000" lnSpcReduction="20000"/>
          </a:bodyPr>
          <a:lstStyle/>
          <a:p>
            <a:pPr algn="just"/>
            <a:r>
              <a:rPr lang="ru-RU" dirty="0"/>
              <a:t>Области применения </a:t>
            </a:r>
            <a:r>
              <a:rPr lang="en-US" dirty="0" err="1"/>
              <a:t>IndustrialSQL</a:t>
            </a:r>
            <a:r>
              <a:rPr lang="en-US" dirty="0"/>
              <a:t> Server</a:t>
            </a:r>
            <a:r>
              <a:rPr lang="ru-RU" dirty="0"/>
              <a:t> охватывают задачи широкого круга специалистов: инженеров АСУТП, службы</a:t>
            </a:r>
            <a:r>
              <a:rPr lang="ru-RU" b="1" dirty="0"/>
              <a:t> </a:t>
            </a:r>
            <a:r>
              <a:rPr lang="ru-RU" dirty="0"/>
              <a:t>ремонта оборудования, персонала ОТК, операторов, экономистов. Клиентские приложения, размещенные на рабочих станциях специалистов предприятия, включают набор клиентских программ фирмы </a:t>
            </a:r>
            <a:r>
              <a:rPr lang="en-US" i="1" dirty="0" err="1"/>
              <a:t>Wonderware</a:t>
            </a:r>
            <a:r>
              <a:rPr lang="ru-RU" i="1" dirty="0"/>
              <a:t>, </a:t>
            </a:r>
            <a:r>
              <a:rPr lang="ru-RU" dirty="0"/>
              <a:t>К ним относятся </a:t>
            </a:r>
            <a:r>
              <a:rPr lang="en-US" dirty="0"/>
              <a:t>SCADA</a:t>
            </a:r>
            <a:r>
              <a:rPr lang="ru-RU" dirty="0"/>
              <a:t>-система </a:t>
            </a:r>
            <a:r>
              <a:rPr lang="en-US" dirty="0" err="1"/>
              <a:t>lnTouch</a:t>
            </a:r>
            <a:r>
              <a:rPr lang="ru-RU" dirty="0"/>
              <a:t>, </a:t>
            </a:r>
            <a:r>
              <a:rPr lang="en-US" dirty="0"/>
              <a:t>SQL</a:t>
            </a:r>
            <a:r>
              <a:rPr lang="ru-RU" dirty="0"/>
              <a:t>-приложения, </a:t>
            </a:r>
            <a:r>
              <a:rPr lang="en-US" dirty="0"/>
              <a:t>MS Access</a:t>
            </a:r>
            <a:r>
              <a:rPr lang="ru-RU" dirty="0"/>
              <a:t>, </a:t>
            </a:r>
            <a:r>
              <a:rPr lang="en-US" dirty="0"/>
              <a:t>Excel</a:t>
            </a:r>
            <a:r>
              <a:rPr lang="ru-RU" dirty="0"/>
              <a:t>, </a:t>
            </a:r>
            <a:r>
              <a:rPr lang="en-US" dirty="0"/>
              <a:t>Word</a:t>
            </a:r>
            <a:r>
              <a:rPr lang="ru-RU" dirty="0"/>
              <a:t>, </a:t>
            </a:r>
            <a:r>
              <a:rPr lang="en-US" dirty="0"/>
              <a:t>Lotus</a:t>
            </a:r>
            <a:r>
              <a:rPr lang="ru-RU" dirty="0"/>
              <a:t>, программы математического и статистического анализа, приложения пользователя (разработанные с использованием инструментальных программных средств, включая </a:t>
            </a:r>
            <a:r>
              <a:rPr lang="en-US" dirty="0"/>
              <a:t>Visual Basic</a:t>
            </a:r>
            <a:r>
              <a:rPr lang="ru-RU" dirty="0"/>
              <a:t>, </a:t>
            </a:r>
            <a:r>
              <a:rPr lang="en-US" dirty="0"/>
              <a:t>Delphi</a:t>
            </a:r>
            <a:r>
              <a:rPr lang="ru-RU" dirty="0"/>
              <a:t>, </a:t>
            </a:r>
            <a:r>
              <a:rPr lang="en-US" dirty="0"/>
              <a:t>Power Builder</a:t>
            </a:r>
            <a:r>
              <a:rPr lang="ru-RU" dirty="0"/>
              <a:t>, C++).</a:t>
            </a:r>
          </a:p>
          <a:p>
            <a:pPr algn="just"/>
            <a:r>
              <a:rPr lang="ru-RU" dirty="0"/>
              <a:t>Таким образом, </a:t>
            </a:r>
            <a:r>
              <a:rPr lang="en-US" dirty="0" err="1"/>
              <a:t>IndustrialSQL</a:t>
            </a:r>
            <a:r>
              <a:rPr lang="en-US" dirty="0"/>
              <a:t> Server</a:t>
            </a:r>
            <a:r>
              <a:rPr lang="ru-RU" dirty="0"/>
              <a:t> представляет собой мощную</a:t>
            </a:r>
            <a:r>
              <a:rPr lang="ru-RU" b="1" dirty="0"/>
              <a:t> </a:t>
            </a:r>
            <a:r>
              <a:rPr lang="ru-RU" dirty="0"/>
              <a:t>БД с возможностями традиционных реляционных БД, так как базируется на </a:t>
            </a:r>
            <a:r>
              <a:rPr lang="en-US" dirty="0"/>
              <a:t>MS SQL Server</a:t>
            </a:r>
            <a:r>
              <a:rPr lang="ru-RU" dirty="0"/>
              <a:t>, но обладает дополнительными свойствами</a:t>
            </a:r>
            <a:r>
              <a:rPr lang="ru-RU" b="1" dirty="0"/>
              <a:t>, </a:t>
            </a:r>
            <a:r>
              <a:rPr lang="ru-RU" dirty="0"/>
              <a:t>связанными с регистрацией БД в реальном времени. Со сформированными в РВ таблицами возможна работа по стандартным </a:t>
            </a:r>
            <a:r>
              <a:rPr lang="en-US" dirty="0"/>
              <a:t>SQL</a:t>
            </a:r>
            <a:r>
              <a:rPr lang="ru-RU" dirty="0"/>
              <a:t>-запросам. </a:t>
            </a:r>
            <a:r>
              <a:rPr lang="en-US" dirty="0" err="1"/>
              <a:t>IndustrialSQL</a:t>
            </a:r>
            <a:r>
              <a:rPr lang="en-US" dirty="0"/>
              <a:t> Server</a:t>
            </a:r>
            <a:r>
              <a:rPr lang="ru-RU" dirty="0"/>
              <a:t> использует такие возможности встроенного </a:t>
            </a:r>
            <a:r>
              <a:rPr lang="en-US" dirty="0"/>
              <a:t>MS SQL Server</a:t>
            </a:r>
            <a:r>
              <a:rPr lang="ru-RU" dirty="0"/>
              <a:t>, как интерфейсы для обмена электронной почтой, </a:t>
            </a:r>
            <a:r>
              <a:rPr lang="en-US" dirty="0"/>
              <a:t>Internet</a:t>
            </a:r>
            <a:r>
              <a:rPr lang="ru-RU" dirty="0"/>
              <a:t>-обмена данными (передача и прием данных через </a:t>
            </a:r>
            <a:r>
              <a:rPr lang="en-US" dirty="0"/>
              <a:t>Internet</a:t>
            </a:r>
            <a:r>
              <a:rPr lang="ru-RU" dirty="0"/>
              <a:t>), мощные возможности </a:t>
            </a:r>
            <a:r>
              <a:rPr lang="en-US" dirty="0"/>
              <a:t>MS SQL Server</a:t>
            </a:r>
            <a:r>
              <a:rPr lang="ru-RU" dirty="0"/>
              <a:t> п</a:t>
            </a:r>
            <a:r>
              <a:rPr lang="en-US" dirty="0"/>
              <a:t>o</a:t>
            </a:r>
            <a:r>
              <a:rPr lang="ru-RU" dirty="0"/>
              <a:t> фильтрации и обработке данных, по в реальном времени. </a:t>
            </a:r>
          </a:p>
          <a:p>
            <a:pPr algn="just"/>
            <a:endParaRPr lang="ru-RU" dirty="0"/>
          </a:p>
        </p:txBody>
      </p:sp>
    </p:spTree>
    <p:extLst>
      <p:ext uri="{BB962C8B-B14F-4D97-AF65-F5344CB8AC3E}">
        <p14:creationId xmlns:p14="http://schemas.microsoft.com/office/powerpoint/2010/main" val="1285248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9100" y="1181100"/>
            <a:ext cx="8439150" cy="5314950"/>
          </a:xfrm>
        </p:spPr>
        <p:txBody>
          <a:bodyPr>
            <a:normAutofit fontScale="55000" lnSpcReduction="20000"/>
          </a:bodyPr>
          <a:lstStyle/>
          <a:p>
            <a:pPr algn="just"/>
            <a:r>
              <a:rPr lang="ru-RU" dirty="0"/>
              <a:t>Основные характеристики </a:t>
            </a:r>
            <a:r>
              <a:rPr lang="en-US" dirty="0" err="1"/>
              <a:t>IndustrialSQL</a:t>
            </a:r>
            <a:r>
              <a:rPr lang="en-US" dirty="0"/>
              <a:t> Server</a:t>
            </a:r>
            <a:r>
              <a:rPr lang="ru-RU" dirty="0"/>
              <a:t>:</a:t>
            </a:r>
          </a:p>
          <a:p>
            <a:pPr algn="just"/>
            <a:r>
              <a:rPr lang="ru-RU" dirty="0"/>
              <a:t>• Архитектура клиент/сервер является средой между станциями верхнего уровня, ответственными за обработку финансовой и экономической информации предприятия, и станциями диспетчерского уровня, обеспечивающими визуализацию данных процесса в РВ.</a:t>
            </a:r>
          </a:p>
          <a:p>
            <a:pPr algn="just"/>
            <a:r>
              <a:rPr lang="ru-RU" dirty="0"/>
              <a:t>•  Программно-аппаратные требования: ОС — </a:t>
            </a:r>
            <a:r>
              <a:rPr lang="en-US" dirty="0"/>
              <a:t>MS Windows NT</a:t>
            </a:r>
            <a:r>
              <a:rPr lang="ru-RU" dirty="0"/>
              <a:t> 4.0; </a:t>
            </a:r>
            <a:r>
              <a:rPr lang="en-US" dirty="0"/>
              <a:t>Internet Explorer</a:t>
            </a:r>
            <a:r>
              <a:rPr lang="en-US" b="1" dirty="0"/>
              <a:t> </a:t>
            </a:r>
            <a:r>
              <a:rPr lang="ru-RU" dirty="0"/>
              <a:t>5.0; ПРЦ — </a:t>
            </a:r>
            <a:r>
              <a:rPr lang="en-US" dirty="0"/>
              <a:t>Pentium Pro</a:t>
            </a:r>
            <a:r>
              <a:rPr lang="ru-RU" dirty="0"/>
              <a:t> 200 МГц; 256 Мб </a:t>
            </a:r>
            <a:r>
              <a:rPr lang="en-US" dirty="0"/>
              <a:t>RAM</a:t>
            </a:r>
            <a:r>
              <a:rPr lang="ru-RU" dirty="0"/>
              <a:t>; сети — </a:t>
            </a:r>
            <a:r>
              <a:rPr lang="en-US" dirty="0"/>
              <a:t>Ethernet</a:t>
            </a:r>
            <a:r>
              <a:rPr lang="ru-RU" dirty="0"/>
              <a:t>, </a:t>
            </a:r>
            <a:r>
              <a:rPr lang="en-US" dirty="0"/>
              <a:t>Novell</a:t>
            </a:r>
            <a:r>
              <a:rPr lang="ru-RU" dirty="0"/>
              <a:t>, </a:t>
            </a:r>
            <a:r>
              <a:rPr lang="en-US" dirty="0"/>
              <a:t>Token Ring</a:t>
            </a:r>
            <a:r>
              <a:rPr lang="ru-RU" dirty="0"/>
              <a:t>, </a:t>
            </a:r>
            <a:r>
              <a:rPr lang="en-US" dirty="0" err="1"/>
              <a:t>Arcnet</a:t>
            </a:r>
            <a:r>
              <a:rPr lang="ru-RU" dirty="0"/>
              <a:t>, </a:t>
            </a:r>
            <a:r>
              <a:rPr lang="en-US" dirty="0" err="1"/>
              <a:t>Decnet</a:t>
            </a:r>
            <a:r>
              <a:rPr lang="ru-RU" dirty="0"/>
              <a:t>.</a:t>
            </a:r>
          </a:p>
          <a:p>
            <a:pPr algn="just"/>
            <a:r>
              <a:rPr lang="ru-RU" dirty="0"/>
              <a:t>•  Масштабируемость (обработка от нескольких</a:t>
            </a:r>
            <a:r>
              <a:rPr lang="ru-RU" b="1" dirty="0"/>
              <a:t> </a:t>
            </a:r>
            <a:r>
              <a:rPr lang="ru-RU" dirty="0"/>
              <a:t>сотен до сотен тысяч параметров).</a:t>
            </a:r>
          </a:p>
          <a:p>
            <a:pPr algn="just"/>
            <a:r>
              <a:rPr lang="ru-RU" dirty="0"/>
              <a:t>•  Использование клиентских программ и программных пакетов третьих фирм, включающих средства статистического анализа, создания и управления отчетами, диаграммы, тренды, графики,</a:t>
            </a:r>
            <a:r>
              <a:rPr lang="ru-RU" b="1" dirty="0"/>
              <a:t> </a:t>
            </a:r>
            <a:r>
              <a:rPr lang="ru-RU" dirty="0"/>
              <a:t>в том числе по интеграции с системами верхнего уровня. Для отображения данных в </a:t>
            </a:r>
            <a:r>
              <a:rPr lang="en-US" dirty="0"/>
              <a:t>SCADA</a:t>
            </a:r>
            <a:r>
              <a:rPr lang="ru-RU" dirty="0"/>
              <a:t>-системе </a:t>
            </a:r>
            <a:r>
              <a:rPr lang="en-US" dirty="0" err="1"/>
              <a:t>InTouch</a:t>
            </a:r>
            <a:r>
              <a:rPr lang="ru-RU" dirty="0"/>
              <a:t> из БД </a:t>
            </a:r>
            <a:r>
              <a:rPr lang="en-US" dirty="0" err="1"/>
              <a:t>IndustrialSQl</a:t>
            </a:r>
            <a:r>
              <a:rPr lang="ru-RU" dirty="0"/>
              <a:t>. </a:t>
            </a:r>
            <a:r>
              <a:rPr lang="en-US" dirty="0"/>
              <a:t>Server</a:t>
            </a:r>
            <a:r>
              <a:rPr lang="ru-RU" dirty="0"/>
              <a:t> через </a:t>
            </a:r>
            <a:r>
              <a:rPr lang="en-US" dirty="0"/>
              <a:t>Internet</a:t>
            </a:r>
            <a:r>
              <a:rPr lang="ru-RU" dirty="0"/>
              <a:t> используются следующие </a:t>
            </a:r>
            <a:r>
              <a:rPr lang="en-US" dirty="0"/>
              <a:t>ActiveX</a:t>
            </a:r>
            <a:r>
              <a:rPr lang="ru-RU" dirty="0"/>
              <a:t>-объекты:</a:t>
            </a:r>
          </a:p>
          <a:p>
            <a:pPr algn="just"/>
            <a:r>
              <a:rPr lang="ru-RU" dirty="0"/>
              <a:t>•  </a:t>
            </a:r>
            <a:r>
              <a:rPr lang="en-US" dirty="0" err="1"/>
              <a:t>ActiveDalaGrid</a:t>
            </a:r>
            <a:r>
              <a:rPr lang="ru-RU" dirty="0"/>
              <a:t> служит для выполнения </a:t>
            </a:r>
            <a:r>
              <a:rPr lang="en-US" dirty="0"/>
              <a:t>SQL</a:t>
            </a:r>
            <a:r>
              <a:rPr lang="ru-RU" dirty="0"/>
              <a:t>-запроса, который возвращает результаты выборки</a:t>
            </a:r>
            <a:r>
              <a:rPr lang="ru-RU" b="1" dirty="0"/>
              <a:t> </a:t>
            </a:r>
            <a:r>
              <a:rPr lang="ru-RU" dirty="0"/>
              <a:t>из БД любых </a:t>
            </a:r>
            <a:r>
              <a:rPr lang="en-US" dirty="0"/>
              <a:t>SQL</a:t>
            </a:r>
            <a:r>
              <a:rPr lang="ru-RU" dirty="0"/>
              <a:t>-серверов;</a:t>
            </a:r>
          </a:p>
          <a:p>
            <a:pPr algn="just"/>
            <a:r>
              <a:rPr lang="ru-RU" dirty="0"/>
              <a:t>•  </a:t>
            </a:r>
            <a:r>
              <a:rPr lang="en-US" dirty="0" err="1"/>
              <a:t>ActiveGraph</a:t>
            </a:r>
            <a:r>
              <a:rPr lang="ru-RU" dirty="0"/>
              <a:t> используется для поиска исторических данных из БД </a:t>
            </a:r>
            <a:r>
              <a:rPr lang="en-US" dirty="0" err="1"/>
              <a:t>IndustrialSQL</a:t>
            </a:r>
            <a:r>
              <a:rPr lang="en-US" dirty="0"/>
              <a:t> Server</a:t>
            </a:r>
            <a:r>
              <a:rPr lang="ru-RU" dirty="0"/>
              <a:t> и отображения значений переменных в виде трендов;</a:t>
            </a:r>
          </a:p>
          <a:p>
            <a:pPr algn="just"/>
            <a:r>
              <a:rPr lang="ru-RU" dirty="0"/>
              <a:t>•  </a:t>
            </a:r>
            <a:r>
              <a:rPr lang="en-US" dirty="0" err="1"/>
              <a:t>ActiveTagBrowser</a:t>
            </a:r>
            <a:r>
              <a:rPr lang="ru-RU" dirty="0"/>
              <a:t> дает иерархический обзор имен тэгов (переменные, события, серверы ввода/вывода) в базе данных </a:t>
            </a:r>
            <a:r>
              <a:rPr lang="en-US" dirty="0" err="1"/>
              <a:t>IndustrialSQl</a:t>
            </a:r>
            <a:r>
              <a:rPr lang="en-US" dirty="0"/>
              <a:t> Server</a:t>
            </a:r>
            <a:r>
              <a:rPr lang="ru-RU" dirty="0"/>
              <a:t>.</a:t>
            </a:r>
          </a:p>
          <a:p>
            <a:pPr algn="just"/>
            <a:r>
              <a:rPr lang="ru-RU" dirty="0"/>
              <a:t>•  </a:t>
            </a:r>
            <a:r>
              <a:rPr lang="en-US" dirty="0" err="1"/>
              <a:t>ActiveTimeSelector</a:t>
            </a:r>
            <a:r>
              <a:rPr lang="ru-RU" dirty="0"/>
              <a:t> используется для просмотра и выбора исторических данных за определенный период времени из </a:t>
            </a:r>
            <a:r>
              <a:rPr lang="en-US" dirty="0" err="1"/>
              <a:t>IndustrialSQL</a:t>
            </a:r>
            <a:r>
              <a:rPr lang="en-US" dirty="0"/>
              <a:t> Server</a:t>
            </a:r>
            <a:r>
              <a:rPr lang="ru-RU" b="1" dirty="0"/>
              <a:t>.</a:t>
            </a:r>
            <a:endParaRPr lang="ru-RU" dirty="0"/>
          </a:p>
          <a:p>
            <a:pPr algn="just"/>
            <a:endParaRPr lang="ru-RU" dirty="0"/>
          </a:p>
        </p:txBody>
      </p:sp>
    </p:spTree>
    <p:extLst>
      <p:ext uri="{BB962C8B-B14F-4D97-AF65-F5344CB8AC3E}">
        <p14:creationId xmlns:p14="http://schemas.microsoft.com/office/powerpoint/2010/main" val="4117159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algn="just"/>
            <a:r>
              <a:rPr lang="ru-RU" dirty="0"/>
              <a:t>Благодаря тому, что </a:t>
            </a:r>
            <a:r>
              <a:rPr lang="en-US" dirty="0" err="1"/>
              <a:t>IndustrialSQL</a:t>
            </a:r>
            <a:r>
              <a:rPr lang="en-US" dirty="0"/>
              <a:t> Server</a:t>
            </a:r>
            <a:r>
              <a:rPr lang="ru-RU" dirty="0"/>
              <a:t> отличается простотой обслуживания и низкой стоимостью, </a:t>
            </a:r>
            <a:r>
              <a:rPr lang="en-US" dirty="0" err="1"/>
              <a:t>IndustrialSQL</a:t>
            </a:r>
            <a:r>
              <a:rPr lang="en-US" dirty="0"/>
              <a:t> Server</a:t>
            </a:r>
            <a:r>
              <a:rPr lang="ru-RU" dirty="0"/>
              <a:t> может использоваться как выделенный сервер производственной линии или определенного производственного оборудования. В условиях удаленного доступа </a:t>
            </a:r>
            <a:r>
              <a:rPr lang="en-US" dirty="0" err="1"/>
              <a:t>IndustrialSQL</a:t>
            </a:r>
            <a:r>
              <a:rPr lang="en-US" dirty="0"/>
              <a:t> Server</a:t>
            </a:r>
            <a:r>
              <a:rPr lang="ru-RU" dirty="0"/>
              <a:t> может использоваться как </a:t>
            </a:r>
            <a:r>
              <a:rPr lang="en-US" dirty="0"/>
              <a:t>Web</a:t>
            </a:r>
            <a:r>
              <a:rPr lang="ru-RU" dirty="0"/>
              <a:t>-</a:t>
            </a:r>
            <a:r>
              <a:rPr lang="en-US" dirty="0"/>
              <a:t>Server</a:t>
            </a:r>
            <a:r>
              <a:rPr lang="ru-RU" dirty="0"/>
              <a:t> или </a:t>
            </a:r>
            <a:r>
              <a:rPr lang="en-US" dirty="0"/>
              <a:t>GPRS Server</a:t>
            </a:r>
            <a:r>
              <a:rPr lang="ru-RU" dirty="0"/>
              <a:t>.</a:t>
            </a:r>
          </a:p>
          <a:p>
            <a:pPr algn="just"/>
            <a:r>
              <a:rPr lang="ru-RU" dirty="0"/>
              <a:t>Для генерации отчетов и обновления графиков из </a:t>
            </a:r>
            <a:r>
              <a:rPr lang="en-US" dirty="0" err="1"/>
              <a:t>IndustrialSQL</a:t>
            </a:r>
            <a:r>
              <a:rPr lang="en-US" dirty="0"/>
              <a:t> Server</a:t>
            </a:r>
            <a:r>
              <a:rPr lang="ru-RU" dirty="0"/>
              <a:t> и использования их в процессах управления производством используется </a:t>
            </a:r>
            <a:r>
              <a:rPr lang="en-US" dirty="0" err="1"/>
              <a:t>ActiveFactory</a:t>
            </a:r>
            <a:r>
              <a:rPr lang="ru-RU" dirty="0"/>
              <a:t>.</a:t>
            </a:r>
          </a:p>
          <a:p>
            <a:pPr algn="just"/>
            <a:r>
              <a:rPr lang="ru-RU" dirty="0"/>
              <a:t>Новая версия БД </a:t>
            </a:r>
            <a:r>
              <a:rPr lang="en-US" dirty="0" err="1"/>
              <a:t>IndustrialSQL</a:t>
            </a:r>
            <a:r>
              <a:rPr lang="en-US" dirty="0"/>
              <a:t> Server</a:t>
            </a:r>
            <a:r>
              <a:rPr lang="en-US" b="1" dirty="0"/>
              <a:t> </a:t>
            </a:r>
            <a:r>
              <a:rPr lang="ru-RU" dirty="0"/>
              <a:t>9.0 снабжена дополнительными функциями:</a:t>
            </a:r>
          </a:p>
          <a:p>
            <a:pPr algn="just"/>
            <a:r>
              <a:rPr lang="ru-RU" dirty="0"/>
              <a:t>• возможностью интеграции с информационными системами фирм </a:t>
            </a:r>
            <a:r>
              <a:rPr lang="en-US" i="1" dirty="0"/>
              <a:t>Siemens</a:t>
            </a:r>
            <a:r>
              <a:rPr lang="ru-RU" i="1" dirty="0"/>
              <a:t>, </a:t>
            </a:r>
            <a:r>
              <a:rPr lang="en-US" i="1" dirty="0"/>
              <a:t>ABB</a:t>
            </a:r>
            <a:r>
              <a:rPr lang="ru-RU" i="1" dirty="0"/>
              <a:t>, </a:t>
            </a:r>
            <a:r>
              <a:rPr lang="en-US" i="1" dirty="0"/>
              <a:t>Rockwell Automation</a:t>
            </a:r>
            <a:r>
              <a:rPr lang="ru-RU" i="1" dirty="0"/>
              <a:t>, </a:t>
            </a:r>
            <a:r>
              <a:rPr lang="en-US" i="1" dirty="0"/>
              <a:t>Honeywell </a:t>
            </a:r>
            <a:r>
              <a:rPr lang="ru-RU" dirty="0"/>
              <a:t>и др.;</a:t>
            </a:r>
          </a:p>
          <a:p>
            <a:pPr algn="just"/>
            <a:r>
              <a:rPr lang="ru-RU" dirty="0"/>
              <a:t>• интеграцией с </a:t>
            </a:r>
            <a:r>
              <a:rPr lang="en-US" dirty="0"/>
              <a:t>Industrial Application Server</a:t>
            </a:r>
            <a:r>
              <a:rPr lang="ru-RU" dirty="0"/>
              <a:t> (</a:t>
            </a:r>
            <a:r>
              <a:rPr lang="en-US" dirty="0"/>
              <a:t>IAS</a:t>
            </a:r>
            <a:r>
              <a:rPr lang="ru-RU" dirty="0"/>
              <a:t>) — сервером промышленных приложений, который используется для интеграции систем нижнего и верхнего уровней системы.</a:t>
            </a:r>
          </a:p>
          <a:p>
            <a:pPr algn="just"/>
            <a:endParaRPr lang="ru-RU" dirty="0"/>
          </a:p>
        </p:txBody>
      </p:sp>
    </p:spTree>
    <p:extLst>
      <p:ext uri="{BB962C8B-B14F-4D97-AF65-F5344CB8AC3E}">
        <p14:creationId xmlns:p14="http://schemas.microsoft.com/office/powerpoint/2010/main" val="1578974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314450"/>
            <a:ext cx="7886700" cy="4862513"/>
          </a:xfrm>
        </p:spPr>
        <p:txBody>
          <a:bodyPr>
            <a:normAutofit fontScale="70000" lnSpcReduction="20000"/>
          </a:bodyPr>
          <a:lstStyle/>
          <a:p>
            <a:pPr algn="just"/>
            <a:r>
              <a:rPr lang="ru-RU" dirty="0"/>
              <a:t>Совмещение и анализ данных РВ и архивной информации способствует более эффективному управлению предприятием. Коммуникационные возможности </a:t>
            </a:r>
            <a:r>
              <a:rPr lang="en-US" dirty="0" err="1"/>
              <a:t>IndustrialSQL</a:t>
            </a:r>
            <a:r>
              <a:rPr lang="en-US" dirty="0"/>
              <a:t> Server</a:t>
            </a:r>
            <a:r>
              <a:rPr lang="ru-RU" dirty="0"/>
              <a:t> основаны на технологиях ОРС</a:t>
            </a:r>
            <a:r>
              <a:rPr lang="ru-RU" b="1" dirty="0"/>
              <a:t>, </a:t>
            </a:r>
            <a:r>
              <a:rPr lang="en-US" dirty="0"/>
              <a:t>DDE</a:t>
            </a:r>
            <a:r>
              <a:rPr lang="ru-RU" dirty="0"/>
              <a:t>, стандарте </a:t>
            </a:r>
            <a:r>
              <a:rPr lang="en-US" dirty="0"/>
              <a:t>SQL</a:t>
            </a:r>
            <a:r>
              <a:rPr lang="ru-RU" dirty="0"/>
              <a:t> и средствах доступа к БД </a:t>
            </a:r>
            <a:r>
              <a:rPr lang="en-US" dirty="0"/>
              <a:t>ODBC </a:t>
            </a:r>
            <a:r>
              <a:rPr lang="en-US" dirty="0" err="1"/>
              <a:t>IndustrialSQL</a:t>
            </a:r>
            <a:r>
              <a:rPr lang="en-US" dirty="0"/>
              <a:t> Server</a:t>
            </a:r>
            <a:r>
              <a:rPr lang="ru-RU" dirty="0"/>
              <a:t>.</a:t>
            </a:r>
          </a:p>
          <a:p>
            <a:pPr algn="just"/>
            <a:r>
              <a:rPr lang="ru-RU" dirty="0"/>
              <a:t>Полный набор инструментального ПО для управления предприятием объединяется в открытую программную архитектуру </a:t>
            </a:r>
            <a:r>
              <a:rPr lang="en-US" dirty="0" err="1"/>
              <a:t>ArchestrA</a:t>
            </a:r>
            <a:r>
              <a:rPr lang="ru-RU" dirty="0"/>
              <a:t>. Помимо </a:t>
            </a:r>
            <a:r>
              <a:rPr lang="en-US" dirty="0" err="1"/>
              <a:t>Activefactory</a:t>
            </a:r>
            <a:r>
              <a:rPr lang="ru-RU" dirty="0"/>
              <a:t> в состав </a:t>
            </a:r>
            <a:r>
              <a:rPr lang="en-US" dirty="0" err="1"/>
              <a:t>ArchestrA</a:t>
            </a:r>
            <a:r>
              <a:rPr lang="ru-RU" dirty="0"/>
              <a:t> входят следующие программные компоненты:</a:t>
            </a:r>
          </a:p>
          <a:p>
            <a:pPr algn="just"/>
            <a:r>
              <a:rPr lang="ru-RU" dirty="0"/>
              <a:t>•  </a:t>
            </a:r>
            <a:r>
              <a:rPr lang="en-US" dirty="0" err="1"/>
              <a:t>Ql</a:t>
            </a:r>
            <a:r>
              <a:rPr lang="en-US" dirty="0"/>
              <a:t> Analyst</a:t>
            </a:r>
            <a:r>
              <a:rPr lang="ru-RU" dirty="0"/>
              <a:t> — статистический анализ в РВ, базирующийся на данных о технологическом процессе из </a:t>
            </a:r>
            <a:r>
              <a:rPr lang="en-US" dirty="0" err="1"/>
              <a:t>IndustrialSQL</a:t>
            </a:r>
            <a:r>
              <a:rPr lang="en-US" dirty="0"/>
              <a:t> Server</a:t>
            </a:r>
            <a:r>
              <a:rPr lang="ru-RU" dirty="0"/>
              <a:t>;</a:t>
            </a:r>
          </a:p>
          <a:p>
            <a:pPr algn="just"/>
            <a:r>
              <a:rPr lang="ru-RU" dirty="0"/>
              <a:t>•  </a:t>
            </a:r>
            <a:r>
              <a:rPr lang="en-US" dirty="0"/>
              <a:t>DT Analyst</a:t>
            </a:r>
            <a:r>
              <a:rPr lang="ru-RU" dirty="0"/>
              <a:t> — анализ работы оборудования, отслеживание времени работы, простоев оборудования;</a:t>
            </a:r>
          </a:p>
          <a:p>
            <a:pPr algn="just"/>
            <a:r>
              <a:rPr lang="ru-RU" dirty="0"/>
              <a:t>•  </a:t>
            </a:r>
            <a:r>
              <a:rPr lang="en-US" dirty="0"/>
              <a:t>Web</a:t>
            </a:r>
            <a:r>
              <a:rPr lang="ru-RU" dirty="0"/>
              <a:t>-портал </a:t>
            </a:r>
            <a:r>
              <a:rPr lang="en-US" dirty="0" err="1"/>
              <a:t>SuiteVoyager</a:t>
            </a:r>
            <a:r>
              <a:rPr lang="ru-RU" dirty="0"/>
              <a:t> — функция ПО </a:t>
            </a:r>
            <a:r>
              <a:rPr lang="en-US" dirty="0" err="1"/>
              <a:t>SuiteVoyager</a:t>
            </a:r>
            <a:r>
              <a:rPr lang="ru-RU" dirty="0"/>
              <a:t>, обеспечивающая обмен данными между </a:t>
            </a:r>
            <a:r>
              <a:rPr lang="en-US" dirty="0" err="1"/>
              <a:t>IndustrialSQL</a:t>
            </a:r>
            <a:r>
              <a:rPr lang="en-US" dirty="0"/>
              <a:t> Server</a:t>
            </a:r>
            <a:r>
              <a:rPr lang="ru-RU" dirty="0"/>
              <a:t> и другими программными продуктами ком Дании </a:t>
            </a:r>
            <a:r>
              <a:rPr lang="en-US" i="1" dirty="0" err="1"/>
              <a:t>Wondcrwarc</a:t>
            </a:r>
            <a:r>
              <a:rPr lang="ru-RU" i="1" dirty="0"/>
              <a:t>;</a:t>
            </a:r>
            <a:endParaRPr lang="ru-RU" dirty="0"/>
          </a:p>
          <a:p>
            <a:pPr algn="just"/>
            <a:r>
              <a:rPr lang="ru-RU" dirty="0"/>
              <a:t>•  РЕМ — набор объектов для </a:t>
            </a:r>
            <a:r>
              <a:rPr lang="en-US" dirty="0"/>
              <a:t>IAS</a:t>
            </a:r>
            <a:r>
              <a:rPr lang="ru-RU" dirty="0"/>
              <a:t>, осуществляющих сбор данных и сохранение их в </a:t>
            </a:r>
            <a:r>
              <a:rPr lang="en-US" dirty="0" err="1"/>
              <a:t>IndustrialSQL</a:t>
            </a:r>
            <a:r>
              <a:rPr lang="en-US" dirty="0"/>
              <a:t> Server</a:t>
            </a:r>
            <a:r>
              <a:rPr lang="ru-RU" dirty="0"/>
              <a:t>.</a:t>
            </a:r>
          </a:p>
          <a:p>
            <a:pPr algn="just"/>
            <a:endParaRPr lang="ru-RU" dirty="0"/>
          </a:p>
        </p:txBody>
      </p:sp>
    </p:spTree>
    <p:extLst>
      <p:ext uri="{BB962C8B-B14F-4D97-AF65-F5344CB8AC3E}">
        <p14:creationId xmlns:p14="http://schemas.microsoft.com/office/powerpoint/2010/main" val="1786709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1200150"/>
            <a:ext cx="8553450" cy="4976813"/>
          </a:xfrm>
        </p:spPr>
        <p:txBody>
          <a:bodyPr>
            <a:normAutofit fontScale="55000" lnSpcReduction="20000"/>
          </a:bodyPr>
          <a:lstStyle/>
          <a:p>
            <a:pPr algn="just"/>
            <a:r>
              <a:rPr lang="ru-RU" dirty="0"/>
              <a:t>Сбор данных для </a:t>
            </a:r>
            <a:r>
              <a:rPr lang="en-US" dirty="0" err="1"/>
              <a:t>IndustrialSQL</a:t>
            </a:r>
            <a:r>
              <a:rPr lang="en-US" dirty="0"/>
              <a:t> Server</a:t>
            </a:r>
            <a:r>
              <a:rPr lang="ru-RU" dirty="0"/>
              <a:t> осуществляется, помимо </a:t>
            </a:r>
            <a:r>
              <a:rPr lang="en-US" dirty="0"/>
              <a:t>IAS</a:t>
            </a:r>
            <a:r>
              <a:rPr lang="ru-RU" dirty="0"/>
              <a:t>, также через </a:t>
            </a:r>
            <a:r>
              <a:rPr lang="en-US" dirty="0" err="1"/>
              <a:t>IndustrialSQL</a:t>
            </a:r>
            <a:r>
              <a:rPr lang="en-US" dirty="0"/>
              <a:t> Data Acquisition Service</a:t>
            </a:r>
            <a:r>
              <a:rPr lang="ru-RU" dirty="0"/>
              <a:t> (</a:t>
            </a:r>
            <a:r>
              <a:rPr lang="en-US" dirty="0"/>
              <a:t>IDAS</a:t>
            </a:r>
            <a:r>
              <a:rPr lang="ru-RU" dirty="0"/>
              <a:t>). </a:t>
            </a:r>
            <a:r>
              <a:rPr lang="en-US" dirty="0"/>
              <a:t>IDAS</a:t>
            </a:r>
            <a:r>
              <a:rPr lang="ru-RU" dirty="0"/>
              <a:t> и</a:t>
            </a:r>
            <a:r>
              <a:rPr lang="ru-RU" b="1" dirty="0"/>
              <a:t> </a:t>
            </a:r>
            <a:r>
              <a:rPr lang="en-US" dirty="0"/>
              <a:t>IAS</a:t>
            </a:r>
            <a:r>
              <a:rPr lang="ru-RU" dirty="0"/>
              <a:t> поддерживают функции резервирования и защиты от сбоев </a:t>
            </a:r>
            <a:r>
              <a:rPr lang="en-US" dirty="0" err="1"/>
              <a:t>IndustrialSQL</a:t>
            </a:r>
            <a:r>
              <a:rPr lang="en-US" dirty="0"/>
              <a:t> Server</a:t>
            </a:r>
            <a:r>
              <a:rPr lang="ru-RU" dirty="0"/>
              <a:t>.</a:t>
            </a:r>
          </a:p>
          <a:p>
            <a:pPr algn="just"/>
            <a:r>
              <a:rPr lang="ru-RU" dirty="0"/>
              <a:t>Надежность сервера БД </a:t>
            </a:r>
            <a:r>
              <a:rPr lang="en-US" dirty="0" err="1"/>
              <a:t>IndustrialSQL</a:t>
            </a:r>
            <a:r>
              <a:rPr lang="en-US" dirty="0"/>
              <a:t> Server</a:t>
            </a:r>
            <a:r>
              <a:rPr lang="ru-RU" dirty="0"/>
              <a:t> поддерживается на кластерных системах. Когда возникает сбой </a:t>
            </a:r>
            <a:r>
              <a:rPr lang="en-US" dirty="0" err="1"/>
              <a:t>IndustrialSQL</a:t>
            </a:r>
            <a:r>
              <a:rPr lang="en-US" dirty="0"/>
              <a:t> Server</a:t>
            </a:r>
            <a:r>
              <a:rPr lang="ru-RU" dirty="0"/>
              <a:t>, установленного на основном компьютере, автоматически запускается </a:t>
            </a:r>
            <a:r>
              <a:rPr lang="en-US" dirty="0" err="1"/>
              <a:t>IndustrialSQL</a:t>
            </a:r>
            <a:r>
              <a:rPr lang="en-US" dirty="0"/>
              <a:t> Server</a:t>
            </a:r>
            <a:r>
              <a:rPr lang="ru-RU" dirty="0"/>
              <a:t> на резервном компьютере.</a:t>
            </a:r>
          </a:p>
          <a:p>
            <a:pPr algn="just"/>
            <a:r>
              <a:rPr lang="ru-RU" dirty="0"/>
              <a:t>К основным особенностям архитектуры </a:t>
            </a:r>
            <a:r>
              <a:rPr lang="en-US" dirty="0" err="1"/>
              <a:t>ArchestrA</a:t>
            </a:r>
            <a:r>
              <a:rPr lang="ru-RU" dirty="0"/>
              <a:t> относятся следующие:</a:t>
            </a:r>
          </a:p>
          <a:p>
            <a:pPr algn="just"/>
            <a:r>
              <a:rPr lang="ru-RU" dirty="0"/>
              <a:t>•  централизованная настройка приложений в</a:t>
            </a:r>
            <a:r>
              <a:rPr lang="ru-RU" b="1" dirty="0"/>
              <a:t> </a:t>
            </a:r>
            <a:r>
              <a:rPr lang="ru-RU" dirty="0"/>
              <a:t>соответствии с заданными требованиями;</a:t>
            </a:r>
          </a:p>
          <a:p>
            <a:pPr algn="just"/>
            <a:r>
              <a:rPr lang="ru-RU" dirty="0"/>
              <a:t>•  архивная БД для сбора производственных данных, сигналов тревог и</a:t>
            </a:r>
            <a:r>
              <a:rPr lang="ru-RU" b="1" dirty="0"/>
              <a:t> </a:t>
            </a:r>
            <a:r>
              <a:rPr lang="ru-RU" dirty="0"/>
              <a:t>событий.</a:t>
            </a:r>
          </a:p>
          <a:p>
            <a:pPr algn="just"/>
            <a:r>
              <a:rPr lang="ru-RU" dirty="0"/>
              <a:t>•  интеграция полевых и лекальных</a:t>
            </a:r>
            <a:r>
              <a:rPr lang="ru-RU" b="1" dirty="0"/>
              <a:t> </a:t>
            </a:r>
            <a:r>
              <a:rPr lang="ru-RU" dirty="0"/>
              <a:t>устройств и сетей;</a:t>
            </a:r>
          </a:p>
          <a:p>
            <a:pPr algn="just"/>
            <a:r>
              <a:rPr lang="ru-RU" dirty="0"/>
              <a:t>•  средства управления предприятием на основе технологии TCP/IP;</a:t>
            </a:r>
          </a:p>
          <a:p>
            <a:pPr algn="just"/>
            <a:r>
              <a:rPr lang="ru-RU" dirty="0"/>
              <a:t>•  наличие функций удаленной диагностики на базе локальных </a:t>
            </a:r>
            <a:r>
              <a:rPr lang="en-US" dirty="0"/>
              <a:t>Web</a:t>
            </a:r>
            <a:r>
              <a:rPr lang="ru-RU" dirty="0"/>
              <a:t>-серверов. Основой архитектуры является </a:t>
            </a:r>
            <a:r>
              <a:rPr lang="en-US" dirty="0"/>
              <a:t>Industrial Application Server</a:t>
            </a:r>
            <a:r>
              <a:rPr lang="ru-RU" dirty="0"/>
              <a:t> (</a:t>
            </a:r>
            <a:r>
              <a:rPr lang="en-US" dirty="0"/>
              <a:t>IAS</a:t>
            </a:r>
            <a:r>
              <a:rPr lang="ru-RU" dirty="0"/>
              <a:t>), представляющий собой сервер интеграции данных</a:t>
            </a:r>
            <a:r>
              <a:rPr lang="ru-RU" b="1" dirty="0"/>
              <a:t> </a:t>
            </a:r>
            <a:r>
              <a:rPr lang="ru-RU" dirty="0"/>
              <a:t>в РВ, сигналов тревог и событий. </a:t>
            </a:r>
            <a:r>
              <a:rPr lang="en-US" dirty="0"/>
              <a:t>IAS</a:t>
            </a:r>
            <a:r>
              <a:rPr lang="ru-RU" dirty="0"/>
              <a:t> удовлетворяет следующим требованиям производства в РВ:</a:t>
            </a:r>
          </a:p>
          <a:p>
            <a:pPr algn="just"/>
            <a:r>
              <a:rPr lang="ru-RU" dirty="0"/>
              <a:t>•  высокой скоростью выполнения операций в РВ;</a:t>
            </a:r>
          </a:p>
          <a:p>
            <a:pPr algn="just"/>
            <a:r>
              <a:rPr lang="ru-RU" dirty="0"/>
              <a:t>• возможностью обработки больших объемов данных и сообщений о событиях;</a:t>
            </a:r>
          </a:p>
          <a:p>
            <a:pPr algn="just"/>
            <a:r>
              <a:rPr lang="ru-RU" dirty="0"/>
              <a:t>•  возможностью взаимодействия с тысячами локальных</a:t>
            </a:r>
            <a:r>
              <a:rPr lang="ru-RU" b="1" dirty="0"/>
              <a:t> </a:t>
            </a:r>
            <a:r>
              <a:rPr lang="ru-RU" dirty="0"/>
              <a:t>или удаленных устройств. БД </a:t>
            </a:r>
            <a:r>
              <a:rPr lang="en-US" dirty="0" err="1"/>
              <a:t>IndustrialSQL</a:t>
            </a:r>
            <a:r>
              <a:rPr lang="en-US" dirty="0"/>
              <a:t> Server</a:t>
            </a:r>
            <a:r>
              <a:rPr lang="ru-RU" dirty="0"/>
              <a:t> и </a:t>
            </a:r>
            <a:r>
              <a:rPr lang="en-US" dirty="0"/>
              <a:t>Industrial Application Server</a:t>
            </a:r>
            <a:r>
              <a:rPr lang="ru-RU" dirty="0"/>
              <a:t> широко используются в различных отраслях промышленности (целлюлозно-бумажная, химическая, нефтеперерабатывающая и др.).</a:t>
            </a:r>
          </a:p>
          <a:p>
            <a:pPr algn="just"/>
            <a:endParaRPr lang="ru-RU" dirty="0"/>
          </a:p>
        </p:txBody>
      </p:sp>
    </p:spTree>
    <p:extLst>
      <p:ext uri="{BB962C8B-B14F-4D97-AF65-F5344CB8AC3E}">
        <p14:creationId xmlns:p14="http://schemas.microsoft.com/office/powerpoint/2010/main" val="3457028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57300"/>
            <a:ext cx="7886700" cy="4919663"/>
          </a:xfrm>
        </p:spPr>
        <p:txBody>
          <a:bodyPr>
            <a:normAutofit fontScale="62500" lnSpcReduction="20000"/>
          </a:bodyPr>
          <a:lstStyle/>
          <a:p>
            <a:pPr algn="just"/>
            <a:r>
              <a:rPr lang="ru-RU" b="1" dirty="0"/>
              <a:t>БД </a:t>
            </a:r>
            <a:r>
              <a:rPr lang="en-US" b="1" dirty="0"/>
              <a:t>ORACLE</a:t>
            </a:r>
            <a:r>
              <a:rPr lang="ru-RU" b="1" dirty="0"/>
              <a:t> фирмы </a:t>
            </a:r>
            <a:r>
              <a:rPr lang="en-US" b="1" dirty="0"/>
              <a:t>Oracle</a:t>
            </a:r>
            <a:endParaRPr lang="ru-RU" dirty="0"/>
          </a:p>
          <a:p>
            <a:pPr algn="just"/>
            <a:r>
              <a:rPr lang="ru-RU" dirty="0"/>
              <a:t>Реляционные базы данных </a:t>
            </a:r>
            <a:r>
              <a:rPr lang="en-US" dirty="0"/>
              <a:t>ORACLE</a:t>
            </a:r>
            <a:r>
              <a:rPr lang="ru-RU" dirty="0"/>
              <a:t> в настоящее время являются широко распространенными БД и достигают</a:t>
            </a:r>
            <a:r>
              <a:rPr lang="ru-RU" b="1" dirty="0"/>
              <a:t> </a:t>
            </a:r>
            <a:r>
              <a:rPr lang="ru-RU" dirty="0"/>
              <a:t>размеров сотен гигабайт. БД </a:t>
            </a:r>
            <a:r>
              <a:rPr lang="en-US" dirty="0"/>
              <a:t>ORACLE</a:t>
            </a:r>
            <a:r>
              <a:rPr lang="ru-RU" dirty="0"/>
              <a:t> поддерживается большим числом пользователей и удовлетворяет международным стандартам по ОС, протоколам, интерфейсам, языкам доступа к БД.</a:t>
            </a:r>
          </a:p>
          <a:p>
            <a:pPr algn="just"/>
            <a:r>
              <a:rPr lang="ru-RU" dirty="0"/>
              <a:t>БД </a:t>
            </a:r>
            <a:r>
              <a:rPr lang="en-US" dirty="0"/>
              <a:t>ORACLE</a:t>
            </a:r>
            <a:r>
              <a:rPr lang="ru-RU" dirty="0"/>
              <a:t> может быть представлена физической и</a:t>
            </a:r>
            <a:r>
              <a:rPr lang="ru-RU" b="1" dirty="0"/>
              <a:t> </a:t>
            </a:r>
            <a:r>
              <a:rPr lang="ru-RU" dirty="0"/>
              <a:t>логической структурами. Физическая структура — это файлы ОС трех типов: один или несколько файлов данных; двух и более файлов журнала повторения работы; один или несколько управляющих файлов.</a:t>
            </a:r>
          </a:p>
          <a:p>
            <a:pPr algn="just"/>
            <a:r>
              <a:rPr lang="ru-RU" dirty="0"/>
              <a:t>Файлы данных принадлежат одной БД и не могут изменять свой размер. Файлы данных формируют логическую структуру в виде табличного пространства. Табличные пространства — это логические единицы хранения данных; они служат для того, чтобы группировать вместе взаимосвязанные логические структуры. Каждая БД имеет одно или более табличных пространств, для каждого из которых создаются файлы данных для физического хранения данных. Емкость памяти табличного пространства равна сумме емкости его файлов, а суммарная емкость табличных пространств составляет общую емкость БД. Табличное пространство может быть в состоянии </a:t>
            </a:r>
            <a:r>
              <a:rPr lang="en-US" dirty="0"/>
              <a:t>ONLINE</a:t>
            </a:r>
            <a:r>
              <a:rPr lang="ru-RU" dirty="0"/>
              <a:t> (доступно) или </a:t>
            </a:r>
            <a:r>
              <a:rPr lang="en-US" dirty="0"/>
              <a:t>OFFLINE</a:t>
            </a:r>
            <a:r>
              <a:rPr lang="ru-RU" dirty="0"/>
              <a:t> (недоступно). При обращении к файлам данных последние размещаются в кэш-памяти </a:t>
            </a:r>
            <a:r>
              <a:rPr lang="en-US" dirty="0"/>
              <a:t>ORACLE</a:t>
            </a:r>
            <a:r>
              <a:rPr lang="ru-RU" dirty="0"/>
              <a:t>.</a:t>
            </a:r>
          </a:p>
          <a:p>
            <a:pPr algn="just"/>
            <a:endParaRPr lang="ru-RU" dirty="0"/>
          </a:p>
        </p:txBody>
      </p:sp>
    </p:spTree>
    <p:extLst>
      <p:ext uri="{BB962C8B-B14F-4D97-AF65-F5344CB8AC3E}">
        <p14:creationId xmlns:p14="http://schemas.microsoft.com/office/powerpoint/2010/main" val="95671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0000" lnSpcReduction="20000"/>
          </a:bodyPr>
          <a:lstStyle/>
          <a:p>
            <a:pPr algn="just"/>
            <a:r>
              <a:rPr lang="ru-RU" dirty="0"/>
              <a:t>Файлы журнала повторения работы регистрируют все изменения в БД. При невозможности доступа к данным в процессе работы эти данные могут быть получены из журнала повторения. Таким образом, в случае сбоя или отключения питания данные могут</a:t>
            </a:r>
            <a:r>
              <a:rPr lang="ru-RU" b="1" dirty="0"/>
              <a:t> </a:t>
            </a:r>
            <a:r>
              <a:rPr lang="ru-RU" dirty="0"/>
              <a:t>быть восстановлены.</a:t>
            </a:r>
          </a:p>
          <a:p>
            <a:pPr algn="just"/>
            <a:r>
              <a:rPr lang="ru-RU" dirty="0"/>
              <a:t>Управляющие файлы БД служат для записи и храпения физической структуры БД. Управляющий файл имеет имя БД, имена файлов данных, временную метку создания БД.</a:t>
            </a:r>
          </a:p>
          <a:p>
            <a:pPr algn="just"/>
            <a:r>
              <a:rPr lang="ru-RU" dirty="0"/>
              <a:t>Логическая структура БД </a:t>
            </a:r>
            <a:r>
              <a:rPr lang="en-US" dirty="0"/>
              <a:t>ORACLE</a:t>
            </a:r>
            <a:r>
              <a:rPr lang="ru-RU" dirty="0"/>
              <a:t> определяется помимо табличных пространств также объектами</a:t>
            </a:r>
            <a:r>
              <a:rPr lang="ru-RU" b="1" dirty="0"/>
              <a:t> </a:t>
            </a:r>
            <a:r>
              <a:rPr lang="ru-RU" dirty="0"/>
              <a:t>схем БД (схемы, объекты схем, таблицы, кластеры и пр.).</a:t>
            </a:r>
          </a:p>
          <a:p>
            <a:pPr algn="just"/>
            <a:r>
              <a:rPr lang="ru-RU" dirty="0"/>
              <a:t>Схема — это набор объектов.</a:t>
            </a:r>
            <a:r>
              <a:rPr lang="ru-RU" b="1" dirty="0"/>
              <a:t> </a:t>
            </a:r>
            <a:r>
              <a:rPr lang="ru-RU" dirty="0"/>
              <a:t>Объекты схемы включают такие структуры, как таблицы, индексы, хранимые процедуры, кластеры. Объекты одной и той же схемы могут находиться в различных табличных пространствах. Таблица — основная единица хранения данных в БД </a:t>
            </a:r>
            <a:r>
              <a:rPr lang="en-US" dirty="0"/>
              <a:t>ORACLE</a:t>
            </a:r>
            <a:r>
              <a:rPr lang="ru-RU" dirty="0"/>
              <a:t>. Данные хранятся в виде строк и столбцов. Каждая таблица является нумерованной, а каждому столбцу дается имя и тип данных.</a:t>
            </a:r>
          </a:p>
          <a:p>
            <a:pPr algn="just"/>
            <a:endParaRPr lang="ru-RU" dirty="0"/>
          </a:p>
        </p:txBody>
      </p:sp>
    </p:spTree>
    <p:extLst>
      <p:ext uri="{BB962C8B-B14F-4D97-AF65-F5344CB8AC3E}">
        <p14:creationId xmlns:p14="http://schemas.microsoft.com/office/powerpoint/2010/main" val="371035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1276350"/>
            <a:ext cx="8210550" cy="4900613"/>
          </a:xfrm>
        </p:spPr>
        <p:txBody>
          <a:bodyPr>
            <a:normAutofit fontScale="85000" lnSpcReduction="10000"/>
          </a:bodyPr>
          <a:lstStyle/>
          <a:p>
            <a:pPr algn="just"/>
            <a:r>
              <a:rPr lang="ru-RU" dirty="0"/>
              <a:t>Представление данных из одной или нескольких таблиц называется обзором;</a:t>
            </a:r>
            <a:r>
              <a:rPr lang="ru-RU" b="1" dirty="0"/>
              <a:t> </a:t>
            </a:r>
            <a:r>
              <a:rPr lang="ru-RU" dirty="0"/>
              <a:t>Генерация значений столбцов таблицы БД называется последовательностью, а совокупность </a:t>
            </a:r>
            <a:r>
              <a:rPr lang="en-US" dirty="0"/>
              <a:t>SQL</a:t>
            </a:r>
            <a:r>
              <a:rPr lang="ru-RU" dirty="0"/>
              <a:t>-запросов к БД — процедурой. Группа из одной или нескольких таблиц, физически хранящихся вместе, называется кластером. Кластеры могут иметь общие столбцы данных. Взаимосвязанные столбцы таблиц в кластере называются ключом кластера. Так как ключ кластера имеет соответствующий индекс, то строки таблицы извлекаются с минимальными временными затратами.</a:t>
            </a:r>
          </a:p>
          <a:p>
            <a:pPr algn="just"/>
            <a:r>
              <a:rPr lang="ru-RU" dirty="0"/>
              <a:t>Данные БД </a:t>
            </a:r>
            <a:r>
              <a:rPr lang="en-US" dirty="0"/>
              <a:t>ORACLE</a:t>
            </a:r>
            <a:r>
              <a:rPr lang="ru-RU" dirty="0"/>
              <a:t> хранятся в блоках данных, каждый из которых содержит определенное число байт физического пространства на диске. Определенное число блоков данных образуют экстент, а набор экстентов образуют сегмент.</a:t>
            </a:r>
          </a:p>
          <a:p>
            <a:pPr algn="just"/>
            <a:endParaRPr lang="ru-RU" dirty="0"/>
          </a:p>
        </p:txBody>
      </p:sp>
    </p:spTree>
    <p:extLst>
      <p:ext uri="{BB962C8B-B14F-4D97-AF65-F5344CB8AC3E}">
        <p14:creationId xmlns:p14="http://schemas.microsoft.com/office/powerpoint/2010/main" val="2666708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57300"/>
            <a:ext cx="7886700" cy="4919663"/>
          </a:xfrm>
        </p:spPr>
        <p:txBody>
          <a:bodyPr>
            <a:normAutofit fontScale="70000" lnSpcReduction="20000"/>
          </a:bodyPr>
          <a:lstStyle/>
          <a:p>
            <a:pPr algn="just"/>
            <a:r>
              <a:rPr lang="ru-RU" dirty="0"/>
              <a:t>Память БД представляется в виде структур, предназначенных для решения определенных задач. Глобальная область</a:t>
            </a:r>
            <a:r>
              <a:rPr lang="ru-RU" b="1" dirty="0"/>
              <a:t> </a:t>
            </a:r>
            <a:r>
              <a:rPr lang="ru-RU" dirty="0"/>
              <a:t>системы (</a:t>
            </a:r>
            <a:r>
              <a:rPr lang="en-US" dirty="0"/>
              <a:t>SGA</a:t>
            </a:r>
            <a:r>
              <a:rPr lang="ru-RU" dirty="0"/>
              <a:t>) состоит из буферного КЭШа БД и буфера журнала повторения. Данные, хранящиеся в </a:t>
            </a:r>
            <a:r>
              <a:rPr lang="en-US" dirty="0"/>
              <a:t>SGA</a:t>
            </a:r>
            <a:r>
              <a:rPr lang="ru-RU" dirty="0"/>
              <a:t>, используются всеми пользователями БД. Буферный кэш хранит только свежие данные, еще не записанные на диск. Часть глобальной области предназначена для обработки </a:t>
            </a:r>
            <a:r>
              <a:rPr lang="en-US" dirty="0"/>
              <a:t>SQL</a:t>
            </a:r>
            <a:r>
              <a:rPr lang="ru-RU" dirty="0"/>
              <a:t>-запросов.</a:t>
            </a:r>
          </a:p>
          <a:p>
            <a:pPr algn="just"/>
            <a:r>
              <a:rPr lang="ru-RU" dirty="0"/>
              <a:t>Глобальная область программы (</a:t>
            </a:r>
            <a:r>
              <a:rPr lang="en-US" dirty="0"/>
              <a:t>PGA</a:t>
            </a:r>
            <a:r>
              <a:rPr lang="ru-RU" dirty="0"/>
              <a:t>) — буфер памяти, содержащий данные и</a:t>
            </a:r>
            <a:r>
              <a:rPr lang="ru-RU" b="1" dirty="0"/>
              <a:t> </a:t>
            </a:r>
            <a:r>
              <a:rPr lang="ru-RU" dirty="0"/>
              <a:t>управляющую информацию. Механизм исполнения ОС последовательности шагов программы называется процессом.</a:t>
            </a:r>
          </a:p>
          <a:p>
            <a:pPr algn="just"/>
            <a:r>
              <a:rPr lang="ru-RU" dirty="0"/>
              <a:t>В БД </a:t>
            </a:r>
            <a:r>
              <a:rPr lang="en-US" dirty="0"/>
              <a:t>ORACLE</a:t>
            </a:r>
            <a:r>
              <a:rPr lang="ru-RU" dirty="0"/>
              <a:t> предусмотрены пользовательские (клиентские) процессы (исполнение программного кода прикладной  программы)</a:t>
            </a:r>
            <a:r>
              <a:rPr lang="ru-RU" b="1" dirty="0"/>
              <a:t> </a:t>
            </a:r>
            <a:r>
              <a:rPr lang="ru-RU" dirty="0"/>
              <a:t>и процессы БД </a:t>
            </a:r>
            <a:r>
              <a:rPr lang="en-US" dirty="0"/>
              <a:t>ORACLE</a:t>
            </a:r>
            <a:r>
              <a:rPr lang="ru-RU" dirty="0"/>
              <a:t>. К последним относятся процессы сервера, фоновые процессы, писатель базы данных </a:t>
            </a:r>
            <a:r>
              <a:rPr lang="en-US" dirty="0"/>
              <a:t>DBWG</a:t>
            </a:r>
            <a:r>
              <a:rPr lang="ru-RU" dirty="0"/>
              <a:t>, писатель журнала </a:t>
            </a:r>
            <a:r>
              <a:rPr lang="en-US" dirty="0"/>
              <a:t>LGWR</a:t>
            </a:r>
            <a:r>
              <a:rPr lang="ru-RU" dirty="0"/>
              <a:t>, монитор системы </a:t>
            </a:r>
            <a:r>
              <a:rPr lang="en-US" dirty="0"/>
              <a:t>SMON</a:t>
            </a:r>
            <a:r>
              <a:rPr lang="ru-RU" dirty="0"/>
              <a:t>, монитор процессов </a:t>
            </a:r>
            <a:r>
              <a:rPr lang="en-US" dirty="0"/>
              <a:t>PMON</a:t>
            </a:r>
            <a:r>
              <a:rPr lang="ru-RU" dirty="0"/>
              <a:t>, архиватор </a:t>
            </a:r>
            <a:r>
              <a:rPr lang="en-US" dirty="0"/>
              <a:t>ARCH</a:t>
            </a:r>
            <a:r>
              <a:rPr lang="ru-RU" dirty="0"/>
              <a:t> и др.</a:t>
            </a:r>
          </a:p>
          <a:p>
            <a:pPr algn="just"/>
            <a:r>
              <a:rPr lang="ru-RU" dirty="0"/>
              <a:t>Запуск БД </a:t>
            </a:r>
            <a:r>
              <a:rPr lang="en-US" dirty="0"/>
              <a:t>ORACLE</a:t>
            </a:r>
            <a:r>
              <a:rPr lang="en-US" b="1" dirty="0"/>
              <a:t> </a:t>
            </a:r>
            <a:r>
              <a:rPr lang="ru-RU" dirty="0"/>
              <a:t>сопровождается распределением глобальной области системы (</a:t>
            </a:r>
            <a:r>
              <a:rPr lang="en-US" dirty="0"/>
              <a:t>SGA</a:t>
            </a:r>
            <a:r>
              <a:rPr lang="ru-RU" dirty="0"/>
              <a:t>) и запуском фоновых процессов </a:t>
            </a:r>
            <a:r>
              <a:rPr lang="en-US" dirty="0"/>
              <a:t>ORACLE</a:t>
            </a:r>
            <a:r>
              <a:rPr lang="ru-RU" dirty="0"/>
              <a:t>.</a:t>
            </a:r>
          </a:p>
          <a:p>
            <a:pPr algn="just"/>
            <a:endParaRPr lang="ru-RU" dirty="0"/>
          </a:p>
        </p:txBody>
      </p:sp>
    </p:spTree>
    <p:extLst>
      <p:ext uri="{BB962C8B-B14F-4D97-AF65-F5344CB8AC3E}">
        <p14:creationId xmlns:p14="http://schemas.microsoft.com/office/powerpoint/2010/main" val="1045294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14350" y="1425574"/>
            <a:ext cx="8172450" cy="5013325"/>
          </a:xfrm>
        </p:spPr>
        <p:txBody>
          <a:bodyPr>
            <a:normAutofit fontScale="62500" lnSpcReduction="20000"/>
          </a:bodyPr>
          <a:lstStyle/>
          <a:p>
            <a:pPr algn="just"/>
            <a:r>
              <a:rPr lang="ru-RU" b="1" dirty="0"/>
              <a:t>Серверы баз</a:t>
            </a:r>
            <a:r>
              <a:rPr lang="ru-RU" dirty="0"/>
              <a:t> </a:t>
            </a:r>
            <a:r>
              <a:rPr lang="ru-RU" b="1" dirty="0"/>
              <a:t>данных</a:t>
            </a:r>
            <a:endParaRPr lang="ru-RU" dirty="0"/>
          </a:p>
          <a:p>
            <a:pPr algn="just"/>
            <a:r>
              <a:rPr lang="ru-RU" dirty="0"/>
              <a:t>Возросший объем информации, охватывающий</a:t>
            </a:r>
            <a:r>
              <a:rPr lang="ru-RU" b="1" dirty="0"/>
              <a:t> </a:t>
            </a:r>
            <a:r>
              <a:rPr lang="ru-RU" dirty="0"/>
              <a:t>все уровни</a:t>
            </a:r>
            <a:r>
              <a:rPr lang="ru-RU" b="1" dirty="0"/>
              <a:t> </a:t>
            </a:r>
            <a:r>
              <a:rPr lang="ru-RU" dirty="0"/>
              <a:t>иерархической структуры предприятия, включая производственную, хозяйственную, финансовую и другие виды деятельности</a:t>
            </a:r>
            <a:r>
              <a:rPr lang="ru-RU" b="1" dirty="0"/>
              <a:t> </a:t>
            </a:r>
            <a:r>
              <a:rPr lang="ru-RU" dirty="0"/>
              <a:t>предприятия, предъявляет повышенные требования к устройствам хранения, обработки и обмена данными.</a:t>
            </a:r>
            <a:r>
              <a:rPr lang="ru-RU" b="1" dirty="0"/>
              <a:t> </a:t>
            </a:r>
            <a:r>
              <a:rPr lang="ru-RU" dirty="0"/>
              <a:t>Эти задачи возлагаются на компьютеры с большими вычислительными ресурсами — серверы. Сервером принято считать мощный компьютер, подключенный к сети и используемый многими пользователями, как центр обработки и хранения данных.</a:t>
            </a:r>
          </a:p>
          <a:p>
            <a:pPr algn="just"/>
            <a:r>
              <a:rPr lang="ru-RU" dirty="0"/>
              <a:t>Концепция сервера основана на использовании как одного, так и нескольких компьютеров для решения специфических задач — хранения, обработки, преобразования информации, печати и пр.</a:t>
            </a:r>
          </a:p>
          <a:p>
            <a:pPr algn="just"/>
            <a:r>
              <a:rPr lang="ru-RU" dirty="0"/>
              <a:t>Сервер может быть</a:t>
            </a:r>
            <a:r>
              <a:rPr lang="ru-RU" b="1" dirty="0"/>
              <a:t> </a:t>
            </a:r>
            <a:r>
              <a:rPr lang="ru-RU" dirty="0"/>
              <a:t>выделенный или совместно используемый,</a:t>
            </a:r>
            <a:r>
              <a:rPr lang="ru-RU" b="1" dirty="0"/>
              <a:t> </a:t>
            </a:r>
            <a:r>
              <a:rPr lang="ru-RU" dirty="0"/>
              <a:t>централизованный или распределенный. Выделенный сервер имеет более высокую производительность и</a:t>
            </a:r>
            <a:r>
              <a:rPr lang="ru-RU" b="1" dirty="0"/>
              <a:t> </a:t>
            </a:r>
            <a:r>
              <a:rPr lang="ru-RU" dirty="0"/>
              <a:t>более надежную</a:t>
            </a:r>
            <a:r>
              <a:rPr lang="ru-RU" b="1" dirty="0"/>
              <a:t> </a:t>
            </a:r>
            <a:r>
              <a:rPr lang="ru-RU" dirty="0"/>
              <a:t>защиту данных, но является более дорогим. Производительность</a:t>
            </a:r>
            <a:r>
              <a:rPr lang="ru-RU" b="1" dirty="0"/>
              <a:t> </a:t>
            </a:r>
            <a:r>
              <a:rPr lang="ru-RU" dirty="0"/>
              <a:t>выделенного сервера ниже из-за более частых прерываний операционной системы при обслуживании ряда пользователей</a:t>
            </a:r>
            <a:r>
              <a:rPr lang="ru-RU" b="1" dirty="0"/>
              <a:t>. </a:t>
            </a:r>
            <a:r>
              <a:rPr lang="ru-RU" dirty="0"/>
              <a:t>Централизованный сервер подразумевает использование одного компьютера для выполнения сервисных функций, что делает его надежность выше, чем у распределенного сервера.</a:t>
            </a:r>
          </a:p>
          <a:p>
            <a:pPr algn="just"/>
            <a:endParaRPr lang="ru-RU" dirty="0"/>
          </a:p>
        </p:txBody>
      </p:sp>
    </p:spTree>
    <p:extLst>
      <p:ext uri="{BB962C8B-B14F-4D97-AF65-F5344CB8AC3E}">
        <p14:creationId xmlns:p14="http://schemas.microsoft.com/office/powerpoint/2010/main" val="174136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71500" y="1276350"/>
            <a:ext cx="7943850" cy="4900613"/>
          </a:xfrm>
        </p:spPr>
        <p:txBody>
          <a:bodyPr>
            <a:normAutofit fontScale="70000" lnSpcReduction="20000"/>
          </a:bodyPr>
          <a:lstStyle/>
          <a:p>
            <a:pPr algn="just"/>
            <a:r>
              <a:rPr lang="ru-RU" dirty="0"/>
              <a:t>В зависимости от вычислительной мощности серверы подразделяются на следующие тины: сервер рабочих групп, сервер подразделения (отдела), сервер предприятия, корпоративный сервер и </a:t>
            </a:r>
            <a:r>
              <a:rPr lang="en-US" dirty="0"/>
              <a:t>Internet</a:t>
            </a:r>
            <a:r>
              <a:rPr lang="ru-RU" dirty="0"/>
              <a:t>-сервер (</a:t>
            </a:r>
            <a:r>
              <a:rPr lang="en-US" dirty="0"/>
              <a:t>Web</a:t>
            </a:r>
            <a:r>
              <a:rPr lang="ru-RU" dirty="0"/>
              <a:t>-сервер). Встречается деление серверов на серверы начального, среднего и высшего уровней (классов).</a:t>
            </a:r>
          </a:p>
          <a:p>
            <a:pPr algn="just"/>
            <a:r>
              <a:rPr lang="ru-RU" dirty="0"/>
              <a:t>Сервер рабочих групп (сервер начального</a:t>
            </a:r>
            <a:r>
              <a:rPr lang="ru-RU" b="1" dirty="0"/>
              <a:t> </a:t>
            </a:r>
            <a:r>
              <a:rPr lang="ru-RU" dirty="0"/>
              <a:t>уровня) используется для сетевой печати, управления файлами и удаленного доступа по</a:t>
            </a:r>
            <a:r>
              <a:rPr lang="ru-RU" b="1" dirty="0"/>
              <a:t> </a:t>
            </a:r>
            <a:r>
              <a:rPr lang="ru-RU" dirty="0"/>
              <a:t>сети. Сервер подразделения (сервер среднего уровня) служит для организации работы приложений для нескольких рабочих групп, электронной почты, поддержки работы удаленных подразделений. Сервер предприятия — мощный сервер для управления предприятием в целом. Сервер эффективен при формировании кластеров и отказоустойчивых вычислительных</a:t>
            </a:r>
            <a:r>
              <a:rPr lang="ru-RU" b="1" dirty="0"/>
              <a:t> </a:t>
            </a:r>
            <a:r>
              <a:rPr lang="ru-RU" dirty="0"/>
              <a:t>систем, поддерживает работу </a:t>
            </a:r>
            <a:r>
              <a:rPr lang="en-US" dirty="0"/>
              <a:t>ERP</a:t>
            </a:r>
            <a:r>
              <a:rPr lang="ru-RU" dirty="0"/>
              <a:t>, ЕАМ и других систем верхнего уровня. Корпоративный сервер — мощный сервер для работы с большими</a:t>
            </a:r>
            <a:r>
              <a:rPr lang="ru-RU" b="1" dirty="0"/>
              <a:t> </a:t>
            </a:r>
            <a:r>
              <a:rPr lang="ru-RU" dirty="0"/>
              <a:t>базами данных, приложениями сложных информационных систем и </a:t>
            </a:r>
            <a:r>
              <a:rPr lang="en-US" dirty="0"/>
              <a:t>Web</a:t>
            </a:r>
            <a:r>
              <a:rPr lang="ru-RU" b="1" dirty="0"/>
              <a:t>-</a:t>
            </a:r>
            <a:r>
              <a:rPr lang="ru-RU" dirty="0"/>
              <a:t>приложений</a:t>
            </a:r>
            <a:r>
              <a:rPr lang="ru-RU" b="1" dirty="0"/>
              <a:t>. </a:t>
            </a:r>
            <a:r>
              <a:rPr lang="ru-RU" dirty="0"/>
              <a:t>Сервер эффективен при формировании кластеров и отказоустойчивых вычислительных систем. </a:t>
            </a:r>
            <a:r>
              <a:rPr lang="en-US" dirty="0"/>
              <a:t>Internet</a:t>
            </a:r>
            <a:r>
              <a:rPr lang="ru-RU" dirty="0"/>
              <a:t>-сервер (сервер </a:t>
            </a:r>
            <a:r>
              <a:rPr lang="en-US" dirty="0"/>
              <a:t>Internet</a:t>
            </a:r>
            <a:r>
              <a:rPr lang="ru-RU" dirty="0"/>
              <a:t>-приложений) эффективен при работе с </a:t>
            </a:r>
            <a:r>
              <a:rPr lang="en-US" dirty="0"/>
              <a:t>Web</a:t>
            </a:r>
            <a:r>
              <a:rPr lang="ru-RU" dirty="0"/>
              <a:t>-приложениями, требующими непрерывной работы с высокой производительностью</a:t>
            </a:r>
            <a:r>
              <a:rPr lang="ru-RU" b="1" dirty="0"/>
              <a:t>.</a:t>
            </a:r>
            <a:endParaRPr lang="ru-RU" dirty="0"/>
          </a:p>
          <a:p>
            <a:pPr algn="just"/>
            <a:endParaRPr lang="ru-RU" dirty="0"/>
          </a:p>
        </p:txBody>
      </p:sp>
    </p:spTree>
    <p:extLst>
      <p:ext uri="{BB962C8B-B14F-4D97-AF65-F5344CB8AC3E}">
        <p14:creationId xmlns:p14="http://schemas.microsoft.com/office/powerpoint/2010/main" val="1336805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1000" y="1162050"/>
            <a:ext cx="8134350" cy="5238750"/>
          </a:xfrm>
        </p:spPr>
        <p:txBody>
          <a:bodyPr>
            <a:normAutofit fontScale="55000" lnSpcReduction="20000"/>
          </a:bodyPr>
          <a:lstStyle/>
          <a:p>
            <a:pPr algn="just"/>
            <a:r>
              <a:rPr lang="ru-RU" dirty="0"/>
              <a:t>Основные требования, предъявляемые к серверам:</a:t>
            </a:r>
          </a:p>
          <a:p>
            <a:pPr algn="just"/>
            <a:r>
              <a:rPr lang="ru-RU" dirty="0"/>
              <a:t>• высокая надежность хранения данных; </a:t>
            </a:r>
          </a:p>
          <a:p>
            <a:pPr lvl="0" algn="just"/>
            <a:r>
              <a:rPr lang="ru-RU" dirty="0"/>
              <a:t>защита данных от несанкционированного доступа;</a:t>
            </a:r>
          </a:p>
          <a:p>
            <a:pPr algn="just"/>
            <a:r>
              <a:rPr lang="ru-RU" dirty="0"/>
              <a:t>возможность наращивания дискового пространства и вычислительной</a:t>
            </a:r>
          </a:p>
          <a:p>
            <a:pPr lvl="0" algn="just"/>
            <a:r>
              <a:rPr lang="ru-RU" dirty="0"/>
              <a:t>мощности (до сотен терабайт);</a:t>
            </a:r>
          </a:p>
          <a:p>
            <a:pPr algn="just"/>
            <a:r>
              <a:rPr lang="ru-RU" dirty="0"/>
              <a:t>Отличительными особенностями серверов являются многопроцессорность (до 16 процессоров, в том числе </a:t>
            </a:r>
            <a:r>
              <a:rPr lang="en-US" dirty="0"/>
              <a:t>RISC</a:t>
            </a:r>
            <a:r>
              <a:rPr lang="ru-RU" dirty="0"/>
              <a:t>-процессоров с поддержкой режима многопроцессорной обработки), большой объем </a:t>
            </a:r>
            <a:r>
              <a:rPr lang="en-US" dirty="0"/>
              <a:t>HDD</a:t>
            </a:r>
            <a:r>
              <a:rPr lang="ru-RU" dirty="0"/>
              <a:t>-памяти (</a:t>
            </a:r>
            <a:r>
              <a:rPr lang="ru-RU" dirty="0" err="1"/>
              <a:t>многомодульность</a:t>
            </a:r>
            <a:r>
              <a:rPr lang="ru-RU" dirty="0"/>
              <a:t> памяти), многоуровневая</a:t>
            </a:r>
            <a:r>
              <a:rPr lang="ru-RU" b="1" dirty="0"/>
              <a:t> </a:t>
            </a:r>
            <a:r>
              <a:rPr lang="ru-RU" dirty="0"/>
              <a:t>шинная архитектура, поддержка </a:t>
            </a:r>
            <a:r>
              <a:rPr lang="en-US" dirty="0"/>
              <a:t>RAID</a:t>
            </a:r>
            <a:r>
              <a:rPr lang="ru-RU" dirty="0"/>
              <a:t> — технологии дисковых массивов.</a:t>
            </a:r>
          </a:p>
          <a:p>
            <a:pPr algn="just"/>
            <a:r>
              <a:rPr lang="ru-RU" dirty="0"/>
              <a:t>Транзакционная</a:t>
            </a:r>
            <a:r>
              <a:rPr lang="ru-RU" b="1" dirty="0"/>
              <a:t> </a:t>
            </a:r>
            <a:r>
              <a:rPr lang="ru-RU" dirty="0"/>
              <a:t>производительность</a:t>
            </a:r>
            <a:r>
              <a:rPr lang="ru-RU" b="1" dirty="0"/>
              <a:t> </a:t>
            </a:r>
            <a:r>
              <a:rPr lang="ru-RU" dirty="0"/>
              <a:t>сервера по тесту ТРС-С</a:t>
            </a:r>
            <a:r>
              <a:rPr lang="ru-RU" b="1" dirty="0"/>
              <a:t> </a:t>
            </a:r>
            <a:r>
              <a:rPr lang="ru-RU" dirty="0"/>
              <a:t>измеряется в единицах </a:t>
            </a:r>
            <a:r>
              <a:rPr lang="en-US" dirty="0" err="1"/>
              <a:t>tpmC</a:t>
            </a:r>
            <a:r>
              <a:rPr lang="en-US" b="1" dirty="0"/>
              <a:t> </a:t>
            </a:r>
            <a:r>
              <a:rPr lang="ru-RU" dirty="0"/>
              <a:t>(примерно 60000 для сервера среднего класса).</a:t>
            </a:r>
          </a:p>
          <a:p>
            <a:pPr algn="just"/>
            <a:r>
              <a:rPr lang="ru-RU" dirty="0"/>
              <a:t>Для накопления и обработки больших массивов информации существуют сетевые хранилища данных, удовлетворяющие требованиям быстрого доступа</a:t>
            </a:r>
            <a:r>
              <a:rPr lang="ru-RU" b="1" dirty="0"/>
              <a:t> </a:t>
            </a:r>
            <a:r>
              <a:rPr lang="ru-RU" dirty="0"/>
              <a:t>к данным по сети, резервирования хранимой информации в условиях сбоев и</a:t>
            </a:r>
            <a:r>
              <a:rPr lang="ru-RU" b="1" dirty="0"/>
              <a:t> </a:t>
            </a:r>
            <a:r>
              <a:rPr lang="ru-RU" dirty="0"/>
              <a:t>сетевых помех, управления массивами независимо от платформ и конфигураций вычислительных систем, использования высокоскоростной шины </a:t>
            </a:r>
            <a:r>
              <a:rPr lang="en-US" dirty="0"/>
              <a:t>PCI</a:t>
            </a:r>
            <a:r>
              <a:rPr lang="ru-RU" dirty="0"/>
              <a:t>-</a:t>
            </a:r>
            <a:r>
              <a:rPr lang="en-US" dirty="0"/>
              <a:t>X</a:t>
            </a:r>
            <a:r>
              <a:rPr lang="ru-RU" dirty="0"/>
              <a:t> и др.</a:t>
            </a:r>
          </a:p>
          <a:p>
            <a:pPr algn="just"/>
            <a:r>
              <a:rPr lang="ru-RU" dirty="0"/>
              <a:t>Среди фирм, выпускающих серверы различной производительности и назначения, отметим компании </a:t>
            </a:r>
            <a:r>
              <a:rPr lang="en-US" i="1" dirty="0"/>
              <a:t>Hewlett</a:t>
            </a:r>
            <a:r>
              <a:rPr lang="ru-RU" i="1" dirty="0"/>
              <a:t>-</a:t>
            </a:r>
            <a:r>
              <a:rPr lang="en-US" i="1" dirty="0"/>
              <a:t>Packard</a:t>
            </a:r>
            <a:r>
              <a:rPr lang="ru-RU" i="1" dirty="0"/>
              <a:t>, </a:t>
            </a:r>
            <a:r>
              <a:rPr lang="en-US" i="1" dirty="0"/>
              <a:t>Sun Microsystems</a:t>
            </a:r>
            <a:r>
              <a:rPr lang="ru-RU" i="1" dirty="0"/>
              <a:t>, </a:t>
            </a:r>
            <a:r>
              <a:rPr lang="en-US" i="1" dirty="0"/>
              <a:t>Motorola</a:t>
            </a:r>
            <a:r>
              <a:rPr lang="ru-RU" i="1" dirty="0"/>
              <a:t>, </a:t>
            </a:r>
            <a:r>
              <a:rPr lang="en-US" i="1" dirty="0"/>
              <a:t>Siemens</a:t>
            </a:r>
            <a:r>
              <a:rPr lang="ru-RU" i="1" dirty="0"/>
              <a:t>, </a:t>
            </a:r>
            <a:r>
              <a:rPr lang="en-US" i="1" dirty="0"/>
              <a:t>Compaq</a:t>
            </a:r>
            <a:r>
              <a:rPr lang="ru-RU" i="1" dirty="0"/>
              <a:t>, </a:t>
            </a:r>
            <a:r>
              <a:rPr lang="en-US" i="1" dirty="0"/>
              <a:t>ICP Electronics </a:t>
            </a:r>
            <a:r>
              <a:rPr lang="en-US" i="1" dirty="0" err="1"/>
              <a:t>Inc</a:t>
            </a:r>
            <a:r>
              <a:rPr lang="ru-RU" i="1" dirty="0"/>
              <a:t>., </a:t>
            </a:r>
            <a:r>
              <a:rPr lang="en-US" i="1" dirty="0"/>
              <a:t>I</a:t>
            </a:r>
            <a:r>
              <a:rPr lang="ru-RU" i="1" dirty="0"/>
              <a:t>-</a:t>
            </a:r>
            <a:r>
              <a:rPr lang="en-US" i="1" dirty="0"/>
              <a:t>O Data </a:t>
            </a:r>
            <a:r>
              <a:rPr lang="ru-RU" dirty="0"/>
              <a:t>и др. Серверы компании </a:t>
            </a:r>
            <a:r>
              <a:rPr lang="en-US" dirty="0"/>
              <a:t>Hewlett</a:t>
            </a:r>
            <a:r>
              <a:rPr lang="ru-RU" dirty="0"/>
              <a:t>-</a:t>
            </a:r>
            <a:r>
              <a:rPr lang="en-US" dirty="0"/>
              <a:t>Packard</a:t>
            </a:r>
            <a:r>
              <a:rPr lang="ru-RU" dirty="0"/>
              <a:t> обладают рядом функциональных достоинств, среди которых функции предотвращения отказов, масштабирования ресурсов и функции</a:t>
            </a:r>
            <a:r>
              <a:rPr lang="ru-RU" b="1" dirty="0"/>
              <a:t> </a:t>
            </a:r>
            <a:r>
              <a:rPr lang="ru-RU" dirty="0"/>
              <a:t>удаленного управления ресурсами. Компания </a:t>
            </a:r>
            <a:r>
              <a:rPr lang="en-US" dirty="0"/>
              <a:t>Hewlett</a:t>
            </a:r>
            <a:r>
              <a:rPr lang="ru-RU" dirty="0"/>
              <a:t>-</a:t>
            </a:r>
            <a:r>
              <a:rPr lang="en-US" dirty="0"/>
              <a:t>Packard</a:t>
            </a:r>
            <a:r>
              <a:rPr lang="ru-RU" dirty="0"/>
              <a:t> выпускает серверы начального</a:t>
            </a:r>
            <a:r>
              <a:rPr lang="ru-RU" b="1" dirty="0"/>
              <a:t> </a:t>
            </a:r>
            <a:r>
              <a:rPr lang="ru-RU" dirty="0"/>
              <a:t>уровня — </a:t>
            </a:r>
            <a:r>
              <a:rPr lang="en-US" dirty="0"/>
              <a:t>HP I</a:t>
            </a:r>
            <a:r>
              <a:rPr lang="ru-RU" dirty="0"/>
              <a:t>.1000 и </a:t>
            </a:r>
            <a:r>
              <a:rPr lang="en-US" dirty="0"/>
              <a:t>L</a:t>
            </a:r>
            <a:r>
              <a:rPr lang="ru-RU" dirty="0"/>
              <a:t>2000</a:t>
            </a:r>
            <a:r>
              <a:rPr lang="ru-RU" b="1" dirty="0"/>
              <a:t>, </a:t>
            </a:r>
            <a:r>
              <a:rPr lang="ru-RU" dirty="0"/>
              <a:t>среднего уровня - </a:t>
            </a:r>
            <a:r>
              <a:rPr lang="en-US" dirty="0"/>
              <a:t>HP N</a:t>
            </a:r>
            <a:r>
              <a:rPr lang="ru-RU" dirty="0"/>
              <a:t>4000, </a:t>
            </a:r>
            <a:r>
              <a:rPr lang="en-US" dirty="0"/>
              <a:t>LT</a:t>
            </a:r>
            <a:r>
              <a:rPr lang="ru-RU" dirty="0"/>
              <a:t>6000 и другие</a:t>
            </a:r>
            <a:r>
              <a:rPr lang="ru-RU" b="1" dirty="0"/>
              <a:t>, </a:t>
            </a:r>
            <a:r>
              <a:rPr lang="ru-RU" dirty="0"/>
              <a:t>серверы разработки </a:t>
            </a:r>
            <a:r>
              <a:rPr lang="en-US" dirty="0"/>
              <a:t>Web</a:t>
            </a:r>
            <a:r>
              <a:rPr lang="ru-RU" dirty="0"/>
              <a:t>-приложений.</a:t>
            </a:r>
          </a:p>
          <a:p>
            <a:pPr algn="just"/>
            <a:endParaRPr lang="ru-RU" dirty="0"/>
          </a:p>
        </p:txBody>
      </p:sp>
    </p:spTree>
    <p:extLst>
      <p:ext uri="{BB962C8B-B14F-4D97-AF65-F5344CB8AC3E}">
        <p14:creationId xmlns:p14="http://schemas.microsoft.com/office/powerpoint/2010/main" val="791409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рямоугольник 44"/>
          <p:cNvSpPr/>
          <p:nvPr/>
        </p:nvSpPr>
        <p:spPr>
          <a:xfrm>
            <a:off x="303910" y="1262098"/>
            <a:ext cx="8307430" cy="4401205"/>
          </a:xfrm>
          <a:prstGeom prst="rect">
            <a:avLst/>
          </a:prstGeom>
        </p:spPr>
        <p:txBody>
          <a:bodyPr wrap="square">
            <a:spAutoFit/>
          </a:bodyPr>
          <a:lstStyle/>
          <a:p>
            <a:r>
              <a:rPr lang="ru-RU" sz="2000" b="1" dirty="0" smtClean="0"/>
              <a:t>Контрольные </a:t>
            </a:r>
            <a:r>
              <a:rPr lang="ru-RU" sz="2000" b="1" dirty="0"/>
              <a:t>вопросы:</a:t>
            </a:r>
            <a:endParaRPr lang="ru-RU" sz="2000" dirty="0"/>
          </a:p>
          <a:p>
            <a:r>
              <a:rPr lang="kk-KZ" sz="2000" dirty="0"/>
              <a:t>1. </a:t>
            </a:r>
            <a:r>
              <a:rPr lang="ru-RU" sz="2000" dirty="0"/>
              <a:t>Обработка данных в канале. Реальные и выходные значения канала значения канала.</a:t>
            </a:r>
          </a:p>
          <a:p>
            <a:r>
              <a:rPr lang="kk-KZ" sz="2000" dirty="0"/>
              <a:t>2. </a:t>
            </a:r>
            <a:r>
              <a:rPr lang="ru-RU" sz="2000" dirty="0"/>
              <a:t>Процедуры обработки данных в канале. Первичные и выходные процедуры. Последовательность процедур при первичной и выходной обработке.</a:t>
            </a:r>
          </a:p>
          <a:p>
            <a:r>
              <a:rPr lang="kk-KZ" sz="2000" dirty="0"/>
              <a:t>3. </a:t>
            </a:r>
            <a:r>
              <a:rPr lang="ru-RU" sz="2000" dirty="0"/>
              <a:t>Процедура «Масштабирование» при обработке входных и выходных данных в аналоговом канале.</a:t>
            </a:r>
          </a:p>
          <a:p>
            <a:r>
              <a:rPr lang="ru-RU" sz="2000" dirty="0"/>
              <a:t>4. Процедура «Трансляция» при обработке входных и выходных данных в аналоговом канале.</a:t>
            </a:r>
          </a:p>
          <a:p>
            <a:r>
              <a:rPr lang="ru-RU" sz="2000" dirty="0"/>
              <a:t>5. Процедура «Фильтрация» при обработке входных данных в аналоговом канале. Подавление малых колебаний?</a:t>
            </a:r>
          </a:p>
          <a:p>
            <a:r>
              <a:rPr lang="ru-RU" sz="2000" dirty="0"/>
              <a:t> </a:t>
            </a:r>
          </a:p>
          <a:p>
            <a:endParaRPr lang="ru-RU" sz="2000" b="1" dirty="0">
              <a:solidFill>
                <a:schemeClr val="accent5">
                  <a:lumMod val="75000"/>
                </a:schemeClr>
              </a:solidFill>
              <a:latin typeface="+mj-lt"/>
              <a:ea typeface="Calibri" panose="020F0502020204030204" pitchFamily="34" charset="0"/>
              <a:cs typeface="Times New Roman" panose="02020603050405020304" pitchFamily="18" charset="0"/>
            </a:endParaRPr>
          </a:p>
        </p:txBody>
      </p:sp>
      <p:grpSp>
        <p:nvGrpSpPr>
          <p:cNvPr id="6" name="Группа 3"/>
          <p:cNvGrpSpPr>
            <a:grpSpLocks/>
          </p:cNvGrpSpPr>
          <p:nvPr/>
        </p:nvGrpSpPr>
        <p:grpSpPr bwMode="auto">
          <a:xfrm>
            <a:off x="269875" y="5830888"/>
            <a:ext cx="2393950" cy="546100"/>
            <a:chOff x="2915498" y="830630"/>
            <a:chExt cx="6823988" cy="1285875"/>
          </a:xfrm>
        </p:grpSpPr>
        <p:pic>
          <p:nvPicPr>
            <p:cNvPr id="7" name="Рисунок 4" descr="logo_eng_rgb.png"/>
            <p:cNvPicPr>
              <a:picLocks noChangeAspect="1" noChangeArrowheads="1"/>
            </p:cNvPicPr>
            <p:nvPr/>
          </p:nvPicPr>
          <p:blipFill>
            <a:blip r:embed="rId3">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9"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0617045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8641" y="538908"/>
            <a:ext cx="8350786" cy="5078313"/>
          </a:xfrm>
          <a:prstGeom prst="rect">
            <a:avLst/>
          </a:prstGeom>
        </p:spPr>
        <p:txBody>
          <a:bodyPr wrap="square">
            <a:spAutoFit/>
          </a:bodyPr>
          <a:lstStyle/>
          <a:p>
            <a:r>
              <a:rPr lang="ru-RU" b="1" dirty="0"/>
              <a:t>Основная литература</a:t>
            </a:r>
            <a:endParaRPr lang="ru-RU" i="1" dirty="0"/>
          </a:p>
          <a:p>
            <a:r>
              <a:rPr lang="ru-RU" b="1" dirty="0"/>
              <a:t> </a:t>
            </a:r>
            <a:endParaRPr lang="ru-RU" dirty="0"/>
          </a:p>
          <a:p>
            <a:pPr lvl="0"/>
            <a:r>
              <a:rPr lang="en-US" dirty="0" smtClean="0"/>
              <a:t>1. </a:t>
            </a:r>
            <a:r>
              <a:rPr lang="ru-RU" dirty="0" smtClean="0"/>
              <a:t>Андреев </a:t>
            </a:r>
            <a:r>
              <a:rPr lang="ru-RU" dirty="0"/>
              <a:t>Е. Б., </a:t>
            </a:r>
            <a:r>
              <a:rPr lang="ru-RU" dirty="0" err="1"/>
              <a:t>Куцевич</a:t>
            </a:r>
            <a:r>
              <a:rPr lang="ru-RU" dirty="0"/>
              <a:t> Н. А. Синенко О. В. SCADA-системы: взгляд изнутри/ Е. Б. </a:t>
            </a:r>
            <a:r>
              <a:rPr lang="ru-RU" dirty="0" smtClean="0"/>
              <a:t>Андреев</a:t>
            </a:r>
            <a:r>
              <a:rPr lang="ru-RU" dirty="0"/>
              <a:t>, </a:t>
            </a:r>
            <a:r>
              <a:rPr lang="ru-RU" dirty="0" err="1"/>
              <a:t>Н.А.Куцевич</a:t>
            </a:r>
            <a:r>
              <a:rPr lang="ru-RU" dirty="0"/>
              <a:t>, </a:t>
            </a:r>
            <a:r>
              <a:rPr lang="ru-RU" dirty="0" err="1"/>
              <a:t>О.В.Синенко</a:t>
            </a:r>
            <a:r>
              <a:rPr lang="ru-RU" dirty="0"/>
              <a:t>.—М.: издательство </a:t>
            </a:r>
            <a:r>
              <a:rPr lang="ru-RU" dirty="0" err="1"/>
              <a:t>РТСофт</a:t>
            </a:r>
            <a:r>
              <a:rPr lang="ru-RU" dirty="0"/>
              <a:t>, 2004.</a:t>
            </a:r>
          </a:p>
          <a:p>
            <a:pPr lvl="0"/>
            <a:r>
              <a:rPr lang="en-US" dirty="0"/>
              <a:t>2</a:t>
            </a:r>
            <a:r>
              <a:rPr lang="en-US" dirty="0" smtClean="0"/>
              <a:t>. </a:t>
            </a:r>
            <a:r>
              <a:rPr lang="ru-RU" dirty="0" err="1" smtClean="0"/>
              <a:t>Букреев</a:t>
            </a:r>
            <a:r>
              <a:rPr lang="ru-RU" dirty="0" smtClean="0"/>
              <a:t> </a:t>
            </a:r>
            <a:r>
              <a:rPr lang="ru-RU" dirty="0"/>
              <a:t>В. Г., </a:t>
            </a:r>
            <a:r>
              <a:rPr lang="ru-RU" dirty="0" err="1"/>
              <a:t>Цхе</a:t>
            </a:r>
            <a:r>
              <a:rPr lang="ru-RU" dirty="0"/>
              <a:t> А. В. Основы инструментальной системы разработки АСУ/ В. Г. </a:t>
            </a:r>
            <a:r>
              <a:rPr lang="en-US" dirty="0" smtClean="0"/>
              <a:t> </a:t>
            </a:r>
            <a:r>
              <a:rPr lang="ru-RU" dirty="0" err="1" smtClean="0"/>
              <a:t>Букреев</a:t>
            </a:r>
            <a:r>
              <a:rPr lang="ru-RU" dirty="0"/>
              <a:t>, А. В. </a:t>
            </a:r>
            <a:r>
              <a:rPr lang="ru-RU" dirty="0" err="1"/>
              <a:t>Цхе</a:t>
            </a:r>
            <a:r>
              <a:rPr lang="ru-RU" dirty="0"/>
              <a:t>.— Томск: издательство ТПУ, 2003.</a:t>
            </a:r>
          </a:p>
          <a:p>
            <a:pPr lvl="0"/>
            <a:r>
              <a:rPr lang="en-US" dirty="0"/>
              <a:t>2</a:t>
            </a:r>
            <a:r>
              <a:rPr lang="en-US" dirty="0" smtClean="0"/>
              <a:t>. </a:t>
            </a:r>
            <a:r>
              <a:rPr lang="ru-RU" dirty="0" err="1" smtClean="0"/>
              <a:t>Локотов</a:t>
            </a:r>
            <a:r>
              <a:rPr lang="ru-RU" dirty="0" smtClean="0"/>
              <a:t> </a:t>
            </a:r>
            <a:r>
              <a:rPr lang="ru-RU" dirty="0"/>
              <a:t>А. Что должна уметь система SCADA/ А. </a:t>
            </a:r>
            <a:r>
              <a:rPr lang="ru-RU" dirty="0" err="1"/>
              <a:t>Локотов</a:t>
            </a:r>
            <a:r>
              <a:rPr lang="ru-RU" dirty="0"/>
              <a:t>// Современные технологии автоматизации.— 1998.</a:t>
            </a:r>
          </a:p>
          <a:p>
            <a:pPr lvl="0"/>
            <a:r>
              <a:rPr lang="en-US" dirty="0"/>
              <a:t>3</a:t>
            </a:r>
            <a:r>
              <a:rPr lang="en-US" dirty="0" smtClean="0"/>
              <a:t>. </a:t>
            </a:r>
            <a:r>
              <a:rPr lang="ru-RU" dirty="0" err="1" smtClean="0"/>
              <a:t>Анизимиров</a:t>
            </a:r>
            <a:r>
              <a:rPr lang="ru-RU" dirty="0" smtClean="0"/>
              <a:t> </a:t>
            </a:r>
            <a:r>
              <a:rPr lang="ru-RU" dirty="0"/>
              <a:t>Л., </a:t>
            </a:r>
            <a:r>
              <a:rPr lang="ru-RU" dirty="0" err="1"/>
              <a:t>Айзин</a:t>
            </a:r>
            <a:r>
              <a:rPr lang="ru-RU" dirty="0"/>
              <a:t> В., Фридлянд А. Новая версия </a:t>
            </a:r>
            <a:r>
              <a:rPr lang="ru-RU" dirty="0" err="1"/>
              <a:t>Trace</a:t>
            </a:r>
            <a:r>
              <a:rPr lang="ru-RU" dirty="0"/>
              <a:t> </a:t>
            </a:r>
            <a:r>
              <a:rPr lang="ru-RU" dirty="0" err="1"/>
              <a:t>Mode</a:t>
            </a:r>
            <a:r>
              <a:rPr lang="ru-RU" dirty="0"/>
              <a:t> для </a:t>
            </a:r>
            <a:r>
              <a:rPr lang="ru-RU" dirty="0" err="1"/>
              <a:t>Windows</a:t>
            </a:r>
            <a:r>
              <a:rPr lang="ru-RU" dirty="0"/>
              <a:t> NT/ Л. </a:t>
            </a:r>
            <a:r>
              <a:rPr lang="ru-RU" dirty="0" err="1"/>
              <a:t>Анизимиров</a:t>
            </a:r>
            <a:r>
              <a:rPr lang="ru-RU" dirty="0"/>
              <a:t>, В. </a:t>
            </a:r>
            <a:r>
              <a:rPr lang="ru-RU" dirty="0" err="1"/>
              <a:t>Айзин</a:t>
            </a:r>
            <a:r>
              <a:rPr lang="ru-RU" dirty="0"/>
              <a:t>, А. Фридлянд// Современные технологии автоматизации.— 1998.</a:t>
            </a:r>
          </a:p>
          <a:p>
            <a:pPr lvl="0"/>
            <a:r>
              <a:rPr lang="en-US" dirty="0"/>
              <a:t>4</a:t>
            </a:r>
            <a:r>
              <a:rPr lang="en-US" dirty="0" smtClean="0"/>
              <a:t>. </a:t>
            </a:r>
            <a:r>
              <a:rPr lang="ru-RU" dirty="0" err="1" smtClean="0"/>
              <a:t>Анизимиров</a:t>
            </a:r>
            <a:r>
              <a:rPr lang="ru-RU" dirty="0" smtClean="0"/>
              <a:t> </a:t>
            </a:r>
            <a:r>
              <a:rPr lang="ru-RU" dirty="0"/>
              <a:t>Л. </a:t>
            </a:r>
            <a:r>
              <a:rPr lang="ru-RU" dirty="0" err="1"/>
              <a:t>Windows</a:t>
            </a:r>
            <a:r>
              <a:rPr lang="ru-RU" dirty="0"/>
              <a:t>- компоненты </a:t>
            </a:r>
            <a:r>
              <a:rPr lang="ru-RU" dirty="0" err="1"/>
              <a:t>Trace</a:t>
            </a:r>
            <a:r>
              <a:rPr lang="ru-RU" dirty="0"/>
              <a:t> </a:t>
            </a:r>
            <a:r>
              <a:rPr lang="ru-RU" dirty="0" err="1"/>
              <a:t>Mode</a:t>
            </a:r>
            <a:r>
              <a:rPr lang="ru-RU" dirty="0"/>
              <a:t> 4.20/ Л. </a:t>
            </a:r>
            <a:r>
              <a:rPr lang="ru-RU" dirty="0" err="1"/>
              <a:t>Анизимиров</a:t>
            </a:r>
            <a:r>
              <a:rPr lang="ru-RU" dirty="0"/>
              <a:t>// Современные технологии автоматизации.— 1996.</a:t>
            </a:r>
          </a:p>
          <a:p>
            <a:pPr lvl="0"/>
            <a:r>
              <a:rPr lang="en-US" dirty="0" smtClean="0"/>
              <a:t>5.</a:t>
            </a:r>
            <a:r>
              <a:rPr lang="ru-RU" dirty="0" smtClean="0"/>
              <a:t>Волобуев </a:t>
            </a:r>
            <a:r>
              <a:rPr lang="ru-RU" dirty="0"/>
              <a:t>Ю. АСУ ТП в металлургии: проблемы и решения/ </a:t>
            </a:r>
            <a:r>
              <a:rPr lang="ru-RU" dirty="0" err="1"/>
              <a:t>Ю.Волобуев</a:t>
            </a:r>
            <a:r>
              <a:rPr lang="ru-RU" dirty="0"/>
              <a:t> Ю.// Современные технологии автоматизации.— 2000.</a:t>
            </a:r>
          </a:p>
          <a:p>
            <a:pPr lvl="0"/>
            <a:r>
              <a:rPr lang="ru-RU" dirty="0"/>
              <a:t> </a:t>
            </a:r>
            <a:r>
              <a:rPr lang="en-US" dirty="0" smtClean="0"/>
              <a:t>6. </a:t>
            </a:r>
            <a:r>
              <a:rPr lang="ru-RU" dirty="0" smtClean="0"/>
              <a:t>Кузнецов </a:t>
            </a:r>
            <a:r>
              <a:rPr lang="ru-RU" dirty="0"/>
              <a:t>А. SACADA- системы: программистом можешь ты не быть/А. Волобуев// Современные технологии автоматизации.— 1996.</a:t>
            </a:r>
          </a:p>
          <a:p>
            <a:r>
              <a:rPr lang="ru-RU" b="1" dirty="0"/>
              <a:t> </a:t>
            </a:r>
            <a:endParaRPr lang="ru-RU" dirty="0"/>
          </a:p>
        </p:txBody>
      </p:sp>
      <p:grpSp>
        <p:nvGrpSpPr>
          <p:cNvPr id="3" name="Группа 3"/>
          <p:cNvGrpSpPr>
            <a:grpSpLocks/>
          </p:cNvGrpSpPr>
          <p:nvPr/>
        </p:nvGrpSpPr>
        <p:grpSpPr bwMode="auto">
          <a:xfrm>
            <a:off x="269875" y="5830888"/>
            <a:ext cx="2393950" cy="546100"/>
            <a:chOff x="2915498" y="830630"/>
            <a:chExt cx="6823988" cy="1285875"/>
          </a:xfrm>
        </p:grpSpPr>
        <p:pic>
          <p:nvPicPr>
            <p:cNvPr id="4"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6"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431527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926" y="1207744"/>
            <a:ext cx="8284685" cy="4524315"/>
          </a:xfrm>
          <a:prstGeom prst="rect">
            <a:avLst/>
          </a:prstGeom>
        </p:spPr>
        <p:txBody>
          <a:bodyPr wrap="square">
            <a:spAutoFit/>
          </a:bodyPr>
          <a:lstStyle/>
          <a:p>
            <a:r>
              <a:rPr lang="ru-RU" b="1" dirty="0"/>
              <a:t>4.2 Дополнительная литература</a:t>
            </a:r>
            <a:endParaRPr lang="ru-RU" dirty="0"/>
          </a:p>
          <a:p>
            <a:pPr lvl="0"/>
            <a:r>
              <a:rPr lang="en-US" dirty="0" smtClean="0"/>
              <a:t>1.</a:t>
            </a:r>
            <a:r>
              <a:rPr lang="ru-RU" dirty="0" smtClean="0"/>
              <a:t>Андреев </a:t>
            </a:r>
            <a:r>
              <a:rPr lang="ru-RU" dirty="0"/>
              <a:t>Е.Б., </a:t>
            </a:r>
            <a:r>
              <a:rPr lang="ru-RU" dirty="0" err="1"/>
              <a:t>Куцевич</a:t>
            </a:r>
            <a:r>
              <a:rPr lang="ru-RU" dirty="0"/>
              <a:t> Н.А. SCADA-системы: взгляд изнутри. /Электронная публикация на сайте "</a:t>
            </a:r>
            <a:r>
              <a:rPr lang="ru-RU" dirty="0" smtClean="0"/>
              <a:t>SCADA.ru“</a:t>
            </a:r>
            <a:r>
              <a:rPr lang="en-US" dirty="0" smtClean="0"/>
              <a:t> </a:t>
            </a:r>
          </a:p>
          <a:p>
            <a:pPr lvl="0"/>
            <a:r>
              <a:rPr lang="en-US" dirty="0" smtClean="0"/>
              <a:t>2.</a:t>
            </a:r>
            <a:r>
              <a:rPr lang="ru-RU" dirty="0" smtClean="0"/>
              <a:t>Открытые </a:t>
            </a:r>
            <a:r>
              <a:rPr lang="ru-RU" dirty="0"/>
              <a:t>системы: концепция или реальность? //Открытые системы. 1993. №4.</a:t>
            </a:r>
          </a:p>
          <a:p>
            <a:pPr lvl="0"/>
            <a:r>
              <a:rPr lang="en-US" dirty="0"/>
              <a:t>3</a:t>
            </a:r>
            <a:r>
              <a:rPr lang="en-US" dirty="0" smtClean="0"/>
              <a:t>. </a:t>
            </a:r>
            <a:r>
              <a:rPr lang="ru-RU" dirty="0" err="1" smtClean="0"/>
              <a:t>Куцевич</a:t>
            </a:r>
            <a:r>
              <a:rPr lang="ru-RU" dirty="0" smtClean="0"/>
              <a:t> </a:t>
            </a:r>
            <a:r>
              <a:rPr lang="ru-RU" dirty="0"/>
              <a:t>Н.А. Новые технологии и MMI-системы. //Мир компьютерной автоматизации. 2000</a:t>
            </a:r>
          </a:p>
          <a:p>
            <a:pPr lvl="0"/>
            <a:r>
              <a:rPr lang="en-US" dirty="0"/>
              <a:t>4</a:t>
            </a:r>
            <a:r>
              <a:rPr lang="en-US" dirty="0" smtClean="0"/>
              <a:t>. Crater </a:t>
            </a:r>
            <a:r>
              <a:rPr lang="en-US" dirty="0"/>
              <a:t>K.C. An Argument for Open Source Software — Sensors, 2002, Vol. 19, No. 1.</a:t>
            </a:r>
            <a:endParaRPr lang="ru-RU" dirty="0"/>
          </a:p>
          <a:p>
            <a:pPr lvl="0"/>
            <a:r>
              <a:rPr lang="en-US" dirty="0"/>
              <a:t>5</a:t>
            </a:r>
            <a:r>
              <a:rPr lang="en-US" dirty="0" smtClean="0"/>
              <a:t>.</a:t>
            </a:r>
            <a:r>
              <a:rPr lang="ru-RU" dirty="0" smtClean="0"/>
              <a:t>Цифровая </a:t>
            </a:r>
            <a:r>
              <a:rPr lang="ru-RU" dirty="0"/>
              <a:t>обработка сигналов./Сергиенко А.Б. -</a:t>
            </a:r>
            <a:r>
              <a:rPr lang="ru-RU" dirty="0" err="1"/>
              <a:t>Спб</a:t>
            </a:r>
            <a:r>
              <a:rPr lang="ru-RU" dirty="0"/>
              <a:t>.: Питер, 2002.</a:t>
            </a:r>
          </a:p>
          <a:p>
            <a:pPr lvl="0"/>
            <a:r>
              <a:rPr lang="en-US" dirty="0" smtClean="0"/>
              <a:t>6.</a:t>
            </a:r>
            <a:r>
              <a:rPr lang="ru-RU" dirty="0" err="1" smtClean="0"/>
              <a:t>Шалыто</a:t>
            </a:r>
            <a:r>
              <a:rPr lang="ru-RU" dirty="0" smtClean="0"/>
              <a:t> </a:t>
            </a:r>
            <a:r>
              <a:rPr lang="ru-RU" dirty="0"/>
              <a:t>А.А. Логическое управление. Методы аппаратной и программной реализации алгоритмов. - </a:t>
            </a:r>
            <a:r>
              <a:rPr lang="ru-RU" dirty="0" err="1"/>
              <a:t>Спб</a:t>
            </a:r>
            <a:r>
              <a:rPr lang="ru-RU" dirty="0"/>
              <a:t>.: Наука, 2000.</a:t>
            </a:r>
          </a:p>
          <a:p>
            <a:pPr lvl="0"/>
            <a:r>
              <a:rPr lang="en-US" dirty="0" smtClean="0"/>
              <a:t>7.</a:t>
            </a:r>
            <a:r>
              <a:rPr lang="ru-RU" dirty="0" smtClean="0"/>
              <a:t>Степоненко </a:t>
            </a:r>
            <a:r>
              <a:rPr lang="ru-RU" dirty="0"/>
              <a:t>О. С. Компьютер внутри. Киев «Логос» 1998. </a:t>
            </a:r>
          </a:p>
          <a:p>
            <a:pPr lvl="0"/>
            <a:r>
              <a:rPr lang="en-US" dirty="0" smtClean="0"/>
              <a:t>8.Web</a:t>
            </a:r>
            <a:r>
              <a:rPr lang="ru-RU" dirty="0" smtClean="0"/>
              <a:t> </a:t>
            </a:r>
            <a:r>
              <a:rPr lang="ru-RU" dirty="0"/>
              <a:t>– ресурсы </a:t>
            </a:r>
            <a:r>
              <a:rPr lang="en-US" dirty="0"/>
              <a:t>http</a:t>
            </a:r>
            <a:r>
              <a:rPr lang="ru-RU" dirty="0"/>
              <a:t>://</a:t>
            </a:r>
            <a:r>
              <a:rPr lang="en-US" u="sng" dirty="0">
                <a:hlinkClick r:id="rId2"/>
              </a:rPr>
              <a:t>www</a:t>
            </a:r>
            <a:r>
              <a:rPr lang="ru-RU" u="sng" dirty="0">
                <a:hlinkClick r:id="rId2"/>
              </a:rPr>
              <a:t>.</a:t>
            </a:r>
            <a:r>
              <a:rPr lang="en-US" u="sng" dirty="0" err="1">
                <a:hlinkClick r:id="rId2"/>
              </a:rPr>
              <a:t>scada</a:t>
            </a:r>
            <a:r>
              <a:rPr lang="ru-RU" u="sng" dirty="0">
                <a:hlinkClick r:id="rId2"/>
              </a:rPr>
              <a:t>.</a:t>
            </a:r>
            <a:r>
              <a:rPr lang="en-US" u="sng" dirty="0" err="1">
                <a:hlinkClick r:id="rId2"/>
              </a:rPr>
              <a:t>ru</a:t>
            </a:r>
            <a:r>
              <a:rPr lang="ru-RU" dirty="0"/>
              <a:t> 	</a:t>
            </a:r>
          </a:p>
          <a:p>
            <a:pPr lvl="0"/>
            <a:r>
              <a:rPr lang="en-US" dirty="0" smtClean="0"/>
              <a:t>9</a:t>
            </a:r>
            <a:r>
              <a:rPr lang="ru-RU" dirty="0" smtClean="0"/>
              <a:t>. </a:t>
            </a:r>
            <a:r>
              <a:rPr lang="en-US" u="sng" dirty="0">
                <a:hlinkClick r:id="rId3"/>
              </a:rPr>
              <a:t>http</a:t>
            </a:r>
            <a:r>
              <a:rPr lang="ru-RU" u="sng" dirty="0">
                <a:hlinkClick r:id="rId3"/>
              </a:rPr>
              <a:t>://</a:t>
            </a:r>
            <a:r>
              <a:rPr lang="en-US" u="sng" dirty="0" err="1">
                <a:hlinkClick r:id="rId3"/>
              </a:rPr>
              <a:t>itcobe</a:t>
            </a:r>
            <a:r>
              <a:rPr lang="ru-RU" u="sng" dirty="0">
                <a:hlinkClick r:id="rId3"/>
              </a:rPr>
              <a:t>.</a:t>
            </a:r>
            <a:r>
              <a:rPr lang="en-US" u="sng" dirty="0">
                <a:hlinkClick r:id="rId3"/>
              </a:rPr>
              <a:t>web</a:t>
            </a:r>
            <a:r>
              <a:rPr lang="ru-RU" u="sng" dirty="0">
                <a:hlinkClick r:id="rId3"/>
              </a:rPr>
              <a:t>.</a:t>
            </a:r>
            <a:r>
              <a:rPr lang="en-US" u="sng" dirty="0" err="1">
                <a:hlinkClick r:id="rId3"/>
              </a:rPr>
              <a:t>cern</a:t>
            </a:r>
            <a:r>
              <a:rPr lang="ru-RU" u="sng" dirty="0">
                <a:hlinkClick r:id="rId3"/>
              </a:rPr>
              <a:t>.</a:t>
            </a:r>
            <a:r>
              <a:rPr lang="en-US" u="sng" dirty="0" err="1">
                <a:hlinkClick r:id="rId3"/>
              </a:rPr>
              <a:t>ch</a:t>
            </a:r>
            <a:r>
              <a:rPr lang="ru-RU" u="sng" dirty="0">
                <a:hlinkClick r:id="rId3"/>
              </a:rPr>
              <a:t>/</a:t>
            </a:r>
            <a:r>
              <a:rPr lang="en-US" u="sng" dirty="0" err="1">
                <a:hlinkClick r:id="rId3"/>
              </a:rPr>
              <a:t>itcobe</a:t>
            </a:r>
            <a:r>
              <a:rPr lang="ru-RU" u="sng" dirty="0">
                <a:hlinkClick r:id="rId3"/>
              </a:rPr>
              <a:t>/</a:t>
            </a:r>
            <a:r>
              <a:rPr lang="en-US" u="sng" dirty="0">
                <a:hlinkClick r:id="rId3"/>
              </a:rPr>
              <a:t>welcome</a:t>
            </a:r>
            <a:r>
              <a:rPr lang="ru-RU" u="sng" dirty="0">
                <a:hlinkClick r:id="rId3"/>
              </a:rPr>
              <a:t>.</a:t>
            </a:r>
            <a:r>
              <a:rPr lang="en-US" u="sng" dirty="0">
                <a:hlinkClick r:id="rId3"/>
              </a:rPr>
              <a:t>html</a:t>
            </a:r>
            <a:endParaRPr lang="ru-RU" dirty="0"/>
          </a:p>
          <a:p>
            <a:pPr lvl="0"/>
            <a:r>
              <a:rPr lang="ru-RU" dirty="0"/>
              <a:t> </a:t>
            </a:r>
            <a:r>
              <a:rPr lang="en-US" dirty="0" smtClean="0"/>
              <a:t>10</a:t>
            </a:r>
            <a:r>
              <a:rPr lang="en-US" u="sng" dirty="0" smtClean="0">
                <a:hlinkClick r:id="rId4"/>
              </a:rPr>
              <a:t>http</a:t>
            </a:r>
            <a:r>
              <a:rPr lang="en-US" u="sng" dirty="0">
                <a:hlinkClick r:id="rId4"/>
              </a:rPr>
              <a:t>://web.ni.com</a:t>
            </a:r>
            <a:r>
              <a:rPr lang="en-US" dirty="0"/>
              <a:t>	</a:t>
            </a:r>
            <a:endParaRPr lang="ru-RU" dirty="0"/>
          </a:p>
          <a:p>
            <a:pPr lvl="0"/>
            <a:r>
              <a:rPr lang="en-US" dirty="0"/>
              <a:t> </a:t>
            </a:r>
            <a:r>
              <a:rPr lang="en-US" dirty="0" smtClean="0"/>
              <a:t>11http</a:t>
            </a:r>
            <a:r>
              <a:rPr lang="en-US" dirty="0"/>
              <a:t>://public.web.cern.ch/Public/Welcome.html</a:t>
            </a:r>
            <a:endParaRPr lang="ru-RU" dirty="0"/>
          </a:p>
          <a:p>
            <a:pPr lvl="0"/>
            <a:r>
              <a:rPr lang="en-US" dirty="0" smtClean="0"/>
              <a:t>12</a:t>
            </a:r>
            <a:r>
              <a:rPr lang="ru-RU" dirty="0" smtClean="0"/>
              <a:t>.</a:t>
            </a:r>
            <a:r>
              <a:rPr lang="de-DE" dirty="0" smtClean="0">
                <a:hlinkClick r:id="rId5"/>
              </a:rPr>
              <a:t> </a:t>
            </a:r>
            <a:r>
              <a:rPr lang="de-DE" dirty="0">
                <a:hlinkClick r:id="rId5"/>
              </a:rPr>
              <a:t>http://www.vitec.ru</a:t>
            </a:r>
            <a:endParaRPr lang="ru-RU" dirty="0"/>
          </a:p>
        </p:txBody>
      </p:sp>
      <p:grpSp>
        <p:nvGrpSpPr>
          <p:cNvPr id="3" name="Группа 3"/>
          <p:cNvGrpSpPr>
            <a:grpSpLocks/>
          </p:cNvGrpSpPr>
          <p:nvPr/>
        </p:nvGrpSpPr>
        <p:grpSpPr bwMode="auto">
          <a:xfrm>
            <a:off x="269875" y="5830888"/>
            <a:ext cx="2393950" cy="546100"/>
            <a:chOff x="2915498" y="830630"/>
            <a:chExt cx="6823988" cy="1285875"/>
          </a:xfrm>
        </p:grpSpPr>
        <p:pic>
          <p:nvPicPr>
            <p:cNvPr id="4" name="Рисунок 4" descr="logo_eng_rgb.png"/>
            <p:cNvPicPr>
              <a:picLocks noChangeAspect="1" noChangeArrowheads="1"/>
            </p:cNvPicPr>
            <p:nvPr/>
          </p:nvPicPr>
          <p:blipFill>
            <a:blip r:embed="rId6">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6"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755312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2319</TotalTime>
  <Words>3737</Words>
  <Application>Microsoft Office PowerPoint</Application>
  <PresentationFormat>Экран (4:3)</PresentationFormat>
  <Paragraphs>164</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Лекция 9. Структурированный язык запросов (SQL). Управление транзакциями. </vt:lpstr>
      <vt:lpstr>Содержание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Alisher Omar</dc:creator>
  <cp:lastModifiedBy>Aigolek</cp:lastModifiedBy>
  <cp:revision>296</cp:revision>
  <dcterms:created xsi:type="dcterms:W3CDTF">2017-10-09T05:58:02Z</dcterms:created>
  <dcterms:modified xsi:type="dcterms:W3CDTF">2023-01-22T16:38:07Z</dcterms:modified>
</cp:coreProperties>
</file>