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97" r:id="rId4"/>
    <p:sldId id="298" r:id="rId5"/>
    <p:sldId id="300" r:id="rId6"/>
    <p:sldId id="301" r:id="rId7"/>
    <p:sldId id="302" r:id="rId8"/>
    <p:sldId id="295" r:id="rId9"/>
    <p:sldId id="274" r:id="rId10"/>
    <p:sldId id="277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8" d="100"/>
          <a:sy n="78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2688774"/>
            <a:ext cx="7766221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400" b="1" dirty="0"/>
              <a:t>Лекция </a:t>
            </a:r>
            <a:r>
              <a:rPr lang="kk-KZ" sz="4400" b="1" dirty="0" smtClean="0"/>
              <a:t>10. </a:t>
            </a:r>
            <a:r>
              <a:rPr lang="ru-RU" sz="4400" b="1" dirty="0"/>
              <a:t>Распределенные системы управления (РСУ).</a:t>
            </a:r>
            <a:endParaRPr lang="en-US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/>
              <a:t>Виды </a:t>
            </a:r>
            <a:r>
              <a:rPr lang="ru-RU" sz="2400" b="1" dirty="0"/>
              <a:t>обеспечений </a:t>
            </a:r>
            <a:r>
              <a:rPr lang="ru-RU" sz="2400" b="1" dirty="0" smtClean="0"/>
              <a:t>РСУ</a:t>
            </a:r>
            <a:endParaRPr lang="ru-RU" sz="2400" dirty="0"/>
          </a:p>
          <a:p>
            <a:pPr marL="457200" indent="-457200">
              <a:buAutoNum type="arabicPeriod"/>
            </a:pPr>
            <a:r>
              <a:rPr lang="ru-RU" sz="2400" b="1" dirty="0" smtClean="0"/>
              <a:t>Алгоритмы </a:t>
            </a:r>
            <a:r>
              <a:rPr lang="ru-RU" sz="2400" b="1" dirty="0"/>
              <a:t>управления. Основные понятия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23720"/>
            <a:ext cx="7886700" cy="54675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К числу общих требований, предъявляемых к РСУ, относят соответствие нормативным документам, ГОСТам и международным стандартам, требованиям технического задания при проектировании или модернизации РСУ, масштабируемость системы с возможностью наращивания или изменении функциональной структуры, открытость системы (использование компонентов разных производителей). Не менее важными требованиями являются следующие:</a:t>
            </a:r>
          </a:p>
          <a:p>
            <a:pPr lvl="0" algn="just"/>
            <a:r>
              <a:rPr lang="ru-RU" dirty="0"/>
              <a:t>соответствие заданным характеристикам системы: надежности, точности, быстродействия и др.;</a:t>
            </a:r>
          </a:p>
          <a:p>
            <a:pPr lvl="0" algn="just"/>
            <a:r>
              <a:rPr lang="ru-RU" dirty="0"/>
              <a:t>соответствие стратегии управления в соответствии с принятыми критериями и целью управления;</a:t>
            </a:r>
          </a:p>
          <a:p>
            <a:pPr algn="just"/>
            <a:r>
              <a:rPr lang="ru-RU" dirty="0"/>
              <a:t>. программно-аппаратная и информационная совместимость с системами верхних и нижних уровней иерархии РСУ;</a:t>
            </a:r>
          </a:p>
          <a:p>
            <a:pPr algn="just"/>
            <a:r>
              <a:rPr lang="ru-RU" dirty="0"/>
              <a:t>•	соответствие требованиям эргономики (форма представления информации, расположение аппаратных средств, удобство обслуживания и т. п.).</a:t>
            </a:r>
          </a:p>
        </p:txBody>
      </p:sp>
    </p:spTree>
    <p:extLst>
      <p:ext uri="{BB962C8B-B14F-4D97-AF65-F5344CB8AC3E}">
        <p14:creationId xmlns:p14="http://schemas.microsoft.com/office/powerpoint/2010/main" val="334673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590" y="1450848"/>
            <a:ext cx="8434560" cy="3755135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Общее число требований определяется заказчиком и помимо требований в соответствии с МЭК и ГОСТ может включать частные требования, учитывающие специфику конкретного технологического процесса (</a:t>
            </a:r>
            <a:r>
              <a:rPr lang="ru-RU" sz="1400" dirty="0" err="1"/>
              <a:t>пожаро</a:t>
            </a:r>
            <a:r>
              <a:rPr lang="ru-RU" sz="1400" dirty="0"/>
              <a:t>- и взрывобезопасность, мониторинг и пр.). Основными видами обеспечений или компонентами РСУ являются следующие: «оперативный персонал, обеспечивающий работоспособность системы;</a:t>
            </a:r>
          </a:p>
          <a:p>
            <a:pPr lvl="0" algn="just"/>
            <a:r>
              <a:rPr lang="ru-RU" sz="1400" dirty="0"/>
              <a:t>организационное обеспечение системы;</a:t>
            </a:r>
          </a:p>
          <a:p>
            <a:pPr lvl="0" algn="just"/>
            <a:r>
              <a:rPr lang="ru-RU" sz="1400" dirty="0"/>
              <a:t>информационное обеспечение;</a:t>
            </a:r>
          </a:p>
          <a:p>
            <a:pPr lvl="0" algn="just"/>
            <a:r>
              <a:rPr lang="ru-RU" sz="1400" dirty="0"/>
              <a:t>техническое обеспечение;</a:t>
            </a:r>
          </a:p>
          <a:p>
            <a:pPr lvl="0" algn="just"/>
            <a:r>
              <a:rPr lang="ru-RU" sz="1400" dirty="0"/>
              <a:t>программное обеспечение;</a:t>
            </a:r>
          </a:p>
          <a:p>
            <a:pPr algn="just"/>
            <a:r>
              <a:rPr lang="ru-RU" sz="1400" dirty="0"/>
              <a:t>• метрологическое обеспечение;</a:t>
            </a:r>
          </a:p>
          <a:p>
            <a:pPr algn="just"/>
            <a:r>
              <a:rPr lang="ru-RU" sz="1400" dirty="0"/>
              <a:t>•	лингвистическое обеспечение.</a:t>
            </a:r>
          </a:p>
          <a:p>
            <a:pPr algn="just"/>
            <a:r>
              <a:rPr lang="ru-RU" sz="1400" dirty="0"/>
              <a:t>Структура различных видов обеспечений РСУ представлена на рисунок 5.1.</a:t>
            </a:r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3848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99990"/>
            <a:ext cx="7886700" cy="4876973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/>
              <a:t>Оперативный персонал </a:t>
            </a:r>
            <a:r>
              <a:rPr lang="ru-RU" dirty="0"/>
              <a:t>РСУ — это персонал, осуществляющий контроль, управление и обслуживание объектов управления. В состав оперативного персонала входят технологи — операторы, диспетчеры, инженеры и слесари </a:t>
            </a:r>
            <a:r>
              <a:rPr lang="ru-RU" dirty="0" err="1"/>
              <a:t>КИПиА</a:t>
            </a:r>
            <a:r>
              <a:rPr lang="ru-RU" dirty="0"/>
              <a:t>, электрики и др.</a:t>
            </a:r>
          </a:p>
          <a:p>
            <a:r>
              <a:rPr lang="ru-RU" i="1" dirty="0"/>
              <a:t>Организационное обеспечение </a:t>
            </a:r>
            <a:r>
              <a:rPr lang="ru-RU" dirty="0"/>
              <a:t>— это совокупность технической документации, определяющей порядок и правила функционирования оперативного персонала. Сюда входят:</a:t>
            </a:r>
          </a:p>
          <a:p>
            <a:r>
              <a:rPr lang="ru-RU" dirty="0"/>
              <a:t>инструкции и технологические регламенты, инструкции по эксплуатации, правила поведения в аварийных и предаварийных ситуациях и др.</a:t>
            </a:r>
          </a:p>
          <a:p>
            <a:r>
              <a:rPr lang="ru-RU" i="1" dirty="0"/>
              <a:t>Информационное обеспечение </a:t>
            </a:r>
            <a:r>
              <a:rPr lang="ru-RU" dirty="0"/>
              <a:t>— это совокупность массивов данных баз данных. С развитием интеллектуальных датчиков входная информация поступает по цифровых каналам связи.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43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55923"/>
            <a:ext cx="7886700" cy="492104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i="1" dirty="0"/>
              <a:t>Техническое обеспечение - </a:t>
            </a:r>
            <a:r>
              <a:rPr lang="ru-RU" dirty="0"/>
              <a:t>комплекс технических средств, необходимых для функционирования РСУ в различных режимах (нормальном, предаварийном и аварийном). В его состав входят средства получения, преобразования и передачи информации (датчики, преобразователи, локальные сети и пр.), информационные и управляющие вычислительные комплексы (контроллеры, серверы, промышленные компьютеры и пр.), исполнительные устройства, а также средства нападки и ремонта технических средств.</a:t>
            </a:r>
          </a:p>
          <a:p>
            <a:pPr algn="just"/>
            <a:r>
              <a:rPr lang="ru-RU" i="1" dirty="0"/>
              <a:t>Программное обеспечение, </a:t>
            </a:r>
            <a:r>
              <a:rPr lang="ru-RU" dirty="0"/>
              <a:t>создаваемое на основе математического и алгоритмического обеспечения, реализуется в виде пакета прикладных программ. Математическое обеспечение, которое в состав структуры РСУ не входит, представляет собой совокупность математических моделей, формирующих алгоритмы управления процессом. Помимо выбора модели управления формируются цель и критерии управления, а также ограничения на переменные. Таким образом, математическое обеспечение представляет собой «идеологическое» ядро системы.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79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13275"/>
          </a:xfrm>
        </p:spPr>
        <p:txBody>
          <a:bodyPr>
            <a:normAutofit/>
          </a:bodyPr>
          <a:lstStyle/>
          <a:p>
            <a:r>
              <a:rPr lang="ru-RU" i="1" dirty="0"/>
              <a:t>Метрологическое обеспечение </a:t>
            </a:r>
            <a:r>
              <a:rPr lang="ru-RU" dirty="0"/>
              <a:t>— это совокупность технических и программных средств, обеспечивающих заданную точность работы РСУ.</a:t>
            </a:r>
          </a:p>
          <a:p>
            <a:r>
              <a:rPr lang="ru-RU" i="1" dirty="0"/>
              <a:t>Лингвистическое обеспечение — </a:t>
            </a:r>
            <a:r>
              <a:rPr lang="ru-RU" dirty="0"/>
              <a:t>совокупность языковых средств для разработки программного обеспечения, представления данных и общения оператора с ЭВМ.</a:t>
            </a:r>
          </a:p>
        </p:txBody>
      </p:sp>
    </p:spTree>
    <p:extLst>
      <p:ext uri="{BB962C8B-B14F-4D97-AF65-F5344CB8AC3E}">
        <p14:creationId xmlns:p14="http://schemas.microsoft.com/office/powerpoint/2010/main" val="727686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134" y="1645919"/>
            <a:ext cx="6098633" cy="337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85124" y="5349163"/>
            <a:ext cx="5287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Рисунок 16 – </a:t>
            </a:r>
            <a:r>
              <a:rPr lang="ru-RU" dirty="0"/>
              <a:t>Общая  структура обеспечения РСУ</a:t>
            </a:r>
          </a:p>
        </p:txBody>
      </p: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Контрольные </a:t>
            </a:r>
            <a:r>
              <a:rPr lang="ru-RU" sz="2000" b="1" dirty="0"/>
              <a:t>вопросы:</a:t>
            </a:r>
            <a:endParaRPr lang="ru-RU" sz="2000" dirty="0"/>
          </a:p>
          <a:p>
            <a:r>
              <a:rPr lang="kk-KZ" sz="2000" dirty="0"/>
              <a:t>1. </a:t>
            </a:r>
            <a:r>
              <a:rPr lang="ru-RU" sz="2000" dirty="0"/>
              <a:t>Процедура «Фильтрация» при обработке входных данных в аналоговом канале. Подавление случайных всплесков.?</a:t>
            </a:r>
          </a:p>
          <a:p>
            <a:r>
              <a:rPr lang="kk-KZ" sz="2000" dirty="0"/>
              <a:t>2. </a:t>
            </a:r>
            <a:r>
              <a:rPr lang="ru-RU" sz="2000" dirty="0"/>
              <a:t>Процедура «Фильтрация» при обработке входных данных в аналоговом канале. Экспоненциальное сглаживание и контроль шкалы.</a:t>
            </a:r>
          </a:p>
          <a:p>
            <a:r>
              <a:rPr lang="ru-RU" sz="2000" dirty="0"/>
              <a:t>3. Процедура «Фильтрация» при обработке выходных данных в аналоговом канале. </a:t>
            </a:r>
          </a:p>
          <a:p>
            <a:r>
              <a:rPr lang="ru-RU" sz="2000" dirty="0"/>
              <a:t>4. Процедура «Фильтрация» при обработке выходных данных в аналоговом канале. Ограничение скорости изменения, подавление малых колебаний, экспоненциальное сглаживание и ограничение выходной величины.</a:t>
            </a:r>
          </a:p>
          <a:p>
            <a:r>
              <a:rPr lang="ru-RU" sz="2000" dirty="0"/>
              <a:t>5. Процедуры обработки входных и выходных данных в дискретном канале.</a:t>
            </a:r>
            <a:r>
              <a:rPr lang="kk-KZ" sz="2000" dirty="0"/>
              <a:t>?</a:t>
            </a:r>
            <a:endParaRPr lang="ru-RU" sz="2000"/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2347</TotalTime>
  <Words>728</Words>
  <Application>Microsoft Office PowerPoint</Application>
  <PresentationFormat>Экран (4:3)</PresentationFormat>
  <Paragraphs>79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Лекция 10. Распределенные системы управления (РСУ).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299</cp:revision>
  <dcterms:created xsi:type="dcterms:W3CDTF">2017-10-09T05:58:02Z</dcterms:created>
  <dcterms:modified xsi:type="dcterms:W3CDTF">2023-01-22T17:15:38Z</dcterms:modified>
</cp:coreProperties>
</file>