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97" r:id="rId4"/>
    <p:sldId id="298" r:id="rId5"/>
    <p:sldId id="300" r:id="rId6"/>
    <p:sldId id="301" r:id="rId7"/>
    <p:sldId id="302" r:id="rId8"/>
    <p:sldId id="303" r:id="rId9"/>
    <p:sldId id="306" r:id="rId10"/>
    <p:sldId id="304" r:id="rId11"/>
    <p:sldId id="299" r:id="rId12"/>
    <p:sldId id="308" r:id="rId13"/>
    <p:sldId id="309" r:id="rId14"/>
    <p:sldId id="310" r:id="rId15"/>
    <p:sldId id="311" r:id="rId16"/>
    <p:sldId id="274" r:id="rId17"/>
    <p:sldId id="277" r:id="rId18"/>
    <p:sldId id="27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3" d="100"/>
          <a:sy n="73" d="100"/>
        </p:scale>
        <p:origin x="-1062"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9C778A-3B52-400E-B8B8-FCF0BB0568DE}" type="datetimeFigureOut">
              <a:rPr lang="en-US" smtClean="0"/>
              <a:t>1/22/2023</a:t>
            </a:fld>
            <a:endParaRPr lang="en-US"/>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CA834-C85D-4321-A26E-942F650E8C8B}" type="slidenum">
              <a:rPr lang="en-US" smtClean="0"/>
              <a:t>‹#›</a:t>
            </a:fld>
            <a:endParaRPr lang="en-US"/>
          </a:p>
        </p:txBody>
      </p:sp>
    </p:spTree>
    <p:extLst>
      <p:ext uri="{BB962C8B-B14F-4D97-AF65-F5344CB8AC3E}">
        <p14:creationId xmlns:p14="http://schemas.microsoft.com/office/powerpoint/2010/main" val="180895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96EC7E3-7CCD-42DE-BBD8-CF3883B27863}" type="slidenum">
              <a:rPr lang="ru-RU" smtClean="0"/>
              <a:pPr/>
              <a:t>16</a:t>
            </a:fld>
            <a:endParaRPr lang="ru-RU"/>
          </a:p>
        </p:txBody>
      </p:sp>
    </p:spTree>
    <p:extLst>
      <p:ext uri="{BB962C8B-B14F-4D97-AF65-F5344CB8AC3E}">
        <p14:creationId xmlns:p14="http://schemas.microsoft.com/office/powerpoint/2010/main" val="518455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834314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531804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54827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35576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708CAD-A79B-4FF2-A2AD-8FFCB2A3D2EB}" type="datetimeFigureOut">
              <a:rPr lang="ru-RU" smtClean="0"/>
              <a:t>22.01.2023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885163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708CAD-A79B-4FF2-A2AD-8FFCB2A3D2EB}" type="datetimeFigureOut">
              <a:rPr lang="ru-RU" smtClean="0"/>
              <a:t>22.01.2023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3732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08CAD-A79B-4FF2-A2AD-8FFCB2A3D2EB}" type="datetimeFigureOut">
              <a:rPr lang="ru-RU" smtClean="0"/>
              <a:t>22.01.2023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50087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437308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6116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148252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7176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08CAD-A79B-4FF2-A2AD-8FFCB2A3D2EB}" type="datetimeFigureOut">
              <a:rPr lang="ru-RU" smtClean="0"/>
              <a:t>22.01.2023</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6E53A-6968-4272-8BC2-4567D025D9BB}" type="slidenum">
              <a:rPr lang="ru-RU" smtClean="0"/>
              <a:t>‹#›</a:t>
            </a:fld>
            <a:endParaRPr lang="ru-RU"/>
          </a:p>
        </p:txBody>
      </p:sp>
    </p:spTree>
    <p:extLst>
      <p:ext uri="{BB962C8B-B14F-4D97-AF65-F5344CB8AC3E}">
        <p14:creationId xmlns:p14="http://schemas.microsoft.com/office/powerpoint/2010/main" val="2471555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itcobe.web.cern.ch/itcobe/welcome.html" TargetMode="External"/><Relationship Id="rId2" Type="http://schemas.openxmlformats.org/officeDocument/2006/relationships/hyperlink" Target="http://www.scada.ru/"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dspguide.com/" TargetMode="External"/><Relationship Id="rId4" Type="http://schemas.openxmlformats.org/officeDocument/2006/relationships/hyperlink" Target="http://web.ni.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Заголовок 5"/>
          <p:cNvSpPr txBox="1">
            <a:spLocks noGrp="1"/>
          </p:cNvSpPr>
          <p:nvPr>
            <p:ph type="ctrTitle"/>
          </p:nvPr>
        </p:nvSpPr>
        <p:spPr>
          <a:xfrm>
            <a:off x="883509" y="2079376"/>
            <a:ext cx="7766221" cy="1920526"/>
          </a:xfrm>
          <a:prstGeom prst="rect">
            <a:avLst/>
          </a:prstGeom>
          <a:noFill/>
        </p:spPr>
        <p:txBody>
          <a:bodyPr wrap="square" rtlCol="0">
            <a:spAutoFit/>
          </a:bodyPr>
          <a:lstStyle/>
          <a:p>
            <a:pPr marL="457200" indent="-457200"/>
            <a:r>
              <a:rPr lang="kk-KZ" sz="4400" b="1" dirty="0" smtClean="0"/>
              <a:t>Лекция 11. </a:t>
            </a:r>
            <a:r>
              <a:rPr lang="ru-RU" sz="4400" b="1" dirty="0"/>
              <a:t>Алгоритмы управления. Основные понятия</a:t>
            </a:r>
            <a:endParaRPr lang="en-US" sz="4400" b="1"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8460" y="785554"/>
            <a:ext cx="4178893" cy="947814"/>
          </a:xfrm>
          <a:prstGeom prst="rect">
            <a:avLst/>
          </a:prstGeom>
        </p:spPr>
      </p:pic>
      <p:sp>
        <p:nvSpPr>
          <p:cNvPr id="2" name="TextBox 1"/>
          <p:cNvSpPr txBox="1"/>
          <p:nvPr/>
        </p:nvSpPr>
        <p:spPr>
          <a:xfrm>
            <a:off x="903383" y="3999902"/>
            <a:ext cx="7042011" cy="1477328"/>
          </a:xfrm>
          <a:prstGeom prst="rect">
            <a:avLst/>
          </a:prstGeom>
          <a:noFill/>
        </p:spPr>
        <p:txBody>
          <a:bodyPr wrap="square" rtlCol="0">
            <a:spAutoFit/>
          </a:bodyPr>
          <a:lstStyle/>
          <a:p>
            <a:pPr algn="ctr"/>
            <a:r>
              <a:rPr lang="ru-RU" dirty="0">
                <a:solidFill>
                  <a:schemeClr val="bg1"/>
                </a:solidFill>
                <a:cs typeface="Times New Roman" panose="02020603050405020304" pitchFamily="18" charset="0"/>
              </a:rPr>
              <a:t>Преподаватель: </a:t>
            </a:r>
            <a:r>
              <a:rPr lang="ru-RU" b="1" dirty="0" err="1" smtClean="0">
                <a:solidFill>
                  <a:schemeClr val="bg1"/>
                </a:solidFill>
              </a:rPr>
              <a:t>Искакова</a:t>
            </a:r>
            <a:r>
              <a:rPr lang="ru-RU" b="1" dirty="0" smtClean="0">
                <a:solidFill>
                  <a:schemeClr val="bg1"/>
                </a:solidFill>
              </a:rPr>
              <a:t> </a:t>
            </a:r>
            <a:r>
              <a:rPr lang="ru-RU" b="1" dirty="0" err="1" smtClean="0">
                <a:solidFill>
                  <a:schemeClr val="bg1"/>
                </a:solidFill>
              </a:rPr>
              <a:t>Айгуль</a:t>
            </a:r>
            <a:r>
              <a:rPr lang="ru-RU" b="1" dirty="0" smtClean="0">
                <a:solidFill>
                  <a:schemeClr val="bg1"/>
                </a:solidFill>
              </a:rPr>
              <a:t> </a:t>
            </a:r>
            <a:r>
              <a:rPr lang="ru-RU" b="1" dirty="0" err="1" smtClean="0">
                <a:solidFill>
                  <a:schemeClr val="bg1"/>
                </a:solidFill>
              </a:rPr>
              <a:t>Малдыбековна</a:t>
            </a:r>
            <a:r>
              <a:rPr lang="ru-RU" b="1" dirty="0" smtClean="0">
                <a:solidFill>
                  <a:schemeClr val="bg1"/>
                </a:solidFill>
              </a:rPr>
              <a:t> </a:t>
            </a:r>
          </a:p>
          <a:p>
            <a:pPr algn="ctr"/>
            <a:r>
              <a:rPr lang="ru-RU" b="1" dirty="0" smtClean="0">
                <a:solidFill>
                  <a:schemeClr val="bg1"/>
                </a:solidFill>
              </a:rPr>
              <a:t> </a:t>
            </a:r>
            <a:r>
              <a:rPr lang="ru-RU" b="1" dirty="0">
                <a:solidFill>
                  <a:schemeClr val="bg1"/>
                </a:solidFill>
              </a:rPr>
              <a:t>Кафедры </a:t>
            </a:r>
            <a:r>
              <a:rPr lang="ru-RU" b="1" dirty="0" smtClean="0">
                <a:solidFill>
                  <a:schemeClr val="bg1"/>
                </a:solidFill>
              </a:rPr>
              <a:t>«Автоматизация и</a:t>
            </a:r>
            <a:r>
              <a:rPr lang="en-US" b="1" dirty="0" smtClean="0">
                <a:solidFill>
                  <a:schemeClr val="bg1"/>
                </a:solidFill>
              </a:rPr>
              <a:t> </a:t>
            </a:r>
            <a:r>
              <a:rPr lang="ru-RU" b="1" dirty="0" smtClean="0">
                <a:solidFill>
                  <a:schemeClr val="bg1"/>
                </a:solidFill>
              </a:rPr>
              <a:t>управление»</a:t>
            </a:r>
            <a:r>
              <a:rPr lang="en-US" b="1" dirty="0"/>
              <a:t/>
            </a:r>
            <a:br>
              <a:rPr lang="en-US" b="1" dirty="0"/>
            </a:br>
            <a:r>
              <a:rPr lang="ru-RU" b="1" dirty="0"/>
              <a:t/>
            </a:r>
            <a:br>
              <a:rPr lang="ru-RU" b="1" dirty="0"/>
            </a:br>
            <a:r>
              <a:rPr lang="en-US" b="1" dirty="0" smtClean="0"/>
              <a:t>iskakova1979@mail.ru</a:t>
            </a:r>
            <a:r>
              <a:rPr lang="en-US" b="1" dirty="0"/>
              <a:t/>
            </a:r>
            <a:br>
              <a:rPr lang="en-US" b="1" dirty="0"/>
            </a:br>
            <a:endParaRPr lang="ru-RU" dirty="0"/>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3910" y="320130"/>
            <a:ext cx="7886700" cy="551058"/>
          </a:xfrm>
        </p:spPr>
        <p:txBody>
          <a:bodyPr>
            <a:noAutofit/>
          </a:bodyPr>
          <a:lstStyle/>
          <a:p>
            <a:r>
              <a:rPr lang="ru-RU" sz="3200" b="1" i="1" dirty="0" smtClean="0">
                <a:solidFill>
                  <a:schemeClr val="bg1"/>
                </a:solidFill>
                <a:effectLst>
                  <a:outerShdw blurRad="38100" dist="38100" dir="2700000" algn="tl">
                    <a:srgbClr val="000000">
                      <a:alpha val="43137"/>
                    </a:srgbClr>
                  </a:outerShdw>
                </a:effectLst>
                <a:latin typeface="+mn-lt"/>
                <a:cs typeface="Times New Roman" panose="02020603050405020304" pitchFamily="18" charset="0"/>
              </a:rPr>
              <a:t>Содержание</a:t>
            </a:r>
            <a:endParaRPr lang="ru-RU" sz="3200" b="1" i="1" dirty="0">
              <a:solidFill>
                <a:schemeClr val="bg1"/>
              </a:solidFill>
              <a:effectLst>
                <a:outerShdw blurRad="38100" dist="38100" dir="2700000" algn="tl">
                  <a:srgbClr val="000000">
                    <a:alpha val="43137"/>
                  </a:srgbClr>
                </a:outerShdw>
              </a:effectLst>
              <a:latin typeface="+mn-lt"/>
            </a:endParaRPr>
          </a:p>
        </p:txBody>
      </p:sp>
      <p:sp>
        <p:nvSpPr>
          <p:cNvPr id="41" name="Прямоугольник 40"/>
          <p:cNvSpPr/>
          <p:nvPr/>
        </p:nvSpPr>
        <p:spPr>
          <a:xfrm>
            <a:off x="303910" y="1527274"/>
            <a:ext cx="8307430" cy="830997"/>
          </a:xfrm>
          <a:prstGeom prst="rect">
            <a:avLst/>
          </a:prstGeom>
        </p:spPr>
        <p:txBody>
          <a:bodyPr wrap="square">
            <a:spAutoFit/>
          </a:bodyPr>
          <a:lstStyle/>
          <a:p>
            <a:pPr marL="457200" indent="-457200">
              <a:buAutoNum type="arabicPeriod"/>
            </a:pPr>
            <a:r>
              <a:rPr lang="ru-RU" sz="2400" b="1" dirty="0"/>
              <a:t>Алгоритмы управления. Основные </a:t>
            </a:r>
            <a:r>
              <a:rPr lang="ru-RU" sz="2400" b="1" dirty="0" smtClean="0"/>
              <a:t>понятия</a:t>
            </a:r>
          </a:p>
          <a:p>
            <a:pPr marL="457200" indent="-457200">
              <a:buAutoNum type="arabicPeriod"/>
            </a:pPr>
            <a:r>
              <a:rPr lang="ru-RU" sz="2400" b="1" dirty="0"/>
              <a:t>Общие характеристики (РСУ</a:t>
            </a:r>
            <a:r>
              <a:rPr lang="ru-RU" sz="2400" b="1" dirty="0" smtClean="0"/>
              <a:t>).</a:t>
            </a:r>
          </a:p>
        </p:txBody>
      </p:sp>
      <p:grpSp>
        <p:nvGrpSpPr>
          <p:cNvPr id="4" name="Группа 3"/>
          <p:cNvGrpSpPr>
            <a:grpSpLocks/>
          </p:cNvGrpSpPr>
          <p:nvPr/>
        </p:nvGrpSpPr>
        <p:grpSpPr bwMode="auto">
          <a:xfrm>
            <a:off x="269875" y="5830888"/>
            <a:ext cx="2393950" cy="546100"/>
            <a:chOff x="2915498" y="830630"/>
            <a:chExt cx="6823988" cy="1285875"/>
          </a:xfrm>
        </p:grpSpPr>
        <p:pic>
          <p:nvPicPr>
            <p:cNvPr id="5"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7"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874207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123720"/>
            <a:ext cx="7886700" cy="5467580"/>
          </a:xfrm>
        </p:spPr>
        <p:txBody>
          <a:bodyPr>
            <a:normAutofit fontScale="70000" lnSpcReduction="20000"/>
          </a:bodyPr>
          <a:lstStyle/>
          <a:p>
            <a:pPr algn="just"/>
            <a:r>
              <a:rPr lang="ru-RU" b="1" dirty="0"/>
              <a:t>Алгоритмы управления. Основные понятия</a:t>
            </a:r>
            <a:endParaRPr lang="ru-RU" dirty="0"/>
          </a:p>
          <a:p>
            <a:pPr algn="just"/>
            <a:r>
              <a:rPr lang="ru-RU" dirty="0"/>
              <a:t>Алгоритмом управления называется порядок (инструкция) операций ввода и обработки данных и выработки управляющих воздействий, выраженная на формальном языке математических зависимостей и логический условий.</a:t>
            </a:r>
          </a:p>
          <a:p>
            <a:pPr algn="just"/>
            <a:r>
              <a:rPr lang="ru-RU" dirty="0"/>
              <a:t>Термин «алгоритм» происходит от имени узбекского математика Аль-Хорезми, разработавшего в </a:t>
            </a:r>
            <a:r>
              <a:rPr lang="en-US" dirty="0"/>
              <a:t>IX</a:t>
            </a:r>
            <a:r>
              <a:rPr lang="ru-RU" dirty="0"/>
              <a:t> в. н. э. правила выполнения четырех арифметических операций с многоразрядными числами.</a:t>
            </a:r>
          </a:p>
          <a:p>
            <a:pPr algn="just"/>
            <a:r>
              <a:rPr lang="ru-RU" dirty="0"/>
              <a:t>Алгоритмическое обеспечение подразделяется в зависимости от структуры и задач РСУ на алгоритмическое обеспечение информационных функций и алгоритмическое обеспечение управляющих функций.</a:t>
            </a:r>
          </a:p>
          <a:p>
            <a:pPr algn="just"/>
            <a:r>
              <a:rPr lang="ru-RU" dirty="0"/>
              <a:t>К алгоритмам информационных функций относятся: масштабирование результатов измерения, сглаживание и линеаризация (фильтрация) входных переменных, интегрирование (суммирование) данных, извлечение квадратного корня из входных переменных и др. математические преобразования (</a:t>
            </a:r>
            <a:r>
              <a:rPr lang="ru-RU" dirty="0" err="1"/>
              <a:t>возведени</a:t>
            </a:r>
            <a:r>
              <a:rPr lang="ru-RU" dirty="0"/>
              <a:t> в степень, дифференцирование, вычитание и пр.), коррекция результатов измерения и др.</a:t>
            </a:r>
          </a:p>
        </p:txBody>
      </p:sp>
    </p:spTree>
    <p:extLst>
      <p:ext uri="{BB962C8B-B14F-4D97-AF65-F5344CB8AC3E}">
        <p14:creationId xmlns:p14="http://schemas.microsoft.com/office/powerpoint/2010/main" val="3346730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29282" y="1309007"/>
            <a:ext cx="8196707" cy="3498123"/>
          </a:xfrm>
        </p:spPr>
        <p:txBody>
          <a:bodyPr>
            <a:noAutofit/>
          </a:bodyPr>
          <a:lstStyle/>
          <a:p>
            <a:pPr algn="just"/>
            <a:r>
              <a:rPr lang="ru-RU" sz="2000" dirty="0"/>
              <a:t>К алгоритмам управления относят различные алгоритмы локального управления (позиционное, П-, ПИ- и ПИД-регулирование), алгоритмы адаптивного, робастного, ситуационного, </a:t>
            </a:r>
            <a:r>
              <a:rPr lang="ru-RU" sz="2000" dirty="0" err="1"/>
              <a:t>нейро</a:t>
            </a:r>
            <a:r>
              <a:rPr lang="ru-RU" sz="2000" dirty="0"/>
              <a:t>-нечеткого управления, оптимального демпфирования переходных процессов и многие др.</a:t>
            </a:r>
          </a:p>
          <a:p>
            <a:pPr algn="just"/>
            <a:r>
              <a:rPr lang="ru-RU" sz="2000" dirty="0"/>
              <a:t>К особенностям алгоритмов управления относятся: функционирование в реальном масштабе времени (в темпе с процессом), использование в большей степени логических операций, нежели вычислительных, функциональная </a:t>
            </a:r>
            <a:r>
              <a:rPr lang="ru-RU" sz="2000" dirty="0" err="1"/>
              <a:t>распределенность</a:t>
            </a:r>
            <a:r>
              <a:rPr lang="ru-RU" sz="2000" dirty="0"/>
              <a:t> алгоритмов управления и ряд др.</a:t>
            </a:r>
          </a:p>
          <a:p>
            <a:pPr algn="just"/>
            <a:r>
              <a:rPr lang="ru-RU" sz="2000" dirty="0"/>
              <a:t>К основным свойствам алгоритма относятся дискретность алгоритма, элементарность шагов алгоритма, детерминированность, массовость и результативность алгоритма.</a:t>
            </a:r>
          </a:p>
        </p:txBody>
      </p:sp>
    </p:spTree>
    <p:extLst>
      <p:ext uri="{BB962C8B-B14F-4D97-AF65-F5344CB8AC3E}">
        <p14:creationId xmlns:p14="http://schemas.microsoft.com/office/powerpoint/2010/main" val="1838487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99990"/>
            <a:ext cx="7886700" cy="4876973"/>
          </a:xfrm>
        </p:spPr>
        <p:txBody>
          <a:bodyPr>
            <a:normAutofit fontScale="62500" lnSpcReduction="20000"/>
          </a:bodyPr>
          <a:lstStyle/>
          <a:p>
            <a:pPr algn="just"/>
            <a:r>
              <a:rPr lang="ru-RU" dirty="0"/>
              <a:t>Выбор алгоритма управления определяется требованиями надежности, точности, быстродействия системы, степенью участия оператора в управлении системой и др. При разработке алгоритма управления следует учитывать временные ограничения при разработке вычислительных алгоритмов, а в ряде случаев ограничения объема памяти программ и характеристик контроллеров. Упрощение алгоритма управления может идти в направлении уменьшения точности вычислений, увеличения времени вычислений при решении задачи по частям, использования стандартных алгоритмов и т. п.</a:t>
            </a:r>
          </a:p>
          <a:p>
            <a:pPr algn="just"/>
            <a:r>
              <a:rPr lang="ru-RU" dirty="0"/>
              <a:t>Известны следующие формы представления алгоритма управления: словесное описание, операторная форма записи алгоритма, описание алгоритма с применением графических символов и текстовое описание структурированных программ (ТОСП) или псевдокод.</a:t>
            </a:r>
          </a:p>
          <a:p>
            <a:pPr algn="just"/>
            <a:r>
              <a:rPr lang="ru-RU" dirty="0"/>
              <a:t>Управление сложными технологическими процессами в условиях неполноты знаний об объектах управления, высоком уровне помех и при наличии перекрестных связей между каналами управления не позволяют провести эффективный синтез моделей и алгоритмов управления формальными традиционными методами. Все большее применение находят методы теории нечетких множеств, методы робастного, адаптивного, ситуационного и др. видов управления.</a:t>
            </a:r>
          </a:p>
          <a:p>
            <a:pPr algn="just"/>
            <a:endParaRPr lang="ru-RU" dirty="0"/>
          </a:p>
        </p:txBody>
      </p:sp>
    </p:spTree>
    <p:extLst>
      <p:ext uri="{BB962C8B-B14F-4D97-AF65-F5344CB8AC3E}">
        <p14:creationId xmlns:p14="http://schemas.microsoft.com/office/powerpoint/2010/main" val="4239437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55923"/>
            <a:ext cx="7886700" cy="4921040"/>
          </a:xfrm>
        </p:spPr>
        <p:txBody>
          <a:bodyPr>
            <a:normAutofit fontScale="70000" lnSpcReduction="20000"/>
          </a:bodyPr>
          <a:lstStyle/>
          <a:p>
            <a:pPr algn="just"/>
            <a:r>
              <a:rPr lang="ru-RU" dirty="0"/>
              <a:t>Методы нечеткого управления основаны на выработке управляющих правил в условиях, при которых неполнота информации о процессе не позволяют использовать классические методы управления. Основным методом получения управляющих правил является метод экспертных оценок, базирующийся на знаниях экспертов. Нечеткая модель процесса, составленная на основе импликаций (связки «если»..., «то»...), описывающих возможные состояния объекта, подвергается структурной идентификации с оценкой параметров модели. Также используются самонастраивающиеся </a:t>
            </a:r>
            <a:r>
              <a:rPr lang="ru-RU" dirty="0" err="1"/>
              <a:t>нейро</a:t>
            </a:r>
            <a:r>
              <a:rPr lang="ru-RU" dirty="0"/>
              <a:t>-нечеткие регуляторы с использованием нейронных сетей. </a:t>
            </a:r>
          </a:p>
          <a:p>
            <a:pPr algn="just"/>
            <a:r>
              <a:rPr lang="ru-RU" dirty="0"/>
              <a:t>Методы робастного управления используются при параметрической или структурной неопределенности модели объекта, вызванной недостатком информации. При этом неопределенность объекта рассматривается как неопределенность отдельных показателей или характеристик, таких как быстродействие, устойчивость и др. Как правило, робастный регулятор является робастным по отношению к выбранному показателю, а информация, характеризующая неопределенность, не используется в управлении. </a:t>
            </a:r>
          </a:p>
          <a:p>
            <a:pPr algn="just"/>
            <a:endParaRPr lang="ru-RU" dirty="0"/>
          </a:p>
        </p:txBody>
      </p:sp>
    </p:spTree>
    <p:extLst>
      <p:ext uri="{BB962C8B-B14F-4D97-AF65-F5344CB8AC3E}">
        <p14:creationId xmlns:p14="http://schemas.microsoft.com/office/powerpoint/2010/main" val="2705798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825625"/>
            <a:ext cx="7886700" cy="4613275"/>
          </a:xfrm>
        </p:spPr>
        <p:txBody>
          <a:bodyPr>
            <a:normAutofit fontScale="85000" lnSpcReduction="20000"/>
          </a:bodyPr>
          <a:lstStyle/>
          <a:p>
            <a:pPr algn="just"/>
            <a:r>
              <a:rPr lang="ru-RU" dirty="0"/>
              <a:t>Методы адаптивного управления применяются при постоянно меняющихся под воздействием внешних условий показателях качества управления. Математическая модель объекта управления с адаптивным регулятором постоянно уточняется по результатам компенсации отклонений параметров состояния, вызванных, в том числе, изменением внешних условий. Таким образом, адаптивный регулятор учитывает как изменение состояния объекта, так и изменения внешней среды. </a:t>
            </a:r>
          </a:p>
          <a:p>
            <a:pPr algn="just"/>
            <a:r>
              <a:rPr lang="ru-RU" dirty="0"/>
              <a:t>Методы ситуационного управления основаны на анализе ситуации после пошагового управляющего воздействия на объект управления. Уточнение коэффициентов ситуационной модели осуществляется после выбранного временного интервала и изменения параметров состояния объекта. </a:t>
            </a:r>
          </a:p>
        </p:txBody>
      </p:sp>
    </p:spTree>
    <p:extLst>
      <p:ext uri="{BB962C8B-B14F-4D97-AF65-F5344CB8AC3E}">
        <p14:creationId xmlns:p14="http://schemas.microsoft.com/office/powerpoint/2010/main" val="72768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322024"/>
            <a:ext cx="7886700" cy="4854939"/>
          </a:xfrm>
        </p:spPr>
        <p:txBody>
          <a:bodyPr>
            <a:normAutofit fontScale="77500" lnSpcReduction="20000"/>
          </a:bodyPr>
          <a:lstStyle/>
          <a:p>
            <a:pPr algn="just"/>
            <a:r>
              <a:rPr lang="ru-RU" b="1" dirty="0"/>
              <a:t>Общие характеристики (РСУ).</a:t>
            </a:r>
            <a:endParaRPr lang="ru-RU" dirty="0"/>
          </a:p>
          <a:p>
            <a:pPr algn="just"/>
            <a:r>
              <a:rPr lang="ru-RU" dirty="0"/>
              <a:t>Основными характеристиками РСУ технологическим процессом являются архитектура и структура системы, информационная емкость, открытость, масштабируемость, надежность, быстродействие, экономичность и др.</a:t>
            </a:r>
          </a:p>
          <a:p>
            <a:pPr algn="just"/>
            <a:r>
              <a:rPr lang="ru-RU" dirty="0"/>
              <a:t>В настоящее время крупные фирмы производят все необходимое оборудование (рабочие станции, серверы, контроллеры, сетевые компоненты, преобразователи, программное обеспечение и пр.) для построения РСУ, которые внедряют на предприятиях в освоенных ими отраслях промышленности РК. К числу первых РСУ (1975 г.), ставших в определенном смысле эталоном распределенных систем управления, была Т</a:t>
            </a:r>
            <a:r>
              <a:rPr lang="en-US" dirty="0"/>
              <a:t>D</a:t>
            </a:r>
            <a:r>
              <a:rPr lang="ru-RU" dirty="0"/>
              <a:t>С-3000 фирмы Но</a:t>
            </a:r>
            <a:r>
              <a:rPr lang="en-US" dirty="0"/>
              <a:t>n</a:t>
            </a:r>
            <a:r>
              <a:rPr lang="ru-RU" dirty="0" err="1"/>
              <a:t>еу</a:t>
            </a:r>
            <a:r>
              <a:rPr lang="en-US" dirty="0"/>
              <a:t>w</a:t>
            </a:r>
            <a:r>
              <a:rPr lang="ru-RU" dirty="0"/>
              <a:t>е</a:t>
            </a:r>
            <a:r>
              <a:rPr lang="en-US" dirty="0" err="1"/>
              <a:t>ll</a:t>
            </a:r>
            <a:r>
              <a:rPr lang="ru-RU" dirty="0"/>
              <a:t>, США. Порядка 10 таких систем было закуплено в СССР для заводов по производству минеральных удобрений, а также для заводов нефтеперерабатывающей промышленности. Эти системы прошли модернизацию и поныне успешно работают на предприятиях. </a:t>
            </a:r>
          </a:p>
          <a:p>
            <a:pPr algn="just"/>
            <a:endParaRPr lang="ru-RU" dirty="0"/>
          </a:p>
        </p:txBody>
      </p:sp>
    </p:spTree>
    <p:extLst>
      <p:ext uri="{BB962C8B-B14F-4D97-AF65-F5344CB8AC3E}">
        <p14:creationId xmlns:p14="http://schemas.microsoft.com/office/powerpoint/2010/main" val="353053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11854"/>
            <a:ext cx="8129760" cy="5398265"/>
          </a:xfrm>
        </p:spPr>
        <p:txBody>
          <a:bodyPr>
            <a:normAutofit fontScale="77500" lnSpcReduction="20000"/>
          </a:bodyPr>
          <a:lstStyle/>
          <a:p>
            <a:pPr algn="just"/>
            <a:r>
              <a:rPr lang="ru-RU" dirty="0"/>
              <a:t>В настоящее время помимо Т</a:t>
            </a:r>
            <a:r>
              <a:rPr lang="en-US" dirty="0"/>
              <a:t>D</a:t>
            </a:r>
            <a:r>
              <a:rPr lang="ru-RU" dirty="0"/>
              <a:t>С-3000 находят применение такие РСУ, как То</a:t>
            </a:r>
            <a:r>
              <a:rPr lang="en-US" dirty="0" err="1"/>
              <a:t>tal</a:t>
            </a:r>
            <a:r>
              <a:rPr lang="ru-RU" dirty="0"/>
              <a:t> Р1а</a:t>
            </a:r>
            <a:r>
              <a:rPr lang="en-US" dirty="0" err="1"/>
              <a:t>nt</a:t>
            </a:r>
            <a:r>
              <a:rPr lang="en-US" dirty="0"/>
              <a:t> Solution</a:t>
            </a:r>
            <a:r>
              <a:rPr lang="ru-RU" dirty="0"/>
              <a:t> (ТР</a:t>
            </a:r>
            <a:r>
              <a:rPr lang="en-US" dirty="0"/>
              <a:t>S</a:t>
            </a:r>
            <a:r>
              <a:rPr lang="ru-RU" dirty="0"/>
              <a:t>) и </a:t>
            </a:r>
            <a:r>
              <a:rPr lang="ru-RU" dirty="0" err="1"/>
              <a:t>Ехре</a:t>
            </a:r>
            <a:r>
              <a:rPr lang="en-US" dirty="0"/>
              <a:t>n</a:t>
            </a:r>
            <a:r>
              <a:rPr lang="ru-RU" dirty="0"/>
              <a:t>о</a:t>
            </a:r>
            <a:r>
              <a:rPr lang="en-US" dirty="0"/>
              <a:t>n</a:t>
            </a:r>
            <a:r>
              <a:rPr lang="ru-RU" dirty="0"/>
              <a:t> РК</a:t>
            </a:r>
            <a:r>
              <a:rPr lang="en-US" dirty="0"/>
              <a:t>S</a:t>
            </a:r>
            <a:r>
              <a:rPr lang="ru-RU" dirty="0"/>
              <a:t> фирмы Но</a:t>
            </a:r>
            <a:r>
              <a:rPr lang="en-US" dirty="0"/>
              <a:t>n</a:t>
            </a:r>
            <a:r>
              <a:rPr lang="ru-RU" dirty="0" err="1"/>
              <a:t>еу</a:t>
            </a:r>
            <a:r>
              <a:rPr lang="en-US" dirty="0"/>
              <a:t>well</a:t>
            </a:r>
            <a:r>
              <a:rPr lang="ru-RU" dirty="0"/>
              <a:t>, </a:t>
            </a:r>
            <a:r>
              <a:rPr lang="en-US" dirty="0" err="1"/>
              <a:t>Damatic</a:t>
            </a:r>
            <a:r>
              <a:rPr lang="en-US" dirty="0"/>
              <a:t> </a:t>
            </a:r>
            <a:r>
              <a:rPr lang="en-US" dirty="0" err="1"/>
              <a:t>XDi</a:t>
            </a:r>
            <a:r>
              <a:rPr lang="ru-RU" dirty="0"/>
              <a:t> (</a:t>
            </a:r>
            <a:r>
              <a:rPr lang="en-US" dirty="0"/>
              <a:t>V</a:t>
            </a:r>
            <a:r>
              <a:rPr lang="ru-RU" dirty="0"/>
              <a:t>а1</a:t>
            </a:r>
            <a:r>
              <a:rPr lang="en-US" dirty="0" err="1"/>
              <a:t>ment</a:t>
            </a:r>
            <a:r>
              <a:rPr lang="en-US" dirty="0"/>
              <a:t> </a:t>
            </a:r>
            <a:r>
              <a:rPr lang="ru-RU" dirty="0"/>
              <a:t>А</a:t>
            </a:r>
            <a:r>
              <a:rPr lang="en-US" dirty="0" err="1"/>
              <a:t>utomation</a:t>
            </a:r>
            <a:r>
              <a:rPr lang="ru-RU" dirty="0"/>
              <a:t>), </a:t>
            </a:r>
            <a:r>
              <a:rPr lang="en-US" dirty="0" err="1"/>
              <a:t>Simatic</a:t>
            </a:r>
            <a:r>
              <a:rPr lang="en-US" dirty="0"/>
              <a:t> </a:t>
            </a:r>
            <a:r>
              <a:rPr lang="ru-RU" dirty="0"/>
              <a:t>РС</a:t>
            </a:r>
            <a:r>
              <a:rPr lang="en-US" dirty="0"/>
              <a:t>S</a:t>
            </a:r>
            <a:r>
              <a:rPr lang="ru-RU" dirty="0"/>
              <a:t>7 (</a:t>
            </a:r>
            <a:r>
              <a:rPr lang="en-US" dirty="0"/>
              <a:t>Siemens</a:t>
            </a:r>
            <a:r>
              <a:rPr lang="ru-RU" dirty="0"/>
              <a:t>), Се</a:t>
            </a:r>
            <a:r>
              <a:rPr lang="en-US" dirty="0" err="1"/>
              <a:t>ntrum</a:t>
            </a:r>
            <a:r>
              <a:rPr lang="ru-RU" dirty="0"/>
              <a:t> С</a:t>
            </a:r>
            <a:r>
              <a:rPr lang="en-US" dirty="0"/>
              <a:t>S</a:t>
            </a:r>
            <a:r>
              <a:rPr lang="ru-RU" dirty="0"/>
              <a:t>3000 (</a:t>
            </a:r>
            <a:r>
              <a:rPr lang="en-US" dirty="0"/>
              <a:t>Yokogawa</a:t>
            </a:r>
            <a:r>
              <a:rPr lang="ru-RU" dirty="0"/>
              <a:t>), </a:t>
            </a:r>
            <a:r>
              <a:rPr lang="en-US" dirty="0"/>
              <a:t>I</a:t>
            </a:r>
            <a:r>
              <a:rPr lang="ru-RU" dirty="0"/>
              <a:t>/А </a:t>
            </a:r>
            <a:r>
              <a:rPr lang="en-US" dirty="0"/>
              <a:t>S</a:t>
            </a:r>
            <a:r>
              <a:rPr lang="ru-RU" dirty="0"/>
              <a:t>е</a:t>
            </a:r>
            <a:r>
              <a:rPr lang="en-US" dirty="0" err="1"/>
              <a:t>ries</a:t>
            </a:r>
            <a:r>
              <a:rPr lang="ru-RU" dirty="0"/>
              <a:t> (</a:t>
            </a:r>
            <a:r>
              <a:rPr lang="en-US" dirty="0"/>
              <a:t>Foxboro</a:t>
            </a:r>
            <a:r>
              <a:rPr lang="ru-RU" dirty="0"/>
              <a:t>) и др. Среди российских распределенных систем управления — МСКУ 2М (АО «Импульс»), </a:t>
            </a:r>
            <a:r>
              <a:rPr lang="ru-RU" dirty="0" err="1"/>
              <a:t>Техноконт</a:t>
            </a:r>
            <a:r>
              <a:rPr lang="ru-RU" dirty="0"/>
              <a:t> (ГК «</a:t>
            </a:r>
            <a:r>
              <a:rPr lang="ru-RU" dirty="0" err="1"/>
              <a:t>Текон</a:t>
            </a:r>
            <a:r>
              <a:rPr lang="ru-RU" dirty="0"/>
              <a:t>»), ПТК «Квинт» и др.</a:t>
            </a:r>
          </a:p>
          <a:p>
            <a:pPr algn="just"/>
            <a:r>
              <a:rPr lang="ru-RU" dirty="0"/>
              <a:t>Современные РСУ используют промышленные рабочие станции, многоканальные контроллеры (РС-</a:t>
            </a:r>
            <a:r>
              <a:rPr lang="en-US" dirty="0"/>
              <a:t>based</a:t>
            </a:r>
            <a:r>
              <a:rPr lang="ru-RU" dirty="0"/>
              <a:t> и модульные), станции распределенного ввода/вывода, открытые промышленные сети (</a:t>
            </a:r>
            <a:r>
              <a:rPr lang="en-US" dirty="0"/>
              <a:t>Industrial Ethernet</a:t>
            </a:r>
            <a:r>
              <a:rPr lang="ru-RU" dirty="0"/>
              <a:t>, </a:t>
            </a:r>
            <a:r>
              <a:rPr lang="ru-RU" dirty="0" err="1"/>
              <a:t>Рго</a:t>
            </a:r>
            <a:r>
              <a:rPr lang="en-US" dirty="0" err="1"/>
              <a:t>fibus</a:t>
            </a:r>
            <a:r>
              <a:rPr lang="ru-RU" dirty="0"/>
              <a:t>, СА</a:t>
            </a:r>
            <a:r>
              <a:rPr lang="en-US" dirty="0"/>
              <a:t>N</a:t>
            </a:r>
            <a:r>
              <a:rPr lang="ru-RU" dirty="0"/>
              <a:t> и др.), интеллектуальные устройства ввода/вывода, беспроводные устройства передачи информации, </a:t>
            </a:r>
            <a:r>
              <a:rPr lang="en-US" dirty="0"/>
              <a:t>W</a:t>
            </a:r>
            <a:r>
              <a:rPr lang="ru-RU" dirty="0"/>
              <a:t>ЕВ-технологию обмена данными.</a:t>
            </a:r>
          </a:p>
          <a:p>
            <a:pPr algn="just"/>
            <a:r>
              <a:rPr lang="ru-RU" dirty="0"/>
              <a:t>В последние годы ведущие зарубежные фирмы (</a:t>
            </a:r>
            <a:r>
              <a:rPr lang="en-US" dirty="0"/>
              <a:t>Siemens</a:t>
            </a:r>
            <a:r>
              <a:rPr lang="ru-RU" dirty="0"/>
              <a:t>, М</a:t>
            </a:r>
            <a:r>
              <a:rPr lang="en-US" dirty="0" err="1"/>
              <a:t>itsubishi</a:t>
            </a:r>
            <a:r>
              <a:rPr lang="en-US" dirty="0"/>
              <a:t> Electric</a:t>
            </a:r>
            <a:r>
              <a:rPr lang="ru-RU" dirty="0"/>
              <a:t>, </a:t>
            </a:r>
            <a:r>
              <a:rPr lang="en-US" dirty="0"/>
              <a:t>G</a:t>
            </a:r>
            <a:r>
              <a:rPr lang="ru-RU" dirty="0"/>
              <a:t>Е </a:t>
            </a:r>
            <a:r>
              <a:rPr lang="en-US" dirty="0" err="1"/>
              <a:t>Fr</a:t>
            </a:r>
            <a:r>
              <a:rPr lang="ru-RU" dirty="0"/>
              <a:t>а</a:t>
            </a:r>
            <a:r>
              <a:rPr lang="en-US" dirty="0"/>
              <a:t>nu</a:t>
            </a:r>
            <a:r>
              <a:rPr lang="ru-RU" dirty="0"/>
              <a:t>с, </a:t>
            </a:r>
            <a:r>
              <a:rPr lang="en-US" dirty="0" err="1"/>
              <a:t>Invesys</a:t>
            </a:r>
            <a:r>
              <a:rPr lang="ru-RU" dirty="0"/>
              <a:t>, Но</a:t>
            </a:r>
            <a:r>
              <a:rPr lang="en-US" dirty="0"/>
              <a:t>n</a:t>
            </a:r>
            <a:r>
              <a:rPr lang="ru-RU" dirty="0" err="1"/>
              <a:t>еу</a:t>
            </a:r>
            <a:r>
              <a:rPr lang="en-US" dirty="0"/>
              <a:t>well</a:t>
            </a:r>
            <a:r>
              <a:rPr lang="ru-RU" dirty="0"/>
              <a:t>, </a:t>
            </a:r>
            <a:r>
              <a:rPr lang="en-US" dirty="0"/>
              <a:t>Schneider </a:t>
            </a:r>
            <a:r>
              <a:rPr lang="ru-RU" dirty="0"/>
              <a:t>Е</a:t>
            </a:r>
            <a:r>
              <a:rPr lang="en-US" dirty="0"/>
              <a:t>l</a:t>
            </a:r>
            <a:r>
              <a:rPr lang="ru-RU" dirty="0" err="1"/>
              <a:t>ес</a:t>
            </a:r>
            <a:r>
              <a:rPr lang="en-US" dirty="0" err="1"/>
              <a:t>tric</a:t>
            </a:r>
            <a:r>
              <a:rPr lang="ru-RU" dirty="0"/>
              <a:t>, </a:t>
            </a:r>
            <a:r>
              <a:rPr lang="en-US" dirty="0"/>
              <a:t>V</a:t>
            </a:r>
            <a:r>
              <a:rPr lang="ru-RU" dirty="0"/>
              <a:t>а1</a:t>
            </a:r>
            <a:r>
              <a:rPr lang="en-US" dirty="0" err="1"/>
              <a:t>ment</a:t>
            </a:r>
            <a:r>
              <a:rPr lang="ru-RU" dirty="0"/>
              <a:t> и др.) выпускают программные средства для интеграции систем управления производством в целом как на уровне технологических процессов, так и на уровне финансово-хозяйственной деятельности предприятия.</a:t>
            </a:r>
          </a:p>
          <a:p>
            <a:pPr algn="just"/>
            <a:endParaRPr lang="ru-RU" dirty="0"/>
          </a:p>
        </p:txBody>
      </p:sp>
    </p:spTree>
    <p:extLst>
      <p:ext uri="{BB962C8B-B14F-4D97-AF65-F5344CB8AC3E}">
        <p14:creationId xmlns:p14="http://schemas.microsoft.com/office/powerpoint/2010/main" val="2502322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5760" y="312965"/>
            <a:ext cx="8503919" cy="6349092"/>
          </a:xfrm>
        </p:spPr>
        <p:txBody>
          <a:bodyPr>
            <a:noAutofit/>
          </a:bodyPr>
          <a:lstStyle/>
          <a:p>
            <a:pPr algn="just"/>
            <a:r>
              <a:rPr lang="ru-RU" sz="1800" dirty="0"/>
              <a:t>Архитектура РСУ определяется уровнями иерархии системы, набором программно-технических средств, сетевой архитектурой, интеллектуализацией преобразователей, возможностями резервирования и рядом других параметров.</a:t>
            </a:r>
          </a:p>
          <a:p>
            <a:pPr algn="just"/>
            <a:r>
              <a:rPr lang="ru-RU" sz="1800" dirty="0"/>
              <a:t>В зависимости от комплекса решаемых задач информационная емкость системы включает различное число каналов ввода/вывода, способных обрабатывать от сотен до тысяч и десятков тысяч сигналов. Для приема, хранения и обработки большого числа параметров применяются базы данных реального времени (БД РВ) — реляционные, сетевые, иерархические или объектно-ориентированные. Сервер БД РВ является ядром интегрированной системы управления, обеспечивая форматирование массивов данных от технологического процесса для их анализа и использования на верхнем уровне управления предприятием.</a:t>
            </a:r>
          </a:p>
          <a:p>
            <a:pPr algn="just"/>
            <a:r>
              <a:rPr lang="ru-RU" sz="1800" dirty="0"/>
              <a:t>Открытость системы управления предполагает использование в структуре системы открытых международных стандартов на аппаратное и программное обеспечение, языки программирования контроллеров, активное оборудование вычислительных сетей и т. п., позволяющих совместное применение программно-аппаратных средств различных производителей. Масштабируемость системы означает возможность построения систем управления на базе программно-технических средств малой, средней или большой емкости. При этом возможно как наращивание системы, так и ее локализация. Масштабируемость допускает легкость модернизации системы без серьезных изменений ее структуры. Надежность, быстродействие и экономичность системы управления являются важными характеристиками системы управления. </a:t>
            </a:r>
            <a:endParaRPr lang="ru-RU" sz="1800" dirty="0"/>
          </a:p>
        </p:txBody>
      </p:sp>
    </p:spTree>
    <p:extLst>
      <p:ext uri="{BB962C8B-B14F-4D97-AF65-F5344CB8AC3E}">
        <p14:creationId xmlns:p14="http://schemas.microsoft.com/office/powerpoint/2010/main" val="3915110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8274" y="1218928"/>
            <a:ext cx="7602584" cy="3416320"/>
          </a:xfrm>
          <a:prstGeom prst="rect">
            <a:avLst/>
          </a:prstGeom>
        </p:spPr>
        <p:txBody>
          <a:bodyPr wrap="square">
            <a:spAutoFit/>
          </a:bodyPr>
          <a:lstStyle/>
          <a:p>
            <a:pPr algn="just"/>
            <a:r>
              <a:rPr lang="ru-RU" dirty="0"/>
              <a:t>Открытые технологии синтеза системы позволяют оптимизировать выбор программно-технических средств и устройств ввода/вывода параметров процесса по критерию цена/производительность. Для повышения надежности узлов и системы в целом применяются наряду с отказоустойчивыми компонентами и системами их резервирование (дублирование и </a:t>
            </a:r>
            <a:r>
              <a:rPr lang="ru-RU" dirty="0" err="1"/>
              <a:t>троирование</a:t>
            </a:r>
            <a:r>
              <a:rPr lang="ru-RU" dirty="0"/>
              <a:t>), а также специальные меры защиты в условиях агрессивных, взрывоопасных сред, сильного электромагнитного излучения и пр. Быстродействие системы определяется быстродействием (инерционностью) преобразователей, контроллеров, других узлов системы, а также алгоритмическим обеспечением систем управления (выбор алгоритмов управления, время опроса датчиков, объем выборки и др.).</a:t>
            </a:r>
          </a:p>
        </p:txBody>
      </p:sp>
    </p:spTree>
    <p:extLst>
      <p:ext uri="{BB962C8B-B14F-4D97-AF65-F5344CB8AC3E}">
        <p14:creationId xmlns:p14="http://schemas.microsoft.com/office/powerpoint/2010/main" val="1283544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123720"/>
            <a:ext cx="7886700" cy="5467580"/>
          </a:xfrm>
        </p:spPr>
        <p:txBody>
          <a:bodyPr>
            <a:normAutofit fontScale="92500" lnSpcReduction="10000"/>
          </a:bodyPr>
          <a:lstStyle/>
          <a:p>
            <a:pPr algn="just"/>
            <a:r>
              <a:rPr lang="ru-RU" dirty="0"/>
              <a:t>Данная система является дальнейшим развитием предшествующих РСУ фирмы </a:t>
            </a:r>
            <a:r>
              <a:rPr lang="en-US" i="1" dirty="0"/>
              <a:t>Honeywell </a:t>
            </a:r>
            <a:r>
              <a:rPr lang="ru-RU" dirty="0"/>
              <a:t>— </a:t>
            </a:r>
            <a:r>
              <a:rPr lang="en-US" dirty="0"/>
              <a:t>TDC</a:t>
            </a:r>
            <a:r>
              <a:rPr lang="ru-RU" dirty="0"/>
              <a:t> 3000, </a:t>
            </a:r>
            <a:r>
              <a:rPr lang="en-US" dirty="0"/>
              <a:t>Total Plant Solution</a:t>
            </a:r>
            <a:r>
              <a:rPr lang="ru-RU" dirty="0"/>
              <a:t>, </a:t>
            </a:r>
            <a:r>
              <a:rPr lang="en-US" dirty="0"/>
              <a:t>Plant Scape</a:t>
            </a:r>
            <a:r>
              <a:rPr lang="ru-RU" dirty="0"/>
              <a:t> и др. Система </a:t>
            </a:r>
            <a:r>
              <a:rPr lang="en-US" dirty="0" err="1"/>
              <a:t>Experion</a:t>
            </a:r>
            <a:r>
              <a:rPr lang="en-US" dirty="0"/>
              <a:t> PKS</a:t>
            </a:r>
            <a:r>
              <a:rPr lang="ru-RU" dirty="0"/>
              <a:t>, архитектура которой приведена на рис. 5.5, также предназначена для управления непрерывными и дискретными процессами, оборудованием и системами электропривода.</a:t>
            </a:r>
          </a:p>
          <a:p>
            <a:pPr algn="just"/>
            <a:r>
              <a:rPr lang="en-US" dirty="0" err="1"/>
              <a:t>Experion</a:t>
            </a:r>
            <a:r>
              <a:rPr lang="en-US" dirty="0"/>
              <a:t> PKS</a:t>
            </a:r>
            <a:r>
              <a:rPr lang="ru-RU" dirty="0"/>
              <a:t> (</a:t>
            </a:r>
            <a:r>
              <a:rPr lang="en-US" dirty="0"/>
              <a:t>Process Knowledge Solution</a:t>
            </a:r>
            <a:r>
              <a:rPr lang="ru-RU" dirty="0"/>
              <a:t> — «Система знаний о процессе») накапливает знания о процессе и управляет процессом и оборудованием. В системе сохранен принцип деления процесса на отделы (</a:t>
            </a:r>
            <a:r>
              <a:rPr lang="en-US" dirty="0"/>
              <a:t>department</a:t>
            </a:r>
            <a:r>
              <a:rPr lang="ru-RU" dirty="0"/>
              <a:t>) </a:t>
            </a:r>
            <a:r>
              <a:rPr lang="en-US" dirty="0"/>
              <a:t>no</a:t>
            </a:r>
            <a:r>
              <a:rPr lang="ru-RU" dirty="0"/>
              <a:t> технологическому принципу. Все станции и узлы подключены к общесистемной шине </a:t>
            </a:r>
            <a:r>
              <a:rPr lang="en-US" dirty="0"/>
              <a:t>FTE</a:t>
            </a:r>
            <a:r>
              <a:rPr lang="ru-RU" dirty="0"/>
              <a:t>.</a:t>
            </a:r>
          </a:p>
          <a:p>
            <a:pPr algn="just"/>
            <a:r>
              <a:rPr lang="ru-RU" dirty="0" smtClean="0"/>
              <a:t>управления </a:t>
            </a:r>
            <a:r>
              <a:rPr lang="ru-RU" dirty="0"/>
              <a:t>транзакциями.</a:t>
            </a:r>
          </a:p>
        </p:txBody>
      </p:sp>
    </p:spTree>
    <p:extLst>
      <p:ext uri="{BB962C8B-B14F-4D97-AF65-F5344CB8AC3E}">
        <p14:creationId xmlns:p14="http://schemas.microsoft.com/office/powerpoint/2010/main" val="481305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0560" y="1729802"/>
            <a:ext cx="8434560" cy="3171982"/>
          </a:xfrm>
        </p:spPr>
        <p:txBody>
          <a:bodyPr>
            <a:noAutofit/>
          </a:bodyPr>
          <a:lstStyle/>
          <a:p>
            <a:pPr algn="just"/>
            <a:r>
              <a:rPr lang="ru-RU" sz="2400" dirty="0"/>
              <a:t>Новым архитектурным решением системы </a:t>
            </a:r>
            <a:r>
              <a:rPr lang="en-US" sz="2400" dirty="0" err="1"/>
              <a:t>Experion</a:t>
            </a:r>
            <a:r>
              <a:rPr lang="en-US" sz="2400" dirty="0"/>
              <a:t> PKS</a:t>
            </a:r>
            <a:r>
              <a:rPr lang="ru-RU" sz="2400" dirty="0"/>
              <a:t> являются средства коммуникации с устройствами I/O, которые не привязаны к какому-либо конкретному контроллеру. Это значит, что данные устройства ввода/вывода не связаны с конкретным контроллером, а доступны всем устройствам системы </a:t>
            </a:r>
            <a:r>
              <a:rPr lang="en-US" sz="2400" dirty="0" err="1"/>
              <a:t>Experion</a:t>
            </a:r>
            <a:r>
              <a:rPr lang="en-US" sz="2400" dirty="0"/>
              <a:t> PKS</a:t>
            </a:r>
            <a:r>
              <a:rPr lang="ru-RU" sz="2400" dirty="0"/>
              <a:t> на шине </a:t>
            </a:r>
            <a:r>
              <a:rPr lang="en-US" sz="2400" dirty="0"/>
              <a:t>FTE</a:t>
            </a:r>
            <a:r>
              <a:rPr lang="ru-RU" sz="2400" dirty="0"/>
              <a:t>. Таким образом, любые данные могут быть доступны через системную шину независимо от физического местонахождения устройства ввода/вывода.</a:t>
            </a:r>
          </a:p>
        </p:txBody>
      </p:sp>
    </p:spTree>
    <p:extLst>
      <p:ext uri="{BB962C8B-B14F-4D97-AF65-F5344CB8AC3E}">
        <p14:creationId xmlns:p14="http://schemas.microsoft.com/office/powerpoint/2010/main" val="2086336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b="5386"/>
          <a:stretch>
            <a:fillRect/>
          </a:stretch>
        </p:blipFill>
        <p:spPr bwMode="auto">
          <a:xfrm>
            <a:off x="209862" y="1319135"/>
            <a:ext cx="8724276" cy="464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2685045" y="6107456"/>
            <a:ext cx="3985578" cy="369332"/>
          </a:xfrm>
          <a:prstGeom prst="rect">
            <a:avLst/>
          </a:prstGeom>
        </p:spPr>
        <p:txBody>
          <a:bodyPr wrap="square">
            <a:spAutoFit/>
          </a:bodyPr>
          <a:lstStyle/>
          <a:p>
            <a:r>
              <a:rPr lang="ru-RU" b="1" dirty="0"/>
              <a:t>Рисунок 17 – </a:t>
            </a:r>
            <a:r>
              <a:rPr lang="ru-RU" dirty="0"/>
              <a:t>Архитектура РСУ</a:t>
            </a:r>
          </a:p>
        </p:txBody>
      </p:sp>
    </p:spTree>
    <p:extLst>
      <p:ext uri="{BB962C8B-B14F-4D97-AF65-F5344CB8AC3E}">
        <p14:creationId xmlns:p14="http://schemas.microsoft.com/office/powerpoint/2010/main" val="1329354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55923"/>
            <a:ext cx="7886700" cy="4921040"/>
          </a:xfrm>
        </p:spPr>
        <p:txBody>
          <a:bodyPr>
            <a:normAutofit fontScale="85000" lnSpcReduction="10000"/>
          </a:bodyPr>
          <a:lstStyle/>
          <a:p>
            <a:r>
              <a:rPr lang="ru-RU" dirty="0"/>
              <a:t>К другим достоинствам системы </a:t>
            </a:r>
            <a:r>
              <a:rPr lang="en-US" dirty="0" err="1"/>
              <a:t>Experion</a:t>
            </a:r>
            <a:r>
              <a:rPr lang="en-US" dirty="0"/>
              <a:t> PKS</a:t>
            </a:r>
            <a:r>
              <a:rPr lang="ru-RU" dirty="0"/>
              <a:t> относятся:</a:t>
            </a:r>
          </a:p>
          <a:p>
            <a:r>
              <a:rPr lang="ru-RU" dirty="0"/>
              <a:t>•  масштабируемость системы, т. е. возможность управления, как отдельными процессами, так и производством в целом;</a:t>
            </a:r>
          </a:p>
          <a:p>
            <a:r>
              <a:rPr lang="ru-RU" dirty="0"/>
              <a:t>•  единая БД, доступная всем пользователям на различных уровнях иерархии;</a:t>
            </a:r>
          </a:p>
          <a:p>
            <a:r>
              <a:rPr lang="ru-RU" dirty="0"/>
              <a:t>•  доступность информации через средства </a:t>
            </a:r>
            <a:r>
              <a:rPr lang="en-US" dirty="0"/>
              <a:t>Internet</a:t>
            </a:r>
            <a:r>
              <a:rPr lang="ru-RU" dirty="0"/>
              <a:t>/</a:t>
            </a:r>
            <a:r>
              <a:rPr lang="en-US" dirty="0"/>
              <a:t>Intranet</a:t>
            </a:r>
            <a:r>
              <a:rPr lang="ru-RU" dirty="0"/>
              <a:t> по технологии </a:t>
            </a:r>
            <a:r>
              <a:rPr lang="en-US" dirty="0"/>
              <a:t>HMI</a:t>
            </a:r>
            <a:r>
              <a:rPr lang="ru-RU" dirty="0"/>
              <a:t>-</a:t>
            </a:r>
            <a:r>
              <a:rPr lang="en-US" dirty="0"/>
              <a:t>Web</a:t>
            </a:r>
            <a:r>
              <a:rPr lang="ru-RU" dirty="0"/>
              <a:t> с форматированием данных на языке </a:t>
            </a:r>
            <a:r>
              <a:rPr lang="en-US" dirty="0"/>
              <a:t>XML</a:t>
            </a:r>
            <a:r>
              <a:rPr lang="ru-RU" dirty="0"/>
              <a:t>;</a:t>
            </a:r>
          </a:p>
          <a:p>
            <a:r>
              <a:rPr lang="ru-RU" dirty="0"/>
              <a:t>•  открытость системы, использующей международные стандарты ОРС, СОМ/ </a:t>
            </a:r>
            <a:r>
              <a:rPr lang="en-US" dirty="0"/>
              <a:t>DCOM</a:t>
            </a:r>
            <a:r>
              <a:rPr lang="ru-RU" dirty="0"/>
              <a:t>, </a:t>
            </a:r>
            <a:r>
              <a:rPr lang="en-US" dirty="0"/>
              <a:t>OLE</a:t>
            </a:r>
            <a:r>
              <a:rPr lang="ru-RU" dirty="0"/>
              <a:t>, </a:t>
            </a:r>
            <a:r>
              <a:rPr lang="en-US" dirty="0"/>
              <a:t>ActiveX</a:t>
            </a:r>
            <a:r>
              <a:rPr lang="ru-RU" dirty="0"/>
              <a:t>, типовую связь с СУБД на языке </a:t>
            </a:r>
            <a:r>
              <a:rPr lang="en-US" dirty="0"/>
              <a:t>SQL</a:t>
            </a:r>
            <a:r>
              <a:rPr lang="ru-RU" dirty="0"/>
              <a:t> по протоколу </a:t>
            </a:r>
            <a:r>
              <a:rPr lang="en-US" dirty="0"/>
              <a:t>ODBC</a:t>
            </a:r>
            <a:r>
              <a:rPr lang="ru-RU" dirty="0"/>
              <a:t>;</a:t>
            </a:r>
          </a:p>
          <a:p>
            <a:r>
              <a:rPr lang="ru-RU" dirty="0"/>
              <a:t>•  использование открытых промышленных и полевых сетей.</a:t>
            </a:r>
          </a:p>
          <a:p>
            <a:pPr algn="just"/>
            <a:endParaRPr lang="ru-RU" dirty="0"/>
          </a:p>
        </p:txBody>
      </p:sp>
    </p:spTree>
    <p:extLst>
      <p:ext uri="{BB962C8B-B14F-4D97-AF65-F5344CB8AC3E}">
        <p14:creationId xmlns:p14="http://schemas.microsoft.com/office/powerpoint/2010/main" val="1457663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рямоугольник 44"/>
          <p:cNvSpPr/>
          <p:nvPr/>
        </p:nvSpPr>
        <p:spPr>
          <a:xfrm>
            <a:off x="303910" y="1262098"/>
            <a:ext cx="8307430" cy="4708981"/>
          </a:xfrm>
          <a:prstGeom prst="rect">
            <a:avLst/>
          </a:prstGeom>
        </p:spPr>
        <p:txBody>
          <a:bodyPr wrap="square">
            <a:spAutoFit/>
          </a:bodyPr>
          <a:lstStyle/>
          <a:p>
            <a:r>
              <a:rPr lang="ru-RU" sz="2000" b="1" dirty="0" smtClean="0"/>
              <a:t>Контрольные </a:t>
            </a:r>
            <a:r>
              <a:rPr lang="ru-RU" sz="2000" b="1" dirty="0"/>
              <a:t>вопросы:</a:t>
            </a:r>
            <a:endParaRPr lang="ru-RU" sz="2000" dirty="0"/>
          </a:p>
          <a:p>
            <a:r>
              <a:rPr lang="ru-RU" sz="2000" dirty="0"/>
              <a:t> </a:t>
            </a:r>
          </a:p>
          <a:p>
            <a:r>
              <a:rPr lang="kk-KZ" sz="2000" dirty="0"/>
              <a:t>1. </a:t>
            </a:r>
            <a:r>
              <a:rPr lang="ru-RU" sz="2000" dirty="0"/>
              <a:t>Процедура «Фильтрация» при обработке входных данных в аналоговом канале. Подавление случайных всплесков.?</a:t>
            </a:r>
          </a:p>
          <a:p>
            <a:r>
              <a:rPr lang="kk-KZ" sz="2000" dirty="0"/>
              <a:t>2. </a:t>
            </a:r>
            <a:r>
              <a:rPr lang="ru-RU" sz="2000" dirty="0"/>
              <a:t>Процедура «Фильтрация» при обработке входных данных в аналоговом канале. Экспоненциальное сглаживание и контроль шкалы.</a:t>
            </a:r>
          </a:p>
          <a:p>
            <a:r>
              <a:rPr lang="ru-RU" sz="2000" dirty="0"/>
              <a:t>3. Процедура «Фильтрация» при обработке выходных данных в аналоговом канале. </a:t>
            </a:r>
          </a:p>
          <a:p>
            <a:r>
              <a:rPr lang="ru-RU" sz="2000" dirty="0"/>
              <a:t>4. Процедура «Фильтрация» при обработке выходных данных в аналоговом канале. Ограничение скорости изменения, подавление малых колебаний, экспоненциальное сглаживание и ограничение выходной величины.</a:t>
            </a:r>
          </a:p>
          <a:p>
            <a:r>
              <a:rPr lang="ru-RU" sz="2000" dirty="0"/>
              <a:t>5. Процедуры обработки входных и выходных данных в дискретном канале.</a:t>
            </a:r>
            <a:r>
              <a:rPr lang="kk-KZ" sz="2000" dirty="0"/>
              <a:t>?</a:t>
            </a:r>
            <a:endParaRPr lang="ru-RU" sz="2000"/>
          </a:p>
          <a:p>
            <a:endParaRPr lang="ru-RU" sz="2000" b="1" dirty="0">
              <a:solidFill>
                <a:schemeClr val="accent5">
                  <a:lumMod val="75000"/>
                </a:schemeClr>
              </a:solidFill>
              <a:latin typeface="+mj-lt"/>
              <a:ea typeface="Calibri" panose="020F0502020204030204" pitchFamily="34" charset="0"/>
              <a:cs typeface="Times New Roman" panose="02020603050405020304" pitchFamily="18" charset="0"/>
            </a:endParaRPr>
          </a:p>
        </p:txBody>
      </p:sp>
      <p:grpSp>
        <p:nvGrpSpPr>
          <p:cNvPr id="6" name="Группа 3"/>
          <p:cNvGrpSpPr>
            <a:grpSpLocks/>
          </p:cNvGrpSpPr>
          <p:nvPr/>
        </p:nvGrpSpPr>
        <p:grpSpPr bwMode="auto">
          <a:xfrm>
            <a:off x="269875" y="5830888"/>
            <a:ext cx="2393950" cy="546100"/>
            <a:chOff x="2915498" y="830630"/>
            <a:chExt cx="6823988" cy="1285875"/>
          </a:xfrm>
        </p:grpSpPr>
        <p:pic>
          <p:nvPicPr>
            <p:cNvPr id="7" name="Рисунок 4" descr="logo_eng_rgb.png"/>
            <p:cNvPicPr>
              <a:picLocks noChangeAspect="1" noChangeArrowheads="1"/>
            </p:cNvPicPr>
            <p:nvPr/>
          </p:nvPicPr>
          <p:blipFill>
            <a:blip r:embed="rId3">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9"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061704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8641" y="538908"/>
            <a:ext cx="8350786" cy="5078313"/>
          </a:xfrm>
          <a:prstGeom prst="rect">
            <a:avLst/>
          </a:prstGeom>
        </p:spPr>
        <p:txBody>
          <a:bodyPr wrap="square">
            <a:spAutoFit/>
          </a:bodyPr>
          <a:lstStyle/>
          <a:p>
            <a:r>
              <a:rPr lang="ru-RU" b="1" dirty="0"/>
              <a:t>Основная литература</a:t>
            </a:r>
            <a:endParaRPr lang="ru-RU" i="1" dirty="0"/>
          </a:p>
          <a:p>
            <a:r>
              <a:rPr lang="ru-RU" b="1" dirty="0"/>
              <a:t> </a:t>
            </a:r>
            <a:endParaRPr lang="ru-RU" dirty="0"/>
          </a:p>
          <a:p>
            <a:pPr lvl="0"/>
            <a:r>
              <a:rPr lang="en-US" dirty="0" smtClean="0"/>
              <a:t>1. </a:t>
            </a:r>
            <a:r>
              <a:rPr lang="ru-RU" dirty="0" smtClean="0"/>
              <a:t>Андреев </a:t>
            </a:r>
            <a:r>
              <a:rPr lang="ru-RU" dirty="0"/>
              <a:t>Е. Б., </a:t>
            </a:r>
            <a:r>
              <a:rPr lang="ru-RU" dirty="0" err="1"/>
              <a:t>Куцевич</a:t>
            </a:r>
            <a:r>
              <a:rPr lang="ru-RU" dirty="0"/>
              <a:t> Н. А. Синенко О. В. SCADA-системы: взгляд изнутри/ Е. Б. </a:t>
            </a:r>
            <a:r>
              <a:rPr lang="ru-RU" dirty="0" smtClean="0"/>
              <a:t>Андреев</a:t>
            </a:r>
            <a:r>
              <a:rPr lang="ru-RU" dirty="0"/>
              <a:t>, </a:t>
            </a:r>
            <a:r>
              <a:rPr lang="ru-RU" dirty="0" err="1"/>
              <a:t>Н.А.Куцевич</a:t>
            </a:r>
            <a:r>
              <a:rPr lang="ru-RU" dirty="0"/>
              <a:t>, </a:t>
            </a:r>
            <a:r>
              <a:rPr lang="ru-RU" dirty="0" err="1"/>
              <a:t>О.В.Синенко</a:t>
            </a:r>
            <a:r>
              <a:rPr lang="ru-RU" dirty="0"/>
              <a:t>.—М.: издательство </a:t>
            </a:r>
            <a:r>
              <a:rPr lang="ru-RU" dirty="0" err="1"/>
              <a:t>РТСофт</a:t>
            </a:r>
            <a:r>
              <a:rPr lang="ru-RU" dirty="0"/>
              <a:t>, 2004.</a:t>
            </a:r>
          </a:p>
          <a:p>
            <a:pPr lvl="0"/>
            <a:r>
              <a:rPr lang="en-US" dirty="0"/>
              <a:t>2</a:t>
            </a:r>
            <a:r>
              <a:rPr lang="en-US" dirty="0" smtClean="0"/>
              <a:t>. </a:t>
            </a:r>
            <a:r>
              <a:rPr lang="ru-RU" dirty="0" err="1" smtClean="0"/>
              <a:t>Букреев</a:t>
            </a:r>
            <a:r>
              <a:rPr lang="ru-RU" dirty="0" smtClean="0"/>
              <a:t> </a:t>
            </a:r>
            <a:r>
              <a:rPr lang="ru-RU" dirty="0"/>
              <a:t>В. Г., </a:t>
            </a:r>
            <a:r>
              <a:rPr lang="ru-RU" dirty="0" err="1"/>
              <a:t>Цхе</a:t>
            </a:r>
            <a:r>
              <a:rPr lang="ru-RU" dirty="0"/>
              <a:t> А. В. Основы инструментальной системы разработки АСУ/ В. Г. </a:t>
            </a:r>
            <a:r>
              <a:rPr lang="en-US" dirty="0" smtClean="0"/>
              <a:t> </a:t>
            </a:r>
            <a:r>
              <a:rPr lang="ru-RU" dirty="0" err="1" smtClean="0"/>
              <a:t>Букреев</a:t>
            </a:r>
            <a:r>
              <a:rPr lang="ru-RU" dirty="0"/>
              <a:t>, А. В. </a:t>
            </a:r>
            <a:r>
              <a:rPr lang="ru-RU" dirty="0" err="1"/>
              <a:t>Цхе</a:t>
            </a:r>
            <a:r>
              <a:rPr lang="ru-RU" dirty="0"/>
              <a:t>.— Томск: издательство ТПУ, 2003.</a:t>
            </a:r>
          </a:p>
          <a:p>
            <a:pPr lvl="0"/>
            <a:r>
              <a:rPr lang="en-US" dirty="0"/>
              <a:t>2</a:t>
            </a:r>
            <a:r>
              <a:rPr lang="en-US" dirty="0" smtClean="0"/>
              <a:t>. </a:t>
            </a:r>
            <a:r>
              <a:rPr lang="ru-RU" dirty="0" err="1" smtClean="0"/>
              <a:t>Локотов</a:t>
            </a:r>
            <a:r>
              <a:rPr lang="ru-RU" dirty="0" smtClean="0"/>
              <a:t> </a:t>
            </a:r>
            <a:r>
              <a:rPr lang="ru-RU" dirty="0"/>
              <a:t>А. Что должна уметь система SCADA/ А. </a:t>
            </a:r>
            <a:r>
              <a:rPr lang="ru-RU" dirty="0" err="1"/>
              <a:t>Локотов</a:t>
            </a:r>
            <a:r>
              <a:rPr lang="ru-RU" dirty="0"/>
              <a:t>// Современные технологии автоматизации.— 1998.</a:t>
            </a:r>
          </a:p>
          <a:p>
            <a:pPr lvl="0"/>
            <a:r>
              <a:rPr lang="en-US" dirty="0"/>
              <a:t>3</a:t>
            </a:r>
            <a:r>
              <a:rPr lang="en-US" dirty="0" smtClean="0"/>
              <a:t>. </a:t>
            </a:r>
            <a:r>
              <a:rPr lang="ru-RU" dirty="0" err="1" smtClean="0"/>
              <a:t>Анизимиров</a:t>
            </a:r>
            <a:r>
              <a:rPr lang="ru-RU" dirty="0" smtClean="0"/>
              <a:t> </a:t>
            </a:r>
            <a:r>
              <a:rPr lang="ru-RU" dirty="0"/>
              <a:t>Л., </a:t>
            </a:r>
            <a:r>
              <a:rPr lang="ru-RU" dirty="0" err="1"/>
              <a:t>Айзин</a:t>
            </a:r>
            <a:r>
              <a:rPr lang="ru-RU" dirty="0"/>
              <a:t> В., Фридлянд А. Новая версия </a:t>
            </a:r>
            <a:r>
              <a:rPr lang="ru-RU" dirty="0" err="1"/>
              <a:t>Trace</a:t>
            </a:r>
            <a:r>
              <a:rPr lang="ru-RU" dirty="0"/>
              <a:t> </a:t>
            </a:r>
            <a:r>
              <a:rPr lang="ru-RU" dirty="0" err="1"/>
              <a:t>Mode</a:t>
            </a:r>
            <a:r>
              <a:rPr lang="ru-RU" dirty="0"/>
              <a:t> для </a:t>
            </a:r>
            <a:r>
              <a:rPr lang="ru-RU" dirty="0" err="1"/>
              <a:t>Windows</a:t>
            </a:r>
            <a:r>
              <a:rPr lang="ru-RU" dirty="0"/>
              <a:t> NT/ Л. </a:t>
            </a:r>
            <a:r>
              <a:rPr lang="ru-RU" dirty="0" err="1"/>
              <a:t>Анизимиров</a:t>
            </a:r>
            <a:r>
              <a:rPr lang="ru-RU" dirty="0"/>
              <a:t>, В. </a:t>
            </a:r>
            <a:r>
              <a:rPr lang="ru-RU" dirty="0" err="1"/>
              <a:t>Айзин</a:t>
            </a:r>
            <a:r>
              <a:rPr lang="ru-RU" dirty="0"/>
              <a:t>, А. Фридлянд// Современные технологии автоматизации.— 1998.</a:t>
            </a:r>
          </a:p>
          <a:p>
            <a:pPr lvl="0"/>
            <a:r>
              <a:rPr lang="en-US" dirty="0"/>
              <a:t>4</a:t>
            </a:r>
            <a:r>
              <a:rPr lang="en-US" dirty="0" smtClean="0"/>
              <a:t>. </a:t>
            </a:r>
            <a:r>
              <a:rPr lang="ru-RU" dirty="0" err="1" smtClean="0"/>
              <a:t>Анизимиров</a:t>
            </a:r>
            <a:r>
              <a:rPr lang="ru-RU" dirty="0" smtClean="0"/>
              <a:t> </a:t>
            </a:r>
            <a:r>
              <a:rPr lang="ru-RU" dirty="0"/>
              <a:t>Л. </a:t>
            </a:r>
            <a:r>
              <a:rPr lang="ru-RU" dirty="0" err="1"/>
              <a:t>Windows</a:t>
            </a:r>
            <a:r>
              <a:rPr lang="ru-RU" dirty="0"/>
              <a:t>- компоненты </a:t>
            </a:r>
            <a:r>
              <a:rPr lang="ru-RU" dirty="0" err="1"/>
              <a:t>Trace</a:t>
            </a:r>
            <a:r>
              <a:rPr lang="ru-RU" dirty="0"/>
              <a:t> </a:t>
            </a:r>
            <a:r>
              <a:rPr lang="ru-RU" dirty="0" err="1"/>
              <a:t>Mode</a:t>
            </a:r>
            <a:r>
              <a:rPr lang="ru-RU" dirty="0"/>
              <a:t> 4.20/ Л. </a:t>
            </a:r>
            <a:r>
              <a:rPr lang="ru-RU" dirty="0" err="1"/>
              <a:t>Анизимиров</a:t>
            </a:r>
            <a:r>
              <a:rPr lang="ru-RU" dirty="0"/>
              <a:t>// Современные технологии автоматизации.— 1996.</a:t>
            </a:r>
          </a:p>
          <a:p>
            <a:pPr lvl="0"/>
            <a:r>
              <a:rPr lang="en-US" dirty="0" smtClean="0"/>
              <a:t>5.</a:t>
            </a:r>
            <a:r>
              <a:rPr lang="ru-RU" dirty="0" smtClean="0"/>
              <a:t>Волобуев </a:t>
            </a:r>
            <a:r>
              <a:rPr lang="ru-RU" dirty="0"/>
              <a:t>Ю. АСУ ТП в металлургии: проблемы и решения/ </a:t>
            </a:r>
            <a:r>
              <a:rPr lang="ru-RU" dirty="0" err="1"/>
              <a:t>Ю.Волобуев</a:t>
            </a:r>
            <a:r>
              <a:rPr lang="ru-RU" dirty="0"/>
              <a:t> Ю.// Современные технологии автоматизации.— 2000.</a:t>
            </a:r>
          </a:p>
          <a:p>
            <a:pPr lvl="0"/>
            <a:r>
              <a:rPr lang="ru-RU" dirty="0"/>
              <a:t> </a:t>
            </a:r>
            <a:r>
              <a:rPr lang="en-US" dirty="0" smtClean="0"/>
              <a:t>6. </a:t>
            </a:r>
            <a:r>
              <a:rPr lang="ru-RU" dirty="0" smtClean="0"/>
              <a:t>Кузнецов </a:t>
            </a:r>
            <a:r>
              <a:rPr lang="ru-RU" dirty="0"/>
              <a:t>А. SACADA- системы: программистом можешь ты не быть/А. Волобуев// Современные технологии автоматизации.— 1996.</a:t>
            </a:r>
          </a:p>
          <a:p>
            <a:r>
              <a:rPr lang="ru-RU" b="1" dirty="0"/>
              <a:t> </a:t>
            </a:r>
            <a:endParaRPr lang="ru-RU" dirty="0"/>
          </a:p>
        </p:txBody>
      </p:sp>
      <p:grpSp>
        <p:nvGrpSpPr>
          <p:cNvPr id="3" name="Группа 3"/>
          <p:cNvGrpSpPr>
            <a:grpSpLocks/>
          </p:cNvGrpSpPr>
          <p:nvPr/>
        </p:nvGrpSpPr>
        <p:grpSpPr bwMode="auto">
          <a:xfrm>
            <a:off x="269875" y="5830888"/>
            <a:ext cx="2393950" cy="546100"/>
            <a:chOff x="2915498" y="830630"/>
            <a:chExt cx="6823988" cy="1285875"/>
          </a:xfrm>
        </p:grpSpPr>
        <p:pic>
          <p:nvPicPr>
            <p:cNvPr id="4"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6"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4315272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926" y="1207744"/>
            <a:ext cx="8284685" cy="4524315"/>
          </a:xfrm>
          <a:prstGeom prst="rect">
            <a:avLst/>
          </a:prstGeom>
        </p:spPr>
        <p:txBody>
          <a:bodyPr wrap="square">
            <a:spAutoFit/>
          </a:bodyPr>
          <a:lstStyle/>
          <a:p>
            <a:r>
              <a:rPr lang="ru-RU" b="1" dirty="0"/>
              <a:t>4.2 Дополнительная литература</a:t>
            </a:r>
            <a:endParaRPr lang="ru-RU" dirty="0"/>
          </a:p>
          <a:p>
            <a:pPr lvl="0"/>
            <a:r>
              <a:rPr lang="en-US" dirty="0" smtClean="0"/>
              <a:t>1.</a:t>
            </a:r>
            <a:r>
              <a:rPr lang="ru-RU" dirty="0" smtClean="0"/>
              <a:t>Андреев </a:t>
            </a:r>
            <a:r>
              <a:rPr lang="ru-RU" dirty="0"/>
              <a:t>Е.Б., </a:t>
            </a:r>
            <a:r>
              <a:rPr lang="ru-RU" dirty="0" err="1"/>
              <a:t>Куцевич</a:t>
            </a:r>
            <a:r>
              <a:rPr lang="ru-RU" dirty="0"/>
              <a:t> Н.А. SCADA-системы: взгляд изнутри. /Электронная публикация на сайте "</a:t>
            </a:r>
            <a:r>
              <a:rPr lang="ru-RU" dirty="0" smtClean="0"/>
              <a:t>SCADA.ru“</a:t>
            </a:r>
            <a:r>
              <a:rPr lang="en-US" dirty="0" smtClean="0"/>
              <a:t> </a:t>
            </a:r>
          </a:p>
          <a:p>
            <a:pPr lvl="0"/>
            <a:r>
              <a:rPr lang="en-US" dirty="0" smtClean="0"/>
              <a:t>2.</a:t>
            </a:r>
            <a:r>
              <a:rPr lang="ru-RU" dirty="0" smtClean="0"/>
              <a:t>Открытые </a:t>
            </a:r>
            <a:r>
              <a:rPr lang="ru-RU" dirty="0"/>
              <a:t>системы: концепция или реальность? //Открытые системы. 1993. №4.</a:t>
            </a:r>
          </a:p>
          <a:p>
            <a:pPr lvl="0"/>
            <a:r>
              <a:rPr lang="en-US" dirty="0"/>
              <a:t>3</a:t>
            </a:r>
            <a:r>
              <a:rPr lang="en-US" dirty="0" smtClean="0"/>
              <a:t>. </a:t>
            </a:r>
            <a:r>
              <a:rPr lang="ru-RU" dirty="0" err="1" smtClean="0"/>
              <a:t>Куцевич</a:t>
            </a:r>
            <a:r>
              <a:rPr lang="ru-RU" dirty="0" smtClean="0"/>
              <a:t> </a:t>
            </a:r>
            <a:r>
              <a:rPr lang="ru-RU" dirty="0"/>
              <a:t>Н.А. Новые технологии и MMI-системы. //Мир компьютерной автоматизации. 2000</a:t>
            </a:r>
          </a:p>
          <a:p>
            <a:pPr lvl="0"/>
            <a:r>
              <a:rPr lang="en-US" dirty="0"/>
              <a:t>4</a:t>
            </a:r>
            <a:r>
              <a:rPr lang="en-US" dirty="0" smtClean="0"/>
              <a:t>. Crater </a:t>
            </a:r>
            <a:r>
              <a:rPr lang="en-US" dirty="0"/>
              <a:t>K.C. An Argument for Open Source Software — Sensors, 2002, Vol. 19, No. 1.</a:t>
            </a:r>
            <a:endParaRPr lang="ru-RU" dirty="0"/>
          </a:p>
          <a:p>
            <a:pPr lvl="0"/>
            <a:r>
              <a:rPr lang="en-US" dirty="0"/>
              <a:t>5</a:t>
            </a:r>
            <a:r>
              <a:rPr lang="en-US" dirty="0" smtClean="0"/>
              <a:t>.</a:t>
            </a:r>
            <a:r>
              <a:rPr lang="ru-RU" dirty="0" smtClean="0"/>
              <a:t>Цифровая </a:t>
            </a:r>
            <a:r>
              <a:rPr lang="ru-RU" dirty="0"/>
              <a:t>обработка сигналов./Сергиенко А.Б. -</a:t>
            </a:r>
            <a:r>
              <a:rPr lang="ru-RU" dirty="0" err="1"/>
              <a:t>Спб</a:t>
            </a:r>
            <a:r>
              <a:rPr lang="ru-RU" dirty="0"/>
              <a:t>.: Питер, 2002.</a:t>
            </a:r>
          </a:p>
          <a:p>
            <a:pPr lvl="0"/>
            <a:r>
              <a:rPr lang="en-US" dirty="0" smtClean="0"/>
              <a:t>6.</a:t>
            </a:r>
            <a:r>
              <a:rPr lang="ru-RU" dirty="0" err="1" smtClean="0"/>
              <a:t>Шалыто</a:t>
            </a:r>
            <a:r>
              <a:rPr lang="ru-RU" dirty="0" smtClean="0"/>
              <a:t> </a:t>
            </a:r>
            <a:r>
              <a:rPr lang="ru-RU" dirty="0"/>
              <a:t>А.А. Логическое управление. Методы аппаратной и программной реализации алгоритмов. - </a:t>
            </a:r>
            <a:r>
              <a:rPr lang="ru-RU" dirty="0" err="1"/>
              <a:t>Спб</a:t>
            </a:r>
            <a:r>
              <a:rPr lang="ru-RU" dirty="0"/>
              <a:t>.: Наука, 2000.</a:t>
            </a:r>
          </a:p>
          <a:p>
            <a:pPr lvl="0"/>
            <a:r>
              <a:rPr lang="en-US" dirty="0" smtClean="0"/>
              <a:t>7.</a:t>
            </a:r>
            <a:r>
              <a:rPr lang="ru-RU" dirty="0" smtClean="0"/>
              <a:t>Степоненко </a:t>
            </a:r>
            <a:r>
              <a:rPr lang="ru-RU" dirty="0"/>
              <a:t>О. С. Компьютер внутри. Киев «Логос» 1998. </a:t>
            </a:r>
          </a:p>
          <a:p>
            <a:pPr lvl="0"/>
            <a:r>
              <a:rPr lang="en-US" dirty="0" smtClean="0"/>
              <a:t>8.Web</a:t>
            </a:r>
            <a:r>
              <a:rPr lang="ru-RU" dirty="0" smtClean="0"/>
              <a:t> </a:t>
            </a:r>
            <a:r>
              <a:rPr lang="ru-RU" dirty="0"/>
              <a:t>– ресурсы </a:t>
            </a:r>
            <a:r>
              <a:rPr lang="en-US" dirty="0"/>
              <a:t>http</a:t>
            </a:r>
            <a:r>
              <a:rPr lang="ru-RU" dirty="0"/>
              <a:t>://</a:t>
            </a:r>
            <a:r>
              <a:rPr lang="en-US" u="sng" dirty="0">
                <a:hlinkClick r:id="rId2"/>
              </a:rPr>
              <a:t>www</a:t>
            </a:r>
            <a:r>
              <a:rPr lang="ru-RU" u="sng" dirty="0">
                <a:hlinkClick r:id="rId2"/>
              </a:rPr>
              <a:t>.</a:t>
            </a:r>
            <a:r>
              <a:rPr lang="en-US" u="sng" dirty="0" err="1">
                <a:hlinkClick r:id="rId2"/>
              </a:rPr>
              <a:t>scada</a:t>
            </a:r>
            <a:r>
              <a:rPr lang="ru-RU" u="sng" dirty="0">
                <a:hlinkClick r:id="rId2"/>
              </a:rPr>
              <a:t>.</a:t>
            </a:r>
            <a:r>
              <a:rPr lang="en-US" u="sng" dirty="0" err="1">
                <a:hlinkClick r:id="rId2"/>
              </a:rPr>
              <a:t>ru</a:t>
            </a:r>
            <a:r>
              <a:rPr lang="ru-RU" dirty="0"/>
              <a:t> 	</a:t>
            </a:r>
          </a:p>
          <a:p>
            <a:pPr lvl="0"/>
            <a:r>
              <a:rPr lang="en-US" dirty="0" smtClean="0"/>
              <a:t>9</a:t>
            </a:r>
            <a:r>
              <a:rPr lang="ru-RU" dirty="0" smtClean="0"/>
              <a:t>. </a:t>
            </a:r>
            <a:r>
              <a:rPr lang="en-US" u="sng" dirty="0">
                <a:hlinkClick r:id="rId3"/>
              </a:rPr>
              <a:t>http</a:t>
            </a:r>
            <a:r>
              <a:rPr lang="ru-RU" u="sng" dirty="0">
                <a:hlinkClick r:id="rId3"/>
              </a:rPr>
              <a:t>://</a:t>
            </a:r>
            <a:r>
              <a:rPr lang="en-US" u="sng" dirty="0" err="1">
                <a:hlinkClick r:id="rId3"/>
              </a:rPr>
              <a:t>itcobe</a:t>
            </a:r>
            <a:r>
              <a:rPr lang="ru-RU" u="sng" dirty="0">
                <a:hlinkClick r:id="rId3"/>
              </a:rPr>
              <a:t>.</a:t>
            </a:r>
            <a:r>
              <a:rPr lang="en-US" u="sng" dirty="0">
                <a:hlinkClick r:id="rId3"/>
              </a:rPr>
              <a:t>web</a:t>
            </a:r>
            <a:r>
              <a:rPr lang="ru-RU" u="sng" dirty="0">
                <a:hlinkClick r:id="rId3"/>
              </a:rPr>
              <a:t>.</a:t>
            </a:r>
            <a:r>
              <a:rPr lang="en-US" u="sng" dirty="0" err="1">
                <a:hlinkClick r:id="rId3"/>
              </a:rPr>
              <a:t>cern</a:t>
            </a:r>
            <a:r>
              <a:rPr lang="ru-RU" u="sng" dirty="0">
                <a:hlinkClick r:id="rId3"/>
              </a:rPr>
              <a:t>.</a:t>
            </a:r>
            <a:r>
              <a:rPr lang="en-US" u="sng" dirty="0" err="1">
                <a:hlinkClick r:id="rId3"/>
              </a:rPr>
              <a:t>ch</a:t>
            </a:r>
            <a:r>
              <a:rPr lang="ru-RU" u="sng" dirty="0">
                <a:hlinkClick r:id="rId3"/>
              </a:rPr>
              <a:t>/</a:t>
            </a:r>
            <a:r>
              <a:rPr lang="en-US" u="sng" dirty="0" err="1">
                <a:hlinkClick r:id="rId3"/>
              </a:rPr>
              <a:t>itcobe</a:t>
            </a:r>
            <a:r>
              <a:rPr lang="ru-RU" u="sng" dirty="0">
                <a:hlinkClick r:id="rId3"/>
              </a:rPr>
              <a:t>/</a:t>
            </a:r>
            <a:r>
              <a:rPr lang="en-US" u="sng" dirty="0">
                <a:hlinkClick r:id="rId3"/>
              </a:rPr>
              <a:t>welcome</a:t>
            </a:r>
            <a:r>
              <a:rPr lang="ru-RU" u="sng" dirty="0">
                <a:hlinkClick r:id="rId3"/>
              </a:rPr>
              <a:t>.</a:t>
            </a:r>
            <a:r>
              <a:rPr lang="en-US" u="sng" dirty="0">
                <a:hlinkClick r:id="rId3"/>
              </a:rPr>
              <a:t>html</a:t>
            </a:r>
            <a:endParaRPr lang="ru-RU" dirty="0"/>
          </a:p>
          <a:p>
            <a:pPr lvl="0"/>
            <a:r>
              <a:rPr lang="ru-RU" dirty="0"/>
              <a:t> </a:t>
            </a:r>
            <a:r>
              <a:rPr lang="en-US" dirty="0" smtClean="0"/>
              <a:t>10</a:t>
            </a:r>
            <a:r>
              <a:rPr lang="en-US" u="sng" dirty="0" smtClean="0">
                <a:hlinkClick r:id="rId4"/>
              </a:rPr>
              <a:t>http</a:t>
            </a:r>
            <a:r>
              <a:rPr lang="en-US" u="sng" dirty="0">
                <a:hlinkClick r:id="rId4"/>
              </a:rPr>
              <a:t>://web.ni.com</a:t>
            </a:r>
            <a:r>
              <a:rPr lang="en-US" dirty="0"/>
              <a:t>	</a:t>
            </a:r>
            <a:endParaRPr lang="ru-RU" dirty="0"/>
          </a:p>
          <a:p>
            <a:pPr lvl="0"/>
            <a:r>
              <a:rPr lang="en-US" dirty="0"/>
              <a:t> </a:t>
            </a:r>
            <a:r>
              <a:rPr lang="en-US" dirty="0" smtClean="0"/>
              <a:t>11http</a:t>
            </a:r>
            <a:r>
              <a:rPr lang="en-US" dirty="0"/>
              <a:t>://public.web.cern.ch/Public/Welcome.html</a:t>
            </a:r>
            <a:endParaRPr lang="ru-RU" dirty="0"/>
          </a:p>
          <a:p>
            <a:pPr lvl="0"/>
            <a:r>
              <a:rPr lang="en-US" dirty="0" smtClean="0"/>
              <a:t>12</a:t>
            </a:r>
            <a:r>
              <a:rPr lang="ru-RU" dirty="0" smtClean="0"/>
              <a:t>.</a:t>
            </a:r>
            <a:r>
              <a:rPr lang="de-DE" dirty="0" smtClean="0">
                <a:hlinkClick r:id="rId5"/>
              </a:rPr>
              <a:t> </a:t>
            </a:r>
            <a:r>
              <a:rPr lang="de-DE" dirty="0">
                <a:hlinkClick r:id="rId5"/>
              </a:rPr>
              <a:t>http://www.vitec.ru</a:t>
            </a:r>
            <a:endParaRPr lang="ru-RU" dirty="0"/>
          </a:p>
        </p:txBody>
      </p:sp>
      <p:grpSp>
        <p:nvGrpSpPr>
          <p:cNvPr id="3" name="Группа 3"/>
          <p:cNvGrpSpPr>
            <a:grpSpLocks/>
          </p:cNvGrpSpPr>
          <p:nvPr/>
        </p:nvGrpSpPr>
        <p:grpSpPr bwMode="auto">
          <a:xfrm>
            <a:off x="269875" y="5830888"/>
            <a:ext cx="2393950" cy="546100"/>
            <a:chOff x="2915498" y="830630"/>
            <a:chExt cx="6823988" cy="1285875"/>
          </a:xfrm>
        </p:grpSpPr>
        <p:pic>
          <p:nvPicPr>
            <p:cNvPr id="4" name="Рисунок 4" descr="logo_eng_rgb.png"/>
            <p:cNvPicPr>
              <a:picLocks noChangeAspect="1" noChangeArrowheads="1"/>
            </p:cNvPicPr>
            <p:nvPr/>
          </p:nvPicPr>
          <p:blipFill>
            <a:blip r:embed="rId6">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6"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755312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2341</TotalTime>
  <Words>1704</Words>
  <Application>Microsoft Office PowerPoint</Application>
  <PresentationFormat>Экран (4:3)</PresentationFormat>
  <Paragraphs>89</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Лекция 11. Алгоритмы управления. Основные понятия</vt:lpstr>
      <vt:lpstr>Содержание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Alisher Omar</dc:creator>
  <cp:lastModifiedBy>Aigolek</cp:lastModifiedBy>
  <cp:revision>298</cp:revision>
  <dcterms:created xsi:type="dcterms:W3CDTF">2017-10-09T05:58:02Z</dcterms:created>
  <dcterms:modified xsi:type="dcterms:W3CDTF">2023-01-22T17:15:33Z</dcterms:modified>
</cp:coreProperties>
</file>