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302" r:id="rId4"/>
    <p:sldId id="303" r:id="rId5"/>
    <p:sldId id="295" r:id="rId6"/>
    <p:sldId id="306" r:id="rId7"/>
    <p:sldId id="299" r:id="rId8"/>
    <p:sldId id="304" r:id="rId9"/>
    <p:sldId id="305" r:id="rId10"/>
    <p:sldId id="307" r:id="rId11"/>
    <p:sldId id="309" r:id="rId12"/>
    <p:sldId id="308" r:id="rId13"/>
    <p:sldId id="310" r:id="rId14"/>
    <p:sldId id="315" r:id="rId15"/>
    <p:sldId id="274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4" d="100"/>
          <a:sy n="64" d="100"/>
        </p:scale>
        <p:origin x="-133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903383" y="1893151"/>
            <a:ext cx="77662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000" b="1" dirty="0"/>
              <a:t>Лекция </a:t>
            </a:r>
            <a:r>
              <a:rPr lang="kk-KZ" sz="4000" b="1" dirty="0" smtClean="0"/>
              <a:t>12. </a:t>
            </a:r>
            <a:r>
              <a:rPr lang="en-US" sz="4000" b="1" dirty="0" err="1"/>
              <a:t>Experion</a:t>
            </a:r>
            <a:r>
              <a:rPr lang="en-US" sz="4000" b="1" dirty="0"/>
              <a:t> PKS - </a:t>
            </a:r>
            <a:r>
              <a:rPr lang="ru-RU" sz="4000" b="1" dirty="0"/>
              <a:t>новая РСУ фирмы</a:t>
            </a:r>
            <a:r>
              <a:rPr lang="en-US" sz="4000" b="1" dirty="0"/>
              <a:t> </a:t>
            </a:r>
            <a:r>
              <a:rPr lang="en-US" sz="4000" b="1" dirty="0" smtClean="0"/>
              <a:t>Honeywell</a:t>
            </a:r>
            <a:r>
              <a:rPr lang="ru-RU" sz="4000" b="1" dirty="0" smtClean="0"/>
              <a:t> </a:t>
            </a:r>
            <a:r>
              <a:rPr lang="ru-RU" sz="4000" b="1" dirty="0"/>
              <a:t>Техническая структура </a:t>
            </a:r>
            <a:r>
              <a:rPr lang="en-US" sz="4000" b="1" dirty="0" err="1"/>
              <a:t>Experion</a:t>
            </a:r>
            <a:r>
              <a:rPr lang="en-US" sz="4000" b="1" dirty="0"/>
              <a:t> PKS</a:t>
            </a:r>
            <a:endParaRPr lang="en-US" sz="40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/>
              <a:t>Техническая </a:t>
            </a:r>
            <a:r>
              <a:rPr lang="ru-RU" sz="2400" b="1" dirty="0"/>
              <a:t>структура </a:t>
            </a:r>
            <a:r>
              <a:rPr lang="en-US" sz="2400" b="1" dirty="0" err="1"/>
              <a:t>Experion</a:t>
            </a:r>
            <a:r>
              <a:rPr lang="en-US" sz="2400" b="1" dirty="0"/>
              <a:t> </a:t>
            </a:r>
            <a:r>
              <a:rPr lang="en-US" sz="2400" b="1" dirty="0" smtClean="0"/>
              <a:t>PKS</a:t>
            </a:r>
            <a:endParaRPr lang="ru-RU" sz="2400" b="1" dirty="0" smtClean="0"/>
          </a:p>
          <a:p>
            <a:pPr marL="457200" indent="-457200">
              <a:buAutoNum type="arabicPeriod"/>
            </a:pPr>
            <a:r>
              <a:rPr lang="ru-RU" sz="2400" b="1" dirty="0"/>
              <a:t>Программное обеспечение системы </a:t>
            </a:r>
            <a:r>
              <a:rPr lang="en-US" sz="2400" b="1" dirty="0" err="1"/>
              <a:t>Experion</a:t>
            </a:r>
            <a:r>
              <a:rPr lang="en-US" sz="2400" b="1" dirty="0"/>
              <a:t> </a:t>
            </a:r>
            <a:r>
              <a:rPr lang="en-US" sz="2400" b="1" dirty="0" smtClean="0"/>
              <a:t>PKS</a:t>
            </a:r>
            <a:endParaRPr lang="ru-RU" sz="2400" b="1" dirty="0" smtClean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675" y="1379095"/>
            <a:ext cx="8020675" cy="505980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Иерархия системы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— трехуровневая. Верхний информационный уровень представлен рабочими станциями и серверами корпоративной сети на базе </a:t>
            </a:r>
            <a:r>
              <a:rPr lang="en-US" dirty="0"/>
              <a:t>Ethernet</a:t>
            </a:r>
            <a:r>
              <a:rPr lang="ru-RU" dirty="0"/>
              <a:t> в двух вариантах:</a:t>
            </a:r>
          </a:p>
          <a:p>
            <a:pPr algn="just"/>
            <a:r>
              <a:rPr lang="ru-RU" dirty="0"/>
              <a:t>• нерезервированная сеть </a:t>
            </a:r>
            <a:r>
              <a:rPr lang="en-US" dirty="0"/>
              <a:t>Ethernet</a:t>
            </a:r>
            <a:r>
              <a:rPr lang="ru-RU" dirty="0"/>
              <a:t>/</a:t>
            </a:r>
            <a:r>
              <a:rPr lang="en-US" dirty="0"/>
              <a:t>Fast Ethernet</a:t>
            </a:r>
            <a:r>
              <a:rPr lang="ru-RU" dirty="0"/>
              <a:t> со скоростью передачи данных 10/100 Мбит/с, максимальная длина сегмента сети — 1 км, число сегментов 6 при пяти повторителях, число узлов в сегменте — 12.</a:t>
            </a:r>
          </a:p>
          <a:p>
            <a:pPr algn="just"/>
            <a:r>
              <a:rPr lang="ru-RU" dirty="0"/>
              <a:t>• </a:t>
            </a:r>
            <a:r>
              <a:rPr lang="en-US" dirty="0"/>
              <a:t>FTE</a:t>
            </a:r>
            <a:r>
              <a:rPr lang="ru-RU" dirty="0"/>
              <a:t> (отказоустойчивый </a:t>
            </a:r>
            <a:r>
              <a:rPr lang="en-US" dirty="0"/>
              <a:t>Ethernet</a:t>
            </a:r>
            <a:r>
              <a:rPr lang="ru-RU" dirty="0"/>
              <a:t>) на базе резервированных кабелей со множественными связями между узлами сети (до 4-х портов на каждом узле сети); это обеспечивает сохранение связи при отдельных сбоях в сети. Скорость передачи данных 100 и 1000 Мбит/с.</a:t>
            </a:r>
          </a:p>
          <a:p>
            <a:pPr algn="just"/>
            <a:r>
              <a:rPr lang="ru-RU" dirty="0"/>
              <a:t>На контроллерном уровне используются контроллеры С200, С300 и НРМ. Связь контроллеров осуществляется с помощью </a:t>
            </a:r>
            <a:r>
              <a:rPr lang="en-US" dirty="0"/>
              <a:t>Ethernet</a:t>
            </a:r>
            <a:r>
              <a:rPr lang="ru-RU" dirty="0"/>
              <a:t>, </a:t>
            </a:r>
            <a:r>
              <a:rPr lang="en-US" dirty="0"/>
              <a:t>FTE</a:t>
            </a:r>
            <a:r>
              <a:rPr lang="ru-RU" dirty="0"/>
              <a:t> и</a:t>
            </a:r>
            <a:r>
              <a:rPr lang="ru-RU" b="1" dirty="0"/>
              <a:t> </a:t>
            </a:r>
            <a:r>
              <a:rPr lang="en-US" dirty="0" err="1"/>
              <a:t>ControlNet</a:t>
            </a:r>
            <a:r>
              <a:rPr lang="ru-RU" dirty="0"/>
              <a:t>. Длина сегмента сети </a:t>
            </a:r>
            <a:r>
              <a:rPr lang="en-US" dirty="0" err="1"/>
              <a:t>ControlNet</a:t>
            </a:r>
            <a:r>
              <a:rPr lang="ru-RU" dirty="0"/>
              <a:t> составляет 1 км, число узлов на сегменте сети — 32.</a:t>
            </a:r>
          </a:p>
          <a:p>
            <a:pPr algn="just"/>
            <a:r>
              <a:rPr lang="ru-RU" dirty="0"/>
              <a:t>На полевом уровне используются сети </a:t>
            </a:r>
            <a:r>
              <a:rPr lang="en-US" dirty="0"/>
              <a:t>Foundation Fieldbus</a:t>
            </a:r>
            <a:r>
              <a:rPr lang="ru-RU" dirty="0"/>
              <a:t>, </a:t>
            </a:r>
            <a:r>
              <a:rPr lang="en-US" dirty="0" err="1"/>
              <a:t>Profibus</a:t>
            </a:r>
            <a:r>
              <a:rPr lang="en-US" dirty="0"/>
              <a:t> DP</a:t>
            </a:r>
            <a:r>
              <a:rPr lang="ru-RU" dirty="0"/>
              <a:t>, </a:t>
            </a:r>
            <a:r>
              <a:rPr lang="en-US" dirty="0"/>
              <a:t>Control</a:t>
            </a:r>
            <a:r>
              <a:rPr lang="ru-RU" dirty="0"/>
              <a:t>-</a:t>
            </a:r>
            <a:r>
              <a:rPr lang="en-US" dirty="0"/>
              <a:t>Net</a:t>
            </a:r>
            <a:r>
              <a:rPr lang="ru-RU" dirty="0"/>
              <a:t> и </a:t>
            </a:r>
            <a:r>
              <a:rPr lang="en-US" dirty="0"/>
              <a:t>HART</a:t>
            </a:r>
            <a:r>
              <a:rPr lang="ru-RU" dirty="0"/>
              <a:t>-протокол.</a:t>
            </a:r>
          </a:p>
        </p:txBody>
      </p:sp>
    </p:spTree>
    <p:extLst>
      <p:ext uri="{BB962C8B-B14F-4D97-AF65-F5344CB8AC3E}">
        <p14:creationId xmlns:p14="http://schemas.microsoft.com/office/powerpoint/2010/main" val="72768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22024"/>
            <a:ext cx="7886700" cy="485493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Техническое обеспечение системы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представлено контроллерами С200, СЗОО, НРМ, </a:t>
            </a:r>
            <a:r>
              <a:rPr lang="en-US" dirty="0"/>
              <a:t>FSC</a:t>
            </a:r>
            <a:r>
              <a:rPr lang="ru-RU" dirty="0"/>
              <a:t>, рабочими станциями </a:t>
            </a:r>
            <a:r>
              <a:rPr lang="en-US" dirty="0" err="1"/>
              <a:t>HMIWeb</a:t>
            </a:r>
            <a:r>
              <a:rPr lang="ru-RU" dirty="0"/>
              <a:t>, станцией проектирования </a:t>
            </a:r>
            <a:r>
              <a:rPr lang="en-US" dirty="0"/>
              <a:t>DM</a:t>
            </a:r>
            <a:r>
              <a:rPr lang="ru-RU" dirty="0"/>
              <a:t>, модулями связи 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</a:t>
            </a:r>
            <a:r>
              <a:rPr lang="ru-RU" dirty="0"/>
              <a:t> и </a:t>
            </a:r>
            <a:r>
              <a:rPr lang="en-US" dirty="0"/>
              <a:t>PMD</a:t>
            </a:r>
            <a:r>
              <a:rPr lang="ru-RU" dirty="0"/>
              <a:t>-сервером. Устройства ввода/вывода и </a:t>
            </a:r>
            <a:r>
              <a:rPr lang="en-US" dirty="0"/>
              <a:t>PMD</a:t>
            </a:r>
            <a:r>
              <a:rPr lang="ru-RU" dirty="0"/>
              <a:t>-сервер подключены к системной шине через коммутатор домена (</a:t>
            </a:r>
            <a:r>
              <a:rPr lang="en-US" dirty="0"/>
              <a:t>switch domain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Модульный контроллер С200 (совместная разработка компании </a:t>
            </a:r>
            <a:r>
              <a:rPr lang="en-US" i="1" dirty="0"/>
              <a:t>Honeywell </a:t>
            </a:r>
            <a:r>
              <a:rPr lang="ru-RU" dirty="0"/>
              <a:t>и </a:t>
            </a:r>
            <a:r>
              <a:rPr lang="en-US" dirty="0"/>
              <a:t>Allen Bradley</a:t>
            </a:r>
            <a:r>
              <a:rPr lang="ru-RU" dirty="0"/>
              <a:t>), который является основным контроллером системы </a:t>
            </a:r>
            <a:r>
              <a:rPr lang="en-US" dirty="0" err="1"/>
              <a:t>PlantScape</a:t>
            </a:r>
            <a:r>
              <a:rPr lang="ru-RU" dirty="0"/>
              <a:t>, используется в процессах с небольшим числом входных/выходных сигналов без резервирования. Интеллектуальные модули ввода/вывода контроллера располагаются в каркасе станции ввода/вывода, соединенной с основным контроллером оптоволоконной шиной </a:t>
            </a:r>
            <a:r>
              <a:rPr lang="en-US" dirty="0" err="1"/>
              <a:t>ControlNet</a:t>
            </a:r>
            <a:r>
              <a:rPr lang="ru-RU" dirty="0"/>
              <a:t>. К одному контроллеру может быть подключено до 64 модулей ввода/вывода, среди которых:</a:t>
            </a:r>
          </a:p>
          <a:p>
            <a:pPr algn="just"/>
            <a:r>
              <a:rPr lang="ru-RU" dirty="0"/>
              <a:t>• модули </a:t>
            </a:r>
            <a:r>
              <a:rPr lang="en-US" dirty="0"/>
              <a:t>AI</a:t>
            </a:r>
            <a:r>
              <a:rPr lang="ru-RU" dirty="0"/>
              <a:t> на 8, 16 каналов; разрядность 14 бит, диапазон входных сигналов 0...5 </a:t>
            </a:r>
            <a:r>
              <a:rPr lang="en-US" dirty="0"/>
              <a:t>VDC</a:t>
            </a:r>
            <a:r>
              <a:rPr lang="ru-RU" dirty="0"/>
              <a:t>, 4.. .20 мА, погрешность ±0,075%;</a:t>
            </a:r>
          </a:p>
          <a:p>
            <a:pPr algn="just"/>
            <a:r>
              <a:rPr lang="ru-RU" dirty="0"/>
              <a:t>• модуль термопар и термометров сопротивления на 16 и 32 канала; разрядность 15 бит;</a:t>
            </a:r>
          </a:p>
          <a:p>
            <a:pPr algn="just"/>
            <a:r>
              <a:rPr lang="ru-RU" dirty="0"/>
              <a:t>• модуль дискретных входов на 32 канала;</a:t>
            </a:r>
          </a:p>
          <a:p>
            <a:pPr algn="just"/>
            <a:r>
              <a:rPr lang="ru-RU" dirty="0"/>
              <a:t>• модуль дискретных выходов на 16 и 32 канала; тип выходного сигнала «СК» (265 </a:t>
            </a:r>
            <a:r>
              <a:rPr lang="en-US" dirty="0"/>
              <a:t>VAC</a:t>
            </a:r>
            <a:r>
              <a:rPr lang="ru-RU" dirty="0"/>
              <a:t>, 2,5</a:t>
            </a:r>
            <a:r>
              <a:rPr lang="en-US" dirty="0"/>
              <a:t>A</a:t>
            </a:r>
            <a:r>
              <a:rPr lang="ru-RU" dirty="0"/>
              <a:t>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53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8" y="1268725"/>
            <a:ext cx="7360170" cy="4111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45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1854"/>
            <a:ext cx="8129760" cy="448440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Большинство модулей имеют групповую гальваническую развязку.</a:t>
            </a:r>
          </a:p>
          <a:p>
            <a:pPr algn="just"/>
            <a:r>
              <a:rPr lang="ru-RU" dirty="0"/>
              <a:t>Модульный контроллер СЗОО является основным контроллером системы с интерфейсом </a:t>
            </a:r>
            <a:r>
              <a:rPr lang="en-US" dirty="0"/>
              <a:t>FTE</a:t>
            </a:r>
            <a:r>
              <a:rPr lang="ru-RU" dirty="0"/>
              <a:t> и искробезопасными резервированными модулями ввода/вывода.</a:t>
            </a:r>
          </a:p>
          <a:p>
            <a:pPr algn="just"/>
            <a:r>
              <a:rPr lang="ru-RU" dirty="0"/>
              <a:t>Помимо этих контроллеров в системе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используются контроллеры </a:t>
            </a:r>
            <a:r>
              <a:rPr lang="en-US" dirty="0"/>
              <a:t>PLC</a:t>
            </a:r>
            <a:r>
              <a:rPr lang="ru-RU" dirty="0"/>
              <a:t>-5 и </a:t>
            </a:r>
            <a:r>
              <a:rPr lang="en-US" dirty="0"/>
              <a:t>LC</a:t>
            </a:r>
            <a:r>
              <a:rPr lang="ru-RU" dirty="0"/>
              <a:t>5550 семейства </a:t>
            </a:r>
            <a:r>
              <a:rPr lang="en-US" dirty="0"/>
              <a:t>Allen Bradley</a:t>
            </a:r>
            <a:r>
              <a:rPr lang="ru-RU" dirty="0"/>
              <a:t>, выпускаемые фирмой </a:t>
            </a:r>
            <a:r>
              <a:rPr lang="en-US" i="1" dirty="0"/>
              <a:t>Rockwell Automation</a:t>
            </a:r>
            <a:r>
              <a:rPr lang="ru-RU" i="1" dirty="0"/>
              <a:t>. </a:t>
            </a:r>
            <a:r>
              <a:rPr lang="ru-RU" dirty="0"/>
              <a:t>В системе противоаварийной защиты используется специальный контроллер 11 A3 — </a:t>
            </a:r>
            <a:r>
              <a:rPr lang="en-US" dirty="0"/>
              <a:t>Fail Safe Controller</a:t>
            </a:r>
            <a:r>
              <a:rPr lang="ru-RU" dirty="0"/>
              <a:t> (</a:t>
            </a:r>
            <a:r>
              <a:rPr lang="en-US" dirty="0"/>
              <a:t>FSC</a:t>
            </a:r>
            <a:r>
              <a:rPr lang="ru-RU" dirty="0"/>
              <a:t>), процессор которого имеет четырехкратное резервирование.</a:t>
            </a:r>
          </a:p>
          <a:p>
            <a:pPr algn="just"/>
            <a:r>
              <a:rPr lang="ru-RU" dirty="0"/>
              <a:t>Удаленные модули ввода/вывода имеют пыле-, влагозащищенное и антикоррозийное исполнение. Полевые модули ввода/вывода фирмы </a:t>
            </a:r>
            <a:r>
              <a:rPr lang="en-US" i="1" dirty="0"/>
              <a:t>Honeywell</a:t>
            </a:r>
            <a:r>
              <a:rPr lang="ru-RU" i="1" dirty="0"/>
              <a:t>, </a:t>
            </a:r>
            <a:r>
              <a:rPr lang="ru-RU" dirty="0"/>
              <a:t>подключаемые с помощью процессора интерфейса </a:t>
            </a:r>
            <a:r>
              <a:rPr lang="en-US" dirty="0"/>
              <a:t>CIP</a:t>
            </a:r>
            <a:r>
              <a:rPr lang="ru-RU" dirty="0"/>
              <a:t> и шины </a:t>
            </a:r>
            <a:r>
              <a:rPr lang="en-US" dirty="0" err="1"/>
              <a:t>CANopen</a:t>
            </a:r>
            <a:r>
              <a:rPr lang="ru-RU" dirty="0"/>
              <a:t>, имеют следующие характеристики:</a:t>
            </a:r>
          </a:p>
          <a:p>
            <a:pPr algn="just"/>
            <a:r>
              <a:rPr lang="ru-RU" dirty="0"/>
              <a:t>• модуль </a:t>
            </a:r>
            <a:r>
              <a:rPr lang="en-US" dirty="0"/>
              <a:t>RBI</a:t>
            </a:r>
            <a:r>
              <a:rPr lang="ru-RU" dirty="0"/>
              <a:t> дискретного ввода, 16-канальный; тип входного сигнала «СК» и «ОК». Модуль имеет два источника питания +5 </a:t>
            </a:r>
            <a:r>
              <a:rPr lang="en-US" dirty="0"/>
              <a:t>VDC</a:t>
            </a:r>
            <a:r>
              <a:rPr lang="ru-RU" dirty="0"/>
              <a:t>, +24 </a:t>
            </a:r>
            <a:r>
              <a:rPr lang="en-US" i="1" dirty="0"/>
              <a:t>VDC </a:t>
            </a:r>
            <a:r>
              <a:rPr lang="ru-RU" dirty="0"/>
              <a:t>(2</a:t>
            </a:r>
            <a:r>
              <a:rPr lang="en-US" dirty="0"/>
              <a:t>A</a:t>
            </a:r>
            <a:r>
              <a:rPr lang="ru-RU" dirty="0"/>
              <a:t>) для двух групп по 8 каналов;</a:t>
            </a:r>
          </a:p>
          <a:p>
            <a:pPr algn="just"/>
            <a:r>
              <a:rPr lang="ru-RU" dirty="0"/>
              <a:t>• модуль </a:t>
            </a:r>
            <a:r>
              <a:rPr lang="en-US" dirty="0"/>
              <a:t>RBO</a:t>
            </a:r>
            <a:r>
              <a:rPr lang="ru-RU" dirty="0"/>
              <a:t> дискретного вывода, 16-канальный; питание +5 </a:t>
            </a:r>
            <a:r>
              <a:rPr lang="en-US" i="1" dirty="0"/>
              <a:t>VDC</a:t>
            </a:r>
            <a:r>
              <a:rPr lang="ru-RU" i="1" dirty="0"/>
              <a:t>, </a:t>
            </a:r>
            <a:r>
              <a:rPr lang="ru-RU" dirty="0"/>
              <a:t>+24 </a:t>
            </a:r>
            <a:r>
              <a:rPr lang="en-US" i="1" dirty="0"/>
              <a:t>VDC </a:t>
            </a:r>
            <a:r>
              <a:rPr lang="ru-RU" dirty="0"/>
              <a:t>(2</a:t>
            </a:r>
            <a:r>
              <a:rPr lang="en-US" dirty="0"/>
              <a:t>A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 модуль </a:t>
            </a:r>
            <a:r>
              <a:rPr lang="en-US" dirty="0"/>
              <a:t>RAI</a:t>
            </a:r>
            <a:r>
              <a:rPr lang="ru-RU" dirty="0"/>
              <a:t> аналогового ввода, 8-канальный для подключения двухпроводных или трехпроводных датчиков. Модуль имеет специальные 4-проводные интерфейсы со съемными зажимными разъемами; питание +5 </a:t>
            </a:r>
            <a:r>
              <a:rPr lang="en-US" i="1" dirty="0"/>
              <a:t>VDC</a:t>
            </a:r>
            <a:r>
              <a:rPr lang="ru-RU" i="1" dirty="0"/>
              <a:t>, </a:t>
            </a:r>
            <a:r>
              <a:rPr lang="ru-RU" dirty="0"/>
              <a:t>+24 </a:t>
            </a:r>
            <a:r>
              <a:rPr lang="en-US" i="1" dirty="0"/>
              <a:t>VDC </a:t>
            </a:r>
            <a:r>
              <a:rPr lang="ru-RU" dirty="0"/>
              <a:t>(2</a:t>
            </a:r>
            <a:r>
              <a:rPr lang="en-US" dirty="0"/>
              <a:t>A</a:t>
            </a:r>
            <a:r>
              <a:rPr lang="ru-RU" dirty="0"/>
              <a:t>);</a:t>
            </a:r>
          </a:p>
          <a:p>
            <a:pPr algn="just"/>
            <a:r>
              <a:rPr lang="ru-RU" dirty="0"/>
              <a:t>• модуль </a:t>
            </a:r>
            <a:r>
              <a:rPr lang="en-US" dirty="0"/>
              <a:t>RAO</a:t>
            </a:r>
            <a:r>
              <a:rPr lang="ru-RU" dirty="0"/>
              <a:t> аналогового вывода, 8-ми канальный. Модуль имеет специальные 4-проводные интерфейсы со съемными зажимными разъемами; питание +5 </a:t>
            </a:r>
            <a:r>
              <a:rPr lang="en-US" i="1" dirty="0"/>
              <a:t>VDC</a:t>
            </a:r>
            <a:r>
              <a:rPr lang="ru-RU" i="1" dirty="0"/>
              <a:t>,</a:t>
            </a:r>
            <a:r>
              <a:rPr lang="ru-RU" dirty="0"/>
              <a:t>+24 </a:t>
            </a:r>
            <a:r>
              <a:rPr lang="en-US" dirty="0"/>
              <a:t>VDC</a:t>
            </a:r>
            <a:r>
              <a:rPr lang="ru-RU" dirty="0"/>
              <a:t>(2</a:t>
            </a:r>
            <a:r>
              <a:rPr lang="en-US" dirty="0"/>
              <a:t>A</a:t>
            </a:r>
            <a:r>
              <a:rPr lang="ru-RU" dirty="0"/>
              <a:t>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2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9784" y="1184386"/>
            <a:ext cx="84694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Помимо удаленных модулей ввода/вывода и для расширения числа полевых шин с подключенными к ним устройствами ввода/вывода используются модули связи I/O </a:t>
            </a:r>
            <a:r>
              <a:rPr lang="en-US" dirty="0"/>
              <a:t>Web</a:t>
            </a:r>
            <a:r>
              <a:rPr lang="ru-RU" dirty="0"/>
              <a:t> (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 Device Link</a:t>
            </a:r>
            <a:r>
              <a:rPr lang="ru-RU" dirty="0"/>
              <a:t>). Модуль связи I/O </a:t>
            </a:r>
            <a:r>
              <a:rPr lang="en-US" dirty="0"/>
              <a:t>Web</a:t>
            </a:r>
            <a:r>
              <a:rPr lang="ru-RU" dirty="0"/>
              <a:t> связан с шиной </a:t>
            </a:r>
            <a:r>
              <a:rPr lang="en-US" dirty="0"/>
              <a:t>FTE</a:t>
            </a:r>
            <a:r>
              <a:rPr lang="ru-RU" dirty="0"/>
              <a:t> по интерфейсу </a:t>
            </a:r>
            <a:r>
              <a:rPr lang="en-US" dirty="0"/>
              <a:t>Ethernet</a:t>
            </a:r>
            <a:r>
              <a:rPr lang="ru-RU" dirty="0"/>
              <a:t>. По отношению к модулям I/O, подключенным к полевой шине, модуль I/O </a:t>
            </a:r>
            <a:r>
              <a:rPr lang="en-US" dirty="0"/>
              <a:t>Web</a:t>
            </a:r>
            <a:r>
              <a:rPr lang="ru-RU" dirty="0"/>
              <a:t> является ведущим.</a:t>
            </a:r>
          </a:p>
          <a:p>
            <a:pPr algn="just"/>
            <a:r>
              <a:rPr lang="ru-RU" dirty="0"/>
              <a:t>В связи с тем, что данные модулей I/O через модуль связи 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</a:t>
            </a:r>
            <a:r>
              <a:rPr lang="ru-RU" dirty="0"/>
              <a:t> доступны любым контроллерам, подключенным к сети </a:t>
            </a:r>
            <a:r>
              <a:rPr lang="en-US" dirty="0"/>
              <a:t>FTE</a:t>
            </a:r>
            <a:r>
              <a:rPr lang="ru-RU" dirty="0"/>
              <a:t>, устройства I/O размещаются в непосредственной близости от источников сигнала. Это существенно сокращает затраты на кабельную продукцию. Модуль связи 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</a:t>
            </a:r>
            <a:r>
              <a:rPr lang="ru-RU" dirty="0"/>
              <a:t> имеет три интерфейса связи с полевыми шинами, из них два фиксированных интерфейса с модулями </a:t>
            </a:r>
            <a:r>
              <a:rPr lang="en-US" i="1" dirty="0"/>
              <a:t>Honeywell </a:t>
            </a:r>
            <a:r>
              <a:rPr lang="ru-RU" dirty="0"/>
              <a:t>и один интерфейс по выбору с полевыми шинами </a:t>
            </a:r>
            <a:r>
              <a:rPr lang="en-US" dirty="0" err="1"/>
              <a:t>Profibus</a:t>
            </a:r>
            <a:r>
              <a:rPr lang="ru-RU" dirty="0"/>
              <a:t>, </a:t>
            </a:r>
            <a:r>
              <a:rPr lang="en-US" dirty="0" err="1"/>
              <a:t>DeviceNet</a:t>
            </a:r>
            <a:r>
              <a:rPr lang="ru-RU" dirty="0"/>
              <a:t>, </a:t>
            </a:r>
            <a:r>
              <a:rPr lang="en-US" dirty="0" err="1"/>
              <a:t>Interbus</a:t>
            </a:r>
            <a:r>
              <a:rPr lang="ru-RU" dirty="0"/>
              <a:t>, </a:t>
            </a:r>
            <a:r>
              <a:rPr lang="en-US" dirty="0" err="1"/>
              <a:t>ControlNet</a:t>
            </a:r>
            <a:r>
              <a:rPr lang="ru-RU" dirty="0"/>
              <a:t>, </a:t>
            </a:r>
            <a:r>
              <a:rPr lang="en-US" dirty="0"/>
              <a:t>LON</a:t>
            </a:r>
            <a:r>
              <a:rPr lang="ru-RU" dirty="0"/>
              <a:t>. Кроме того, модуль связи 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</a:t>
            </a:r>
            <a:r>
              <a:rPr lang="ru-RU" dirty="0"/>
              <a:t> имеет два порта </a:t>
            </a:r>
            <a:r>
              <a:rPr lang="en-US" dirty="0" err="1"/>
              <a:t>CANopen</a:t>
            </a:r>
            <a:r>
              <a:rPr lang="ru-RU" dirty="0"/>
              <a:t>. В свою очередь для подключения модулей I/O к сети </a:t>
            </a:r>
            <a:r>
              <a:rPr lang="en-US" dirty="0" err="1"/>
              <a:t>CANopen</a:t>
            </a:r>
            <a:r>
              <a:rPr lang="ru-RU" dirty="0"/>
              <a:t> используется </a:t>
            </a:r>
            <a:r>
              <a:rPr lang="en-US" dirty="0"/>
              <a:t>CIP</a:t>
            </a:r>
            <a:r>
              <a:rPr lang="ru-RU" dirty="0"/>
              <a:t> (процессор интерфейса </a:t>
            </a:r>
            <a:r>
              <a:rPr lang="en-US" dirty="0"/>
              <a:t>CAN</a:t>
            </a:r>
            <a:r>
              <a:rPr lang="ru-RU" dirty="0"/>
              <a:t>). К одному </a:t>
            </a:r>
            <a:r>
              <a:rPr lang="en-US" dirty="0"/>
              <a:t>CIP</a:t>
            </a:r>
            <a:r>
              <a:rPr lang="ru-RU" dirty="0"/>
              <a:t> может быть подключено до 8 дискретных или аналоговых модулей ввода/вывода, а к шине </a:t>
            </a:r>
            <a:r>
              <a:rPr lang="en-US" dirty="0" err="1"/>
              <a:t>CANopen</a:t>
            </a:r>
            <a:r>
              <a:rPr lang="ru-RU" dirty="0"/>
              <a:t> — до 31 </a:t>
            </a:r>
            <a:r>
              <a:rPr lang="en-US" dirty="0"/>
              <a:t>CIP</a:t>
            </a:r>
            <a:r>
              <a:rPr lang="ru-RU" dirty="0"/>
              <a:t>. Таким образом, общее число модулей I/O на шине </a:t>
            </a:r>
            <a:r>
              <a:rPr lang="en-US" dirty="0" err="1"/>
              <a:t>CANopen</a:t>
            </a:r>
            <a:r>
              <a:rPr lang="ru-RU" dirty="0"/>
              <a:t> достигает 248 модулей.</a:t>
            </a:r>
          </a:p>
        </p:txBody>
      </p:sp>
    </p:spTree>
    <p:extLst>
      <p:ext uri="{BB962C8B-B14F-4D97-AF65-F5344CB8AC3E}">
        <p14:creationId xmlns:p14="http://schemas.microsoft.com/office/powerpoint/2010/main" val="1283544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5324"/>
            <a:ext cx="9144000" cy="591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110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693" y="1333499"/>
            <a:ext cx="8063658" cy="501015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Шина </a:t>
            </a:r>
            <a:r>
              <a:rPr lang="en-US" dirty="0" err="1"/>
              <a:t>CANopen</a:t>
            </a:r>
            <a:r>
              <a:rPr lang="ru-RU" dirty="0"/>
              <a:t> обеспечивает последовательную передачу данных между </a:t>
            </a:r>
            <a:r>
              <a:rPr lang="en-US" dirty="0"/>
              <a:t>I</a:t>
            </a:r>
            <a:r>
              <a:rPr lang="ru-RU" dirty="0"/>
              <a:t>/</a:t>
            </a:r>
            <a:r>
              <a:rPr lang="en-US" dirty="0"/>
              <a:t>O Web Link Device</a:t>
            </a:r>
            <a:r>
              <a:rPr lang="ru-RU" dirty="0"/>
              <a:t> и полевыми адаптерами, к которым подключены модули I/O. Скорость передачи может быть выбрана 50, 100, 200, 500 и 1000 Кбит/с. Максимальная длина шины 1000, 400, 180, 100 и 40 м соответственно. Передача сообщений по шине </a:t>
            </a:r>
            <a:r>
              <a:rPr lang="en-US" dirty="0" err="1"/>
              <a:t>CANopen</a:t>
            </a:r>
            <a:r>
              <a:rPr lang="ru-RU" dirty="0"/>
              <a:t> сопровождается идентификацией ошибок. Физическая среда — витая пара. Шина использует код </a:t>
            </a:r>
            <a:r>
              <a:rPr lang="en-US" dirty="0"/>
              <a:t>NRZ</a:t>
            </a:r>
            <a:r>
              <a:rPr lang="ru-RU" dirty="0"/>
              <a:t> (</a:t>
            </a:r>
            <a:r>
              <a:rPr lang="en-US" dirty="0"/>
              <a:t>Non Return to Zero</a:t>
            </a:r>
            <a:r>
              <a:rPr lang="ru-RU" dirty="0"/>
              <a:t>), который обеспечивает постоянное состояние шины в течение передачи одного или нескольких битов. Если состояние шины остается неизменным в течение передачи 5 битов, то добавляется бит противоположной полярности, чем обеспечивается синхронность работы шины для всех узлов сети.</a:t>
            </a:r>
          </a:p>
          <a:p>
            <a:pPr algn="just"/>
            <a:r>
              <a:rPr lang="ru-RU" dirty="0"/>
              <a:t>В сети </a:t>
            </a:r>
            <a:r>
              <a:rPr lang="en-US" dirty="0"/>
              <a:t>Ethernet</a:t>
            </a:r>
            <a:r>
              <a:rPr lang="ru-RU" dirty="0"/>
              <a:t> каждая операторская станция имеет индивидуальную линию связи с контроллерами и рабочими станциями, что повышает автономность ее функционирования в сети.</a:t>
            </a:r>
          </a:p>
          <a:p>
            <a:pPr algn="just"/>
            <a:r>
              <a:rPr lang="ru-RU" dirty="0"/>
              <a:t>Рабочая станция </a:t>
            </a:r>
            <a:r>
              <a:rPr lang="en-US" dirty="0"/>
              <a:t>Flex</a:t>
            </a:r>
            <a:r>
              <a:rPr lang="ru-RU" dirty="0"/>
              <a:t> (</a:t>
            </a:r>
            <a:r>
              <a:rPr lang="en-US" dirty="0"/>
              <a:t>ES</a:t>
            </a:r>
            <a:r>
              <a:rPr lang="ru-RU" dirty="0"/>
              <a:t>-</a:t>
            </a:r>
            <a:r>
              <a:rPr lang="en-US" dirty="0"/>
              <a:t>F</a:t>
            </a:r>
            <a:r>
              <a:rPr lang="ru-RU" dirty="0"/>
              <a:t>) в качестве клиентской станции может быть подключена к серверу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через сеть </a:t>
            </a:r>
            <a:r>
              <a:rPr lang="en-US" dirty="0"/>
              <a:t>Ethernet</a:t>
            </a:r>
            <a:r>
              <a:rPr lang="ru-RU" dirty="0"/>
              <a:t> постоянно или временно по желанию пользователя.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77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76350"/>
            <a:ext cx="7886700" cy="49006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Области применения </a:t>
            </a:r>
            <a:r>
              <a:rPr lang="en-US" dirty="0" err="1"/>
              <a:t>IndustrialSQL</a:t>
            </a:r>
            <a:r>
              <a:rPr lang="en-US" dirty="0"/>
              <a:t> Server</a:t>
            </a:r>
            <a:r>
              <a:rPr lang="ru-RU" dirty="0"/>
              <a:t> охватывают задачи широкого круга специалистов: инженеров АСУТП, службы</a:t>
            </a:r>
            <a:r>
              <a:rPr lang="ru-RU" b="1" dirty="0"/>
              <a:t> </a:t>
            </a:r>
            <a:r>
              <a:rPr lang="ru-RU" dirty="0"/>
              <a:t>ремонта оборудования, персонала ОТК, операторов, экономистов. Клиентские приложения, размещенные на рабочих станциях специалистов предприятия, включают набор клиентских программ фирмы </a:t>
            </a:r>
            <a:r>
              <a:rPr lang="en-US" i="1" dirty="0" err="1"/>
              <a:t>Wonderware</a:t>
            </a:r>
            <a:r>
              <a:rPr lang="ru-RU" i="1" dirty="0"/>
              <a:t>, </a:t>
            </a:r>
            <a:r>
              <a:rPr lang="ru-RU" dirty="0"/>
              <a:t>К ним относятся </a:t>
            </a:r>
            <a:r>
              <a:rPr lang="en-US" dirty="0"/>
              <a:t>SCADA</a:t>
            </a:r>
            <a:r>
              <a:rPr lang="ru-RU" dirty="0"/>
              <a:t>-система </a:t>
            </a:r>
            <a:r>
              <a:rPr lang="en-US" dirty="0" err="1"/>
              <a:t>lnTouch</a:t>
            </a:r>
            <a:r>
              <a:rPr lang="ru-RU" dirty="0"/>
              <a:t>, </a:t>
            </a:r>
            <a:r>
              <a:rPr lang="en-US" dirty="0"/>
              <a:t>SQL</a:t>
            </a:r>
            <a:r>
              <a:rPr lang="ru-RU" dirty="0"/>
              <a:t>-приложения, </a:t>
            </a:r>
            <a:r>
              <a:rPr lang="en-US" dirty="0"/>
              <a:t>MS Access</a:t>
            </a:r>
            <a:r>
              <a:rPr lang="ru-RU" dirty="0"/>
              <a:t>, </a:t>
            </a:r>
            <a:r>
              <a:rPr lang="en-US" dirty="0"/>
              <a:t>Excel</a:t>
            </a:r>
            <a:r>
              <a:rPr lang="ru-RU" dirty="0"/>
              <a:t>, </a:t>
            </a:r>
            <a:r>
              <a:rPr lang="en-US" dirty="0"/>
              <a:t>Word</a:t>
            </a:r>
            <a:r>
              <a:rPr lang="ru-RU" dirty="0"/>
              <a:t>, </a:t>
            </a:r>
            <a:r>
              <a:rPr lang="en-US" dirty="0"/>
              <a:t>Lotus</a:t>
            </a:r>
            <a:r>
              <a:rPr lang="ru-RU" dirty="0"/>
              <a:t>, программы математического и статистического анализа, приложения пользователя (разработанные с использованием инструментальных программных средств, включая </a:t>
            </a:r>
            <a:r>
              <a:rPr lang="en-US" dirty="0"/>
              <a:t>Visual Basic</a:t>
            </a:r>
            <a:r>
              <a:rPr lang="ru-RU" dirty="0"/>
              <a:t>, </a:t>
            </a:r>
            <a:r>
              <a:rPr lang="en-US" dirty="0"/>
              <a:t>Delphi</a:t>
            </a:r>
            <a:r>
              <a:rPr lang="ru-RU" dirty="0"/>
              <a:t>, </a:t>
            </a:r>
            <a:r>
              <a:rPr lang="en-US" dirty="0"/>
              <a:t>Power Builder</a:t>
            </a:r>
            <a:r>
              <a:rPr lang="ru-RU" dirty="0"/>
              <a:t>, C++).</a:t>
            </a:r>
          </a:p>
          <a:p>
            <a:pPr algn="just"/>
            <a:r>
              <a:rPr lang="ru-RU" dirty="0"/>
              <a:t>Таким образом, </a:t>
            </a:r>
            <a:r>
              <a:rPr lang="en-US" dirty="0" err="1"/>
              <a:t>IndustrialSQL</a:t>
            </a:r>
            <a:r>
              <a:rPr lang="en-US" dirty="0"/>
              <a:t> Server</a:t>
            </a:r>
            <a:r>
              <a:rPr lang="ru-RU" dirty="0"/>
              <a:t> представляет собой мощную</a:t>
            </a:r>
            <a:r>
              <a:rPr lang="ru-RU" b="1" dirty="0"/>
              <a:t> </a:t>
            </a:r>
            <a:r>
              <a:rPr lang="ru-RU" dirty="0"/>
              <a:t>БД с возможностями традиционных реляционных БД, так как базируется на </a:t>
            </a:r>
            <a:r>
              <a:rPr lang="en-US" dirty="0"/>
              <a:t>MS SQL Server</a:t>
            </a:r>
            <a:r>
              <a:rPr lang="ru-RU" dirty="0"/>
              <a:t>, но обладает дополнительными свойствами</a:t>
            </a:r>
            <a:r>
              <a:rPr lang="ru-RU" b="1" dirty="0"/>
              <a:t>, </a:t>
            </a:r>
            <a:r>
              <a:rPr lang="ru-RU" dirty="0"/>
              <a:t>связанными с регистрацией БД в реальном времени. Со сформированными в РВ таблицами возможна работа по стандартным </a:t>
            </a:r>
            <a:r>
              <a:rPr lang="en-US" dirty="0"/>
              <a:t>SQL</a:t>
            </a:r>
            <a:r>
              <a:rPr lang="ru-RU" dirty="0"/>
              <a:t>-запросам. </a:t>
            </a:r>
            <a:r>
              <a:rPr lang="en-US" dirty="0" err="1"/>
              <a:t>IndustrialSQL</a:t>
            </a:r>
            <a:r>
              <a:rPr lang="en-US" dirty="0"/>
              <a:t> Server</a:t>
            </a:r>
            <a:r>
              <a:rPr lang="ru-RU" dirty="0"/>
              <a:t> использует такие возможности встроенного </a:t>
            </a:r>
            <a:r>
              <a:rPr lang="en-US" dirty="0"/>
              <a:t>MS SQL Server</a:t>
            </a:r>
            <a:r>
              <a:rPr lang="ru-RU" dirty="0"/>
              <a:t>, как интерфейсы для обмена электронной почтой, </a:t>
            </a:r>
            <a:r>
              <a:rPr lang="en-US" dirty="0"/>
              <a:t>Internet</a:t>
            </a:r>
            <a:r>
              <a:rPr lang="ru-RU" dirty="0"/>
              <a:t>-обмена данными (передача и прием данных через </a:t>
            </a:r>
            <a:r>
              <a:rPr lang="en-US" dirty="0"/>
              <a:t>Internet</a:t>
            </a:r>
            <a:r>
              <a:rPr lang="ru-RU" dirty="0"/>
              <a:t>), мощные возможности </a:t>
            </a:r>
            <a:r>
              <a:rPr lang="en-US" dirty="0"/>
              <a:t>MS SQL Server</a:t>
            </a:r>
            <a:r>
              <a:rPr lang="ru-RU" dirty="0"/>
              <a:t> п</a:t>
            </a:r>
            <a:r>
              <a:rPr lang="en-US" dirty="0"/>
              <a:t>o</a:t>
            </a:r>
            <a:r>
              <a:rPr lang="ru-RU" dirty="0"/>
              <a:t> фильтрации и обработке данных, по в реальном времени.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524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0" y="1181100"/>
            <a:ext cx="8439150" cy="531495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Станция </a:t>
            </a:r>
            <a:r>
              <a:rPr lang="en-US" dirty="0"/>
              <a:t>Console</a:t>
            </a:r>
            <a:r>
              <a:rPr lang="ru-RU" dirty="0"/>
              <a:t> (</a:t>
            </a:r>
            <a:r>
              <a:rPr lang="en-US" dirty="0"/>
              <a:t>ES</a:t>
            </a:r>
            <a:r>
              <a:rPr lang="ru-RU" dirty="0"/>
              <a:t>-</a:t>
            </a:r>
            <a:r>
              <a:rPr lang="en-US" dirty="0"/>
              <a:t>C</a:t>
            </a:r>
            <a:r>
              <a:rPr lang="ru-RU" dirty="0"/>
              <a:t>) имеет непосредственный доступ к контроллерам С200 и С300 минуя сервер, чем обеспечивается быстрота реакции на события. К станции </a:t>
            </a:r>
            <a:r>
              <a:rPr lang="en-US" dirty="0"/>
              <a:t>Console</a:t>
            </a:r>
            <a:r>
              <a:rPr lang="ru-RU" dirty="0"/>
              <a:t> подключается станция </a:t>
            </a:r>
            <a:r>
              <a:rPr lang="en-US" dirty="0"/>
              <a:t>Console Extension</a:t>
            </a:r>
            <a:r>
              <a:rPr lang="ru-RU" dirty="0"/>
              <a:t> (</a:t>
            </a:r>
            <a:r>
              <a:rPr lang="en-US" dirty="0"/>
              <a:t>ES</a:t>
            </a:r>
            <a:r>
              <a:rPr lang="ru-RU" dirty="0"/>
              <a:t>-</a:t>
            </a:r>
            <a:r>
              <a:rPr lang="en-US" dirty="0"/>
              <a:t>CE</a:t>
            </a:r>
            <a:r>
              <a:rPr lang="ru-RU" dirty="0"/>
              <a:t>), являющаяся расширителем станции </a:t>
            </a:r>
            <a:r>
              <a:rPr lang="en-US" dirty="0"/>
              <a:t>Console</a:t>
            </a:r>
            <a:r>
              <a:rPr lang="ru-RU" dirty="0"/>
              <a:t>.</a:t>
            </a:r>
          </a:p>
          <a:p>
            <a:r>
              <a:rPr lang="ru-RU" dirty="0"/>
              <a:t>Все станции базируются на платформе с ОС </a:t>
            </a:r>
            <a:r>
              <a:rPr lang="en-US" dirty="0"/>
              <a:t>Windows</a:t>
            </a:r>
            <a:r>
              <a:rPr lang="ru-RU" dirty="0"/>
              <a:t> 2000/ХР и процессором </a:t>
            </a:r>
            <a:r>
              <a:rPr lang="en-US" dirty="0"/>
              <a:t>Pentium IV</a:t>
            </a:r>
            <a:r>
              <a:rPr lang="ru-RU" dirty="0"/>
              <a:t>. Конфигурация сервера: ОС </a:t>
            </a:r>
            <a:r>
              <a:rPr lang="en-US" dirty="0"/>
              <a:t>Windows</a:t>
            </a:r>
            <a:r>
              <a:rPr lang="ru-RU" dirty="0"/>
              <a:t> 2000 </a:t>
            </a:r>
            <a:r>
              <a:rPr lang="en-US" dirty="0"/>
              <a:t>Server</a:t>
            </a:r>
            <a:r>
              <a:rPr lang="ru-RU" dirty="0"/>
              <a:t>, процессор </a:t>
            </a:r>
            <a:r>
              <a:rPr lang="en-US" dirty="0"/>
              <a:t>Pentium III</a:t>
            </a:r>
            <a:r>
              <a:rPr lang="ru-RU" dirty="0"/>
              <a:t> или </a:t>
            </a:r>
            <a:r>
              <a:rPr lang="en-US" dirty="0"/>
              <a:t>Xeon</a:t>
            </a:r>
            <a:r>
              <a:rPr lang="ru-RU" dirty="0"/>
              <a:t>.</a:t>
            </a:r>
          </a:p>
          <a:p>
            <a:r>
              <a:rPr lang="ru-RU" dirty="0"/>
              <a:t>Станция проектирования </a:t>
            </a:r>
            <a:r>
              <a:rPr lang="en-US" dirty="0"/>
              <a:t>DM</a:t>
            </a:r>
            <a:r>
              <a:rPr lang="ru-RU" dirty="0"/>
              <a:t> (</a:t>
            </a:r>
            <a:r>
              <a:rPr lang="en-US" dirty="0"/>
              <a:t>Design Module</a:t>
            </a:r>
            <a:r>
              <a:rPr lang="ru-RU" dirty="0"/>
              <a:t>) обеспечивает доступ к системному построителю (</a:t>
            </a:r>
            <a:r>
              <a:rPr lang="en-US" dirty="0"/>
              <a:t>System Builder</a:t>
            </a:r>
            <a:r>
              <a:rPr lang="ru-RU" dirty="0"/>
              <a:t>), построителю блоков (</a:t>
            </a:r>
            <a:r>
              <a:rPr lang="en-US" dirty="0"/>
              <a:t>Block Builder</a:t>
            </a:r>
            <a:r>
              <a:rPr lang="ru-RU" dirty="0"/>
              <a:t>) и построителю дисплеев операторской станции (</a:t>
            </a:r>
            <a:r>
              <a:rPr lang="en-US" dirty="0" err="1"/>
              <a:t>HMIWeb</a:t>
            </a:r>
            <a:r>
              <a:rPr lang="en-US" dirty="0"/>
              <a:t> Display Builder</a:t>
            </a:r>
            <a:r>
              <a:rPr lang="ru-RU" dirty="0"/>
              <a:t>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159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/>
              <a:t>Программное обеспечение системы </a:t>
            </a:r>
            <a:r>
              <a:rPr lang="en-US" b="1" dirty="0" err="1"/>
              <a:t>Experion</a:t>
            </a:r>
            <a:r>
              <a:rPr lang="en-US" b="1" dirty="0"/>
              <a:t> PKS</a:t>
            </a:r>
            <a:endParaRPr lang="ru-RU" dirty="0"/>
          </a:p>
          <a:p>
            <a:pPr algn="just"/>
            <a:r>
              <a:rPr lang="ru-RU" dirty="0"/>
              <a:t>ПО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обеспечивает контроль, управление, диагностику, документирование и другие функции управления предприятием. Программное обеспечение </a:t>
            </a:r>
            <a:r>
              <a:rPr lang="en-US" dirty="0"/>
              <a:t>Control Execution Environment</a:t>
            </a:r>
            <a:r>
              <a:rPr lang="ru-RU" dirty="0"/>
              <a:t> (СЕЕ) применяется для контроллеров С200, реализующих алгоритмы контроля и управления, сервера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(изменение задания регуляторам и управление исполнительными механизмами) и рабочих станций, служащих для моделирования и отладки программ, а также в качестве обучающих комплексов.</a:t>
            </a:r>
          </a:p>
          <a:p>
            <a:pPr algn="just"/>
            <a:r>
              <a:rPr lang="ru-RU" dirty="0"/>
              <a:t>Инструментальной средой программирования контуров контроля и управления является графический конфигуратор </a:t>
            </a:r>
            <a:r>
              <a:rPr lang="en-US" dirty="0"/>
              <a:t>Control Builder</a:t>
            </a:r>
            <a:r>
              <a:rPr lang="ru-RU" dirty="0"/>
              <a:t>. В процессе программирования используются типовые программные модули математических операций (линеаризация, масштабирование, фильтрация и др.), модули логических операций, алгоритмы П-, ПИ- и ПИД-регулирования, каскадного управления, регулирования соотношения, модули расчета расходов газов и др.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74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4450"/>
            <a:ext cx="7886700" cy="48625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Инструментальной средой программирования рабочих станций по </a:t>
            </a:r>
            <a:r>
              <a:rPr lang="en-US" dirty="0"/>
              <a:t>Web</a:t>
            </a:r>
            <a:r>
              <a:rPr lang="ru-RU" dirty="0"/>
              <a:t>-технологии является пакет </a:t>
            </a:r>
            <a:r>
              <a:rPr lang="en-US" dirty="0" err="1"/>
              <a:t>HMIWeb</a:t>
            </a:r>
            <a:r>
              <a:rPr lang="en-US" dirty="0"/>
              <a:t> Display Builder</a:t>
            </a:r>
            <a:r>
              <a:rPr lang="ru-RU" dirty="0"/>
              <a:t>, с помощью которого реализуются функции </a:t>
            </a:r>
            <a:r>
              <a:rPr lang="en-US" dirty="0"/>
              <a:t>SCADA</a:t>
            </a:r>
            <a:r>
              <a:rPr lang="ru-RU" dirty="0"/>
              <a:t>-систем, в том числе создаются дисплейные кадры различных типов, мнемосхемы, отображаются панели приборов и контуров управления, графики и тренды, аварийные ситуации и сообщения о тревогах. Аварийные сообщения могут передаваться на пейджеры и по электронной почте. К функциям </a:t>
            </a:r>
            <a:r>
              <a:rPr lang="en-US" dirty="0"/>
              <a:t>SCADA</a:t>
            </a:r>
            <a:r>
              <a:rPr lang="ru-RU" dirty="0"/>
              <a:t>-систем относятся также формирование отчетов, протоколов, парольной защиты с несколькими видами допусков и авторизацией персонала.</a:t>
            </a:r>
          </a:p>
          <a:p>
            <a:pPr algn="just"/>
            <a:r>
              <a:rPr lang="ru-RU" dirty="0"/>
              <a:t>Контроль нештатных ситуаций осуществляется экспертными оценками событий за определенные промежутки времени от момента возникновения событий до его подтверждения и устранения оператором, а также путем сопоставления трендов.</a:t>
            </a:r>
          </a:p>
          <a:p>
            <a:pPr algn="just"/>
            <a:r>
              <a:rPr lang="ru-RU" dirty="0"/>
              <a:t>Помимо программы контроля нештатных ситуаций существует программа анализа работы оборудования, основанная на статистическом моделировании различных условий эксплуатации и прогнозировании отказов в работе оборудования.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709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200150"/>
            <a:ext cx="8553450" cy="4976813"/>
          </a:xfrm>
        </p:spPr>
        <p:txBody>
          <a:bodyPr>
            <a:normAutofit/>
          </a:bodyPr>
          <a:lstStyle/>
          <a:p>
            <a:r>
              <a:rPr lang="ru-RU" dirty="0"/>
              <a:t>К программным пакетам, обеспечивающим доступ к информации системы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, хранящейся в СУБД (</a:t>
            </a:r>
            <a:r>
              <a:rPr lang="en-US" dirty="0" err="1"/>
              <a:t>Uniformance</a:t>
            </a:r>
            <a:r>
              <a:rPr lang="en-US" dirty="0"/>
              <a:t> PHD</a:t>
            </a:r>
            <a:r>
              <a:rPr lang="ru-RU" dirty="0"/>
              <a:t>), относится пакет ПО </a:t>
            </a:r>
            <a:r>
              <a:rPr lang="en-US" dirty="0"/>
              <a:t>eServer</a:t>
            </a:r>
            <a:r>
              <a:rPr lang="ru-RU" dirty="0"/>
              <a:t>.</a:t>
            </a:r>
          </a:p>
          <a:p>
            <a:r>
              <a:rPr lang="ru-RU" dirty="0"/>
              <a:t>Таким образом, система </a:t>
            </a:r>
            <a:r>
              <a:rPr lang="en-US" dirty="0" err="1"/>
              <a:t>Experion</a:t>
            </a:r>
            <a:r>
              <a:rPr lang="en-US" dirty="0"/>
              <a:t> PKS</a:t>
            </a:r>
            <a:r>
              <a:rPr lang="ru-RU" dirty="0"/>
              <a:t> является открытой отказоустойчивой системой, интегрированной с системами верхнего уровня, обеспечивающей управление технологическим процессом и контроль состояния оборудования и нештатных ситуаций.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028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Контрольные </a:t>
            </a:r>
            <a:r>
              <a:rPr lang="ru-RU" sz="2000" b="1" dirty="0"/>
              <a:t>вопросы:</a:t>
            </a:r>
            <a:endParaRPr lang="ru-RU" sz="2000" dirty="0"/>
          </a:p>
          <a:p>
            <a:r>
              <a:rPr lang="kk-KZ" sz="2000" dirty="0"/>
              <a:t>1. </a:t>
            </a:r>
            <a:r>
              <a:rPr lang="ru-RU" sz="2000" dirty="0"/>
              <a:t>Процедура «Фильтрация» при обработке входных данных в аналоговом канале. Подавление случайных всплесков.?</a:t>
            </a:r>
          </a:p>
          <a:p>
            <a:r>
              <a:rPr lang="kk-KZ" sz="2000" dirty="0"/>
              <a:t>2. </a:t>
            </a:r>
            <a:r>
              <a:rPr lang="ru-RU" sz="2000" dirty="0"/>
              <a:t>Процедура «Фильтрация» при обработке входных данных в аналоговом канале. Экспоненциальное сглаживание и контроль шкалы.</a:t>
            </a:r>
          </a:p>
          <a:p>
            <a:r>
              <a:rPr lang="ru-RU" sz="2000" dirty="0"/>
              <a:t>3. Процедура «Фильтрация» при обработке выходных данных в аналоговом канале. </a:t>
            </a:r>
          </a:p>
          <a:p>
            <a:r>
              <a:rPr lang="ru-RU" sz="2000" dirty="0"/>
              <a:t>4. Процедура «Фильтрация» при обработке выходных данных в аналоговом канале. Ограничение скорости изменения, подавление малых колебаний, экспоненциальное сглаживание и ограничение выходной величины.</a:t>
            </a:r>
          </a:p>
          <a:p>
            <a:r>
              <a:rPr lang="ru-RU" sz="2000" dirty="0"/>
              <a:t>5. Процедуры обработки входных и выходных данных в дискретном канале.</a:t>
            </a:r>
            <a:r>
              <a:rPr lang="kk-KZ" sz="2000" dirty="0"/>
              <a:t>?</a:t>
            </a:r>
            <a:endParaRPr lang="ru-RU" sz="2000"/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2333</TotalTime>
  <Words>1848</Words>
  <Application>Microsoft Office PowerPoint</Application>
  <PresentationFormat>Экран (4:3)</PresentationFormat>
  <Paragraphs>94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Лекция 12. Experion PKS - новая РСУ фирмы Honeywell Техническая структура Experion PKS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298</cp:revision>
  <dcterms:created xsi:type="dcterms:W3CDTF">2017-10-09T05:58:02Z</dcterms:created>
  <dcterms:modified xsi:type="dcterms:W3CDTF">2023-01-22T17:15:28Z</dcterms:modified>
</cp:coreProperties>
</file>